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6" r:id="rId7"/>
    <p:sldId id="282" r:id="rId8"/>
    <p:sldId id="261" r:id="rId9"/>
    <p:sldId id="262"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78" r:id="rId25"/>
    <p:sldId id="281"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F48FAB9-1B47-4199-80E0-CEED3049AAE9}" type="datetimeFigureOut">
              <a:rPr lang="en-US" smtClean="0"/>
              <a:pPr/>
              <a:t>9/20/2014</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4746E78-70D4-4D29-96B5-8FE2C8FEADC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F48FAB9-1B47-4199-80E0-CEED3049AAE9}" type="datetimeFigureOut">
              <a:rPr lang="en-US" smtClean="0"/>
              <a:pPr/>
              <a:t>9/20/2014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4746E78-70D4-4D29-96B5-8FE2C8FEADC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F48FAB9-1B47-4199-80E0-CEED3049AAE9}" type="datetimeFigureOut">
              <a:rPr lang="en-US" smtClean="0"/>
              <a:pPr/>
              <a:t>9/20/2014</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4746E78-70D4-4D29-96B5-8FE2C8FEADC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F48FAB9-1B47-4199-80E0-CEED3049AAE9}" type="datetimeFigureOut">
              <a:rPr lang="en-US" smtClean="0"/>
              <a:pPr/>
              <a:t>9/20/2014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4746E78-70D4-4D29-96B5-8FE2C8FEAD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F48FAB9-1B47-4199-80E0-CEED3049AAE9}" type="datetimeFigureOut">
              <a:rPr lang="en-US" smtClean="0"/>
              <a:pPr/>
              <a:t>9/20/2014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4746E78-70D4-4D29-96B5-8FE2C8FEADC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F48FAB9-1B47-4199-80E0-CEED3049AAE9}" type="datetimeFigureOut">
              <a:rPr lang="en-US" smtClean="0"/>
              <a:pPr/>
              <a:t>9/20/2014</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4746E78-70D4-4D29-96B5-8FE2C8FEADC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1524000"/>
            <a:ext cx="5652868" cy="1877568"/>
          </a:xfrm>
        </p:spPr>
        <p:txBody>
          <a:bodyPr/>
          <a:lstStyle/>
          <a:p>
            <a:r>
              <a:rPr lang="en-US" sz="4800" dirty="0" smtClean="0">
                <a:blipFill>
                  <a:blip r:embed="rId2"/>
                  <a:stretch>
                    <a:fillRect/>
                  </a:stretch>
                </a:blipFill>
              </a:rPr>
              <a:t>EPIDEMIOLOGICAL MODELLING</a:t>
            </a:r>
            <a:endParaRPr lang="en-US" sz="4400" dirty="0">
              <a:blipFill>
                <a:blip r:embed="rId2"/>
                <a:stretch>
                  <a:fillRect/>
                </a:stretch>
              </a:blipFill>
            </a:endParaRPr>
          </a:p>
        </p:txBody>
      </p:sp>
      <p:sp>
        <p:nvSpPr>
          <p:cNvPr id="3" name="Subtitle 2"/>
          <p:cNvSpPr>
            <a:spLocks noGrp="1"/>
          </p:cNvSpPr>
          <p:nvPr>
            <p:ph type="subTitle" idx="1"/>
          </p:nvPr>
        </p:nvSpPr>
        <p:spPr>
          <a:xfrm>
            <a:off x="3657600" y="4267200"/>
            <a:ext cx="5114778" cy="1101248"/>
          </a:xfrm>
        </p:spPr>
        <p:txBody>
          <a:bodyPr>
            <a:normAutofit/>
          </a:bodyPr>
          <a:lstStyle/>
          <a:p>
            <a:pPr algn="r"/>
            <a:r>
              <a:rPr lang="en-US" sz="1800" b="1" dirty="0" smtClean="0">
                <a:solidFill>
                  <a:schemeClr val="bg2">
                    <a:lumMod val="10000"/>
                  </a:schemeClr>
                </a:solidFill>
              </a:rPr>
              <a:t>Presented by</a:t>
            </a:r>
            <a:r>
              <a:rPr lang="en-US" sz="1800" dirty="0" smtClean="0">
                <a:solidFill>
                  <a:schemeClr val="bg2">
                    <a:lumMod val="10000"/>
                  </a:schemeClr>
                </a:solidFill>
              </a:rPr>
              <a:t>,</a:t>
            </a:r>
          </a:p>
          <a:p>
            <a:pPr algn="r"/>
            <a:r>
              <a:rPr lang="en-US" sz="1800" smtClean="0">
                <a:solidFill>
                  <a:srgbClr val="FFFF00"/>
                </a:solidFill>
              </a:rPr>
              <a:t>SUMIT KUMAR DAS</a:t>
            </a:r>
            <a:endParaRPr lang="en-US" sz="1800" dirty="0" smtClean="0">
              <a:solidFill>
                <a:srgbClr val="FFFF00"/>
              </a:solidFill>
            </a:endParaRPr>
          </a:p>
          <a:p>
            <a:pPr algn="r"/>
            <a:endParaRPr lang="en-US" sz="1800" dirty="0" smtClean="0">
              <a:solidFill>
                <a:srgbClr val="FFFF00"/>
              </a:solidFill>
            </a:endParaRPr>
          </a:p>
          <a:p>
            <a:pPr algn="r"/>
            <a:endParaRPr lang="en-US" sz="18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models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SIS model</a:t>
            </a:r>
            <a:r>
              <a:rPr lang="en-US" dirty="0" smtClean="0">
                <a:latin typeface="Times New Roman" pitchFamily="18" charset="0"/>
                <a:cs typeface="Times New Roman" pitchFamily="18" charset="0"/>
              </a:rPr>
              <a:t>:- If the recovery does not give immunity then the model is called an SIS model. It is appropriate for some bacterial agent disease such as meningitis, plague.</a:t>
            </a:r>
          </a:p>
          <a:p>
            <a:r>
              <a:rPr lang="en-US" b="1" dirty="0" smtClean="0">
                <a:latin typeface="Times New Roman" pitchFamily="18" charset="0"/>
                <a:cs typeface="Times New Roman" pitchFamily="18" charset="0"/>
              </a:rPr>
              <a:t> SIR </a:t>
            </a:r>
            <a:r>
              <a:rPr lang="en-US" b="1" smtClean="0">
                <a:latin typeface="Times New Roman" pitchFamily="18" charset="0"/>
                <a:cs typeface="Times New Roman" pitchFamily="18" charset="0"/>
              </a:rPr>
              <a:t>model</a:t>
            </a:r>
            <a:r>
              <a:rPr lang="en-US" smtClean="0">
                <a:latin typeface="Times New Roman" pitchFamily="18" charset="0"/>
                <a:cs typeface="Times New Roman" pitchFamily="18" charset="0"/>
              </a:rPr>
              <a:t>:-If </a:t>
            </a:r>
            <a:r>
              <a:rPr lang="en-US" dirty="0" smtClean="0">
                <a:latin typeface="Times New Roman" pitchFamily="18" charset="0"/>
                <a:cs typeface="Times New Roman" pitchFamily="18" charset="0"/>
              </a:rPr>
              <a:t>the individual recovers with permanent immunity, then the model is called SIR model. It is appropriate for viral agent such as measles, small pox, mumps.</a:t>
            </a:r>
          </a:p>
          <a:p>
            <a:r>
              <a:rPr lang="en-US" b="1" dirty="0" smtClean="0">
                <a:latin typeface="Times New Roman" pitchFamily="18" charset="0"/>
                <a:cs typeface="Times New Roman" pitchFamily="18" charset="0"/>
              </a:rPr>
              <a:t>SIRS model</a:t>
            </a:r>
            <a:r>
              <a:rPr lang="en-US" dirty="0" smtClean="0">
                <a:latin typeface="Times New Roman" pitchFamily="18" charset="0"/>
                <a:cs typeface="Times New Roman" pitchFamily="18" charset="0"/>
              </a:rPr>
              <a:t>:- If individuals recover with temporary immunity so that they eventually become susceptible again, then it is appropriate for SIRS model. </a:t>
            </a:r>
          </a:p>
          <a:p>
            <a:r>
              <a:rPr lang="en-US" dirty="0" smtClean="0">
                <a:latin typeface="Times New Roman" pitchFamily="18" charset="0"/>
                <a:cs typeface="Times New Roman" pitchFamily="18" charset="0"/>
              </a:rPr>
              <a:t>Some others models with more compartments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like SEIS, SEIR, MSIR, MSEIR, MSEIRS.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SIR Model</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flow of this model may be considered as follows:</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sym typeface="Symbol"/>
              </a:rPr>
              <a:t> I  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a fixed population, N = S(t) + I(t) + R(t)</a:t>
            </a:r>
          </a:p>
          <a:p>
            <a:r>
              <a:rPr lang="en-US" dirty="0" err="1" smtClean="0">
                <a:latin typeface="Times New Roman" pitchFamily="18" charset="0"/>
                <a:cs typeface="Times New Roman" pitchFamily="18" charset="0"/>
              </a:rPr>
              <a:t>Kermack</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McKendrick</a:t>
            </a:r>
            <a:r>
              <a:rPr lang="en-US" dirty="0" smtClean="0">
                <a:latin typeface="Times New Roman" pitchFamily="18" charset="0"/>
                <a:cs typeface="Times New Roman" pitchFamily="18" charset="0"/>
              </a:rPr>
              <a:t> derived the following equations: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S(t)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I(t)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I……………(ii)</a:t>
            </a:r>
          </a:p>
          <a:p>
            <a:pPr>
              <a:buNone/>
            </a:pPr>
            <a:r>
              <a:rPr lang="en-US" dirty="0" smtClean="0">
                <a:latin typeface="Times New Roman" pitchFamily="18" charset="0"/>
                <a:cs typeface="Times New Roman" pitchFamily="18" charset="0"/>
                <a:sym typeface="Symbol"/>
              </a:rPr>
              <a:t>          R(t)= </a:t>
            </a:r>
            <a:r>
              <a:rPr lang="en-US" dirty="0" err="1" smtClean="0">
                <a:latin typeface="Times New Roman" pitchFamily="18" charset="0"/>
                <a:cs typeface="Times New Roman" pitchFamily="18" charset="0"/>
                <a:sym typeface="Symbol"/>
              </a:rPr>
              <a:t>dR</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dt</a:t>
            </a:r>
            <a:r>
              <a:rPr lang="en-US" dirty="0" smtClean="0">
                <a:latin typeface="Times New Roman" pitchFamily="18" charset="0"/>
                <a:cs typeface="Times New Roman" pitchFamily="18" charset="0"/>
                <a:sym typeface="Symbol"/>
              </a:rPr>
              <a:t>= I…………………(iii)</a:t>
            </a:r>
          </a:p>
          <a:p>
            <a:r>
              <a:rPr lang="en-US" dirty="0" smtClean="0">
                <a:latin typeface="Times New Roman" pitchFamily="18" charset="0"/>
                <a:cs typeface="Times New Roman" pitchFamily="18" charset="0"/>
              </a:rPr>
              <a:t>Several assumptions were made in the formulation of these equations.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First, an individual in the population must be considered as having an equal probability as every other individual of contracting the disease with a rate of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which is considered the contact or infection rate of the disease.</a:t>
            </a:r>
          </a:p>
          <a:p>
            <a:r>
              <a:rPr lang="en-US" dirty="0" smtClean="0">
                <a:latin typeface="Times New Roman" pitchFamily="18" charset="0"/>
                <a:cs typeface="Times New Roman" pitchFamily="18" charset="0"/>
              </a:rPr>
              <a:t>Therefore, an infected individual makes contact and is able to transmit the disease with </a:t>
            </a:r>
            <a:r>
              <a:rPr lang="en-US" dirty="0" smtClean="0">
                <a:latin typeface="Times New Roman" pitchFamily="18" charset="0"/>
                <a:cs typeface="Times New Roman" pitchFamily="18" charset="0"/>
                <a:sym typeface="Symbol"/>
              </a:rPr>
              <a:t>N</a:t>
            </a:r>
            <a:r>
              <a:rPr lang="en-US" dirty="0" smtClean="0">
                <a:latin typeface="Times New Roman" pitchFamily="18" charset="0"/>
                <a:cs typeface="Times New Roman" pitchFamily="18" charset="0"/>
              </a:rPr>
              <a:t> others per unit time and the fraction of contacts by an infected with a susceptible is S/N .</a:t>
            </a:r>
          </a:p>
          <a:p>
            <a:r>
              <a:rPr lang="en-US" dirty="0" smtClean="0">
                <a:latin typeface="Times New Roman" pitchFamily="18" charset="0"/>
                <a:cs typeface="Times New Roman" pitchFamily="18" charset="0"/>
              </a:rPr>
              <a:t>The number of new infections in unit time per infective then is </a:t>
            </a:r>
            <a:r>
              <a:rPr lang="en-US" dirty="0" smtClean="0">
                <a:latin typeface="Times New Roman" pitchFamily="18" charset="0"/>
                <a:cs typeface="Times New Roman" pitchFamily="18" charset="0"/>
                <a:sym typeface="Symbol"/>
              </a:rPr>
              <a:t>N(S/N)</a:t>
            </a:r>
            <a:r>
              <a:rPr lang="en-US" dirty="0" smtClean="0">
                <a:latin typeface="Times New Roman" pitchFamily="18" charset="0"/>
                <a:cs typeface="Times New Roman" pitchFamily="18" charset="0"/>
              </a:rPr>
              <a:t>, giving the rate of new infections as </a:t>
            </a:r>
            <a:r>
              <a:rPr lang="en-US" dirty="0" smtClean="0">
                <a:latin typeface="Times New Roman" pitchFamily="18" charset="0"/>
                <a:cs typeface="Times New Roman" pitchFamily="18" charset="0"/>
                <a:sym typeface="Symbol"/>
              </a:rPr>
              <a:t>N(S/N)I = SI</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For the first and second equations, consider the population leaving the susceptible class as equal to the number entering the infected class.</a:t>
            </a:r>
          </a:p>
          <a:p>
            <a:r>
              <a:rPr lang="en-US" dirty="0" smtClean="0">
                <a:latin typeface="Times New Roman" pitchFamily="18" charset="0"/>
                <a:cs typeface="Times New Roman" pitchFamily="18" charset="0"/>
              </a:rPr>
              <a:t>However, a number equal to the fraction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which represents the mean recovery/death rate, or 1/</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the mean infective period) of infective  are leaving this class per unit time to enter the removed class.</a:t>
            </a:r>
          </a:p>
          <a:p>
            <a:r>
              <a:rPr lang="en-US" dirty="0" smtClean="0">
                <a:latin typeface="Times New Roman" pitchFamily="18" charset="0"/>
                <a:cs typeface="Times New Roman" pitchFamily="18" charset="0"/>
              </a:rPr>
              <a:t>Finally, it is assumed that the rate of infection and recovery is much faster than the time scale of births and deaths and therefore, these factors are ignored in this model.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SIR model with births and deaths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Using the case of measles, for example, there is an arrival of new susceptible individuals into the population. For this type of situation births and deaths must be included in the model.</a:t>
            </a:r>
          </a:p>
          <a:p>
            <a:r>
              <a:rPr lang="en-US" dirty="0" smtClean="0">
                <a:latin typeface="Times New Roman" pitchFamily="18" charset="0"/>
                <a:cs typeface="Times New Roman" pitchFamily="18" charset="0"/>
              </a:rPr>
              <a:t>The following differential equations represent this model, assuming a death rate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and birth rate equal to the death rate:</a:t>
            </a:r>
          </a:p>
          <a:p>
            <a:pPr>
              <a:buNone/>
            </a:pPr>
            <a:r>
              <a:rPr lang="en-US" dirty="0" smtClean="0">
                <a:latin typeface="Times New Roman" pitchFamily="18" charset="0"/>
                <a:cs typeface="Times New Roman" pitchFamily="18" charset="0"/>
              </a:rPr>
              <a:t>            S(t)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(N – S)</a:t>
            </a:r>
          </a:p>
          <a:p>
            <a:pPr>
              <a:buNone/>
            </a:pPr>
            <a:r>
              <a:rPr lang="en-US" dirty="0" smtClean="0">
                <a:latin typeface="Times New Roman" pitchFamily="18" charset="0"/>
                <a:cs typeface="Times New Roman" pitchFamily="18" charset="0"/>
              </a:rPr>
              <a:t>            I(t)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I - I</a:t>
            </a:r>
          </a:p>
          <a:p>
            <a:pPr>
              <a:buNone/>
            </a:pPr>
            <a:r>
              <a:rPr lang="en-US" dirty="0" smtClean="0">
                <a:latin typeface="Times New Roman" pitchFamily="18" charset="0"/>
                <a:cs typeface="Times New Roman" pitchFamily="18" charset="0"/>
                <a:sym typeface="Symbol"/>
              </a:rPr>
              <a:t>            R(t)= </a:t>
            </a:r>
            <a:r>
              <a:rPr lang="en-US" dirty="0" err="1" smtClean="0">
                <a:latin typeface="Times New Roman" pitchFamily="18" charset="0"/>
                <a:cs typeface="Times New Roman" pitchFamily="18" charset="0"/>
                <a:sym typeface="Symbol"/>
              </a:rPr>
              <a:t>dR</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dt</a:t>
            </a:r>
            <a:r>
              <a:rPr lang="en-US" dirty="0" smtClean="0">
                <a:latin typeface="Times New Roman" pitchFamily="18" charset="0"/>
                <a:cs typeface="Times New Roman" pitchFamily="18" charset="0"/>
                <a:sym typeface="Symbol"/>
              </a:rPr>
              <a:t>= I - R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The SIS model</a:t>
            </a:r>
            <a:endParaRPr lang="en-US" dirty="0"/>
          </a:p>
        </p:txBody>
      </p:sp>
      <p:sp>
        <p:nvSpPr>
          <p:cNvPr id="3" name="Content Placeholder 2"/>
          <p:cNvSpPr>
            <a:spLocks noGrp="1"/>
          </p:cNvSpPr>
          <p:nvPr>
            <p:ph idx="1"/>
          </p:nvPr>
        </p:nvSpPr>
        <p:spPr>
          <a:xfrm>
            <a:off x="457200" y="1295400"/>
            <a:ext cx="7239000" cy="4846320"/>
          </a:xfrm>
        </p:spPr>
        <p:txBody>
          <a:bodyPr>
            <a:normAutofit fontScale="92500" lnSpcReduction="10000"/>
          </a:bodyPr>
          <a:lstStyle/>
          <a:p>
            <a:r>
              <a:rPr lang="en-US" dirty="0" smtClean="0">
                <a:latin typeface="Times New Roman" pitchFamily="18" charset="0"/>
                <a:cs typeface="Times New Roman" pitchFamily="18" charset="0"/>
              </a:rPr>
              <a:t>The SIS model can be easily derived from the SIR model by simply considering that the individuals recover with no immunity to the disease, that is, individuals are immediately susceptible once they have recovered.</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sym typeface="Symbol"/>
              </a:rPr>
              <a:t> I  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Removing the equation representing the recovered population from the SIR model and adding those removed from the infected population into the susceptible population gives the following differential equations:</a:t>
            </a:r>
          </a:p>
          <a:p>
            <a:pPr>
              <a:buNone/>
            </a:pPr>
            <a:r>
              <a:rPr lang="en-US" dirty="0" smtClean="0">
                <a:latin typeface="Times New Roman" pitchFamily="18" charset="0"/>
                <a:cs typeface="Times New Roman" pitchFamily="18" charset="0"/>
              </a:rPr>
              <a:t>                  S(t)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(N – S) + I</a:t>
            </a:r>
          </a:p>
          <a:p>
            <a:pPr>
              <a:buNone/>
            </a:pPr>
            <a:r>
              <a:rPr lang="en-US" dirty="0" smtClean="0">
                <a:latin typeface="Times New Roman" pitchFamily="18" charset="0"/>
                <a:cs typeface="Times New Roman" pitchFamily="18" charset="0"/>
              </a:rPr>
              <a:t>                  I(t)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I - I</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SIRS model</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This model is simply an extension of the SIR model as we will see from its construction.</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sym typeface="Symbol"/>
              </a:rPr>
              <a:t> I  R  S</a:t>
            </a:r>
          </a:p>
          <a:p>
            <a:r>
              <a:rPr lang="en-US" dirty="0" smtClean="0">
                <a:latin typeface="Times New Roman" pitchFamily="18" charset="0"/>
                <a:cs typeface="Times New Roman" pitchFamily="18" charset="0"/>
              </a:rPr>
              <a:t>The only difference is that it allows members of the recovered class to be free of infection and rejoin the susceptible class.</a:t>
            </a:r>
          </a:p>
          <a:p>
            <a:pPr>
              <a:buNone/>
            </a:pPr>
            <a:r>
              <a:rPr lang="en-US" dirty="0" smtClean="0">
                <a:latin typeface="Times New Roman" pitchFamily="18" charset="0"/>
                <a:cs typeface="Times New Roman" pitchFamily="18" charset="0"/>
              </a:rPr>
              <a:t>        S(t)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(N – S) + R</a:t>
            </a:r>
          </a:p>
          <a:p>
            <a:pPr>
              <a:buNone/>
            </a:pPr>
            <a:r>
              <a:rPr lang="en-US" dirty="0" smtClean="0">
                <a:latin typeface="Times New Roman" pitchFamily="18" charset="0"/>
                <a:cs typeface="Times New Roman" pitchFamily="18" charset="0"/>
              </a:rPr>
              <a:t>        I(t)</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SI - I - I</a:t>
            </a:r>
          </a:p>
          <a:p>
            <a:pPr>
              <a:buNone/>
            </a:pPr>
            <a:r>
              <a:rPr lang="en-US" dirty="0" smtClean="0">
                <a:latin typeface="Times New Roman" pitchFamily="18" charset="0"/>
                <a:cs typeface="Times New Roman" pitchFamily="18" charset="0"/>
                <a:sym typeface="Symbol"/>
              </a:rPr>
              <a:t>        R(t)= </a:t>
            </a:r>
            <a:r>
              <a:rPr lang="en-US" dirty="0" err="1" smtClean="0">
                <a:latin typeface="Times New Roman" pitchFamily="18" charset="0"/>
                <a:cs typeface="Times New Roman" pitchFamily="18" charset="0"/>
                <a:sym typeface="Symbol"/>
              </a:rPr>
              <a:t>dR</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dt</a:t>
            </a:r>
            <a:r>
              <a:rPr lang="en-US" dirty="0" smtClean="0">
                <a:latin typeface="Times New Roman" pitchFamily="18" charset="0"/>
                <a:cs typeface="Times New Roman" pitchFamily="18" charset="0"/>
                <a:sym typeface="Symbol"/>
              </a:rPr>
              <a:t>= I - R - R</a:t>
            </a:r>
          </a:p>
          <a:p>
            <a:pPr>
              <a:buNone/>
            </a:pPr>
            <a:r>
              <a:rPr lang="en-US" dirty="0" smtClean="0">
                <a:latin typeface="Times New Roman" pitchFamily="18" charset="0"/>
                <a:cs typeface="Times New Roman" pitchFamily="18" charset="0"/>
                <a:sym typeface="Symbol"/>
              </a:rPr>
              <a:t>Where  is a</a:t>
            </a:r>
            <a:r>
              <a:rPr lang="en-US" dirty="0" smtClean="0">
                <a:latin typeface="Times New Roman" pitchFamily="18" charset="0"/>
                <a:cs typeface="Times New Roman" pitchFamily="18" charset="0"/>
              </a:rPr>
              <a:t>verage loss of immunity rate of recovered individuals.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with more compartments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Some notations related to the following models:</a:t>
            </a:r>
          </a:p>
          <a:p>
            <a:pPr>
              <a:buNone/>
            </a:pPr>
            <a:r>
              <a:rPr lang="en-US" dirty="0" smtClean="0">
                <a:latin typeface="Times New Roman" pitchFamily="18" charset="0"/>
                <a:cs typeface="Times New Roman" pitchFamily="18" charset="0"/>
              </a:rPr>
              <a:t>           M(t) : Passively immune infants</a:t>
            </a:r>
          </a:p>
          <a:p>
            <a:pPr>
              <a:buNone/>
            </a:pPr>
            <a:r>
              <a:rPr lang="en-US" dirty="0" smtClean="0">
                <a:latin typeface="Times New Roman" pitchFamily="18" charset="0"/>
                <a:cs typeface="Times New Roman" pitchFamily="18" charset="0"/>
              </a:rPr>
              <a:t>           E(t) : Exposed individuals in the latent period</a:t>
            </a:r>
          </a:p>
          <a:p>
            <a:pPr>
              <a:buNone/>
            </a:pPr>
            <a:r>
              <a:rPr lang="en-US" dirty="0" smtClean="0">
                <a:latin typeface="Times New Roman" pitchFamily="18" charset="0"/>
                <a:cs typeface="Times New Roman" pitchFamily="18" charset="0"/>
              </a:rPr>
              <a:t>           1/</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 Average latent period</a:t>
            </a:r>
          </a:p>
          <a:p>
            <a:pPr>
              <a:buNone/>
            </a:pPr>
            <a:r>
              <a:rPr lang="en-US" dirty="0" smtClean="0">
                <a:latin typeface="Times New Roman" pitchFamily="18" charset="0"/>
                <a:cs typeface="Times New Roman" pitchFamily="18" charset="0"/>
              </a:rPr>
              <a:t>           1/</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 Average infectious period</a:t>
            </a:r>
          </a:p>
          <a:p>
            <a:pPr>
              <a:buNone/>
            </a:pPr>
            <a:r>
              <a:rPr lang="en-US" b="1" dirty="0" smtClean="0">
                <a:latin typeface="Times New Roman" pitchFamily="18" charset="0"/>
                <a:cs typeface="Times New Roman" pitchFamily="18" charset="0"/>
              </a:rPr>
              <a:t>              B</a:t>
            </a:r>
            <a:r>
              <a:rPr lang="en-US" dirty="0" smtClean="0">
                <a:latin typeface="Times New Roman" pitchFamily="18" charset="0"/>
                <a:cs typeface="Times New Roman" pitchFamily="18" charset="0"/>
              </a:rPr>
              <a:t> : Average birth rate</a:t>
            </a:r>
          </a:p>
          <a:p>
            <a:pPr>
              <a:buNone/>
            </a:pP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 : Average temporary immunity period</a:t>
            </a:r>
          </a:p>
          <a:p>
            <a:pPr>
              <a:buNone/>
            </a:pPr>
            <a:r>
              <a:rPr lang="en-US" dirty="0" smtClean="0">
                <a:latin typeface="Times New Roman" pitchFamily="18" charset="0"/>
                <a:cs typeface="Times New Roman" pitchFamily="18" charset="0"/>
              </a:rPr>
              <a:t>   Some models with more compartments are discussed below</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The SEIS model</a:t>
            </a:r>
            <a:r>
              <a:rPr lang="en-US" dirty="0" smtClean="0">
                <a:latin typeface="Times New Roman" pitchFamily="18" charset="0"/>
                <a:cs typeface="Times New Roman" pitchFamily="18" charset="0"/>
              </a:rPr>
              <a:t>:- The SEIS model takes into consideration the exposed or latent period of the disease, giving an additional compartment, E(t).</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sym typeface="Symbol"/>
              </a:rPr>
              <a:t> E  I  S</a:t>
            </a:r>
          </a:p>
          <a:p>
            <a:r>
              <a:rPr lang="en-US" dirty="0" smtClean="0">
                <a:latin typeface="Times New Roman" pitchFamily="18" charset="0"/>
                <a:cs typeface="Times New Roman" pitchFamily="18" charset="0"/>
              </a:rPr>
              <a:t>In this model an infection does not leave any immunity thus individuals that have recovered return to being susceptible again, moving back into the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compartment.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Times New Roman" pitchFamily="18" charset="0"/>
                <a:cs typeface="Times New Roman" pitchFamily="18" charset="0"/>
              </a:rPr>
              <a:t>The SEIR model</a:t>
            </a:r>
            <a:r>
              <a:rPr lang="en-US" dirty="0" smtClean="0">
                <a:latin typeface="Times New Roman" pitchFamily="18" charset="0"/>
                <a:cs typeface="Times New Roman" pitchFamily="18" charset="0"/>
              </a:rPr>
              <a:t>:- The SIR model discussed above takes into account only those diseases which cause an individual to be able to infect others immediately upon their infection. Many diseases have what is termed a latent or exposed phase, during which the individual is said to be infected but not infectious.</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sym typeface="Symbol"/>
              </a:rPr>
              <a:t> E  I  R</a:t>
            </a:r>
          </a:p>
          <a:p>
            <a:r>
              <a:rPr lang="en-US" dirty="0" smtClean="0">
                <a:latin typeface="Times New Roman" pitchFamily="18" charset="0"/>
                <a:cs typeface="Times New Roman" pitchFamily="18" charset="0"/>
              </a:rPr>
              <a:t>In this model the host population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broken into four compartments: susceptible, exposed, infectious, and recovered, with the numbers of individuals in a compartment, or their densities denoted respectively by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that is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introduction</a:t>
            </a:r>
            <a:endParaRPr lang="en-US" sz="2800" dirty="0"/>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An epidemiological modeling is a simplified means of describing the transmission of communicable disease through individuals.</a:t>
            </a:r>
          </a:p>
          <a:p>
            <a:r>
              <a:rPr lang="en-US" sz="2400" dirty="0" smtClean="0">
                <a:latin typeface="Times New Roman" pitchFamily="18" charset="0"/>
                <a:cs typeface="Times New Roman" pitchFamily="18" charset="0"/>
              </a:rPr>
              <a:t>Models are mainly two types stochastic and deterministic.</a:t>
            </a:r>
          </a:p>
          <a:p>
            <a:r>
              <a:rPr lang="en-US" sz="2400" dirty="0" smtClean="0">
                <a:latin typeface="Times New Roman" pitchFamily="18" charset="0"/>
                <a:cs typeface="Times New Roman" pitchFamily="18" charset="0"/>
              </a:rPr>
              <a:t>There are Three basic types of deterministic models for infectious communicable diseases.</a:t>
            </a:r>
          </a:p>
          <a:p>
            <a:r>
              <a:rPr lang="en-US" sz="2400" dirty="0" smtClean="0">
                <a:latin typeface="Times New Roman" pitchFamily="18" charset="0"/>
                <a:cs typeface="Times New Roman" pitchFamily="18" charset="0"/>
              </a:rPr>
              <a:t>These simplest models are formulated as initial value problems for system of ordinary differential equations are formulated mathematically. </a:t>
            </a:r>
          </a:p>
          <a:p>
            <a:r>
              <a:rPr lang="en-US" sz="2400" dirty="0" smtClean="0">
                <a:latin typeface="Times New Roman" pitchFamily="18" charset="0"/>
                <a:cs typeface="Times New Roman" pitchFamily="18" charset="0"/>
              </a:rPr>
              <a:t>Parameter are estimated for various diseases and are used to compare the vaccination levels necessary for herd immunity for these disease.</a:t>
            </a:r>
          </a:p>
          <a:p>
            <a:r>
              <a:rPr lang="en-US" sz="2400" dirty="0" smtClean="0">
                <a:latin typeface="Times New Roman" pitchFamily="18" charset="0"/>
                <a:cs typeface="Times New Roman" pitchFamily="18" charset="0"/>
              </a:rPr>
              <a:t>Here the models considered here are suitable for disease which transmitted directly from person to person.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The MSIR model</a:t>
            </a:r>
            <a:r>
              <a:rPr lang="en-US" dirty="0" smtClean="0">
                <a:latin typeface="Times New Roman" pitchFamily="18" charset="0"/>
                <a:cs typeface="Times New Roman" pitchFamily="18" charset="0"/>
              </a:rPr>
              <a:t>:- There are several diseases where an individual is born with a passive immunity from its mother.</a:t>
            </a:r>
          </a:p>
          <a:p>
            <a:r>
              <a:rPr lang="en-US" dirty="0" smtClean="0">
                <a:latin typeface="Times New Roman" pitchFamily="18" charset="0"/>
                <a:cs typeface="Times New Roman" pitchFamily="18" charset="0"/>
              </a:rPr>
              <a:t>M </a:t>
            </a:r>
            <a:r>
              <a:rPr lang="en-US" dirty="0" smtClean="0">
                <a:latin typeface="Times New Roman" pitchFamily="18" charset="0"/>
                <a:cs typeface="Times New Roman" pitchFamily="18" charset="0"/>
                <a:sym typeface="Symbol"/>
              </a:rPr>
              <a:t> S  I  R</a:t>
            </a:r>
          </a:p>
          <a:p>
            <a:r>
              <a:rPr lang="en-US" dirty="0" smtClean="0">
                <a:latin typeface="Times New Roman" pitchFamily="18" charset="0"/>
                <a:cs typeface="Times New Roman" pitchFamily="18" charset="0"/>
              </a:rPr>
              <a:t>To indicate this mathematically, an additional compartment is added, M(t).</a:t>
            </a:r>
          </a:p>
          <a:p>
            <a:r>
              <a:rPr lang="en-US" b="1" dirty="0" smtClean="0">
                <a:latin typeface="Times New Roman" pitchFamily="18" charset="0"/>
                <a:cs typeface="Times New Roman" pitchFamily="18" charset="0"/>
              </a:rPr>
              <a:t>The MSEIR model</a:t>
            </a:r>
            <a:r>
              <a:rPr lang="en-US" dirty="0" smtClean="0">
                <a:latin typeface="Times New Roman" pitchFamily="18" charset="0"/>
                <a:cs typeface="Times New Roman" pitchFamily="18" charset="0"/>
              </a:rPr>
              <a:t>:- For the case of a disease, with the factors of passive immunity, and a latency period there is the MSEIR model.</a:t>
            </a:r>
          </a:p>
          <a:p>
            <a:r>
              <a:rPr lang="en-US" dirty="0" smtClean="0">
                <a:latin typeface="Times New Roman" pitchFamily="18" charset="0"/>
                <a:cs typeface="Times New Roman" pitchFamily="18" charset="0"/>
              </a:rPr>
              <a:t>M </a:t>
            </a:r>
            <a:r>
              <a:rPr lang="en-US" dirty="0" smtClean="0">
                <a:latin typeface="Times New Roman" pitchFamily="18" charset="0"/>
                <a:cs typeface="Times New Roman" pitchFamily="18" charset="0"/>
                <a:sym typeface="Symbol"/>
              </a:rPr>
              <a:t> S  E  I  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The MSEIRS model</a:t>
            </a:r>
            <a:r>
              <a:rPr lang="en-US" dirty="0" smtClean="0">
                <a:latin typeface="Times New Roman" pitchFamily="18" charset="0"/>
                <a:cs typeface="Times New Roman" pitchFamily="18" charset="0"/>
              </a:rPr>
              <a:t>:- An MSEIRS model is similar to the MSEIR, but the immunity in the R class would be temporary, so that individuals would regain their susceptibility when the temporary immunity ended.</a:t>
            </a:r>
          </a:p>
          <a:p>
            <a:r>
              <a:rPr lang="en-US" dirty="0" smtClean="0">
                <a:latin typeface="Times New Roman" pitchFamily="18" charset="0"/>
                <a:cs typeface="Times New Roman" pitchFamily="18" charset="0"/>
              </a:rPr>
              <a:t>M </a:t>
            </a:r>
            <a:r>
              <a:rPr lang="en-US" dirty="0" smtClean="0">
                <a:latin typeface="Times New Roman" pitchFamily="18" charset="0"/>
                <a:cs typeface="Times New Roman" pitchFamily="18" charset="0"/>
                <a:sym typeface="Symbol"/>
              </a:rPr>
              <a:t> S  E  I  R  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Herd Immunity and Vaccination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population is said to have herd immunity for disease if enough people are immune so that the disease would not spread if it were suddenly introduced somewhere in the population.</a:t>
            </a:r>
          </a:p>
          <a:p>
            <a:r>
              <a:rPr lang="en-US" dirty="0" smtClean="0">
                <a:latin typeface="Times New Roman" pitchFamily="18" charset="0"/>
                <a:cs typeface="Times New Roman" pitchFamily="18" charset="0"/>
              </a:rPr>
              <a:t>In presence of a communicable diseases, one of main tasks is that of eradicating it via prevention measures and, if possible, via the establishment of a mass vaccination program.</a:t>
            </a:r>
          </a:p>
          <a:p>
            <a:r>
              <a:rPr lang="en-US" dirty="0" smtClean="0">
                <a:latin typeface="Times New Roman" pitchFamily="18" charset="0"/>
                <a:cs typeface="Times New Roman" pitchFamily="18" charset="0"/>
              </a:rPr>
              <a:t>In order to prevent the spread of infection from an infective, enough people must be immune so that replacement number satisfies </a:t>
            </a:r>
            <a:r>
              <a:rPr lang="en-US" dirty="0" smtClean="0">
                <a:latin typeface="Times New Roman" pitchFamily="18" charset="0"/>
                <a:cs typeface="Times New Roman" pitchFamily="18" charset="0"/>
                <a:sym typeface="Symbol"/>
              </a:rPr>
              <a:t>S &lt; 1.</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susceptible fraction must be small enough so that the average infective infects less than one person during the infectious period.</a:t>
            </a:r>
          </a:p>
          <a:p>
            <a:r>
              <a:rPr lang="en-US" dirty="0" smtClean="0">
                <a:latin typeface="Times New Roman" pitchFamily="18" charset="0"/>
                <a:cs typeface="Times New Roman" pitchFamily="18" charset="0"/>
              </a:rPr>
              <a:t>Herd immunity in a population is achieved by vaccination of susceptible in the population.</a:t>
            </a:r>
          </a:p>
          <a:p>
            <a:r>
              <a:rPr lang="en-US" dirty="0" smtClean="0">
                <a:latin typeface="Times New Roman" pitchFamily="18" charset="0"/>
                <a:cs typeface="Times New Roman" pitchFamily="18" charset="0"/>
              </a:rPr>
              <a:t>If R is fraction of the population which is immune due to vaccination, then </a:t>
            </a:r>
            <a:r>
              <a:rPr lang="en-US" smtClean="0">
                <a:latin typeface="Times New Roman" pitchFamily="18" charset="0"/>
                <a:cs typeface="Times New Roman" pitchFamily="18" charset="0"/>
              </a:rPr>
              <a:t>since  S </a:t>
            </a:r>
            <a:r>
              <a:rPr lang="en-US" dirty="0" smtClean="0">
                <a:latin typeface="Times New Roman" pitchFamily="18" charset="0"/>
                <a:cs typeface="Times New Roman" pitchFamily="18" charset="0"/>
              </a:rPr>
              <a:t>= 1-R when I = 0, herd immunity is achieved if </a:t>
            </a:r>
            <a:r>
              <a:rPr lang="en-US" dirty="0" smtClean="0">
                <a:latin typeface="Times New Roman" pitchFamily="18" charset="0"/>
                <a:cs typeface="Times New Roman" pitchFamily="18" charset="0"/>
                <a:sym typeface="Symbol"/>
              </a:rPr>
              <a:t>(1-R) &lt; 1 or R &gt; 1-1/</a:t>
            </a:r>
          </a:p>
          <a:p>
            <a:r>
              <a:rPr lang="en-US" dirty="0" smtClean="0">
                <a:latin typeface="Times New Roman" pitchFamily="18" charset="0"/>
                <a:cs typeface="Times New Roman" pitchFamily="18" charset="0"/>
                <a:sym typeface="Symbol"/>
              </a:rPr>
              <a:t>For example, if the contact number is 5, at least 80% must be immune to have herd immunity.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conclusion</a:t>
            </a:r>
            <a:endParaRPr lang="en-US" dirty="0"/>
          </a:p>
        </p:txBody>
      </p:sp>
      <p:sp>
        <p:nvSpPr>
          <p:cNvPr id="3" name="Content Placeholder 2"/>
          <p:cNvSpPr>
            <a:spLocks noGrp="1"/>
          </p:cNvSpPr>
          <p:nvPr>
            <p:ph idx="1"/>
          </p:nvPr>
        </p:nvSpPr>
        <p:spPr>
          <a:xfrm>
            <a:off x="457200" y="1066800"/>
            <a:ext cx="7239000" cy="4846320"/>
          </a:xfrm>
        </p:spPr>
        <p:txBody>
          <a:bodyPr>
            <a:noAutofit/>
          </a:bodyPr>
          <a:lstStyle/>
          <a:p>
            <a:r>
              <a:rPr lang="en-US" sz="2400" dirty="0" smtClean="0">
                <a:latin typeface="Times New Roman" pitchFamily="18" charset="0"/>
                <a:cs typeface="Times New Roman" pitchFamily="18" charset="0"/>
              </a:rPr>
              <a:t>The SIR model with vital dynamics and SIS model have two intuitively appealing features.</a:t>
            </a:r>
          </a:p>
          <a:p>
            <a:pPr>
              <a:buNone/>
            </a:pPr>
            <a:r>
              <a:rPr lang="en-US" sz="2400" dirty="0" smtClean="0">
                <a:latin typeface="Times New Roman" pitchFamily="18" charset="0"/>
                <a:cs typeface="Times New Roman" pitchFamily="18" charset="0"/>
              </a:rPr>
              <a:t>   (a) The disease dies out if the contact number </a:t>
            </a:r>
            <a:r>
              <a:rPr lang="en-US" sz="2400" dirty="0" smtClean="0">
                <a:latin typeface="Times New Roman" pitchFamily="18" charset="0"/>
                <a:cs typeface="Times New Roman" pitchFamily="18" charset="0"/>
                <a:sym typeface="Symbol"/>
              </a:rPr>
              <a:t> satisfies   1 and disease remains endemic if   1.</a:t>
            </a:r>
          </a:p>
          <a:p>
            <a:pPr>
              <a:buNone/>
            </a:pPr>
            <a:r>
              <a:rPr lang="en-US" sz="2400" dirty="0" smtClean="0">
                <a:latin typeface="Times New Roman" pitchFamily="18" charset="0"/>
                <a:cs typeface="Times New Roman" pitchFamily="18" charset="0"/>
                <a:sym typeface="Symbol"/>
              </a:rPr>
              <a:t>   (b) At an endemic equilibrium, the replacement number is 1; i.e., the average infective replaces itself with one new infective during the infectious period.</a:t>
            </a:r>
          </a:p>
          <a:p>
            <a:r>
              <a:rPr lang="en-US" sz="2400" dirty="0" smtClean="0">
                <a:latin typeface="Times New Roman" pitchFamily="18" charset="0"/>
                <a:cs typeface="Times New Roman" pitchFamily="18" charset="0"/>
                <a:sym typeface="Symbol"/>
              </a:rPr>
              <a:t> The SIR model without vital dynamics might be appropriate for describing an epidemic outbreak during a short time period, whereas the SIR with vital dynamics would be appropriate over longer time period.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Although the models discussed here do provide some insights and useful comparisons, most model now being applied to specific diseases are more complicated.</a:t>
            </a:r>
          </a:p>
          <a:p>
            <a:r>
              <a:rPr lang="en-US" dirty="0" smtClean="0">
                <a:latin typeface="Times New Roman" pitchFamily="18" charset="0"/>
                <a:cs typeface="Times New Roman" pitchFamily="18" charset="0"/>
              </a:rPr>
              <a:t>  The other models leading to periodic solutions have features such as a delay corresponding to temporary immunity, nonlinear incidence, variable population size or cross immunity with age structure.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28616"/>
            <a:ext cx="6858000" cy="1514784"/>
          </a:xfrm>
        </p:spPr>
        <p:txBody>
          <a:bodyPr>
            <a:normAutofit fontScale="92500"/>
          </a:bodyPr>
          <a:lstStyle/>
          <a:p>
            <a:pPr algn="ctr">
              <a:buNone/>
            </a:pPr>
            <a:r>
              <a:rPr lang="en-US" dirty="0" smtClean="0">
                <a:solidFill>
                  <a:schemeClr val="accent5">
                    <a:lumMod val="75000"/>
                  </a:schemeClr>
                </a:solidFill>
              </a:rPr>
              <a:t>              </a:t>
            </a:r>
            <a:r>
              <a:rPr lang="en-US" sz="6000" dirty="0" smtClean="0">
                <a:solidFill>
                  <a:schemeClr val="accent5">
                    <a:lumMod val="75000"/>
                  </a:schemeClr>
                </a:solidFill>
              </a:rPr>
              <a:t> </a:t>
            </a:r>
            <a:r>
              <a:rPr lang="en-US" sz="7800" b="1" dirty="0" smtClean="0">
                <a:solidFill>
                  <a:schemeClr val="accent5">
                    <a:lumMod val="75000"/>
                  </a:schemeClr>
                </a:solidFill>
                <a:latin typeface="Colonna MT" pitchFamily="82" charset="0"/>
              </a:rPr>
              <a:t>THANK YOU</a:t>
            </a:r>
            <a:endParaRPr lang="en-US" sz="7800" b="1" dirty="0">
              <a:solidFill>
                <a:schemeClr val="accent5">
                  <a:lumMod val="75000"/>
                </a:schemeClr>
              </a:solidFill>
              <a:latin typeface="Colonna MT"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epidemiological  modeling</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Even though vaccines are available for many infectious disease, these disease cause suffering  and mortality in the world.</a:t>
            </a:r>
          </a:p>
          <a:p>
            <a:r>
              <a:rPr lang="en-US" dirty="0" smtClean="0">
                <a:latin typeface="Times New Roman" pitchFamily="18" charset="0"/>
                <a:cs typeface="Times New Roman" pitchFamily="18" charset="0"/>
              </a:rPr>
              <a:t>In developed countries chronic disease of death such as cancer and heart disease received more attention than infectious diseases.</a:t>
            </a:r>
          </a:p>
          <a:p>
            <a:r>
              <a:rPr lang="en-US" dirty="0" smtClean="0">
                <a:latin typeface="Times New Roman" pitchFamily="18" charset="0"/>
                <a:cs typeface="Times New Roman" pitchFamily="18" charset="0"/>
              </a:rPr>
              <a:t>Recently some infectious disease like HIV which can lead to AIDS has become an important infectious disease for both developing and developed countries.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transmission interactions in a population are very complex so that it is difficult to comprehend the large scale dynamics of disease spread without the formal structure of mathematical model.  </a:t>
            </a:r>
          </a:p>
          <a:p>
            <a:r>
              <a:rPr lang="en-US" dirty="0" smtClean="0">
                <a:latin typeface="Times New Roman" pitchFamily="18" charset="0"/>
                <a:cs typeface="Times New Roman" pitchFamily="18" charset="0"/>
              </a:rPr>
              <a:t>An epidemiological model uses a microscopic description (The role of an infectious individual) to predict the macroscopic behavior of disease spread through a population.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Experiments with infectious disease spread in human populations are often impossible, unethical or expensive that is why epidemiological modeling become a need.</a:t>
            </a:r>
          </a:p>
          <a:p>
            <a:r>
              <a:rPr lang="en-US" sz="2400" dirty="0" smtClean="0">
                <a:latin typeface="Times New Roman" pitchFamily="18" charset="0"/>
                <a:cs typeface="Times New Roman" pitchFamily="18" charset="0"/>
              </a:rPr>
              <a:t>Modeling can often be used to compare different diseases in the same population, the same disease in different populations, or the same disease at different time.</a:t>
            </a:r>
          </a:p>
          <a:p>
            <a:r>
              <a:rPr lang="en-US" sz="2400" dirty="0" smtClean="0">
                <a:latin typeface="Times New Roman" pitchFamily="18" charset="0"/>
                <a:cs typeface="Times New Roman" pitchFamily="18" charset="0"/>
              </a:rPr>
              <a:t>Epidemiological models are useful in comparing the effects of prevention or control procedures.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epidemic models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Stochastic</a:t>
            </a:r>
            <a:r>
              <a:rPr lang="en-US" dirty="0" smtClean="0">
                <a:latin typeface="Times New Roman" pitchFamily="18" charset="0"/>
                <a:cs typeface="Times New Roman" pitchFamily="18" charset="0"/>
              </a:rPr>
              <a:t>:-"Stochastic" means being or having a random variable. Stochastic models depend on the chance variations in risk of exposure, disease and other illness dynamics. </a:t>
            </a:r>
          </a:p>
          <a:p>
            <a:r>
              <a:rPr lang="en-US" b="1" dirty="0" smtClean="0">
                <a:latin typeface="Times New Roman" pitchFamily="18" charset="0"/>
                <a:cs typeface="Times New Roman" pitchFamily="18" charset="0"/>
              </a:rPr>
              <a:t>Deterministic</a:t>
            </a:r>
            <a:r>
              <a:rPr lang="en-US" dirty="0" smtClean="0">
                <a:latin typeface="Times New Roman" pitchFamily="18" charset="0"/>
                <a:cs typeface="Times New Roman" pitchFamily="18" charset="0"/>
              </a:rPr>
              <a:t>:-When dealing with large populations, as in the case of tuberculosis, deterministic or compartmental mathematical models are used. The transition rates from one class to another are mathematically expressed as derivatives, hence the model is formulated using differential equations. While building such models, it must be assumed that the population size in a compartment is differentiable with respect to time and that the epidemic process is deterministic.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162800" cy="914400"/>
          </a:xfrm>
        </p:spPr>
        <p:txBody>
          <a:bodyPr>
            <a:normAutofit fontScale="90000"/>
          </a:bodyPr>
          <a:lstStyle/>
          <a:p>
            <a:r>
              <a:rPr lang="en-US" dirty="0" smtClean="0"/>
              <a:t>Deterministic versus stochastic epidemic models</a:t>
            </a:r>
            <a:br>
              <a:rPr lang="en-US" dirty="0" smtClean="0"/>
            </a:b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It is important to stress that the deterministic models presented here are valid only in case of sufficiently large populations.</a:t>
            </a:r>
          </a:p>
          <a:p>
            <a:r>
              <a:rPr lang="en-US" dirty="0" smtClean="0">
                <a:latin typeface="Times New Roman" pitchFamily="18" charset="0"/>
                <a:cs typeface="Times New Roman" pitchFamily="18" charset="0"/>
              </a:rPr>
              <a:t>In some cases deterministic models should cautiously be used. For example in case of seasonally varying contact rates the number of infectious subjects may reduce to infinitesimal values, thus maybe invalidating some results that are obtained in the field of chaotic epidemics.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 Notation</a:t>
            </a:r>
            <a:endParaRPr lang="en-US" dirty="0"/>
          </a:p>
        </p:txBody>
      </p:sp>
      <p:sp>
        <p:nvSpPr>
          <p:cNvPr id="3" name="Content Placeholder 2"/>
          <p:cNvSpPr>
            <a:spLocks noGrp="1"/>
          </p:cNvSpPr>
          <p:nvPr>
            <p:ph idx="1"/>
          </p:nvPr>
        </p:nvSpPr>
        <p:spPr>
          <a:xfrm>
            <a:off x="457200" y="1295400"/>
            <a:ext cx="7239000" cy="4846320"/>
          </a:xfrm>
        </p:spPr>
        <p:txBody>
          <a:bodyPr>
            <a:normAutofit lnSpcReduction="10000"/>
          </a:bodyPr>
          <a:lstStyle/>
          <a:p>
            <a:r>
              <a:rPr lang="en-US" dirty="0" smtClean="0">
                <a:latin typeface="Times New Roman" pitchFamily="18" charset="0"/>
                <a:cs typeface="Times New Roman" pitchFamily="18" charset="0"/>
              </a:rPr>
              <a:t>The population under consideration is divided into disjoint classes which change with time t.</a:t>
            </a:r>
          </a:p>
          <a:p>
            <a:r>
              <a:rPr lang="en-US" dirty="0" smtClean="0">
                <a:latin typeface="Times New Roman" pitchFamily="18" charset="0"/>
                <a:cs typeface="Times New Roman" pitchFamily="18" charset="0"/>
              </a:rPr>
              <a:t>The susceptible class consists of those individuals who can incur  the disease but are not yet infective, this fraction of population denoted as S(t). </a:t>
            </a:r>
          </a:p>
          <a:p>
            <a:r>
              <a:rPr lang="en-US" dirty="0" smtClean="0">
                <a:latin typeface="Times New Roman" pitchFamily="18" charset="0"/>
                <a:cs typeface="Times New Roman" pitchFamily="18" charset="0"/>
              </a:rPr>
              <a:t>The infective class consists of those who are transmitting the disease to others, this class denoted as I(t).</a:t>
            </a:r>
          </a:p>
          <a:p>
            <a:r>
              <a:rPr lang="en-US" dirty="0" smtClean="0">
                <a:latin typeface="Times New Roman" pitchFamily="18" charset="0"/>
                <a:cs typeface="Times New Roman" pitchFamily="18" charset="0"/>
              </a:rPr>
              <a:t>The removed class denoted by R(t), consists of those who are removed from the susceptible-infective interaction by recovery with immunity, isolation, or death.</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Assumptions</a:t>
            </a:r>
            <a:br>
              <a:rPr lang="en-US" dirty="0" smtClean="0"/>
            </a:br>
            <a:endParaRPr lang="en-US" dirty="0"/>
          </a:p>
        </p:txBody>
      </p:sp>
      <p:sp>
        <p:nvSpPr>
          <p:cNvPr id="3" name="Content Placeholder 2"/>
          <p:cNvSpPr>
            <a:spLocks noGrp="1"/>
          </p:cNvSpPr>
          <p:nvPr>
            <p:ph idx="1"/>
          </p:nvPr>
        </p:nvSpPr>
        <p:spPr>
          <a:xfrm>
            <a:off x="304800" y="1143000"/>
            <a:ext cx="7239000" cy="4846320"/>
          </a:xfrm>
        </p:spPr>
        <p:txBody>
          <a:bodyPr>
            <a:normAutofit/>
          </a:bodyPr>
          <a:lstStyle/>
          <a:p>
            <a:r>
              <a:rPr lang="en-US" dirty="0" smtClean="0">
                <a:latin typeface="Times New Roman" pitchFamily="18" charset="0"/>
                <a:cs typeface="Times New Roman" pitchFamily="18" charset="0"/>
              </a:rPr>
              <a:t>The  population considered has constant size N which is sufficiently large so that the sizes of each class can be considered as continuous variables. </a:t>
            </a:r>
          </a:p>
          <a:p>
            <a:r>
              <a:rPr lang="en-US" dirty="0" smtClean="0">
                <a:latin typeface="Times New Roman" pitchFamily="18" charset="0"/>
                <a:cs typeface="Times New Roman" pitchFamily="18" charset="0"/>
              </a:rPr>
              <a:t>If the model is to include vital dynamics, then it is assumed that births and natural deaths occur at equal rates and that all newborns are susceptible.</a:t>
            </a:r>
          </a:p>
          <a:p>
            <a:r>
              <a:rPr lang="en-US" dirty="0" smtClean="0">
                <a:latin typeface="Times New Roman" pitchFamily="18" charset="0"/>
                <a:cs typeface="Times New Roman" pitchFamily="18" charset="0"/>
              </a:rPr>
              <a:t>The population is homogenously mixing, and the type of direct or indirect  contact adequate for transmission depends on the specific disease.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4">
      <a:dk1>
        <a:sysClr val="windowText" lastClr="000000"/>
      </a:dk1>
      <a:lt1>
        <a:srgbClr val="02EEE3"/>
      </a:lt1>
      <a:dk2>
        <a:srgbClr val="B13F9A"/>
      </a:dk2>
      <a:lt2>
        <a:srgbClr val="E36305"/>
      </a:lt2>
      <a:accent1>
        <a:srgbClr val="B83D68"/>
      </a:accent1>
      <a:accent2>
        <a:srgbClr val="FFFF00"/>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924</TotalTime>
  <Words>2049</Words>
  <Application>Microsoft Office PowerPoint</Application>
  <PresentationFormat>On-screen Show (4:3)</PresentationFormat>
  <Paragraphs>121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EPIDEMIOLOGICAL MODELLING</vt:lpstr>
      <vt:lpstr>introduction</vt:lpstr>
      <vt:lpstr>Why do we need epidemiological  modeling</vt:lpstr>
      <vt:lpstr>Contd…</vt:lpstr>
      <vt:lpstr>Contd…</vt:lpstr>
      <vt:lpstr>Types of epidemic models</vt:lpstr>
      <vt:lpstr>Deterministic versus stochastic epidemic models  </vt:lpstr>
      <vt:lpstr> Notation</vt:lpstr>
      <vt:lpstr>Assumptions </vt:lpstr>
      <vt:lpstr>The basic models</vt:lpstr>
      <vt:lpstr>The SIR Model</vt:lpstr>
      <vt:lpstr>Contd…</vt:lpstr>
      <vt:lpstr>Contd…</vt:lpstr>
      <vt:lpstr>The SIR model with births and deaths</vt:lpstr>
      <vt:lpstr>The SIS model</vt:lpstr>
      <vt:lpstr>The SIRS model</vt:lpstr>
      <vt:lpstr>Models with more compartments</vt:lpstr>
      <vt:lpstr>Contd…</vt:lpstr>
      <vt:lpstr>Contd…</vt:lpstr>
      <vt:lpstr>Contd…</vt:lpstr>
      <vt:lpstr>Contd…</vt:lpstr>
      <vt:lpstr>Herd Immunity and Vaccination</vt:lpstr>
      <vt:lpstr>Contd…</vt:lpstr>
      <vt:lpstr>conclusion</vt:lpstr>
      <vt:lpstr>Contd…</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EPIDEMIOLOGICAL MODELLING</dc:title>
  <dc:creator>Sumit's</dc:creator>
  <cp:lastModifiedBy>Sumit's</cp:lastModifiedBy>
  <cp:revision>135</cp:revision>
  <dcterms:created xsi:type="dcterms:W3CDTF">2014-09-14T06:57:10Z</dcterms:created>
  <dcterms:modified xsi:type="dcterms:W3CDTF">2014-09-20T05:38:45Z</dcterms:modified>
</cp:coreProperties>
</file>