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58" r:id="rId8"/>
    <p:sldId id="261" r:id="rId9"/>
    <p:sldId id="260" r:id="rId10"/>
    <p:sldId id="265" r:id="rId11"/>
    <p:sldId id="262" r:id="rId12"/>
    <p:sldId id="263" r:id="rId13"/>
    <p:sldId id="266" r:id="rId14"/>
  </p:sldIdLst>
  <p:sldSz cx="30175200" cy="21396325"/>
  <p:notesSz cx="9144000" cy="6858000"/>
  <p:defaultTextStyle>
    <a:defPPr>
      <a:defRPr lang="en-US"/>
    </a:defPPr>
    <a:lvl1pPr marL="0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3351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6702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0052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93403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66754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40105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13455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86806" algn="l" defTabSz="294670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408" y="-272"/>
      </p:cViewPr>
      <p:guideLst>
        <p:guide orient="horz" pos="6739"/>
        <p:guide pos="9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8A82E-8FC0-6240-88FA-5E226E4D14E0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524DA-5648-5048-A785-9BD04C1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0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AD72F-F735-3A4A-921A-0A7FEF85E3B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9075" y="514350"/>
            <a:ext cx="36258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D1FC4-665E-DF42-8B99-0315B7FF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86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6646730"/>
            <a:ext cx="25648920" cy="4586342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1" y="12124584"/>
            <a:ext cx="21122640" cy="5467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6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3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527DD420-0672-974D-B002-CE3A27179A4C}" type="datetime1">
              <a:rPr lang="en-SG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9861" y="19831225"/>
            <a:ext cx="95554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270200" y="106362"/>
            <a:ext cx="175260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856845"/>
            <a:ext cx="27157680" cy="3566054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4992478"/>
            <a:ext cx="27157680" cy="141205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FE81D24A-683C-1049-8875-0F3E3F10F6D6}" type="datetime1">
              <a:rPr lang="en-SG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9861" y="19831225"/>
            <a:ext cx="95554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255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86130" y="3769123"/>
            <a:ext cx="31773021" cy="80330322"/>
          </a:xfrm>
          <a:prstGeom prst="rect">
            <a:avLst/>
          </a:prstGeom>
        </p:spPr>
        <p:txBody>
          <a:bodyPr vert="eaVert" lIns="64621" tIns="32310" rIns="64621" bIns="3231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1836" y="3769123"/>
            <a:ext cx="94821375" cy="803303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712BC4A7-63E5-6341-8713-BDEFB62A0380}" type="datetime1">
              <a:rPr lang="en-SG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9861" y="19831225"/>
            <a:ext cx="95554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255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856845"/>
            <a:ext cx="27157680" cy="3566054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4992478"/>
            <a:ext cx="27157680" cy="141205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356C203D-9DAB-BB43-8ED7-5E64678EB0B6}" type="datetime1">
              <a:rPr lang="en-SG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9861" y="20375562"/>
            <a:ext cx="9555480" cy="986756"/>
          </a:xfrm>
          <a:prstGeom prst="rect">
            <a:avLst/>
          </a:prstGeom>
        </p:spPr>
        <p:txBody>
          <a:bodyPr lIns="64621" tIns="32310" rIns="64621" bIns="3231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79800" y="0"/>
            <a:ext cx="129540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13749121"/>
            <a:ext cx="25648920" cy="4249548"/>
          </a:xfrm>
          <a:prstGeom prst="rect">
            <a:avLst/>
          </a:prstGeom>
        </p:spPr>
        <p:txBody>
          <a:bodyPr lIns="64621" tIns="32310" rIns="64621" bIns="32310"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9068677"/>
            <a:ext cx="25648920" cy="4680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35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670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0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340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6675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010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34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8680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10362F2F-2AB1-7340-99AB-AD28945CF820}" type="datetime1">
              <a:rPr lang="en-SG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9861" y="19831225"/>
            <a:ext cx="95554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41600" y="411162"/>
            <a:ext cx="144780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5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856845"/>
            <a:ext cx="27157680" cy="3566054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1837" y="21965906"/>
            <a:ext cx="63294577" cy="62133540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9334" y="21965906"/>
            <a:ext cx="63299818" cy="62133540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FFB9E677-AB37-774E-9DB6-09F3C8C82A72}" type="datetime1">
              <a:rPr lang="en-SG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09861" y="20451762"/>
            <a:ext cx="9555480" cy="1066800"/>
          </a:xfrm>
          <a:prstGeom prst="rect">
            <a:avLst/>
          </a:prstGeom>
        </p:spPr>
        <p:txBody>
          <a:bodyPr lIns="64621" tIns="32310" rIns="64621" bIns="3231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422600" y="0"/>
            <a:ext cx="175260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856845"/>
            <a:ext cx="27157680" cy="3566054"/>
          </a:xfrm>
          <a:prstGeom prst="rect">
            <a:avLst/>
          </a:prstGeom>
        </p:spPr>
        <p:txBody>
          <a:bodyPr lIns="64621" tIns="32310" rIns="64621" bIns="3231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789411"/>
            <a:ext cx="13332620" cy="19959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700" b="1"/>
            </a:lvl1pPr>
            <a:lvl2pPr marL="1473351" indent="0">
              <a:buNone/>
              <a:defRPr sz="6400" b="1"/>
            </a:lvl2pPr>
            <a:lvl3pPr marL="2946702" indent="0">
              <a:buNone/>
              <a:defRPr sz="5800" b="1"/>
            </a:lvl3pPr>
            <a:lvl4pPr marL="4420052" indent="0">
              <a:buNone/>
              <a:defRPr sz="5200" b="1"/>
            </a:lvl4pPr>
            <a:lvl5pPr marL="5893403" indent="0">
              <a:buNone/>
              <a:defRPr sz="5200" b="1"/>
            </a:lvl5pPr>
            <a:lvl6pPr marL="7366754" indent="0">
              <a:buNone/>
              <a:defRPr sz="5200" b="1"/>
            </a:lvl6pPr>
            <a:lvl7pPr marL="8840105" indent="0">
              <a:buNone/>
              <a:defRPr sz="5200" b="1"/>
            </a:lvl7pPr>
            <a:lvl8pPr marL="10313455" indent="0">
              <a:buNone/>
              <a:defRPr sz="5200" b="1"/>
            </a:lvl8pPr>
            <a:lvl9pPr marL="11786806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6785409"/>
            <a:ext cx="13332620" cy="12327653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4789411"/>
            <a:ext cx="13337858" cy="19959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700" b="1"/>
            </a:lvl1pPr>
            <a:lvl2pPr marL="1473351" indent="0">
              <a:buNone/>
              <a:defRPr sz="6400" b="1"/>
            </a:lvl2pPr>
            <a:lvl3pPr marL="2946702" indent="0">
              <a:buNone/>
              <a:defRPr sz="5800" b="1"/>
            </a:lvl3pPr>
            <a:lvl4pPr marL="4420052" indent="0">
              <a:buNone/>
              <a:defRPr sz="5200" b="1"/>
            </a:lvl4pPr>
            <a:lvl5pPr marL="5893403" indent="0">
              <a:buNone/>
              <a:defRPr sz="5200" b="1"/>
            </a:lvl5pPr>
            <a:lvl6pPr marL="7366754" indent="0">
              <a:buNone/>
              <a:defRPr sz="5200" b="1"/>
            </a:lvl6pPr>
            <a:lvl7pPr marL="8840105" indent="0">
              <a:buNone/>
              <a:defRPr sz="5200" b="1"/>
            </a:lvl7pPr>
            <a:lvl8pPr marL="10313455" indent="0">
              <a:buNone/>
              <a:defRPr sz="5200" b="1"/>
            </a:lvl8pPr>
            <a:lvl9pPr marL="11786806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6785409"/>
            <a:ext cx="13337858" cy="12327653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7B044A92-ACB4-054B-978A-92BBD6C3F740}" type="datetime1">
              <a:rPr lang="en-SG" smtClean="0"/>
              <a:t>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309861" y="20375562"/>
            <a:ext cx="9555480" cy="1066800"/>
          </a:xfrm>
          <a:prstGeom prst="rect">
            <a:avLst/>
          </a:prstGeom>
        </p:spPr>
        <p:txBody>
          <a:bodyPr lIns="64621" tIns="32310" rIns="64621" bIns="3231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Neural Network Course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727400" y="19727"/>
            <a:ext cx="144780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856845"/>
            <a:ext cx="27157680" cy="3566054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613BB54-6900-724A-9AD8-D570C923DA8F}" type="datetime1">
              <a:rPr lang="en-SG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09861" y="20451762"/>
            <a:ext cx="9555480" cy="990600"/>
          </a:xfrm>
          <a:prstGeom prst="rect">
            <a:avLst/>
          </a:prstGeom>
        </p:spPr>
        <p:txBody>
          <a:bodyPr lIns="64621" tIns="32310" rIns="64621" bIns="3231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Neural Network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270200" y="13174"/>
            <a:ext cx="190500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7C81E6E5-6B5D-CF47-A3C2-9E181F54E984}" type="datetime1">
              <a:rPr lang="en-SG" smtClean="0"/>
              <a:t>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09861" y="20527962"/>
            <a:ext cx="9555480" cy="838200"/>
          </a:xfrm>
          <a:prstGeom prst="rect">
            <a:avLst/>
          </a:prstGeom>
        </p:spPr>
        <p:txBody>
          <a:bodyPr lIns="64621" tIns="32310" rIns="64621" bIns="3231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498800" y="334962"/>
            <a:ext cx="121920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2" y="851891"/>
            <a:ext cx="9927433" cy="3625488"/>
          </a:xfrm>
          <a:prstGeom prst="rect">
            <a:avLst/>
          </a:prstGeom>
        </p:spPr>
        <p:txBody>
          <a:bodyPr lIns="64621" tIns="32310" rIns="64621" bIns="32310"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5" y="851893"/>
            <a:ext cx="16868775" cy="18261170"/>
          </a:xfrm>
          <a:prstGeom prst="rect">
            <a:avLst/>
          </a:prstGeo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2" y="4477381"/>
            <a:ext cx="9927433" cy="14635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/>
            </a:lvl1pPr>
            <a:lvl2pPr marL="1473351" indent="0">
              <a:buNone/>
              <a:defRPr sz="3900"/>
            </a:lvl2pPr>
            <a:lvl3pPr marL="2946702" indent="0">
              <a:buNone/>
              <a:defRPr sz="3300"/>
            </a:lvl3pPr>
            <a:lvl4pPr marL="4420052" indent="0">
              <a:buNone/>
              <a:defRPr sz="2900"/>
            </a:lvl4pPr>
            <a:lvl5pPr marL="5893403" indent="0">
              <a:buNone/>
              <a:defRPr sz="2900"/>
            </a:lvl5pPr>
            <a:lvl6pPr marL="7366754" indent="0">
              <a:buNone/>
              <a:defRPr sz="2900"/>
            </a:lvl6pPr>
            <a:lvl7pPr marL="8840105" indent="0">
              <a:buNone/>
              <a:defRPr sz="2900"/>
            </a:lvl7pPr>
            <a:lvl8pPr marL="10313455" indent="0">
              <a:buNone/>
              <a:defRPr sz="2900"/>
            </a:lvl8pPr>
            <a:lvl9pPr marL="11786806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36E1F138-0A11-684B-92DC-8194F0ECA56B}" type="datetime1">
              <a:rPr lang="en-SG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09861" y="19831225"/>
            <a:ext cx="95554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55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1" y="14977428"/>
            <a:ext cx="18105120" cy="1768170"/>
          </a:xfrm>
          <a:prstGeom prst="rect">
            <a:avLst/>
          </a:prstGeom>
        </p:spPr>
        <p:txBody>
          <a:bodyPr lIns="64621" tIns="32310" rIns="64621" bIns="32310"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1" y="1911801"/>
            <a:ext cx="18105120" cy="128377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00"/>
            </a:lvl1pPr>
            <a:lvl2pPr marL="1473351" indent="0">
              <a:buNone/>
              <a:defRPr sz="9000"/>
            </a:lvl2pPr>
            <a:lvl3pPr marL="2946702" indent="0">
              <a:buNone/>
              <a:defRPr sz="7700"/>
            </a:lvl3pPr>
            <a:lvl4pPr marL="4420052" indent="0">
              <a:buNone/>
              <a:defRPr sz="6400"/>
            </a:lvl4pPr>
            <a:lvl5pPr marL="5893403" indent="0">
              <a:buNone/>
              <a:defRPr sz="6400"/>
            </a:lvl5pPr>
            <a:lvl6pPr marL="7366754" indent="0">
              <a:buNone/>
              <a:defRPr sz="6400"/>
            </a:lvl6pPr>
            <a:lvl7pPr marL="8840105" indent="0">
              <a:buNone/>
              <a:defRPr sz="6400"/>
            </a:lvl7pPr>
            <a:lvl8pPr marL="10313455" indent="0">
              <a:buNone/>
              <a:defRPr sz="6400"/>
            </a:lvl8pPr>
            <a:lvl9pPr marL="11786806" indent="0">
              <a:buNone/>
              <a:defRPr sz="6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1" y="16745598"/>
            <a:ext cx="18105120" cy="2511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/>
            </a:lvl1pPr>
            <a:lvl2pPr marL="1473351" indent="0">
              <a:buNone/>
              <a:defRPr sz="3900"/>
            </a:lvl2pPr>
            <a:lvl3pPr marL="2946702" indent="0">
              <a:buNone/>
              <a:defRPr sz="3300"/>
            </a:lvl3pPr>
            <a:lvl4pPr marL="4420052" indent="0">
              <a:buNone/>
              <a:defRPr sz="2900"/>
            </a:lvl4pPr>
            <a:lvl5pPr marL="5893403" indent="0">
              <a:buNone/>
              <a:defRPr sz="2900"/>
            </a:lvl5pPr>
            <a:lvl6pPr marL="7366754" indent="0">
              <a:buNone/>
              <a:defRPr sz="2900"/>
            </a:lvl6pPr>
            <a:lvl7pPr marL="8840105" indent="0">
              <a:buNone/>
              <a:defRPr sz="2900"/>
            </a:lvl7pPr>
            <a:lvl8pPr marL="10313455" indent="0">
              <a:buNone/>
              <a:defRPr sz="2900"/>
            </a:lvl8pPr>
            <a:lvl9pPr marL="11786806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87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DB6C4C10-26EA-7B47-9611-F1ED4B445AA6}" type="datetime1">
              <a:rPr lang="en-SG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09861" y="19831225"/>
            <a:ext cx="95554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5560" y="19831225"/>
            <a:ext cx="7040880" cy="1139156"/>
          </a:xfrm>
          <a:prstGeom prst="rect">
            <a:avLst/>
          </a:prstGeom>
        </p:spPr>
        <p:txBody>
          <a:bodyPr lIns="64621" tIns="32310" rIns="64621" bIns="32310"/>
          <a:lstStyle/>
          <a:p>
            <a:fld id="{07E960E1-C5BF-45A3-B1B6-2B3C9853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hyperlink" Target="http://www.ntu.edu.sg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3" y="972340"/>
            <a:ext cx="7254240" cy="2322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0531827"/>
            <a:ext cx="30175200" cy="8644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21" tIns="32310" rIns="64621" bIns="3231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175200" cy="21396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21" tIns="32310" rIns="64621" bIns="32310"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956513" y="4646677"/>
            <a:ext cx="27832332" cy="15398870"/>
          </a:xfrm>
          <a:prstGeom prst="rect">
            <a:avLst/>
          </a:prstGeom>
        </p:spPr>
        <p:txBody>
          <a:bodyPr vert="horz" lIns="64621" tIns="32310" rIns="64621" bIns="32310" rtlCol="0">
            <a:normAutofit/>
          </a:bodyPr>
          <a:lstStyle/>
          <a:p>
            <a:pPr marL="1103537" marR="0" lvl="0" indent="-1103537" algn="l" defTabSz="29452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900" b="1" i="0" u="none" strike="noStrike" kern="0" cap="none" spc="0" normalizeH="0" baseline="0" noProof="0" dirty="0" smtClean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&lt;Header&gt;</a:t>
            </a:r>
          </a:p>
          <a:p>
            <a:pPr marL="1103537" marR="0" lvl="0" indent="-1103537" algn="l" defTabSz="29452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1" i="0" u="none" strike="noStrike" kern="0" cap="none" spc="0" normalizeH="0" baseline="0" noProof="0" dirty="0" smtClean="0">
                <a:ln>
                  <a:noFill/>
                </a:ln>
                <a:solidFill>
                  <a:srgbClr val="00347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&lt;Sub-header&gt;</a:t>
            </a:r>
          </a:p>
          <a:p>
            <a:pPr marL="1103537" marR="0" lvl="0" indent="-1103537" algn="l" defTabSz="294520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&lt;Content&gt;</a:t>
            </a:r>
          </a:p>
          <a:p>
            <a:pPr lvl="1"/>
            <a:endParaRPr lang="en-US" dirty="0" smtClean="0"/>
          </a:p>
        </p:txBody>
      </p:sp>
      <p:sp>
        <p:nvSpPr>
          <p:cNvPr id="13" name="Rectangle 12">
            <a:hlinkClick r:id="rId14"/>
          </p:cNvPr>
          <p:cNvSpPr>
            <a:spLocks noChangeArrowheads="1"/>
          </p:cNvSpPr>
          <p:nvPr/>
        </p:nvSpPr>
        <p:spPr bwMode="auto">
          <a:xfrm>
            <a:off x="20736644" y="20573077"/>
            <a:ext cx="8696965" cy="71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10476" tIns="105238" rIns="210476" bIns="105238">
            <a:spAutoFit/>
          </a:bodyPr>
          <a:lstStyle/>
          <a:p>
            <a:pPr algn="r" defTabSz="2945201"/>
            <a:r>
              <a:rPr lang="en-US" sz="3300" b="1" dirty="0" smtClean="0">
                <a:solidFill>
                  <a:schemeClr val="bg1"/>
                </a:solidFill>
              </a:rPr>
              <a:t>www.scse.ntu.edu.sg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1591" y="20571507"/>
            <a:ext cx="8153901" cy="71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10476" tIns="105238" rIns="210476" bIns="105238">
            <a:spAutoFit/>
          </a:bodyPr>
          <a:lstStyle/>
          <a:p>
            <a:pPr defTabSz="2945201"/>
            <a:r>
              <a:rPr lang="en-US" sz="3300" b="1" dirty="0" smtClean="0">
                <a:solidFill>
                  <a:schemeClr val="bg1"/>
                </a:solidFill>
              </a:rPr>
              <a:t>www.facebook.com/scse.ntu</a:t>
            </a:r>
            <a:endParaRPr lang="en-US" sz="33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160397"/>
            <a:ext cx="3017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0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2946702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537" marR="0" indent="-1103537" algn="l" defTabSz="2945201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tabLst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351" indent="0" algn="l" defTabSz="2946702" rtl="0" eaLnBrk="1" latinLnBrk="0" hangingPunct="1">
        <a:spcBef>
          <a:spcPct val="20000"/>
        </a:spcBef>
        <a:buFont typeface="Arial" pitchFamily="34" charset="0"/>
        <a:buNone/>
        <a:defRPr sz="69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683377" indent="-736675" algn="l" defTabSz="2946702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052" indent="0" algn="l" defTabSz="2946702" rtl="0" eaLnBrk="1" latinLnBrk="0" hangingPunct="1">
        <a:spcBef>
          <a:spcPct val="20000"/>
        </a:spcBef>
        <a:buFont typeface="Arial" pitchFamily="34" charset="0"/>
        <a:buNone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078" indent="-736675" algn="l" defTabSz="2946702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3429" indent="-736675" algn="l" defTabSz="294670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6780" indent="-736675" algn="l" defTabSz="294670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0131" indent="-736675" algn="l" defTabSz="294670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3482" indent="-736675" algn="l" defTabSz="294670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351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702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052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403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66754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105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3455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6806" algn="l" defTabSz="294670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 txBox="1">
            <a:spLocks/>
          </p:cNvSpPr>
          <p:nvPr/>
        </p:nvSpPr>
        <p:spPr>
          <a:xfrm>
            <a:off x="9067800" y="786405"/>
            <a:ext cx="18745200" cy="266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416754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4832" indent="0" algn="ctr" defTabSz="4169664" rtl="0" eaLnBrk="1" latinLnBrk="0" hangingPunct="1">
              <a:spcBef>
                <a:spcPct val="20000"/>
              </a:spcBef>
              <a:buFont typeface="Arial" pitchFamily="34" charset="0"/>
              <a:buNone/>
              <a:defRPr sz="9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69664" indent="0" algn="ctr" defTabSz="4169664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54496" indent="0" algn="ctr" defTabSz="4169664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39328" indent="0" algn="ctr" defTabSz="4169664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24160" indent="0" algn="ctr" defTabSz="4169664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08992" indent="0" algn="ctr" defTabSz="4169664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593824" indent="0" algn="ctr" defTabSz="4169664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678656" indent="0" algn="ctr" defTabSz="4169664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1535" indent="-1561535" algn="l">
              <a:defRPr/>
            </a:pPr>
            <a:r>
              <a:rPr lang="en-US" sz="6900" b="1" kern="0" dirty="0" smtClean="0">
                <a:solidFill>
                  <a:srgbClr val="C60C30"/>
                </a:solidFill>
                <a:latin typeface="Arial"/>
                <a:cs typeface="Arial"/>
              </a:rPr>
              <a:t>Neural Network Course</a:t>
            </a:r>
            <a:endParaRPr lang="en-US" sz="3200" kern="0" dirty="0" smtClean="0">
              <a:solidFill>
                <a:srgbClr val="C60C30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3200" kern="0" dirty="0" smtClean="0">
                <a:solidFill>
                  <a:srgbClr val="C60C30"/>
                </a:solidFill>
                <a:latin typeface="Arial"/>
                <a:cs typeface="Arial"/>
              </a:rPr>
              <a:t>IIT-Indore, INDIA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Learning Theory – Advanced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1" y="12124584"/>
            <a:ext cx="21122640" cy="72603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Sundaram</a:t>
            </a:r>
            <a:r>
              <a:rPr lang="en-US" dirty="0" smtClean="0"/>
              <a:t> Suresh</a:t>
            </a:r>
          </a:p>
          <a:p>
            <a:r>
              <a:rPr lang="en-US" dirty="0" smtClean="0"/>
              <a:t>School of Computer Science and Engineering</a:t>
            </a:r>
          </a:p>
          <a:p>
            <a:r>
              <a:rPr lang="en-US" dirty="0" err="1" smtClean="0"/>
              <a:t>Nanyang</a:t>
            </a:r>
            <a:r>
              <a:rPr lang="en-US" dirty="0" smtClean="0"/>
              <a:t> Technological University</a:t>
            </a:r>
          </a:p>
          <a:p>
            <a:r>
              <a:rPr lang="en-US" dirty="0" smtClean="0"/>
              <a:t>Singapore</a:t>
            </a:r>
          </a:p>
          <a:p>
            <a:r>
              <a:rPr lang="en-US" dirty="0" err="1" smtClean="0"/>
              <a:t>www.ntu.edu.sg</a:t>
            </a:r>
            <a:r>
              <a:rPr lang="en-US" dirty="0" smtClean="0"/>
              <a:t>/home/</a:t>
            </a:r>
            <a:r>
              <a:rPr lang="en-US" dirty="0" err="1" smtClean="0"/>
              <a:t>ssundaram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3600" y="487362"/>
            <a:ext cx="1066800" cy="1139156"/>
          </a:xfrm>
        </p:spPr>
        <p:txBody>
          <a:bodyPr/>
          <a:lstStyle/>
          <a:p>
            <a:fld id="{07E960E1-C5BF-45A3-B1B6-2B3C98531FD3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09861" y="20379406"/>
            <a:ext cx="9555480" cy="1139156"/>
          </a:xfrm>
        </p:spPr>
        <p:txBody>
          <a:bodyPr/>
          <a:lstStyle/>
          <a:p>
            <a:r>
              <a:rPr lang="en-US" dirty="0" smtClean="0"/>
              <a:t>Neural Network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0" indent="-1143000">
              <a:buFont typeface="Wingdings" charset="2"/>
              <a:buChar char="q"/>
            </a:pPr>
            <a:r>
              <a:rPr lang="en-US" dirty="0" smtClean="0"/>
              <a:t>Minimum Requirement ( 8 algorithm for a group)</a:t>
            </a:r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MLP Variants (3)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MLP </a:t>
            </a:r>
            <a:r>
              <a:rPr lang="mr-IN" dirty="0" smtClean="0"/>
              <a:t>–</a:t>
            </a:r>
            <a:r>
              <a:rPr lang="en-US" dirty="0" smtClean="0"/>
              <a:t> LS/MLS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MLP - RSHL</a:t>
            </a:r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RBF Variants (5)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RBF </a:t>
            </a:r>
            <a:r>
              <a:rPr lang="mr-IN" dirty="0" smtClean="0"/>
              <a:t>–</a:t>
            </a:r>
            <a:r>
              <a:rPr lang="en-US" dirty="0" smtClean="0"/>
              <a:t> Clustering with LS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RBF </a:t>
            </a:r>
            <a:r>
              <a:rPr lang="mr-IN" dirty="0" smtClean="0"/>
              <a:t>–</a:t>
            </a:r>
            <a:r>
              <a:rPr lang="en-US" dirty="0" smtClean="0"/>
              <a:t> LS/MLS (gradient</a:t>
            </a:r>
            <a:r>
              <a:rPr lang="en-US" dirty="0"/>
              <a:t>/random </a:t>
            </a:r>
            <a:r>
              <a:rPr lang="en-US" dirty="0" smtClean="0"/>
              <a:t>selection)</a:t>
            </a:r>
          </a:p>
          <a:p>
            <a:pPr marL="1143000" indent="-1143000">
              <a:buFont typeface="Wingdings" charset="2"/>
              <a:buChar char="q"/>
            </a:pPr>
            <a:r>
              <a:rPr lang="en-US" dirty="0" smtClean="0"/>
              <a:t>For additional marks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PBL-</a:t>
            </a:r>
            <a:r>
              <a:rPr lang="en-US" dirty="0" err="1" smtClean="0"/>
              <a:t>McRBF</a:t>
            </a:r>
            <a:r>
              <a:rPr lang="en-US" dirty="0" smtClean="0"/>
              <a:t> (1)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CC-ELM (1)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MLP/RBF </a:t>
            </a:r>
            <a:r>
              <a:rPr lang="mr-IN" dirty="0" smtClean="0"/>
              <a:t>–</a:t>
            </a:r>
            <a:r>
              <a:rPr lang="en-US" dirty="0" smtClean="0"/>
              <a:t> improve gradient by momentum or other variants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Example Class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>
              <a:buFont typeface="Arial"/>
              <a:buChar char="•"/>
            </a:pPr>
            <a:r>
              <a:rPr lang="en-US" dirty="0" smtClean="0"/>
              <a:t>Objective 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Understand the effect of network architecture on generalization performance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Study different neural architecture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Learning algorithms and its limitations</a:t>
            </a:r>
          </a:p>
          <a:p>
            <a:pPr marL="1143000" indent="-1143000">
              <a:buFont typeface="Arial"/>
              <a:buChar char="•"/>
            </a:pPr>
            <a:r>
              <a:rPr lang="en-US" dirty="0" smtClean="0"/>
              <a:t>Problems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Classification Problems from literature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Function Approximation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>
              <a:buFont typeface="Arial"/>
              <a:buChar char="•"/>
            </a:pPr>
            <a:r>
              <a:rPr lang="en-US" dirty="0" smtClean="0"/>
              <a:t>To solve the classification problem, we need to convert the class label into coded class label</a:t>
            </a:r>
          </a:p>
          <a:p>
            <a:pPr marL="1143000" indent="-1143000">
              <a:buFont typeface="Arial"/>
              <a:buChar char="•"/>
            </a:pPr>
            <a:r>
              <a:rPr lang="en-US" dirty="0" smtClean="0"/>
              <a:t>Let c be the class label for the pattern x</a:t>
            </a:r>
          </a:p>
          <a:p>
            <a:pPr marL="1143000" indent="-1143000">
              <a:buFont typeface="Arial"/>
              <a:buChar char="•"/>
            </a:pPr>
            <a:r>
              <a:rPr lang="en-US" dirty="0" smtClean="0"/>
              <a:t>The coded target output is: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55795"/>
              </p:ext>
            </p:extLst>
          </p:nvPr>
        </p:nvGraphicFramePr>
        <p:xfrm>
          <a:off x="8455025" y="12526963"/>
          <a:ext cx="10444163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1320800" imgH="469900" progId="Equation.3">
                  <p:embed/>
                </p:oleObj>
              </mc:Choice>
              <mc:Fallback>
                <p:oleObj name="Equation" r:id="rId3" imgW="1320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5025" y="12526963"/>
                        <a:ext cx="10444163" cy="434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98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Classification Problems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338" r="-433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Confusion Matrix</a:t>
            </a:r>
          </a:p>
          <a:p>
            <a:endParaRPr lang="en-US" dirty="0"/>
          </a:p>
          <a:p>
            <a:r>
              <a:rPr lang="en-US" dirty="0" smtClean="0"/>
              <a:t>Overall Accuracy           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Geometric Mean Accuracy        Average Accuracy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09926"/>
              </p:ext>
            </p:extLst>
          </p:nvPr>
        </p:nvGraphicFramePr>
        <p:xfrm>
          <a:off x="13944600" y="5745162"/>
          <a:ext cx="9296400" cy="601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3" imgW="1981200" imgH="1282700" progId="Equation.3">
                  <p:embed/>
                </p:oleObj>
              </mc:Choice>
              <mc:Fallback>
                <p:oleObj name="Equation" r:id="rId3" imgW="19812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44600" y="5745162"/>
                        <a:ext cx="9296400" cy="6018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63800" y="5059362"/>
            <a:ext cx="800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98200" y="6202362"/>
            <a:ext cx="990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U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L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423023"/>
              </p:ext>
            </p:extLst>
          </p:nvPr>
        </p:nvGraphicFramePr>
        <p:xfrm>
          <a:off x="3870325" y="11079163"/>
          <a:ext cx="6415088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5" imgW="889000" imgH="457200" progId="Equation.3">
                  <p:embed/>
                </p:oleObj>
              </mc:Choice>
              <mc:Fallback>
                <p:oleObj name="Equation" r:id="rId5" imgW="88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0325" y="11079163"/>
                        <a:ext cx="6415088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633530"/>
              </p:ext>
            </p:extLst>
          </p:nvPr>
        </p:nvGraphicFramePr>
        <p:xfrm>
          <a:off x="18545175" y="16794163"/>
          <a:ext cx="7697788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7" imgW="1066800" imgH="457200" progId="Equation.3">
                  <p:embed/>
                </p:oleObj>
              </mc:Choice>
              <mc:Fallback>
                <p:oleObj name="Equation" r:id="rId7" imgW="1066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45175" y="16794163"/>
                        <a:ext cx="7697788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60627"/>
              </p:ext>
            </p:extLst>
          </p:nvPr>
        </p:nvGraphicFramePr>
        <p:xfrm>
          <a:off x="2176463" y="16368713"/>
          <a:ext cx="10079037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9" imgW="1397000" imgH="495300" progId="Equation.3">
                  <p:embed/>
                </p:oleObj>
              </mc:Choice>
              <mc:Fallback>
                <p:oleObj name="Equation" r:id="rId9" imgW="1397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6463" y="16368713"/>
                        <a:ext cx="10079037" cy="316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62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Function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>
              <a:buFont typeface="Wingdings" charset="2"/>
              <a:buChar char="q"/>
            </a:pPr>
            <a:r>
              <a:rPr lang="en-US" dirty="0" smtClean="0"/>
              <a:t> Data Sets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Nonlinear System Identification (1)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Nonlinear </a:t>
            </a:r>
            <a:r>
              <a:rPr lang="en-US" dirty="0"/>
              <a:t>System </a:t>
            </a:r>
            <a:r>
              <a:rPr lang="en-US" dirty="0" smtClean="0"/>
              <a:t>Identification (2)</a:t>
            </a:r>
            <a:endParaRPr lang="en-US" dirty="0"/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Mackey-Glass Time Series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Box-Jenkins Gas Furnace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Wind Prediction</a:t>
            </a:r>
          </a:p>
          <a:p>
            <a:pPr marL="1143000" indent="-1143000">
              <a:buFont typeface="Wingdings" charset="2"/>
              <a:buChar char="q"/>
            </a:pPr>
            <a:r>
              <a:rPr lang="en-US" dirty="0" smtClean="0"/>
              <a:t> Performance Measure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82639"/>
              </p:ext>
            </p:extLst>
          </p:nvPr>
        </p:nvGraphicFramePr>
        <p:xfrm>
          <a:off x="8077200" y="16032162"/>
          <a:ext cx="9677400" cy="283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524000" imgH="495300" progId="Equation.3">
                  <p:embed/>
                </p:oleObj>
              </mc:Choice>
              <mc:Fallback>
                <p:oleObj name="Equation" r:id="rId3" imgW="1524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7200" y="16032162"/>
                        <a:ext cx="9677400" cy="2838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>
              <a:buFont typeface="Wingdings" charset="2"/>
              <a:buChar char="q"/>
            </a:pPr>
            <a:r>
              <a:rPr lang="en-US" dirty="0" smtClean="0"/>
              <a:t> There are </a:t>
            </a:r>
            <a:r>
              <a:rPr lang="en-US" dirty="0" smtClean="0"/>
              <a:t>three assignments </a:t>
            </a:r>
            <a:r>
              <a:rPr lang="en-US" dirty="0" smtClean="0"/>
              <a:t>in the course</a:t>
            </a:r>
          </a:p>
          <a:p>
            <a:pPr marL="1143000" indent="-1143000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Students are expected to develop their code and evaluate the algorithms for different problems as mentioned earlier.</a:t>
            </a:r>
          </a:p>
          <a:p>
            <a:pPr marL="1143000" indent="-1143000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Evaluation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Report and result submission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Wingdings" charset="2"/>
              <a:buChar char="q"/>
            </a:pPr>
            <a:r>
              <a:rPr lang="en-US" dirty="0" smtClean="0"/>
              <a:t> Function Approximation Problems</a:t>
            </a:r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MLP, RBF</a:t>
            </a:r>
            <a:endParaRPr lang="en-US" dirty="0" smtClean="0"/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Select proper activation </a:t>
            </a:r>
            <a:r>
              <a:rPr lang="en-US" dirty="0" smtClean="0"/>
              <a:t>functions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Select proper </a:t>
            </a:r>
            <a:r>
              <a:rPr lang="en-US" dirty="0" smtClean="0"/>
              <a:t>network structure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Use 10 fold validation to finalize these number of epoch, learning rate</a:t>
            </a:r>
            <a:endParaRPr lang="en-US" dirty="0" smtClean="0"/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MRAN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Select proper parameters. One can use GA.</a:t>
            </a:r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Result: 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Submit report for all five problems</a:t>
            </a:r>
            <a:endParaRPr lang="en-US" dirty="0" smtClean="0"/>
          </a:p>
          <a:p>
            <a:pPr marL="369814"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0" indent="-1143000">
              <a:buFont typeface="Wingdings" charset="2"/>
              <a:buChar char="q"/>
            </a:pPr>
            <a:r>
              <a:rPr lang="en-US" dirty="0"/>
              <a:t>Classification Problems</a:t>
            </a:r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MLP</a:t>
            </a:r>
            <a:endParaRPr lang="en-US" dirty="0"/>
          </a:p>
          <a:p>
            <a:pPr marL="3722840" lvl="2" indent="-1143000">
              <a:buFont typeface="Wingdings" charset="2"/>
              <a:buChar char="q"/>
            </a:pPr>
            <a:r>
              <a:rPr lang="en-US" dirty="0"/>
              <a:t>Select proper activation functions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/>
              <a:t>Select proper network structure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/>
              <a:t>Select suitable loss function</a:t>
            </a:r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RBF</a:t>
            </a:r>
            <a:endParaRPr lang="en-US" dirty="0" smtClean="0"/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Different approach for learning algorithm</a:t>
            </a:r>
            <a:endParaRPr lang="en-US" dirty="0" smtClean="0"/>
          </a:p>
          <a:p>
            <a:pPr marL="3722840" lvl="2" indent="-1143000">
              <a:buFont typeface="Wingdings" charset="2"/>
              <a:buChar char="q"/>
            </a:pPr>
            <a:r>
              <a:rPr lang="en-US" dirty="0"/>
              <a:t>Select suitable loss function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/>
              <a:t>Select proper network structure</a:t>
            </a:r>
          </a:p>
          <a:p>
            <a:pPr marL="3722840" lvl="2" indent="-1143000">
              <a:buFont typeface="Wingdings" charset="2"/>
              <a:buChar char="q"/>
            </a:pPr>
            <a:r>
              <a:rPr lang="en-US" dirty="0" smtClean="0"/>
              <a:t>Use </a:t>
            </a:r>
            <a:r>
              <a:rPr lang="en-US" dirty="0"/>
              <a:t>10 fold validation to finalize these number of epoch, learning rate</a:t>
            </a:r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PBL-</a:t>
            </a:r>
            <a:r>
              <a:rPr lang="en-US" dirty="0" err="1" smtClean="0"/>
              <a:t>McRBFN</a:t>
            </a:r>
            <a:endParaRPr lang="en-US" dirty="0" smtClean="0"/>
          </a:p>
          <a:p>
            <a:pPr marL="1512814" lvl="1" indent="-1143000">
              <a:buFont typeface="Wingdings" charset="2"/>
              <a:buChar char="q"/>
            </a:pPr>
            <a:r>
              <a:rPr lang="en-US" dirty="0" smtClean="0"/>
              <a:t>Result: Submit report for all 10 problems</a:t>
            </a:r>
            <a:endParaRPr lang="en-US" dirty="0" smtClean="0"/>
          </a:p>
          <a:p>
            <a:pPr marL="1512814" lvl="1" indent="-1143000">
              <a:buFont typeface="Wingdings" charset="2"/>
              <a:buChar char="q"/>
            </a:pPr>
            <a:endParaRPr lang="en-US" dirty="0" smtClean="0"/>
          </a:p>
          <a:p>
            <a:pPr marL="1512814" lvl="1" indent="-1143000"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0E1-C5BF-45A3-B1B6-2B3C98531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1poster_landscape_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emplateUrl xmlns="http://schemas.microsoft.com/sharepoint/v3" xsi:nil="true"/>
    <Remarks xmlns="1cf14e2b-145d-49bc-a4cf-28038cc27451" xsi:nil="true"/>
    <Submit xmlns="1cf14e2b-145d-49bc-a4cf-28038cc27451" xsi:nil="true"/>
    <Goadmin_x0020_Id xmlns="1cf14e2b-145d-49bc-a4cf-28038cc27451">staff\ashaslina</Goadmin_x0020_Id>
    <ShowRepairView xmlns="http://schemas.microsoft.com/sharepoint/v3" xsi:nil="true"/>
    <Marcomm_x0020_Username xmlns="1cf14e2b-145d-49bc-a4cf-28038cc27451">sceit</Marcomm_x0020_Username>
    <GOadmin_x0020_Username xmlns="1cf14e2b-145d-49bc-a4cf-28038cc27451">ashaslina</GOadmin_x0020_Username>
    <Reasons xmlns="1cf14e2b-145d-49bc-a4cf-28038cc27451" xsi:nil="true"/>
    <Completed xmlns="1cf14e2b-145d-49bc-a4cf-28038cc27451">Pending</Completed>
    <xd_ProgID xmlns="http://schemas.microsoft.com/sharepoint/v3" xsi:nil="true"/>
    <WRStatus xmlns="1cf14e2b-145d-49bc-a4cf-28038cc27451" xsi:nil="true"/>
    <Marcomm_x0020_Id xmlns="1cf14e2b-145d-49bc-a4cf-28038cc27451">staff\sceit</Marcomm_x0020_Id>
    <WRPP_x0020_ID xmlns="1cf14e2b-145d-49bc-a4cf-28038cc27451">126</WRPP_x0020_ID>
    <Date_x0020_Of_x0020_Request xmlns="1cf14e2b-145d-49bc-a4cf-28038cc27451" xsi:nil="true"/>
    <Marcomm_x0020_Status xmlns="1cf14e2b-145d-49bc-a4cf-28038cc27451" xsi:nil="true"/>
    <Form_x0020_Title xmlns="1cf14e2b-145d-49bc-a4cf-28038cc27451">SCSE_A1Poster_Template_Landscape.pptx</Form_x0020_Title>
    <Createdby xmlns="1cf14e2b-145d-49bc-a4cf-28038cc27451" xsi:nil="true"/>
    <Input_x0020_By xmlns="1cf14e2b-145d-49bc-a4cf-28038cc2745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324B8506341E0E4CB92B55FF5D5DCAD5" ma:contentTypeVersion="4677" ma:contentTypeDescription="Fill out this form." ma:contentTypeScope="" ma:versionID="c515f89944eb2f154872b6f27679742f">
  <xsd:schema xmlns:xsd="http://www.w3.org/2001/XMLSchema" xmlns:p="http://schemas.microsoft.com/office/2006/metadata/properties" xmlns:ns1="http://schemas.microsoft.com/sharepoint/v3" xmlns:ns2="1cf14e2b-145d-49bc-a4cf-28038cc27451" targetNamespace="http://schemas.microsoft.com/office/2006/metadata/properties" ma:root="true" ma:fieldsID="0f0a6e57fd613deef3e14e1ab88746e8" ns1:_="" ns2:_="">
    <xsd:import namespace="http://schemas.microsoft.com/sharepoint/v3"/>
    <xsd:import namespace="1cf14e2b-145d-49bc-a4cf-28038cc27451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ShowRepairView" minOccurs="0"/>
                <xsd:element ref="ns2:WRStatus" minOccurs="0"/>
                <xsd:element ref="ns2:Submit" minOccurs="0"/>
                <xsd:element ref="ns2:Date_x0020_Of_x0020_Request" minOccurs="0"/>
                <xsd:element ref="ns2:Marcomm_x0020_Status" minOccurs="0"/>
                <xsd:element ref="ns2:Marcomm_x0020_Comments" minOccurs="0"/>
                <xsd:element ref="ns2:Form_x0020_Title" minOccurs="0"/>
                <xsd:element ref="ns2:WRPP_x0020_ID" minOccurs="0"/>
                <xsd:element ref="ns2:Goadmin_x0020_Id" minOccurs="0"/>
                <xsd:element ref="ns2:Reasons" minOccurs="0"/>
                <xsd:element ref="ns1:SRDetail" minOccurs="0"/>
                <xsd:element ref="ns2:Lab_x0020_Centre" minOccurs="0"/>
                <xsd:element ref="ns2:Marcomm_x0020_Id" minOccurs="0"/>
                <xsd:element ref="ns2:Completed" minOccurs="0"/>
                <xsd:element ref="ns2:Date_x0020_Collected" minOccurs="0"/>
                <xsd:element ref="ns2:Marcomm_x0020_Username" minOccurs="0"/>
                <xsd:element ref="ns2:GOadmin_x0020_Username" minOccurs="0"/>
                <xsd:element ref="ns2:Createdby" minOccurs="0"/>
                <xsd:element ref="ns2:Input_x0020_By" minOccurs="0"/>
                <xsd:element ref="ns2:Display_x0020_Name" minOccurs="0"/>
                <xsd:element ref="ns2:Account_x0020_Id" minOccurs="0"/>
                <xsd:element ref="ns2:Remark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TemplateUrl" ma:index="3" nillable="true" ma:displayName="Template Link" ma:hidden="true" ma:internalName="TemplateUrl" ma:readOnly="false">
      <xsd:simpleType>
        <xsd:restriction base="dms:Text"/>
      </xsd:simpleType>
    </xsd:element>
    <xsd:element name="xd_ProgID" ma:index="4" nillable="true" ma:displayName="Html File Link" ma:hidden="true" ma:internalName="xd_ProgID" ma:readOnly="false">
      <xsd:simpleType>
        <xsd:restriction base="dms:Text"/>
      </xsd:simpleType>
    </xsd:element>
    <xsd:element name="ShowRepairView" ma:index="5" nillable="true" ma:displayName="Show Repair View" ma:hidden="true" ma:internalName="ShowRepairView" ma:readOnly="false">
      <xsd:simpleType>
        <xsd:restriction base="dms:Text"/>
      </xsd:simpleType>
    </xsd:element>
    <xsd:element name="SRDetail" ma:index="20" nillable="true" ma:displayName="Details" ma:internalName="SRDetail" ma:readOnly="tru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1cf14e2b-145d-49bc-a4cf-28038cc27451" elementFormDefault="qualified">
    <xsd:import namespace="http://schemas.microsoft.com/office/2006/documentManagement/types"/>
    <xsd:element name="WRStatus" ma:index="11" nillable="true" ma:displayName="WRStatus" ma:internalName="WRStatus" ma:readOnly="false">
      <xsd:simpleType>
        <xsd:restriction base="dms:Text"/>
      </xsd:simpleType>
    </xsd:element>
    <xsd:element name="Submit" ma:index="12" nillable="true" ma:displayName="Submit" ma:internalName="Submit" ma:readOnly="false">
      <xsd:simpleType>
        <xsd:restriction base="dms:Text"/>
      </xsd:simpleType>
    </xsd:element>
    <xsd:element name="Date_x0020_Of_x0020_Request" ma:index="13" nillable="true" ma:displayName="Date Of Request" ma:internalName="Date_x0020_Of_x0020_Request" ma:readOnly="false">
      <xsd:simpleType>
        <xsd:restriction base="dms:DateTime"/>
      </xsd:simpleType>
    </xsd:element>
    <xsd:element name="Marcomm_x0020_Status" ma:index="14" nillable="true" ma:displayName="Marcomm Status" ma:internalName="Marcomm_x0020_Status" ma:readOnly="false">
      <xsd:simpleType>
        <xsd:restriction base="dms:Text"/>
      </xsd:simpleType>
    </xsd:element>
    <xsd:element name="Marcomm_x0020_Comments" ma:index="15" nillable="true" ma:displayName="Marcomm Comments" ma:internalName="Marcomm_x0020_Comments" ma:readOnly="true">
      <xsd:simpleType>
        <xsd:restriction base="dms:Text"/>
      </xsd:simpleType>
    </xsd:element>
    <xsd:element name="Form_x0020_Title" ma:index="16" nillable="true" ma:displayName="Form Title" ma:internalName="Form_x0020_Title" ma:readOnly="false">
      <xsd:simpleType>
        <xsd:restriction base="dms:Text"/>
      </xsd:simpleType>
    </xsd:element>
    <xsd:element name="WRPP_x0020_ID" ma:index="17" nillable="true" ma:displayName="WRPP ID" ma:internalName="WRPP_x0020_ID" ma:readOnly="false">
      <xsd:simpleType>
        <xsd:restriction base="dms:Text"/>
      </xsd:simpleType>
    </xsd:element>
    <xsd:element name="Goadmin_x0020_Id" ma:index="18" nillable="true" ma:displayName="Goadmin Id" ma:internalName="Goadmin_x0020_Id" ma:readOnly="false">
      <xsd:simpleType>
        <xsd:restriction base="dms:Text"/>
      </xsd:simpleType>
    </xsd:element>
    <xsd:element name="Reasons" ma:index="19" nillable="true" ma:displayName="Reasons" ma:internalName="Reasons" ma:readOnly="false">
      <xsd:simpleType>
        <xsd:restriction base="dms:Text"/>
      </xsd:simpleType>
    </xsd:element>
    <xsd:element name="Lab_x0020_Centre" ma:index="21" nillable="true" ma:displayName="Lab Centre" ma:internalName="Lab_x0020_Centre" ma:readOnly="true">
      <xsd:simpleType>
        <xsd:restriction base="dms:Text"/>
      </xsd:simpleType>
    </xsd:element>
    <xsd:element name="Marcomm_x0020_Id" ma:index="22" nillable="true" ma:displayName="Marcomm Id" ma:internalName="Marcomm_x0020_Id" ma:readOnly="false">
      <xsd:simpleType>
        <xsd:restriction base="dms:Text"/>
      </xsd:simpleType>
    </xsd:element>
    <xsd:element name="Completed" ma:index="23" nillable="true" ma:displayName="Completed" ma:default="Pending" ma:format="Dropdown" ma:internalName="Completed" ma:readOnly="false">
      <xsd:simpleType>
        <xsd:restriction base="dms:Choice">
          <xsd:enumeration value="Pending"/>
          <xsd:enumeration value="Cancelled"/>
          <xsd:enumeration value="Yes"/>
        </xsd:restriction>
      </xsd:simpleType>
    </xsd:element>
    <xsd:element name="Date_x0020_Collected" ma:index="25" nillable="true" ma:displayName="Date Collected" ma:format="DateOnly" ma:internalName="Date_x0020_Collected" ma:readOnly="true">
      <xsd:simpleType>
        <xsd:restriction base="dms:DateTime"/>
      </xsd:simpleType>
    </xsd:element>
    <xsd:element name="Marcomm_x0020_Username" ma:index="26" nillable="true" ma:displayName="Marcomm Username" ma:internalName="Marcomm_x0020_Username" ma:readOnly="false">
      <xsd:simpleType>
        <xsd:restriction base="dms:Text"/>
      </xsd:simpleType>
    </xsd:element>
    <xsd:element name="GOadmin_x0020_Username" ma:index="27" nillable="true" ma:displayName="GOadmin Username" ma:internalName="GOadmin_x0020_Username" ma:readOnly="false">
      <xsd:simpleType>
        <xsd:restriction base="dms:Text"/>
      </xsd:simpleType>
    </xsd:element>
    <xsd:element name="Createdby" ma:index="28" nillable="true" ma:displayName="Createdby" ma:internalName="Createdby" ma:readOnly="false">
      <xsd:simpleType>
        <xsd:restriction base="dms:Text"/>
      </xsd:simpleType>
    </xsd:element>
    <xsd:element name="Input_x0020_By" ma:index="29" nillable="true" ma:displayName="Input By" ma:internalName="Input_x0020_By" ma:readOnly="false">
      <xsd:simpleType>
        <xsd:restriction base="dms:Text"/>
      </xsd:simpleType>
    </xsd:element>
    <xsd:element name="Display_x0020_Name" ma:index="30" nillable="true" ma:displayName="Display Name" ma:internalName="Display_x0020_Name" ma:readOnly="true">
      <xsd:simpleType>
        <xsd:restriction base="dms:Text"/>
      </xsd:simpleType>
    </xsd:element>
    <xsd:element name="Account_x0020_Id" ma:index="31" nillable="true" ma:displayName="Account Id" ma:internalName="Account_x0020_Id" ma:readOnly="true">
      <xsd:simpleType>
        <xsd:restriction base="dms:Text"/>
      </xsd:simpleType>
    </xsd:element>
    <xsd:element name="Remarks" ma:index="32" nillable="true" ma:displayName="Remarks" ma:internalName="Remark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866CAFE-4FDE-4E5F-9419-829B7B50293D}">
  <ds:schemaRefs>
    <ds:schemaRef ds:uri="http://schemas.microsoft.com/office/2006/metadata/properties"/>
    <ds:schemaRef ds:uri="http://schemas.microsoft.com/sharepoint/v3"/>
    <ds:schemaRef ds:uri="1cf14e2b-145d-49bc-a4cf-28038cc27451"/>
  </ds:schemaRefs>
</ds:datastoreItem>
</file>

<file path=customXml/itemProps2.xml><?xml version="1.0" encoding="utf-8"?>
<ds:datastoreItem xmlns:ds="http://schemas.openxmlformats.org/officeDocument/2006/customXml" ds:itemID="{7CCBF332-3E8D-4FB6-A660-75321053DA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E8077-976B-4074-B108-02AF660AD8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f14e2b-145d-49bc-a4cf-28038cc2745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A1poster_landscape_template2</Template>
  <TotalTime>486</TotalTime>
  <Words>401</Words>
  <Application>Microsoft Macintosh PowerPoint</Application>
  <PresentationFormat>Custom</PresentationFormat>
  <Paragraphs>103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A1poster_landscape_template2</vt:lpstr>
      <vt:lpstr>Equation</vt:lpstr>
      <vt:lpstr>Neural Networks Learning Theory – Advanced Topics</vt:lpstr>
      <vt:lpstr>Example Class - 1</vt:lpstr>
      <vt:lpstr>Classification Problems</vt:lpstr>
      <vt:lpstr>Classification Problems</vt:lpstr>
      <vt:lpstr>Performance Measures</vt:lpstr>
      <vt:lpstr>Function Approximation</vt:lpstr>
      <vt:lpstr>Assignments</vt:lpstr>
      <vt:lpstr>Assignment 1</vt:lpstr>
      <vt:lpstr>Assignment 2</vt:lpstr>
      <vt:lpstr>List of Classifiers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Liew Lixia</dc:creator>
  <cp:lastModifiedBy>ATMRI</cp:lastModifiedBy>
  <cp:revision>52</cp:revision>
  <dcterms:created xsi:type="dcterms:W3CDTF">2012-10-31T06:43:01Z</dcterms:created>
  <dcterms:modified xsi:type="dcterms:W3CDTF">2016-12-02T03:41:52Z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0x01010100324B8506341E0E4CB92B55FF5D5DCAD5</vt:lpwstr>
  </property>
  <property fmtid="{D5CDD505-2E9C-101B-9397-08002B2CF9AE}" pid="3" name="WorkflowCreationPath">
    <vt:lpwstr>68f8c0d4-4fd0-4cbe-a57e-70e1994ddb2c,2;68f8c0d4-4fd0-4cbe-a57e-70e1994ddb2c,2;68f8c0d4-4fd0-4cbe-a57e-70e1994ddb2c,2;68f8c0d4-4fd0-4cbe-a57e-70e1994ddb2c,2;68f8c0d4-4fd0-4cbe-a57e-70e1994ddb2c,2;68f8c0d4-4fd0-4cbe-a57e-70e1994ddb2c,2;</vt:lpwstr>
  </property>
</Properties>
</file>