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3" r:id="rId18"/>
    <p:sldId id="284" r:id="rId19"/>
    <p:sldId id="282" r:id="rId20"/>
    <p:sldId id="285" r:id="rId21"/>
    <p:sldId id="286" r:id="rId22"/>
    <p:sldId id="293" r:id="rId23"/>
    <p:sldId id="287" r:id="rId24"/>
    <p:sldId id="288" r:id="rId25"/>
    <p:sldId id="289" r:id="rId26"/>
    <p:sldId id="294" r:id="rId27"/>
    <p:sldId id="290" r:id="rId28"/>
    <p:sldId id="291" r:id="rId29"/>
    <p:sldId id="292" r:id="rId30"/>
  </p:sldIdLst>
  <p:sldSz cx="9144000" cy="5143500" type="screen16x9"/>
  <p:notesSz cx="6858000" cy="9144000"/>
  <p:embeddedFontLst>
    <p:embeddedFont>
      <p:font typeface="Barlow" pitchFamily="2" charset="77"/>
      <p:regular r:id="rId32"/>
      <p:bold r:id="rId33"/>
      <p:italic r:id="rId34"/>
      <p:boldItalic r:id="rId35"/>
    </p:embeddedFont>
    <p:embeddedFont>
      <p:font typeface="Lato" panose="020F0502020204030203" pitchFamily="34" charset="0"/>
      <p:regular r:id="rId36"/>
      <p:bold r:id="rId37"/>
      <p:italic r:id="rId38"/>
      <p:boldItalic r:id="rId39"/>
    </p:embeddedFont>
    <p:embeddedFont>
      <p:font typeface="Montserrat" pitchFamily="2" charset="77"/>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4"/>
  </p:normalViewPr>
  <p:slideViewPr>
    <p:cSldViewPr snapToGrid="0">
      <p:cViewPr varScale="1">
        <p:scale>
          <a:sx n="142" d="100"/>
          <a:sy n="142" d="100"/>
        </p:scale>
        <p:origin x="76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a:ea typeface="Times New Roman"/>
                <a:cs typeface="Times New Roman"/>
                <a:sym typeface="Times New Roman"/>
              </a:rPr>
              <a:t>EMOJI PREDICTION ON TWITTER DATA</a:t>
            </a:r>
            <a:endParaRPr b="1" dirty="0">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135" name="Google Shape;135;p13"/>
          <p:cNvSpPr txBox="1">
            <a:spLocks noGrp="1"/>
          </p:cNvSpPr>
          <p:nvPr>
            <p:ph type="subTitle" idx="1"/>
          </p:nvPr>
        </p:nvSpPr>
        <p:spPr>
          <a:xfrm>
            <a:off x="5083950" y="3924925"/>
            <a:ext cx="3470700" cy="68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Times New Roman"/>
                <a:ea typeface="Times New Roman"/>
                <a:cs typeface="Times New Roman"/>
                <a:sym typeface="Times New Roman"/>
              </a:rPr>
              <a:t>- Nese Tirki </a:t>
            </a:r>
            <a:endParaRPr sz="1400" dirty="0">
              <a:latin typeface="Times New Roman"/>
              <a:ea typeface="Times New Roman"/>
              <a:cs typeface="Times New Roman"/>
              <a:sym typeface="Times New Roman"/>
            </a:endParaRPr>
          </a:p>
          <a:p>
            <a:pPr marL="0" lvl="0" indent="0" algn="l" rtl="0">
              <a:spcBef>
                <a:spcPts val="0"/>
              </a:spcBef>
              <a:spcAft>
                <a:spcPts val="0"/>
              </a:spcAft>
              <a:buNone/>
            </a:pPr>
            <a:r>
              <a:rPr lang="en" sz="1400" dirty="0">
                <a:latin typeface="Times New Roman"/>
                <a:ea typeface="Times New Roman"/>
                <a:cs typeface="Times New Roman"/>
                <a:sym typeface="Times New Roman"/>
              </a:rPr>
              <a:t>- Charishma Choudary Tummala</a:t>
            </a:r>
            <a:endParaRPr sz="14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8E227-E578-D01F-37A0-B4A5CC0FE7F4}"/>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After Cleaning the data</a:t>
            </a:r>
          </a:p>
        </p:txBody>
      </p:sp>
      <p:pic>
        <p:nvPicPr>
          <p:cNvPr id="4" name="Picture 3">
            <a:extLst>
              <a:ext uri="{FF2B5EF4-FFF2-40B4-BE49-F238E27FC236}">
                <a16:creationId xmlns:a16="http://schemas.microsoft.com/office/drawing/2014/main" id="{62F5B244-186F-9764-2E7B-5BCEF7377D69}"/>
              </a:ext>
            </a:extLst>
          </p:cNvPr>
          <p:cNvPicPr>
            <a:picLocks noChangeAspect="1"/>
          </p:cNvPicPr>
          <p:nvPr/>
        </p:nvPicPr>
        <p:blipFill>
          <a:blip r:embed="rId2"/>
          <a:stretch>
            <a:fillRect/>
          </a:stretch>
        </p:blipFill>
        <p:spPr>
          <a:xfrm>
            <a:off x="2127250" y="1945341"/>
            <a:ext cx="4889500" cy="2608729"/>
          </a:xfrm>
          <a:prstGeom prst="rect">
            <a:avLst/>
          </a:prstGeom>
        </p:spPr>
      </p:pic>
    </p:spTree>
    <p:extLst>
      <p:ext uri="{BB962C8B-B14F-4D97-AF65-F5344CB8AC3E}">
        <p14:creationId xmlns:p14="http://schemas.microsoft.com/office/powerpoint/2010/main" val="2448247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965A-3970-D3E4-C2C7-1B08746CF772}"/>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Pre-processing Tweets</a:t>
            </a:r>
          </a:p>
        </p:txBody>
      </p:sp>
      <p:sp>
        <p:nvSpPr>
          <p:cNvPr id="3" name="Text Placeholder 2">
            <a:extLst>
              <a:ext uri="{FF2B5EF4-FFF2-40B4-BE49-F238E27FC236}">
                <a16:creationId xmlns:a16="http://schemas.microsoft.com/office/drawing/2014/main" id="{D55AE6E5-D145-AF5A-E6AF-5B0227BAF3B2}"/>
              </a:ext>
            </a:extLst>
          </p:cNvPr>
          <p:cNvSpPr>
            <a:spLocks noGrp="1"/>
          </p:cNvSpPr>
          <p:nvPr>
            <p:ph type="body" idx="1"/>
          </p:nvPr>
        </p:nvSpPr>
        <p:spPr/>
        <p:txBody>
          <a:bodyPr>
            <a:normAutofit fontScale="92500" lnSpcReduction="10000"/>
          </a:bodyPr>
          <a:lstStyle/>
          <a:p>
            <a:pPr>
              <a:lnSpc>
                <a:spcPct val="150000"/>
              </a:lnSpc>
            </a:pPr>
            <a:r>
              <a:rPr lang="en-US" dirty="0">
                <a:latin typeface="Barlow" pitchFamily="2" charset="77"/>
                <a:cs typeface="Times New Roman" panose="02020603050405020304" pitchFamily="18" charset="0"/>
              </a:rPr>
              <a:t>Commonly used terms like "a," "an," and "the," also known as stop words, are typically found in natural language used by individuals to communicate. Prior to performing any additional text processing, these words should be removed because they barely contribute to the sentence's meaning.</a:t>
            </a:r>
          </a:p>
          <a:p>
            <a:pPr>
              <a:lnSpc>
                <a:spcPct val="150000"/>
              </a:lnSpc>
            </a:pPr>
            <a:r>
              <a:rPr lang="en-US" dirty="0">
                <a:latin typeface="Barlow" pitchFamily="2" charset="77"/>
                <a:cs typeface="Times New Roman" panose="02020603050405020304" pitchFamily="18" charset="0"/>
              </a:rPr>
              <a:t>The text is next subjected to lemmatization, which, in contrast to stemming, which merely does word reduction, identifies the root word that belongs to the same language. Lemmatization is preferred over stemming since it is often more informative. When the words "eat," "ate," and "eaten" are lemmatized, only the word "eat" remains as the common lemma.</a:t>
            </a:r>
          </a:p>
          <a:p>
            <a:pPr>
              <a:lnSpc>
                <a:spcPct val="150000"/>
              </a:lnSpc>
            </a:pPr>
            <a:r>
              <a:rPr lang="en-US" dirty="0">
                <a:latin typeface="Barlow" pitchFamily="2" charset="77"/>
                <a:cs typeface="Times New Roman" panose="02020603050405020304" pitchFamily="18" charset="0"/>
              </a:rPr>
              <a:t>We used spacy as part of tokenization in order to perform removal of stop words and lemmatization of tweet.</a:t>
            </a:r>
          </a:p>
        </p:txBody>
      </p:sp>
    </p:spTree>
    <p:extLst>
      <p:ext uri="{BB962C8B-B14F-4D97-AF65-F5344CB8AC3E}">
        <p14:creationId xmlns:p14="http://schemas.microsoft.com/office/powerpoint/2010/main" val="1557580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3ECC3-50A6-0DF0-A15A-4FDD1937DBC0}"/>
              </a:ext>
            </a:extLst>
          </p:cNvPr>
          <p:cNvSpPr>
            <a:spLocks noGrp="1"/>
          </p:cNvSpPr>
          <p:nvPr>
            <p:ph type="title"/>
          </p:nvPr>
        </p:nvSpPr>
        <p:spPr/>
        <p:txBody>
          <a:bodyPr>
            <a:normAutofit/>
          </a:bodyPr>
          <a:lstStyle/>
          <a:p>
            <a:r>
              <a:rPr lang="en-US" sz="3000" dirty="0">
                <a:latin typeface="Times New Roman" panose="02020603050405020304" pitchFamily="18" charset="0"/>
                <a:cs typeface="Times New Roman" panose="02020603050405020304" pitchFamily="18" charset="0"/>
              </a:rPr>
              <a:t>After Pre-processing the data</a:t>
            </a:r>
          </a:p>
        </p:txBody>
      </p:sp>
      <p:pic>
        <p:nvPicPr>
          <p:cNvPr id="4" name="Picture 3">
            <a:extLst>
              <a:ext uri="{FF2B5EF4-FFF2-40B4-BE49-F238E27FC236}">
                <a16:creationId xmlns:a16="http://schemas.microsoft.com/office/drawing/2014/main" id="{6AA5D845-89B2-BC6F-4C51-21FC734E79D3}"/>
              </a:ext>
            </a:extLst>
          </p:cNvPr>
          <p:cNvPicPr>
            <a:picLocks noChangeAspect="1"/>
          </p:cNvPicPr>
          <p:nvPr/>
        </p:nvPicPr>
        <p:blipFill>
          <a:blip r:embed="rId2"/>
          <a:stretch>
            <a:fillRect/>
          </a:stretch>
        </p:blipFill>
        <p:spPr>
          <a:xfrm>
            <a:off x="2178050" y="1900518"/>
            <a:ext cx="4787900" cy="2465294"/>
          </a:xfrm>
          <a:prstGeom prst="rect">
            <a:avLst/>
          </a:prstGeom>
        </p:spPr>
      </p:pic>
    </p:spTree>
    <p:extLst>
      <p:ext uri="{BB962C8B-B14F-4D97-AF65-F5344CB8AC3E}">
        <p14:creationId xmlns:p14="http://schemas.microsoft.com/office/powerpoint/2010/main" val="693192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18522-5F26-4D01-FFDC-BF7DBE681D4A}"/>
              </a:ext>
            </a:extLst>
          </p:cNvPr>
          <p:cNvSpPr>
            <a:spLocks noGrp="1"/>
          </p:cNvSpPr>
          <p:nvPr>
            <p:ph type="title"/>
          </p:nvPr>
        </p:nvSpPr>
        <p:spPr/>
        <p:txBody>
          <a:bodyPr>
            <a:noAutofit/>
          </a:bodyPr>
          <a:lstStyle/>
          <a:p>
            <a:r>
              <a:rPr lang="en-US" sz="3000" b="1" dirty="0">
                <a:latin typeface="Times New Roman" panose="02020603050405020304" pitchFamily="18" charset="0"/>
                <a:cs typeface="Times New Roman" panose="02020603050405020304" pitchFamily="18" charset="0"/>
              </a:rPr>
              <a:t>CountVectorizer for Text Feature Extraction</a:t>
            </a:r>
          </a:p>
        </p:txBody>
      </p:sp>
      <p:sp>
        <p:nvSpPr>
          <p:cNvPr id="3" name="Text Placeholder 2">
            <a:extLst>
              <a:ext uri="{FF2B5EF4-FFF2-40B4-BE49-F238E27FC236}">
                <a16:creationId xmlns:a16="http://schemas.microsoft.com/office/drawing/2014/main" id="{E7FFCBF1-43D8-58C1-A61C-C3ECD24158CC}"/>
              </a:ext>
            </a:extLst>
          </p:cNvPr>
          <p:cNvSpPr>
            <a:spLocks noGrp="1"/>
          </p:cNvSpPr>
          <p:nvPr>
            <p:ph type="body" idx="1"/>
          </p:nvPr>
        </p:nvSpPr>
        <p:spPr/>
        <p:txBody>
          <a:bodyPr/>
          <a:lstStyle/>
          <a:p>
            <a:pPr>
              <a:lnSpc>
                <a:spcPct val="150000"/>
              </a:lnSpc>
            </a:pPr>
            <a:endParaRPr lang="en-US" dirty="0">
              <a:latin typeface="Barlow" pitchFamily="2" charset="77"/>
              <a:cs typeface="Times New Roman" panose="02020603050405020304" pitchFamily="18" charset="0"/>
            </a:endParaRPr>
          </a:p>
          <a:p>
            <a:pPr>
              <a:lnSpc>
                <a:spcPct val="150000"/>
              </a:lnSpc>
            </a:pPr>
            <a:r>
              <a:rPr lang="en-US" dirty="0">
                <a:latin typeface="Barlow" pitchFamily="2" charset="77"/>
                <a:cs typeface="Times New Roman" panose="02020603050405020304" pitchFamily="18" charset="0"/>
              </a:rPr>
              <a:t>Since machine learning algorithms cannot read raw text data, we must perform feature extraction on the text input in order to produce numerical feature vectors.</a:t>
            </a:r>
          </a:p>
          <a:p>
            <a:pPr>
              <a:lnSpc>
                <a:spcPct val="150000"/>
              </a:lnSpc>
            </a:pPr>
            <a:r>
              <a:rPr lang="en-US" dirty="0">
                <a:latin typeface="Barlow" pitchFamily="2" charset="77"/>
                <a:cs typeface="Times New Roman" panose="02020603050405020304" pitchFamily="18" charset="0"/>
              </a:rPr>
              <a:t>In essence, count vectorization converts each word's frequency in a text to a number. The algorithms vectorize each text and count the number of times each unique word appears.</a:t>
            </a:r>
          </a:p>
          <a:p>
            <a:pPr>
              <a:lnSpc>
                <a:spcPct val="150000"/>
              </a:lnSpc>
            </a:pPr>
            <a:r>
              <a:rPr lang="en-US" dirty="0">
                <a:latin typeface="Barlow" pitchFamily="2" charset="77"/>
                <a:cs typeface="Times New Roman" panose="02020603050405020304" pitchFamily="18" charset="0"/>
              </a:rPr>
              <a:t>Consequently, a document term matrix is produced that maintains track of the word counts for each word used in the vocabulary of each text document.</a:t>
            </a:r>
          </a:p>
        </p:txBody>
      </p:sp>
    </p:spTree>
    <p:extLst>
      <p:ext uri="{BB962C8B-B14F-4D97-AF65-F5344CB8AC3E}">
        <p14:creationId xmlns:p14="http://schemas.microsoft.com/office/powerpoint/2010/main" val="1696027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29D22-7F53-DFE1-3230-76176C6DE2AD}"/>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Sample 10rows of CountVectorization</a:t>
            </a:r>
          </a:p>
        </p:txBody>
      </p:sp>
      <p:pic>
        <p:nvPicPr>
          <p:cNvPr id="4" name="Picture 3">
            <a:extLst>
              <a:ext uri="{FF2B5EF4-FFF2-40B4-BE49-F238E27FC236}">
                <a16:creationId xmlns:a16="http://schemas.microsoft.com/office/drawing/2014/main" id="{9A6703FB-F3F6-1BD0-BB53-846C8A2CCDB9}"/>
              </a:ext>
            </a:extLst>
          </p:cNvPr>
          <p:cNvPicPr>
            <a:picLocks noChangeAspect="1"/>
          </p:cNvPicPr>
          <p:nvPr/>
        </p:nvPicPr>
        <p:blipFill>
          <a:blip r:embed="rId2"/>
          <a:stretch>
            <a:fillRect/>
          </a:stretch>
        </p:blipFill>
        <p:spPr>
          <a:xfrm>
            <a:off x="753035" y="1568713"/>
            <a:ext cx="7772400" cy="2695763"/>
          </a:xfrm>
          <a:prstGeom prst="rect">
            <a:avLst/>
          </a:prstGeom>
        </p:spPr>
      </p:pic>
    </p:spTree>
    <p:extLst>
      <p:ext uri="{BB962C8B-B14F-4D97-AF65-F5344CB8AC3E}">
        <p14:creationId xmlns:p14="http://schemas.microsoft.com/office/powerpoint/2010/main" val="3960302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7C05-988F-0C22-B701-EF8AD8A8621F}"/>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Machine learning approach</a:t>
            </a:r>
          </a:p>
        </p:txBody>
      </p:sp>
      <p:sp>
        <p:nvSpPr>
          <p:cNvPr id="3" name="Text Placeholder 2">
            <a:extLst>
              <a:ext uri="{FF2B5EF4-FFF2-40B4-BE49-F238E27FC236}">
                <a16:creationId xmlns:a16="http://schemas.microsoft.com/office/drawing/2014/main" id="{F3115ED4-C57A-D3E1-46AF-C7DBF5A146F6}"/>
              </a:ext>
            </a:extLst>
          </p:cNvPr>
          <p:cNvSpPr>
            <a:spLocks noGrp="1"/>
          </p:cNvSpPr>
          <p:nvPr>
            <p:ph type="body" idx="1"/>
          </p:nvPr>
        </p:nvSpPr>
        <p:spPr/>
        <p:txBody>
          <a:bodyPr/>
          <a:lstStyle/>
          <a:p>
            <a:pPr marL="146050" indent="0">
              <a:lnSpc>
                <a:spcPct val="150000"/>
              </a:lnSpc>
              <a:buNone/>
            </a:pPr>
            <a:r>
              <a:rPr lang="en-US" dirty="0">
                <a:latin typeface="Barlow" pitchFamily="2" charset="77"/>
              </a:rPr>
              <a:t>We chose to utilize classification models because they work well with discrete features like word counts for text classification. Considering this, we have used the following models.</a:t>
            </a:r>
          </a:p>
          <a:p>
            <a:pPr marL="146050" indent="0">
              <a:lnSpc>
                <a:spcPct val="150000"/>
              </a:lnSpc>
              <a:buNone/>
            </a:pPr>
            <a:endParaRPr lang="en-US" dirty="0">
              <a:latin typeface="Barlow" pitchFamily="2" charset="77"/>
            </a:endParaRPr>
          </a:p>
          <a:p>
            <a:pPr>
              <a:lnSpc>
                <a:spcPct val="150000"/>
              </a:lnSpc>
            </a:pPr>
            <a:r>
              <a:rPr lang="en-IN" i="0" dirty="0">
                <a:solidFill>
                  <a:schemeClr val="bg1"/>
                </a:solidFill>
                <a:effectLst/>
                <a:latin typeface="Barlow" pitchFamily="2" charset="77"/>
              </a:rPr>
              <a:t>Multinomial Naive Bayes</a:t>
            </a:r>
          </a:p>
          <a:p>
            <a:pPr>
              <a:lnSpc>
                <a:spcPct val="150000"/>
              </a:lnSpc>
            </a:pPr>
            <a:r>
              <a:rPr lang="en-IN" i="0" dirty="0">
                <a:solidFill>
                  <a:schemeClr val="bg1"/>
                </a:solidFill>
                <a:effectLst/>
                <a:latin typeface="Barlow" pitchFamily="2" charset="77"/>
              </a:rPr>
              <a:t>Support Vector Machine</a:t>
            </a:r>
          </a:p>
          <a:p>
            <a:pPr>
              <a:lnSpc>
                <a:spcPct val="150000"/>
              </a:lnSpc>
            </a:pPr>
            <a:r>
              <a:rPr lang="en-IN" i="0" dirty="0">
                <a:solidFill>
                  <a:schemeClr val="bg1"/>
                </a:solidFill>
                <a:effectLst/>
                <a:latin typeface="Barlow" pitchFamily="2" charset="77"/>
              </a:rPr>
              <a:t>LogisticRegression</a:t>
            </a:r>
          </a:p>
          <a:p>
            <a:pPr>
              <a:lnSpc>
                <a:spcPct val="150000"/>
              </a:lnSpc>
            </a:pPr>
            <a:r>
              <a:rPr lang="en-IN" i="0" dirty="0">
                <a:solidFill>
                  <a:schemeClr val="bg1"/>
                </a:solidFill>
                <a:effectLst/>
                <a:latin typeface="Barlow" pitchFamily="2" charset="77"/>
              </a:rPr>
              <a:t>Decision Tree</a:t>
            </a:r>
          </a:p>
          <a:p>
            <a:pPr>
              <a:lnSpc>
                <a:spcPct val="150000"/>
              </a:lnSpc>
            </a:pPr>
            <a:r>
              <a:rPr lang="en-IN" i="0" dirty="0">
                <a:solidFill>
                  <a:schemeClr val="bg1"/>
                </a:solidFill>
                <a:effectLst/>
                <a:latin typeface="Barlow" pitchFamily="2" charset="77"/>
              </a:rPr>
              <a:t>Random Forest</a:t>
            </a:r>
          </a:p>
          <a:p>
            <a:pPr>
              <a:lnSpc>
                <a:spcPct val="150000"/>
              </a:lnSpc>
            </a:pPr>
            <a:r>
              <a:rPr lang="en-IN" i="0" dirty="0">
                <a:solidFill>
                  <a:schemeClr val="bg1"/>
                </a:solidFill>
                <a:effectLst/>
                <a:latin typeface="Barlow" pitchFamily="2" charset="77"/>
              </a:rPr>
              <a:t>XGBoost</a:t>
            </a:r>
          </a:p>
          <a:p>
            <a:endParaRPr lang="en-US" dirty="0"/>
          </a:p>
        </p:txBody>
      </p:sp>
    </p:spTree>
    <p:extLst>
      <p:ext uri="{BB962C8B-B14F-4D97-AF65-F5344CB8AC3E}">
        <p14:creationId xmlns:p14="http://schemas.microsoft.com/office/powerpoint/2010/main" val="144649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6F34C-D874-61E2-9FFC-AAD17ABA4E10}"/>
              </a:ext>
            </a:extLst>
          </p:cNvPr>
          <p:cNvSpPr>
            <a:spLocks noGrp="1"/>
          </p:cNvSpPr>
          <p:nvPr>
            <p:ph type="title"/>
          </p:nvPr>
        </p:nvSpPr>
        <p:spPr>
          <a:xfrm>
            <a:off x="986118" y="0"/>
            <a:ext cx="7350282" cy="952938"/>
          </a:xfrm>
        </p:spPr>
        <p:txBody>
          <a:bodyPr>
            <a:noAutofit/>
          </a:bodyPr>
          <a:lstStyle/>
          <a:p>
            <a:r>
              <a:rPr lang="en-US" sz="3000" b="1" dirty="0">
                <a:latin typeface="Times New Roman" panose="02020603050405020304" pitchFamily="18" charset="0"/>
                <a:cs typeface="Times New Roman" panose="02020603050405020304" pitchFamily="18" charset="0"/>
              </a:rPr>
              <a:t>Model Evaluation Using Classification Report </a:t>
            </a:r>
            <a:br>
              <a:rPr lang="en-US" sz="3000" b="1" dirty="0">
                <a:latin typeface="Times New Roman" panose="02020603050405020304" pitchFamily="18" charset="0"/>
                <a:cs typeface="Times New Roman" panose="02020603050405020304" pitchFamily="18" charset="0"/>
              </a:rPr>
            </a:br>
            <a:r>
              <a:rPr lang="en-US" sz="1800" b="1" dirty="0">
                <a:solidFill>
                  <a:srgbClr val="FFC000"/>
                </a:solidFill>
                <a:latin typeface="Times New Roman" panose="02020603050405020304" pitchFamily="18" charset="0"/>
                <a:cs typeface="Times New Roman" panose="02020603050405020304" pitchFamily="18" charset="0"/>
              </a:rPr>
              <a:t>SVM</a:t>
            </a:r>
            <a:r>
              <a:rPr lang="en-US" sz="3000" b="1" dirty="0">
                <a:latin typeface="Times New Roman" panose="02020603050405020304" pitchFamily="18" charset="0"/>
                <a:cs typeface="Times New Roman" panose="02020603050405020304" pitchFamily="18" charset="0"/>
              </a:rPr>
              <a:t>                                   </a:t>
            </a:r>
            <a:r>
              <a:rPr lang="en-US" sz="1800" b="1" dirty="0">
                <a:solidFill>
                  <a:srgbClr val="FFC000"/>
                </a:solidFill>
                <a:latin typeface="Times New Roman" panose="02020603050405020304" pitchFamily="18" charset="0"/>
                <a:cs typeface="Times New Roman" panose="02020603050405020304" pitchFamily="18" charset="0"/>
              </a:rPr>
              <a:t>Multinomial</a:t>
            </a:r>
            <a:r>
              <a:rPr lang="en-US" sz="3000" b="1" dirty="0">
                <a:latin typeface="Times New Roman" panose="02020603050405020304" pitchFamily="18" charset="0"/>
                <a:cs typeface="Times New Roman" panose="02020603050405020304" pitchFamily="18" charset="0"/>
              </a:rPr>
              <a:t> </a:t>
            </a:r>
            <a:r>
              <a:rPr lang="en-US" sz="1800" b="1" dirty="0">
                <a:solidFill>
                  <a:srgbClr val="FFC000"/>
                </a:solidFill>
                <a:latin typeface="Times New Roman" panose="02020603050405020304" pitchFamily="18" charset="0"/>
                <a:cs typeface="Times New Roman" panose="02020603050405020304" pitchFamily="18" charset="0"/>
              </a:rPr>
              <a:t>Naïve Bayes</a:t>
            </a:r>
          </a:p>
        </p:txBody>
      </p:sp>
      <p:pic>
        <p:nvPicPr>
          <p:cNvPr id="4" name="Picture 3">
            <a:extLst>
              <a:ext uri="{FF2B5EF4-FFF2-40B4-BE49-F238E27FC236}">
                <a16:creationId xmlns:a16="http://schemas.microsoft.com/office/drawing/2014/main" id="{C41291D2-B362-8E2B-4472-5021B23CBDCD}"/>
              </a:ext>
            </a:extLst>
          </p:cNvPr>
          <p:cNvPicPr>
            <a:picLocks noChangeAspect="1"/>
          </p:cNvPicPr>
          <p:nvPr/>
        </p:nvPicPr>
        <p:blipFill>
          <a:blip r:embed="rId2"/>
          <a:stretch>
            <a:fillRect/>
          </a:stretch>
        </p:blipFill>
        <p:spPr>
          <a:xfrm>
            <a:off x="4294094" y="1425389"/>
            <a:ext cx="4673973" cy="3478306"/>
          </a:xfrm>
          <a:prstGeom prst="rect">
            <a:avLst/>
          </a:prstGeom>
        </p:spPr>
      </p:pic>
      <p:sp>
        <p:nvSpPr>
          <p:cNvPr id="5" name="TextBox 4">
            <a:extLst>
              <a:ext uri="{FF2B5EF4-FFF2-40B4-BE49-F238E27FC236}">
                <a16:creationId xmlns:a16="http://schemas.microsoft.com/office/drawing/2014/main" id="{9F0C7449-96F4-187B-30B2-A52C73F8A40B}"/>
              </a:ext>
            </a:extLst>
          </p:cNvPr>
          <p:cNvSpPr txBox="1"/>
          <p:nvPr/>
        </p:nvSpPr>
        <p:spPr>
          <a:xfrm>
            <a:off x="1004047" y="2169459"/>
            <a:ext cx="184731" cy="307777"/>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DF342728-FED5-D170-391C-EA1E75A1314A}"/>
              </a:ext>
            </a:extLst>
          </p:cNvPr>
          <p:cNvPicPr>
            <a:picLocks noChangeAspect="1"/>
          </p:cNvPicPr>
          <p:nvPr/>
        </p:nvPicPr>
        <p:blipFill>
          <a:blip r:embed="rId3"/>
          <a:stretch>
            <a:fillRect/>
          </a:stretch>
        </p:blipFill>
        <p:spPr>
          <a:xfrm>
            <a:off x="89648" y="1425389"/>
            <a:ext cx="4061012" cy="3478306"/>
          </a:xfrm>
          <a:prstGeom prst="rect">
            <a:avLst/>
          </a:prstGeom>
        </p:spPr>
      </p:pic>
    </p:spTree>
    <p:extLst>
      <p:ext uri="{BB962C8B-B14F-4D97-AF65-F5344CB8AC3E}">
        <p14:creationId xmlns:p14="http://schemas.microsoft.com/office/powerpoint/2010/main" val="3635806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6F34C-D874-61E2-9FFC-AAD17ABA4E10}"/>
              </a:ext>
            </a:extLst>
          </p:cNvPr>
          <p:cNvSpPr>
            <a:spLocks noGrp="1"/>
          </p:cNvSpPr>
          <p:nvPr>
            <p:ph type="title"/>
          </p:nvPr>
        </p:nvSpPr>
        <p:spPr>
          <a:xfrm>
            <a:off x="986118" y="0"/>
            <a:ext cx="7350282" cy="952938"/>
          </a:xfrm>
        </p:spPr>
        <p:txBody>
          <a:bodyPr>
            <a:noAutofit/>
          </a:bodyPr>
          <a:lstStyle/>
          <a:p>
            <a:r>
              <a:rPr lang="en-US" sz="3000" b="1" dirty="0">
                <a:latin typeface="Times New Roman" panose="02020603050405020304" pitchFamily="18" charset="0"/>
                <a:cs typeface="Times New Roman" panose="02020603050405020304" pitchFamily="18" charset="0"/>
              </a:rPr>
              <a:t>Model Evaluation Using Classification Report </a:t>
            </a:r>
            <a:br>
              <a:rPr lang="en-US" sz="3000" b="1" dirty="0">
                <a:latin typeface="Times New Roman" panose="02020603050405020304" pitchFamily="18" charset="0"/>
                <a:cs typeface="Times New Roman" panose="02020603050405020304" pitchFamily="18" charset="0"/>
              </a:rPr>
            </a:br>
            <a:r>
              <a:rPr lang="en-US" sz="1800" b="1" dirty="0">
                <a:solidFill>
                  <a:srgbClr val="FFC000"/>
                </a:solidFill>
                <a:latin typeface="Times New Roman" panose="02020603050405020304" pitchFamily="18" charset="0"/>
                <a:cs typeface="Times New Roman" panose="02020603050405020304" pitchFamily="18" charset="0"/>
              </a:rPr>
              <a:t>LogisticRegression</a:t>
            </a:r>
            <a:r>
              <a:rPr lang="en-US" sz="3000" b="1" dirty="0">
                <a:latin typeface="Times New Roman" panose="02020603050405020304" pitchFamily="18" charset="0"/>
                <a:cs typeface="Times New Roman" panose="02020603050405020304" pitchFamily="18" charset="0"/>
              </a:rPr>
              <a:t>                                   </a:t>
            </a:r>
            <a:r>
              <a:rPr lang="en-US" sz="1800" b="1" dirty="0">
                <a:solidFill>
                  <a:srgbClr val="FFC000"/>
                </a:solidFill>
                <a:latin typeface="Times New Roman" panose="02020603050405020304" pitchFamily="18" charset="0"/>
                <a:cs typeface="Times New Roman" panose="02020603050405020304" pitchFamily="18" charset="0"/>
              </a:rPr>
              <a:t>DecisionTree</a:t>
            </a:r>
          </a:p>
        </p:txBody>
      </p:sp>
      <p:sp>
        <p:nvSpPr>
          <p:cNvPr id="5" name="TextBox 4">
            <a:extLst>
              <a:ext uri="{FF2B5EF4-FFF2-40B4-BE49-F238E27FC236}">
                <a16:creationId xmlns:a16="http://schemas.microsoft.com/office/drawing/2014/main" id="{9F0C7449-96F4-187B-30B2-A52C73F8A40B}"/>
              </a:ext>
            </a:extLst>
          </p:cNvPr>
          <p:cNvSpPr txBox="1"/>
          <p:nvPr/>
        </p:nvSpPr>
        <p:spPr>
          <a:xfrm>
            <a:off x="1004047" y="2169459"/>
            <a:ext cx="184731" cy="307777"/>
          </a:xfrm>
          <a:prstGeom prst="rect">
            <a:avLst/>
          </a:prstGeom>
          <a:noFill/>
        </p:spPr>
        <p:txBody>
          <a:bodyPr wrap="none" rtlCol="0">
            <a:spAutoFit/>
          </a:bodyPr>
          <a:lstStyle/>
          <a:p>
            <a:endParaRPr lang="en-US" dirty="0"/>
          </a:p>
        </p:txBody>
      </p:sp>
      <p:pic>
        <p:nvPicPr>
          <p:cNvPr id="3" name="Picture 2">
            <a:extLst>
              <a:ext uri="{FF2B5EF4-FFF2-40B4-BE49-F238E27FC236}">
                <a16:creationId xmlns:a16="http://schemas.microsoft.com/office/drawing/2014/main" id="{A1300ABE-F980-6497-7EA2-4BD06C41A798}"/>
              </a:ext>
            </a:extLst>
          </p:cNvPr>
          <p:cNvPicPr>
            <a:picLocks noChangeAspect="1"/>
          </p:cNvPicPr>
          <p:nvPr/>
        </p:nvPicPr>
        <p:blipFill>
          <a:blip r:embed="rId2"/>
          <a:stretch>
            <a:fillRect/>
          </a:stretch>
        </p:blipFill>
        <p:spPr>
          <a:xfrm>
            <a:off x="98613" y="1425389"/>
            <a:ext cx="4096870" cy="3550024"/>
          </a:xfrm>
          <a:prstGeom prst="rect">
            <a:avLst/>
          </a:prstGeom>
        </p:spPr>
      </p:pic>
      <p:pic>
        <p:nvPicPr>
          <p:cNvPr id="7" name="Picture 6">
            <a:extLst>
              <a:ext uri="{FF2B5EF4-FFF2-40B4-BE49-F238E27FC236}">
                <a16:creationId xmlns:a16="http://schemas.microsoft.com/office/drawing/2014/main" id="{FE02A526-F923-194B-7D5B-93A33A6F245A}"/>
              </a:ext>
            </a:extLst>
          </p:cNvPr>
          <p:cNvPicPr>
            <a:picLocks noChangeAspect="1"/>
          </p:cNvPicPr>
          <p:nvPr/>
        </p:nvPicPr>
        <p:blipFill>
          <a:blip r:embed="rId3"/>
          <a:stretch>
            <a:fillRect/>
          </a:stretch>
        </p:blipFill>
        <p:spPr>
          <a:xfrm>
            <a:off x="4401671" y="1425389"/>
            <a:ext cx="4643716" cy="3550024"/>
          </a:xfrm>
          <a:prstGeom prst="rect">
            <a:avLst/>
          </a:prstGeom>
        </p:spPr>
      </p:pic>
    </p:spTree>
    <p:extLst>
      <p:ext uri="{BB962C8B-B14F-4D97-AF65-F5344CB8AC3E}">
        <p14:creationId xmlns:p14="http://schemas.microsoft.com/office/powerpoint/2010/main" val="2698684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6F34C-D874-61E2-9FFC-AAD17ABA4E10}"/>
              </a:ext>
            </a:extLst>
          </p:cNvPr>
          <p:cNvSpPr>
            <a:spLocks noGrp="1"/>
          </p:cNvSpPr>
          <p:nvPr>
            <p:ph type="title"/>
          </p:nvPr>
        </p:nvSpPr>
        <p:spPr>
          <a:xfrm>
            <a:off x="986118" y="0"/>
            <a:ext cx="7350282" cy="952938"/>
          </a:xfrm>
        </p:spPr>
        <p:txBody>
          <a:bodyPr>
            <a:noAutofit/>
          </a:bodyPr>
          <a:lstStyle/>
          <a:p>
            <a:r>
              <a:rPr lang="en-US" sz="3000" b="1" dirty="0">
                <a:latin typeface="Times New Roman" panose="02020603050405020304" pitchFamily="18" charset="0"/>
                <a:cs typeface="Times New Roman" panose="02020603050405020304" pitchFamily="18" charset="0"/>
              </a:rPr>
              <a:t>Model Evaluation Using Classification Report </a:t>
            </a:r>
            <a:br>
              <a:rPr lang="en-US" sz="3000" b="1" dirty="0">
                <a:latin typeface="Times New Roman" panose="02020603050405020304" pitchFamily="18" charset="0"/>
                <a:cs typeface="Times New Roman" panose="02020603050405020304" pitchFamily="18" charset="0"/>
              </a:rPr>
            </a:br>
            <a:r>
              <a:rPr lang="en-US" sz="1800" b="1" dirty="0">
                <a:solidFill>
                  <a:srgbClr val="FFC000"/>
                </a:solidFill>
                <a:latin typeface="Times New Roman" panose="02020603050405020304" pitchFamily="18" charset="0"/>
                <a:cs typeface="Times New Roman" panose="02020603050405020304" pitchFamily="18" charset="0"/>
              </a:rPr>
              <a:t>RandomForest</a:t>
            </a:r>
            <a:r>
              <a:rPr lang="en-US" sz="3000" b="1" dirty="0">
                <a:latin typeface="Times New Roman" panose="02020603050405020304" pitchFamily="18" charset="0"/>
                <a:cs typeface="Times New Roman" panose="02020603050405020304" pitchFamily="18" charset="0"/>
              </a:rPr>
              <a:t>                                   </a:t>
            </a:r>
            <a:r>
              <a:rPr lang="en-US" sz="1800" b="1" dirty="0">
                <a:solidFill>
                  <a:srgbClr val="FFC000"/>
                </a:solidFill>
                <a:latin typeface="Times New Roman" panose="02020603050405020304" pitchFamily="18" charset="0"/>
                <a:cs typeface="Times New Roman" panose="02020603050405020304" pitchFamily="18" charset="0"/>
              </a:rPr>
              <a:t>XGBoost</a:t>
            </a:r>
          </a:p>
        </p:txBody>
      </p:sp>
      <p:sp>
        <p:nvSpPr>
          <p:cNvPr id="5" name="TextBox 4">
            <a:extLst>
              <a:ext uri="{FF2B5EF4-FFF2-40B4-BE49-F238E27FC236}">
                <a16:creationId xmlns:a16="http://schemas.microsoft.com/office/drawing/2014/main" id="{9F0C7449-96F4-187B-30B2-A52C73F8A40B}"/>
              </a:ext>
            </a:extLst>
          </p:cNvPr>
          <p:cNvSpPr txBox="1"/>
          <p:nvPr/>
        </p:nvSpPr>
        <p:spPr>
          <a:xfrm>
            <a:off x="1004047" y="2169459"/>
            <a:ext cx="184731" cy="307777"/>
          </a:xfrm>
          <a:prstGeom prst="rect">
            <a:avLst/>
          </a:prstGeom>
          <a:noFill/>
        </p:spPr>
        <p:txBody>
          <a:bodyPr wrap="none" rtlCol="0">
            <a:spAutoFit/>
          </a:bodyPr>
          <a:lstStyle/>
          <a:p>
            <a:endParaRPr lang="en-US" dirty="0"/>
          </a:p>
        </p:txBody>
      </p:sp>
      <p:pic>
        <p:nvPicPr>
          <p:cNvPr id="4" name="Picture 3">
            <a:extLst>
              <a:ext uri="{FF2B5EF4-FFF2-40B4-BE49-F238E27FC236}">
                <a16:creationId xmlns:a16="http://schemas.microsoft.com/office/drawing/2014/main" id="{F71C5ED4-D336-68E4-B14D-B65F294282A1}"/>
              </a:ext>
            </a:extLst>
          </p:cNvPr>
          <p:cNvPicPr>
            <a:picLocks noChangeAspect="1"/>
          </p:cNvPicPr>
          <p:nvPr/>
        </p:nvPicPr>
        <p:blipFill>
          <a:blip r:embed="rId2"/>
          <a:stretch>
            <a:fillRect/>
          </a:stretch>
        </p:blipFill>
        <p:spPr>
          <a:xfrm>
            <a:off x="109196" y="1425388"/>
            <a:ext cx="4175933" cy="3550025"/>
          </a:xfrm>
          <a:prstGeom prst="rect">
            <a:avLst/>
          </a:prstGeom>
        </p:spPr>
      </p:pic>
      <p:pic>
        <p:nvPicPr>
          <p:cNvPr id="6" name="Picture 5">
            <a:extLst>
              <a:ext uri="{FF2B5EF4-FFF2-40B4-BE49-F238E27FC236}">
                <a16:creationId xmlns:a16="http://schemas.microsoft.com/office/drawing/2014/main" id="{74B49621-A10D-CAF9-E1B6-E0A57964DE10}"/>
              </a:ext>
            </a:extLst>
          </p:cNvPr>
          <p:cNvPicPr>
            <a:picLocks noChangeAspect="1"/>
          </p:cNvPicPr>
          <p:nvPr/>
        </p:nvPicPr>
        <p:blipFill>
          <a:blip r:embed="rId3"/>
          <a:stretch>
            <a:fillRect/>
          </a:stretch>
        </p:blipFill>
        <p:spPr>
          <a:xfrm>
            <a:off x="4437528" y="1425388"/>
            <a:ext cx="4597275" cy="3550025"/>
          </a:xfrm>
          <a:prstGeom prst="rect">
            <a:avLst/>
          </a:prstGeom>
        </p:spPr>
      </p:pic>
    </p:spTree>
    <p:extLst>
      <p:ext uri="{BB962C8B-B14F-4D97-AF65-F5344CB8AC3E}">
        <p14:creationId xmlns:p14="http://schemas.microsoft.com/office/powerpoint/2010/main" val="3195181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671D-13CF-B7C9-DC71-27E9E0A53660}"/>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Results from Machine Learning approach</a:t>
            </a:r>
          </a:p>
        </p:txBody>
      </p:sp>
      <p:sp>
        <p:nvSpPr>
          <p:cNvPr id="3" name="Text Placeholder 2">
            <a:extLst>
              <a:ext uri="{FF2B5EF4-FFF2-40B4-BE49-F238E27FC236}">
                <a16:creationId xmlns:a16="http://schemas.microsoft.com/office/drawing/2014/main" id="{ED05B5A8-93AD-D67A-8EB8-84DA22F594F3}"/>
              </a:ext>
            </a:extLst>
          </p:cNvPr>
          <p:cNvSpPr>
            <a:spLocks noGrp="1"/>
          </p:cNvSpPr>
          <p:nvPr>
            <p:ph type="body" idx="1"/>
          </p:nvPr>
        </p:nvSpPr>
        <p:spPr/>
        <p:txBody>
          <a:bodyPr/>
          <a:lstStyle/>
          <a:p>
            <a:pPr>
              <a:lnSpc>
                <a:spcPct val="150000"/>
              </a:lnSpc>
            </a:pPr>
            <a:r>
              <a:rPr lang="en-US" dirty="0">
                <a:latin typeface="Barlow" pitchFamily="2" charset="77"/>
                <a:cs typeface="Times New Roman" panose="02020603050405020304" pitchFamily="18" charset="0"/>
              </a:rPr>
              <a:t>The performance of the Support Vector Machine and XGBoost Classifier models was slightly better than that of the other models, demonstrating the ability to identify certain correlations.</a:t>
            </a:r>
          </a:p>
          <a:p>
            <a:pPr>
              <a:lnSpc>
                <a:spcPct val="150000"/>
              </a:lnSpc>
            </a:pPr>
            <a:r>
              <a:rPr lang="en-US" dirty="0">
                <a:latin typeface="Barlow" pitchFamily="2" charset="77"/>
                <a:cs typeface="Times New Roman" panose="02020603050405020304" pitchFamily="18" charset="0"/>
              </a:rPr>
              <a:t>However, overall, the accuracy results were lower, and the model's bias toward weights rather than text context is its main issue. This indicates that the model has a poor understanding of the semantic relationship between the sentence's and the emoji's word meanings.</a:t>
            </a:r>
          </a:p>
          <a:p>
            <a:pPr marL="146050" indent="0">
              <a:buNone/>
            </a:pPr>
            <a:endParaRPr lang="en-US" dirty="0"/>
          </a:p>
        </p:txBody>
      </p:sp>
    </p:spTree>
    <p:extLst>
      <p:ext uri="{BB962C8B-B14F-4D97-AF65-F5344CB8AC3E}">
        <p14:creationId xmlns:p14="http://schemas.microsoft.com/office/powerpoint/2010/main" val="2191683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ECEBE-FEFE-7D82-B6B3-0C88BD07E13D}"/>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6BD28579-C771-C45E-72FE-557BB63D5B92}"/>
              </a:ext>
            </a:extLst>
          </p:cNvPr>
          <p:cNvSpPr>
            <a:spLocks noGrp="1"/>
          </p:cNvSpPr>
          <p:nvPr>
            <p:ph type="body" idx="1"/>
          </p:nvPr>
        </p:nvSpPr>
        <p:spPr/>
        <p:txBody>
          <a:bodyPr>
            <a:normAutofit fontScale="92500" lnSpcReduction="20000"/>
          </a:bodyPr>
          <a:lstStyle/>
          <a:p>
            <a:pPr>
              <a:lnSpc>
                <a:spcPct val="150000"/>
              </a:lnSpc>
            </a:pPr>
            <a:r>
              <a:rPr lang="en-US" dirty="0">
                <a:latin typeface="Barlow" pitchFamily="2" charset="77"/>
              </a:rPr>
              <a:t>Introduction</a:t>
            </a:r>
          </a:p>
          <a:p>
            <a:pPr>
              <a:lnSpc>
                <a:spcPct val="150000"/>
              </a:lnSpc>
            </a:pPr>
            <a:r>
              <a:rPr lang="en-US" dirty="0">
                <a:latin typeface="Barlow" pitchFamily="2" charset="77"/>
              </a:rPr>
              <a:t>Objective</a:t>
            </a:r>
          </a:p>
          <a:p>
            <a:pPr>
              <a:lnSpc>
                <a:spcPct val="150000"/>
              </a:lnSpc>
            </a:pPr>
            <a:r>
              <a:rPr lang="en-US" dirty="0">
                <a:latin typeface="Barlow" pitchFamily="2" charset="77"/>
              </a:rPr>
              <a:t>Data</a:t>
            </a:r>
          </a:p>
          <a:p>
            <a:pPr>
              <a:lnSpc>
                <a:spcPct val="150000"/>
              </a:lnSpc>
            </a:pPr>
            <a:r>
              <a:rPr lang="en-US" dirty="0">
                <a:latin typeface="Barlow" pitchFamily="2" charset="77"/>
              </a:rPr>
              <a:t>Cleaning and Pre-processing</a:t>
            </a:r>
          </a:p>
          <a:p>
            <a:pPr>
              <a:lnSpc>
                <a:spcPct val="150000"/>
              </a:lnSpc>
            </a:pPr>
            <a:r>
              <a:rPr lang="en-US" dirty="0">
                <a:latin typeface="Barlow" pitchFamily="2" charset="77"/>
              </a:rPr>
              <a:t>CountVectorizer</a:t>
            </a:r>
          </a:p>
          <a:p>
            <a:pPr>
              <a:lnSpc>
                <a:spcPct val="150000"/>
              </a:lnSpc>
            </a:pPr>
            <a:r>
              <a:rPr lang="en-US" dirty="0">
                <a:latin typeface="Barlow" pitchFamily="2" charset="77"/>
              </a:rPr>
              <a:t>Machine Learning approach</a:t>
            </a:r>
          </a:p>
          <a:p>
            <a:pPr>
              <a:lnSpc>
                <a:spcPct val="150000"/>
              </a:lnSpc>
            </a:pPr>
            <a:r>
              <a:rPr lang="en-US" dirty="0">
                <a:latin typeface="Barlow" pitchFamily="2" charset="77"/>
              </a:rPr>
              <a:t>Text Tokenization</a:t>
            </a:r>
          </a:p>
          <a:p>
            <a:pPr>
              <a:lnSpc>
                <a:spcPct val="150000"/>
              </a:lnSpc>
            </a:pPr>
            <a:r>
              <a:rPr lang="en-US" dirty="0">
                <a:latin typeface="Barlow" pitchFamily="2" charset="77"/>
              </a:rPr>
              <a:t>Deep Learning approach</a:t>
            </a:r>
          </a:p>
          <a:p>
            <a:pPr>
              <a:lnSpc>
                <a:spcPct val="150000"/>
              </a:lnSpc>
            </a:pPr>
            <a:r>
              <a:rPr lang="en-US" dirty="0">
                <a:latin typeface="Barlow" pitchFamily="2" charset="77"/>
              </a:rPr>
              <a:t>Outcome</a:t>
            </a:r>
          </a:p>
          <a:p>
            <a:pPr>
              <a:lnSpc>
                <a:spcPct val="150000"/>
              </a:lnSpc>
            </a:pPr>
            <a:r>
              <a:rPr lang="en-US" dirty="0">
                <a:latin typeface="Barlow" pitchFamily="2" charset="77"/>
              </a:rPr>
              <a:t>Emoji Prediction</a:t>
            </a:r>
          </a:p>
          <a:p>
            <a:pPr>
              <a:lnSpc>
                <a:spcPct val="150000"/>
              </a:lnSpc>
            </a:pPr>
            <a:r>
              <a:rPr lang="en-US" dirty="0">
                <a:latin typeface="Barlow" pitchFamily="2" charset="77"/>
              </a:rPr>
              <a:t>Conclusion</a:t>
            </a:r>
          </a:p>
          <a:p>
            <a:endParaRPr lang="en-US" dirty="0"/>
          </a:p>
        </p:txBody>
      </p:sp>
    </p:spTree>
    <p:extLst>
      <p:ext uri="{BB962C8B-B14F-4D97-AF65-F5344CB8AC3E}">
        <p14:creationId xmlns:p14="http://schemas.microsoft.com/office/powerpoint/2010/main" val="3525286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61F82-2644-A397-C6AA-07EF201D851F}"/>
              </a:ext>
            </a:extLst>
          </p:cNvPr>
          <p:cNvSpPr>
            <a:spLocks noGrp="1"/>
          </p:cNvSpPr>
          <p:nvPr>
            <p:ph type="title"/>
          </p:nvPr>
        </p:nvSpPr>
        <p:spPr/>
        <p:txBody>
          <a:bodyPr>
            <a:noAutofit/>
          </a:bodyPr>
          <a:lstStyle/>
          <a:p>
            <a:r>
              <a:rPr lang="en-US" sz="3000" b="1" dirty="0">
                <a:latin typeface="Times New Roman" panose="02020603050405020304" pitchFamily="18" charset="0"/>
                <a:cs typeface="Times New Roman" panose="02020603050405020304" pitchFamily="18" charset="0"/>
              </a:rPr>
              <a:t>Text Tokenization For Deep Learning</a:t>
            </a:r>
          </a:p>
        </p:txBody>
      </p:sp>
      <p:sp>
        <p:nvSpPr>
          <p:cNvPr id="3" name="Text Placeholder 2">
            <a:extLst>
              <a:ext uri="{FF2B5EF4-FFF2-40B4-BE49-F238E27FC236}">
                <a16:creationId xmlns:a16="http://schemas.microsoft.com/office/drawing/2014/main" id="{652C12A6-392D-9D3C-4044-0559216A11A6}"/>
              </a:ext>
            </a:extLst>
          </p:cNvPr>
          <p:cNvSpPr>
            <a:spLocks noGrp="1"/>
          </p:cNvSpPr>
          <p:nvPr>
            <p:ph type="body" idx="1"/>
          </p:nvPr>
        </p:nvSpPr>
        <p:spPr/>
        <p:txBody>
          <a:bodyPr>
            <a:normAutofit fontScale="92500" lnSpcReduction="10000"/>
          </a:bodyPr>
          <a:lstStyle/>
          <a:p>
            <a:pPr>
              <a:lnSpc>
                <a:spcPct val="150000"/>
              </a:lnSpc>
            </a:pPr>
            <a:r>
              <a:rPr lang="en-US" dirty="0">
                <a:latin typeface="Barlow" pitchFamily="2" charset="77"/>
              </a:rPr>
              <a:t>Initially, the standard text preparation techniques are used to remove any noise from the data, such as hashtags, mentions, hyperlinks, punctuations etc.,</a:t>
            </a:r>
          </a:p>
          <a:p>
            <a:pPr>
              <a:lnSpc>
                <a:spcPct val="150000"/>
              </a:lnSpc>
            </a:pPr>
            <a:r>
              <a:rPr lang="en-US" dirty="0">
                <a:latin typeface="Barlow" pitchFamily="2" charset="77"/>
              </a:rPr>
              <a:t>Now Each document is subjected to text tokenization, which enables vectorization of the entire text corpus by converting each text document into a series of integers. These numbers are the indices in a word dictionary that correspond to a specific token.</a:t>
            </a:r>
          </a:p>
          <a:p>
            <a:pPr algn="just">
              <a:lnSpc>
                <a:spcPct val="150000"/>
              </a:lnSpc>
            </a:pPr>
            <a:r>
              <a:rPr lang="en-US" dirty="0">
                <a:latin typeface="Barlow" pitchFamily="2" charset="77"/>
              </a:rPr>
              <a:t>Example, </a:t>
            </a:r>
          </a:p>
          <a:p>
            <a:pPr algn="just">
              <a:lnSpc>
                <a:spcPct val="150000"/>
              </a:lnSpc>
            </a:pPr>
            <a:r>
              <a:rPr lang="en-US" dirty="0">
                <a:latin typeface="Barlow" pitchFamily="2" charset="77"/>
              </a:rPr>
              <a:t>Document </a:t>
            </a:r>
            <a:r>
              <a:rPr lang="en-US" dirty="0">
                <a:latin typeface="Barlow" pitchFamily="2" charset="77"/>
                <a:sym typeface="Wingdings" panose="05000000000000000000" pitchFamily="2" charset="2"/>
              </a:rPr>
              <a:t> little throwback with my favorite person</a:t>
            </a:r>
          </a:p>
          <a:p>
            <a:pPr algn="just">
              <a:lnSpc>
                <a:spcPct val="150000"/>
              </a:lnSpc>
            </a:pPr>
            <a:r>
              <a:rPr lang="en-US" dirty="0">
                <a:latin typeface="Barlow" pitchFamily="2" charset="77"/>
                <a:sym typeface="Wingdings" panose="05000000000000000000" pitchFamily="2" charset="2"/>
              </a:rPr>
              <a:t>Sequence   [8 , 72, 47, 11, 16, 45 ]</a:t>
            </a:r>
          </a:p>
          <a:p>
            <a:pPr algn="just">
              <a:lnSpc>
                <a:spcPct val="150000"/>
              </a:lnSpc>
            </a:pPr>
            <a:r>
              <a:rPr lang="en-US" dirty="0">
                <a:latin typeface="Barlow" pitchFamily="2" charset="77"/>
                <a:sym typeface="Wingdings" panose="05000000000000000000" pitchFamily="2" charset="2"/>
              </a:rPr>
              <a:t>Lastly, we will be performing the padding of sequences because each document consist of different length of sequence which is not suitable for deep learning</a:t>
            </a:r>
            <a:endParaRPr lang="en-US" dirty="0">
              <a:latin typeface="Barlow" pitchFamily="2" charset="77"/>
            </a:endParaRPr>
          </a:p>
        </p:txBody>
      </p:sp>
    </p:spTree>
    <p:extLst>
      <p:ext uri="{BB962C8B-B14F-4D97-AF65-F5344CB8AC3E}">
        <p14:creationId xmlns:p14="http://schemas.microsoft.com/office/powerpoint/2010/main" val="30264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B0BC2-77E9-92C9-65F9-9D8EF60B4EA3}"/>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Padding results</a:t>
            </a:r>
          </a:p>
        </p:txBody>
      </p:sp>
      <p:pic>
        <p:nvPicPr>
          <p:cNvPr id="4" name="Picture 3">
            <a:extLst>
              <a:ext uri="{FF2B5EF4-FFF2-40B4-BE49-F238E27FC236}">
                <a16:creationId xmlns:a16="http://schemas.microsoft.com/office/drawing/2014/main" id="{03891640-897D-C024-D9F1-063789096127}"/>
              </a:ext>
            </a:extLst>
          </p:cNvPr>
          <p:cNvPicPr>
            <a:picLocks noChangeAspect="1"/>
          </p:cNvPicPr>
          <p:nvPr/>
        </p:nvPicPr>
        <p:blipFill>
          <a:blip r:embed="rId2"/>
          <a:stretch>
            <a:fillRect/>
          </a:stretch>
        </p:blipFill>
        <p:spPr>
          <a:xfrm>
            <a:off x="1075764" y="1708150"/>
            <a:ext cx="7153835" cy="1631244"/>
          </a:xfrm>
          <a:prstGeom prst="rect">
            <a:avLst/>
          </a:prstGeom>
        </p:spPr>
      </p:pic>
    </p:spTree>
    <p:extLst>
      <p:ext uri="{BB962C8B-B14F-4D97-AF65-F5344CB8AC3E}">
        <p14:creationId xmlns:p14="http://schemas.microsoft.com/office/powerpoint/2010/main" val="2270202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61F82-2644-A397-C6AA-07EF201D851F}"/>
              </a:ext>
            </a:extLst>
          </p:cNvPr>
          <p:cNvSpPr>
            <a:spLocks noGrp="1"/>
          </p:cNvSpPr>
          <p:nvPr>
            <p:ph type="title"/>
          </p:nvPr>
        </p:nvSpPr>
        <p:spPr>
          <a:xfrm>
            <a:off x="1297500" y="393749"/>
            <a:ext cx="7038900" cy="1040603"/>
          </a:xfrm>
        </p:spPr>
        <p:txBody>
          <a:bodyPr>
            <a:noAutofit/>
          </a:bodyPr>
          <a:lstStyle/>
          <a:p>
            <a:r>
              <a:rPr lang="en-US" sz="3000" b="1" dirty="0">
                <a:latin typeface="Times New Roman" panose="02020603050405020304" pitchFamily="18" charset="0"/>
                <a:cs typeface="Times New Roman" panose="02020603050405020304" pitchFamily="18" charset="0"/>
              </a:rPr>
              <a:t>Difference b/w tokenization used in pre-processing and in deep learning</a:t>
            </a:r>
          </a:p>
        </p:txBody>
      </p:sp>
      <p:sp>
        <p:nvSpPr>
          <p:cNvPr id="3" name="Text Placeholder 2">
            <a:extLst>
              <a:ext uri="{FF2B5EF4-FFF2-40B4-BE49-F238E27FC236}">
                <a16:creationId xmlns:a16="http://schemas.microsoft.com/office/drawing/2014/main" id="{652C12A6-392D-9D3C-4044-0559216A11A6}"/>
              </a:ext>
            </a:extLst>
          </p:cNvPr>
          <p:cNvSpPr>
            <a:spLocks noGrp="1"/>
          </p:cNvSpPr>
          <p:nvPr>
            <p:ph type="body" idx="1"/>
          </p:nvPr>
        </p:nvSpPr>
        <p:spPr/>
        <p:txBody>
          <a:bodyPr>
            <a:normAutofit/>
          </a:bodyPr>
          <a:lstStyle/>
          <a:p>
            <a:pPr>
              <a:lnSpc>
                <a:spcPct val="150000"/>
              </a:lnSpc>
            </a:pPr>
            <a:endParaRPr lang="en-US" dirty="0">
              <a:latin typeface="Barlow" pitchFamily="2" charset="77"/>
            </a:endParaRPr>
          </a:p>
          <a:p>
            <a:pPr>
              <a:lnSpc>
                <a:spcPct val="150000"/>
              </a:lnSpc>
            </a:pPr>
            <a:r>
              <a:rPr lang="en-US" dirty="0">
                <a:latin typeface="Barlow" pitchFamily="2" charset="77"/>
              </a:rPr>
              <a:t>In pre-processing we have implemented tokenization as a process to remove stop words and to lemmatize the tweets.</a:t>
            </a:r>
          </a:p>
          <a:p>
            <a:pPr>
              <a:lnSpc>
                <a:spcPct val="150000"/>
              </a:lnSpc>
            </a:pPr>
            <a:r>
              <a:rPr lang="en-US" dirty="0">
                <a:latin typeface="Barlow" pitchFamily="2" charset="77"/>
              </a:rPr>
              <a:t>In deep learning we have approached for ’Text Tokenization’ where it allows the document to form in a sequence(series of integers) whereas in pre-processing there is no formation of sequence appearing for a set of tokens.</a:t>
            </a:r>
          </a:p>
        </p:txBody>
      </p:sp>
    </p:spTree>
    <p:extLst>
      <p:ext uri="{BB962C8B-B14F-4D97-AF65-F5344CB8AC3E}">
        <p14:creationId xmlns:p14="http://schemas.microsoft.com/office/powerpoint/2010/main" val="945847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5FFFF-60D5-DFC7-9C9E-E67E57A98ABE}"/>
              </a:ext>
            </a:extLst>
          </p:cNvPr>
          <p:cNvSpPr>
            <a:spLocks noGrp="1"/>
          </p:cNvSpPr>
          <p:nvPr>
            <p:ph type="title"/>
          </p:nvPr>
        </p:nvSpPr>
        <p:spPr>
          <a:xfrm>
            <a:off x="1297500" y="393750"/>
            <a:ext cx="7038900" cy="547109"/>
          </a:xfrm>
        </p:spPr>
        <p:txBody>
          <a:bodyPr>
            <a:normAutofit fontScale="90000"/>
          </a:bodyPr>
          <a:lstStyle/>
          <a:p>
            <a:r>
              <a:rPr lang="en-US" sz="3000" b="1" dirty="0">
                <a:latin typeface="Times New Roman" panose="02020603050405020304" pitchFamily="18" charset="0"/>
                <a:cs typeface="Times New Roman" panose="02020603050405020304" pitchFamily="18" charset="0"/>
              </a:rPr>
              <a:t>Model Evaluation for Deep Learning</a:t>
            </a:r>
          </a:p>
        </p:txBody>
      </p:sp>
      <p:pic>
        <p:nvPicPr>
          <p:cNvPr id="6" name="Picture 5">
            <a:extLst>
              <a:ext uri="{FF2B5EF4-FFF2-40B4-BE49-F238E27FC236}">
                <a16:creationId xmlns:a16="http://schemas.microsoft.com/office/drawing/2014/main" id="{82276402-B052-1A90-DDC6-EFA9F16B4C28}"/>
              </a:ext>
            </a:extLst>
          </p:cNvPr>
          <p:cNvPicPr>
            <a:picLocks noChangeAspect="1"/>
          </p:cNvPicPr>
          <p:nvPr/>
        </p:nvPicPr>
        <p:blipFill>
          <a:blip r:embed="rId2"/>
          <a:stretch>
            <a:fillRect/>
          </a:stretch>
        </p:blipFill>
        <p:spPr>
          <a:xfrm>
            <a:off x="71719" y="1524000"/>
            <a:ext cx="4500282" cy="3379694"/>
          </a:xfrm>
          <a:prstGeom prst="rect">
            <a:avLst/>
          </a:prstGeom>
        </p:spPr>
      </p:pic>
      <p:sp>
        <p:nvSpPr>
          <p:cNvPr id="7" name="TextBox 6">
            <a:extLst>
              <a:ext uri="{FF2B5EF4-FFF2-40B4-BE49-F238E27FC236}">
                <a16:creationId xmlns:a16="http://schemas.microsoft.com/office/drawing/2014/main" id="{5189E158-3E4D-3D4D-C069-F02EBC9A05E4}"/>
              </a:ext>
            </a:extLst>
          </p:cNvPr>
          <p:cNvSpPr txBox="1"/>
          <p:nvPr/>
        </p:nvSpPr>
        <p:spPr>
          <a:xfrm>
            <a:off x="1403931" y="940859"/>
            <a:ext cx="720704" cy="307777"/>
          </a:xfrm>
          <a:prstGeom prst="rect">
            <a:avLst/>
          </a:prstGeom>
          <a:noFill/>
        </p:spPr>
        <p:txBody>
          <a:bodyPr wrap="square" rtlCol="0">
            <a:spAutoFit/>
          </a:bodyPr>
          <a:lstStyle/>
          <a:p>
            <a:r>
              <a:rPr lang="en-US" dirty="0">
                <a:solidFill>
                  <a:srgbClr val="FFC000"/>
                </a:solidFill>
              </a:rPr>
              <a:t>LSTM</a:t>
            </a:r>
          </a:p>
        </p:txBody>
      </p:sp>
      <p:pic>
        <p:nvPicPr>
          <p:cNvPr id="11" name="Picture 10">
            <a:extLst>
              <a:ext uri="{FF2B5EF4-FFF2-40B4-BE49-F238E27FC236}">
                <a16:creationId xmlns:a16="http://schemas.microsoft.com/office/drawing/2014/main" id="{656FEFF5-B6AF-C43E-64E9-B9CF57E1910D}"/>
              </a:ext>
            </a:extLst>
          </p:cNvPr>
          <p:cNvPicPr>
            <a:picLocks noChangeAspect="1"/>
          </p:cNvPicPr>
          <p:nvPr/>
        </p:nvPicPr>
        <p:blipFill>
          <a:blip r:embed="rId3"/>
          <a:stretch>
            <a:fillRect/>
          </a:stretch>
        </p:blipFill>
        <p:spPr>
          <a:xfrm>
            <a:off x="4742329" y="1524000"/>
            <a:ext cx="4258236" cy="3379694"/>
          </a:xfrm>
          <a:prstGeom prst="rect">
            <a:avLst/>
          </a:prstGeom>
        </p:spPr>
      </p:pic>
      <p:sp>
        <p:nvSpPr>
          <p:cNvPr id="15" name="TextBox 14">
            <a:extLst>
              <a:ext uri="{FF2B5EF4-FFF2-40B4-BE49-F238E27FC236}">
                <a16:creationId xmlns:a16="http://schemas.microsoft.com/office/drawing/2014/main" id="{69D51662-9FAD-FAB6-4124-4FFD53FB1D11}"/>
              </a:ext>
            </a:extLst>
          </p:cNvPr>
          <p:cNvSpPr txBox="1"/>
          <p:nvPr/>
        </p:nvSpPr>
        <p:spPr>
          <a:xfrm>
            <a:off x="7078591" y="940859"/>
            <a:ext cx="906460" cy="307777"/>
          </a:xfrm>
          <a:prstGeom prst="rect">
            <a:avLst/>
          </a:prstGeom>
          <a:noFill/>
        </p:spPr>
        <p:txBody>
          <a:bodyPr wrap="square" rtlCol="0">
            <a:spAutoFit/>
          </a:bodyPr>
          <a:lstStyle/>
          <a:p>
            <a:r>
              <a:rPr lang="en-US" dirty="0">
                <a:solidFill>
                  <a:srgbClr val="FFC000"/>
                </a:solidFill>
              </a:rPr>
              <a:t>BI-LSTM</a:t>
            </a:r>
          </a:p>
        </p:txBody>
      </p:sp>
    </p:spTree>
    <p:extLst>
      <p:ext uri="{BB962C8B-B14F-4D97-AF65-F5344CB8AC3E}">
        <p14:creationId xmlns:p14="http://schemas.microsoft.com/office/powerpoint/2010/main" val="369452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5FFFF-60D5-DFC7-9C9E-E67E57A98ABE}"/>
              </a:ext>
            </a:extLst>
          </p:cNvPr>
          <p:cNvSpPr>
            <a:spLocks noGrp="1"/>
          </p:cNvSpPr>
          <p:nvPr>
            <p:ph type="title"/>
          </p:nvPr>
        </p:nvSpPr>
        <p:spPr>
          <a:xfrm>
            <a:off x="1297500" y="393750"/>
            <a:ext cx="7038900" cy="547109"/>
          </a:xfrm>
        </p:spPr>
        <p:txBody>
          <a:bodyPr>
            <a:normAutofit fontScale="90000"/>
          </a:bodyPr>
          <a:lstStyle/>
          <a:p>
            <a:r>
              <a:rPr lang="en-US" sz="3000" b="1" dirty="0">
                <a:latin typeface="Times New Roman" panose="02020603050405020304" pitchFamily="18" charset="0"/>
                <a:cs typeface="Times New Roman" panose="02020603050405020304" pitchFamily="18" charset="0"/>
              </a:rPr>
              <a:t>Model Evaluation for Deep Learning</a:t>
            </a:r>
          </a:p>
        </p:txBody>
      </p:sp>
      <p:sp>
        <p:nvSpPr>
          <p:cNvPr id="7" name="TextBox 6">
            <a:extLst>
              <a:ext uri="{FF2B5EF4-FFF2-40B4-BE49-F238E27FC236}">
                <a16:creationId xmlns:a16="http://schemas.microsoft.com/office/drawing/2014/main" id="{5189E158-3E4D-3D4D-C069-F02EBC9A05E4}"/>
              </a:ext>
            </a:extLst>
          </p:cNvPr>
          <p:cNvSpPr txBox="1"/>
          <p:nvPr/>
        </p:nvSpPr>
        <p:spPr>
          <a:xfrm>
            <a:off x="1403931" y="940859"/>
            <a:ext cx="720704" cy="307777"/>
          </a:xfrm>
          <a:prstGeom prst="rect">
            <a:avLst/>
          </a:prstGeom>
          <a:noFill/>
        </p:spPr>
        <p:txBody>
          <a:bodyPr wrap="square" rtlCol="0">
            <a:spAutoFit/>
          </a:bodyPr>
          <a:lstStyle/>
          <a:p>
            <a:r>
              <a:rPr lang="en-US" dirty="0">
                <a:solidFill>
                  <a:srgbClr val="FFC000"/>
                </a:solidFill>
              </a:rPr>
              <a:t>RNN</a:t>
            </a:r>
          </a:p>
        </p:txBody>
      </p:sp>
      <p:pic>
        <p:nvPicPr>
          <p:cNvPr id="3" name="Picture 2">
            <a:extLst>
              <a:ext uri="{FF2B5EF4-FFF2-40B4-BE49-F238E27FC236}">
                <a16:creationId xmlns:a16="http://schemas.microsoft.com/office/drawing/2014/main" id="{C72D2E2A-C1F5-636D-80CF-7A35273448E8}"/>
              </a:ext>
            </a:extLst>
          </p:cNvPr>
          <p:cNvPicPr>
            <a:picLocks noChangeAspect="1"/>
          </p:cNvPicPr>
          <p:nvPr/>
        </p:nvPicPr>
        <p:blipFill>
          <a:blip r:embed="rId2"/>
          <a:stretch>
            <a:fillRect/>
          </a:stretch>
        </p:blipFill>
        <p:spPr>
          <a:xfrm>
            <a:off x="197224" y="1335741"/>
            <a:ext cx="4374776" cy="3612778"/>
          </a:xfrm>
          <a:prstGeom prst="rect">
            <a:avLst/>
          </a:prstGeom>
        </p:spPr>
      </p:pic>
    </p:spTree>
    <p:extLst>
      <p:ext uri="{BB962C8B-B14F-4D97-AF65-F5344CB8AC3E}">
        <p14:creationId xmlns:p14="http://schemas.microsoft.com/office/powerpoint/2010/main" val="1263594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28238-8246-1AB9-AE3D-7753295C5A7B}"/>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Outcome of the models</a:t>
            </a:r>
          </a:p>
        </p:txBody>
      </p:sp>
      <p:pic>
        <p:nvPicPr>
          <p:cNvPr id="4" name="Picture 3">
            <a:extLst>
              <a:ext uri="{FF2B5EF4-FFF2-40B4-BE49-F238E27FC236}">
                <a16:creationId xmlns:a16="http://schemas.microsoft.com/office/drawing/2014/main" id="{F9868955-CC88-CA7A-CF78-4DFB26B153C5}"/>
              </a:ext>
            </a:extLst>
          </p:cNvPr>
          <p:cNvPicPr>
            <a:picLocks noChangeAspect="1"/>
          </p:cNvPicPr>
          <p:nvPr/>
        </p:nvPicPr>
        <p:blipFill>
          <a:blip r:embed="rId2"/>
          <a:stretch>
            <a:fillRect/>
          </a:stretch>
        </p:blipFill>
        <p:spPr>
          <a:xfrm>
            <a:off x="1156447" y="1416691"/>
            <a:ext cx="6831106" cy="2644321"/>
          </a:xfrm>
          <a:prstGeom prst="rect">
            <a:avLst/>
          </a:prstGeom>
        </p:spPr>
      </p:pic>
    </p:spTree>
    <p:extLst>
      <p:ext uri="{BB962C8B-B14F-4D97-AF65-F5344CB8AC3E}">
        <p14:creationId xmlns:p14="http://schemas.microsoft.com/office/powerpoint/2010/main" val="1237319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A6B47-5C93-0C31-2CF6-F9BCA6AE96B6}"/>
              </a:ext>
            </a:extLst>
          </p:cNvPr>
          <p:cNvSpPr>
            <a:spLocks noGrp="1"/>
          </p:cNvSpPr>
          <p:nvPr>
            <p:ph type="title"/>
          </p:nvPr>
        </p:nvSpPr>
        <p:spPr/>
        <p:txBody>
          <a:bodyPr>
            <a:noAutofit/>
          </a:bodyPr>
          <a:lstStyle/>
          <a:p>
            <a:r>
              <a:rPr lang="en-US" sz="3000" b="1" dirty="0">
                <a:latin typeface="Times New Roman" panose="02020603050405020304" pitchFamily="18" charset="0"/>
                <a:cs typeface="Times New Roman" panose="02020603050405020304" pitchFamily="18" charset="0"/>
              </a:rPr>
              <a:t>Comparison of avg accuracy of the models</a:t>
            </a:r>
          </a:p>
        </p:txBody>
      </p:sp>
      <p:pic>
        <p:nvPicPr>
          <p:cNvPr id="4" name="Picture 3">
            <a:extLst>
              <a:ext uri="{FF2B5EF4-FFF2-40B4-BE49-F238E27FC236}">
                <a16:creationId xmlns:a16="http://schemas.microsoft.com/office/drawing/2014/main" id="{9CC1832E-F803-E2FE-B40F-F7ECCCF4DF92}"/>
              </a:ext>
            </a:extLst>
          </p:cNvPr>
          <p:cNvPicPr>
            <a:picLocks noChangeAspect="1"/>
          </p:cNvPicPr>
          <p:nvPr/>
        </p:nvPicPr>
        <p:blipFill>
          <a:blip r:embed="rId2"/>
          <a:stretch>
            <a:fillRect/>
          </a:stretch>
        </p:blipFill>
        <p:spPr>
          <a:xfrm>
            <a:off x="1754904" y="1470212"/>
            <a:ext cx="5634192" cy="3433482"/>
          </a:xfrm>
          <a:prstGeom prst="rect">
            <a:avLst/>
          </a:prstGeom>
        </p:spPr>
      </p:pic>
    </p:spTree>
    <p:extLst>
      <p:ext uri="{BB962C8B-B14F-4D97-AF65-F5344CB8AC3E}">
        <p14:creationId xmlns:p14="http://schemas.microsoft.com/office/powerpoint/2010/main" val="234404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7305-FFA4-B5FE-03AE-06D8CC9677DD}"/>
              </a:ext>
            </a:extLst>
          </p:cNvPr>
          <p:cNvSpPr>
            <a:spLocks noGrp="1"/>
          </p:cNvSpPr>
          <p:nvPr>
            <p:ph type="title"/>
          </p:nvPr>
        </p:nvSpPr>
        <p:spPr/>
        <p:txBody>
          <a:bodyPr>
            <a:noAutofit/>
          </a:bodyPr>
          <a:lstStyle/>
          <a:p>
            <a:r>
              <a:rPr lang="en-US" sz="3000" b="1" dirty="0">
                <a:latin typeface="Times New Roman" panose="02020603050405020304" pitchFamily="18" charset="0"/>
                <a:cs typeface="Times New Roman" panose="02020603050405020304" pitchFamily="18" charset="0"/>
              </a:rPr>
              <a:t>Emoji Prediction for the best accuracy model</a:t>
            </a:r>
          </a:p>
        </p:txBody>
      </p:sp>
      <p:pic>
        <p:nvPicPr>
          <p:cNvPr id="4" name="Picture 3">
            <a:extLst>
              <a:ext uri="{FF2B5EF4-FFF2-40B4-BE49-F238E27FC236}">
                <a16:creationId xmlns:a16="http://schemas.microsoft.com/office/drawing/2014/main" id="{76C621E2-5424-D059-8C65-5A6F205383BF}"/>
              </a:ext>
            </a:extLst>
          </p:cNvPr>
          <p:cNvPicPr>
            <a:picLocks noChangeAspect="1"/>
          </p:cNvPicPr>
          <p:nvPr/>
        </p:nvPicPr>
        <p:blipFill>
          <a:blip r:embed="rId2"/>
          <a:stretch>
            <a:fillRect/>
          </a:stretch>
        </p:blipFill>
        <p:spPr>
          <a:xfrm>
            <a:off x="197224" y="1567550"/>
            <a:ext cx="3935505" cy="2674250"/>
          </a:xfrm>
          <a:prstGeom prst="rect">
            <a:avLst/>
          </a:prstGeom>
        </p:spPr>
      </p:pic>
      <p:pic>
        <p:nvPicPr>
          <p:cNvPr id="5" name="Picture 4">
            <a:extLst>
              <a:ext uri="{FF2B5EF4-FFF2-40B4-BE49-F238E27FC236}">
                <a16:creationId xmlns:a16="http://schemas.microsoft.com/office/drawing/2014/main" id="{F19866D7-A03D-2CAD-CF19-597ADF614D8C}"/>
              </a:ext>
            </a:extLst>
          </p:cNvPr>
          <p:cNvPicPr>
            <a:picLocks noChangeAspect="1"/>
          </p:cNvPicPr>
          <p:nvPr/>
        </p:nvPicPr>
        <p:blipFill>
          <a:blip r:embed="rId3"/>
          <a:stretch>
            <a:fillRect/>
          </a:stretch>
        </p:blipFill>
        <p:spPr>
          <a:xfrm>
            <a:off x="4572000" y="1567550"/>
            <a:ext cx="4279900" cy="2674250"/>
          </a:xfrm>
          <a:prstGeom prst="rect">
            <a:avLst/>
          </a:prstGeom>
        </p:spPr>
      </p:pic>
    </p:spTree>
    <p:extLst>
      <p:ext uri="{BB962C8B-B14F-4D97-AF65-F5344CB8AC3E}">
        <p14:creationId xmlns:p14="http://schemas.microsoft.com/office/powerpoint/2010/main" val="1281687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03332-113E-E4FC-AC86-C2C0C0751215}"/>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18AA6906-6CD8-7886-9236-6D23A69EBF4B}"/>
              </a:ext>
            </a:extLst>
          </p:cNvPr>
          <p:cNvSpPr>
            <a:spLocks noGrp="1"/>
          </p:cNvSpPr>
          <p:nvPr>
            <p:ph type="body" idx="1"/>
          </p:nvPr>
        </p:nvSpPr>
        <p:spPr/>
        <p:txBody>
          <a:bodyPr/>
          <a:lstStyle/>
          <a:p>
            <a:pPr>
              <a:lnSpc>
                <a:spcPct val="150000"/>
              </a:lnSpc>
            </a:pPr>
            <a:r>
              <a:rPr lang="en-US" dirty="0">
                <a:latin typeface="Barlow" pitchFamily="2" charset="77"/>
              </a:rPr>
              <a:t>Machine learning algorithms have the drawback of attempting to divide each class along a line rather of identifying semantic relationships.</a:t>
            </a:r>
          </a:p>
          <a:p>
            <a:pPr>
              <a:lnSpc>
                <a:spcPct val="150000"/>
              </a:lnSpc>
            </a:pPr>
            <a:r>
              <a:rPr lang="en-US" dirty="0">
                <a:latin typeface="Barlow" pitchFamily="2" charset="77"/>
              </a:rPr>
              <a:t>Best Model - Bi-Directional LSTM (Deep learning approach)</a:t>
            </a:r>
          </a:p>
          <a:p>
            <a:pPr>
              <a:lnSpc>
                <a:spcPct val="150000"/>
              </a:lnSpc>
            </a:pPr>
            <a:r>
              <a:rPr lang="en-US" dirty="0">
                <a:latin typeface="Barlow" pitchFamily="2" charset="77"/>
              </a:rPr>
              <a:t>Accuracy – 91%</a:t>
            </a:r>
          </a:p>
        </p:txBody>
      </p:sp>
    </p:spTree>
    <p:extLst>
      <p:ext uri="{BB962C8B-B14F-4D97-AF65-F5344CB8AC3E}">
        <p14:creationId xmlns:p14="http://schemas.microsoft.com/office/powerpoint/2010/main" val="128583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5F2908D-DC13-D115-300C-7CBE33B7C217}"/>
              </a:ext>
            </a:extLst>
          </p:cNvPr>
          <p:cNvSpPr>
            <a:spLocks noGrp="1"/>
          </p:cNvSpPr>
          <p:nvPr>
            <p:ph type="body" idx="1"/>
          </p:nvPr>
        </p:nvSpPr>
        <p:spPr/>
        <p:txBody>
          <a:bodyPr>
            <a:normAutofit/>
          </a:bodyPr>
          <a:lstStyle/>
          <a:p>
            <a:pPr marL="146050" indent="0" algn="ctr">
              <a:buNone/>
            </a:pPr>
            <a:endParaRPr lang="en-US" sz="2400" dirty="0">
              <a:latin typeface="Barlow" pitchFamily="2" charset="77"/>
            </a:endParaRPr>
          </a:p>
          <a:p>
            <a:pPr marL="146050" indent="0" algn="ctr">
              <a:buNone/>
            </a:pPr>
            <a:r>
              <a:rPr lang="en-US" sz="4400" dirty="0">
                <a:latin typeface="Barlow" pitchFamily="2" charset="77"/>
              </a:rPr>
              <a:t>THANK YOU</a:t>
            </a:r>
          </a:p>
        </p:txBody>
      </p:sp>
    </p:spTree>
    <p:extLst>
      <p:ext uri="{BB962C8B-B14F-4D97-AF65-F5344CB8AC3E}">
        <p14:creationId xmlns:p14="http://schemas.microsoft.com/office/powerpoint/2010/main" val="2072910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9B9E5-3D4E-FA59-F1CC-8AFECBE8FE3D}"/>
              </a:ext>
            </a:extLst>
          </p:cNvPr>
          <p:cNvSpPr>
            <a:spLocks noGrp="1"/>
          </p:cNvSpPr>
          <p:nvPr>
            <p:ph type="title"/>
          </p:nvPr>
        </p:nvSpPr>
        <p:spPr>
          <a:xfrm>
            <a:off x="1297500" y="393750"/>
            <a:ext cx="7038900" cy="565474"/>
          </a:xfrm>
        </p:spPr>
        <p:txBody>
          <a:bodyPr>
            <a:noAutofit/>
          </a:bodyPr>
          <a:lstStyle/>
          <a:p>
            <a:r>
              <a:rPr lang="en-US" sz="3000" b="1" dirty="0">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89D8F482-3334-1E80-BB7E-8A77E2FB27FD}"/>
              </a:ext>
            </a:extLst>
          </p:cNvPr>
          <p:cNvSpPr>
            <a:spLocks noGrp="1"/>
          </p:cNvSpPr>
          <p:nvPr>
            <p:ph type="body" idx="1"/>
          </p:nvPr>
        </p:nvSpPr>
        <p:spPr>
          <a:xfrm>
            <a:off x="1297500" y="1039905"/>
            <a:ext cx="7038900" cy="3854823"/>
          </a:xfrm>
        </p:spPr>
        <p:txBody>
          <a:bodyPr/>
          <a:lstStyle/>
          <a:p>
            <a:endParaRPr lang="en-IN" i="0" dirty="0">
              <a:solidFill>
                <a:schemeClr val="bg1"/>
              </a:solidFill>
              <a:effectLst/>
              <a:latin typeface="Times New Roman" panose="02020603050405020304" pitchFamily="18" charset="0"/>
              <a:cs typeface="Times New Roman" panose="02020603050405020304" pitchFamily="18" charset="0"/>
            </a:endParaRPr>
          </a:p>
          <a:p>
            <a:pPr>
              <a:lnSpc>
                <a:spcPct val="150000"/>
              </a:lnSpc>
            </a:pPr>
            <a:r>
              <a:rPr lang="en-IN" i="0" dirty="0">
                <a:solidFill>
                  <a:schemeClr val="bg1"/>
                </a:solidFill>
                <a:effectLst/>
                <a:latin typeface="Barlow" pitchFamily="2" charset="77"/>
                <a:cs typeface="Times New Roman" panose="02020603050405020304" pitchFamily="18" charset="0"/>
              </a:rPr>
              <a:t>Emojis are tiny, pictorial representations of feelings or objects that are frequently used in text messages to improve interpersonal communication. </a:t>
            </a:r>
          </a:p>
          <a:p>
            <a:pPr>
              <a:lnSpc>
                <a:spcPct val="150000"/>
              </a:lnSpc>
            </a:pPr>
            <a:r>
              <a:rPr lang="en-IN" dirty="0">
                <a:solidFill>
                  <a:schemeClr val="bg1"/>
                </a:solidFill>
                <a:latin typeface="Barlow" pitchFamily="2" charset="77"/>
                <a:cs typeface="Times New Roman" panose="02020603050405020304" pitchFamily="18" charset="0"/>
              </a:rPr>
              <a:t>E</a:t>
            </a:r>
            <a:r>
              <a:rPr lang="en-IN" i="0" dirty="0">
                <a:solidFill>
                  <a:schemeClr val="bg1"/>
                </a:solidFill>
                <a:effectLst/>
                <a:latin typeface="Barlow" pitchFamily="2" charset="77"/>
                <a:cs typeface="Times New Roman" panose="02020603050405020304" pitchFamily="18" charset="0"/>
              </a:rPr>
              <a:t>mojis help to display facial expressions, tone of voice, and human gestures in digital communication. </a:t>
            </a:r>
          </a:p>
          <a:p>
            <a:pPr>
              <a:lnSpc>
                <a:spcPct val="150000"/>
              </a:lnSpc>
            </a:pPr>
            <a:r>
              <a:rPr lang="en-IN" i="0" dirty="0">
                <a:solidFill>
                  <a:schemeClr val="bg1"/>
                </a:solidFill>
                <a:effectLst/>
                <a:latin typeface="Barlow" pitchFamily="2" charset="77"/>
                <a:cs typeface="Times New Roman" panose="02020603050405020304" pitchFamily="18" charset="0"/>
              </a:rPr>
              <a:t>Our brains see emojis like a human face. So, we subconsciously associate seeing an emoji with face-to-face communication. </a:t>
            </a:r>
          </a:p>
          <a:p>
            <a:pPr>
              <a:lnSpc>
                <a:spcPct val="150000"/>
              </a:lnSpc>
            </a:pPr>
            <a:r>
              <a:rPr lang="en-IN" i="0" dirty="0">
                <a:solidFill>
                  <a:schemeClr val="bg1"/>
                </a:solidFill>
                <a:effectLst/>
                <a:latin typeface="Barlow" pitchFamily="2" charset="77"/>
                <a:cs typeface="Times New Roman" panose="02020603050405020304" pitchFamily="18" charset="0"/>
              </a:rPr>
              <a:t>In fact, you could say emojis are more engaging than text because they are closer to replicating a real-life conversation.</a:t>
            </a:r>
          </a:p>
          <a:p>
            <a:endParaRPr lang="en-US" dirty="0">
              <a:solidFill>
                <a:schemeClr val="bg1"/>
              </a:solidFill>
              <a:latin typeface="Times New Roman" panose="02020603050405020304" pitchFamily="18" charset="0"/>
              <a:cs typeface="Times New Roman" panose="02020603050405020304" pitchFamily="18" charset="0"/>
            </a:endParaRPr>
          </a:p>
        </p:txBody>
      </p:sp>
      <p:pic>
        <p:nvPicPr>
          <p:cNvPr id="4" name="Picture 2" descr="Can Emojis help Cancer Patients Report Symptoms? - Docwire News">
            <a:extLst>
              <a:ext uri="{FF2B5EF4-FFF2-40B4-BE49-F238E27FC236}">
                <a16:creationId xmlns:a16="http://schemas.microsoft.com/office/drawing/2014/main" id="{3E541464-0833-6EDF-C80E-A857FA23D1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1014"/>
          <a:stretch/>
        </p:blipFill>
        <p:spPr bwMode="auto">
          <a:xfrm>
            <a:off x="2254002" y="3980328"/>
            <a:ext cx="4338570" cy="842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501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5B03-A7A3-DF62-0756-B72FF9B9151D}"/>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Objective</a:t>
            </a:r>
          </a:p>
        </p:txBody>
      </p:sp>
      <p:sp>
        <p:nvSpPr>
          <p:cNvPr id="3" name="Text Placeholder 2">
            <a:extLst>
              <a:ext uri="{FF2B5EF4-FFF2-40B4-BE49-F238E27FC236}">
                <a16:creationId xmlns:a16="http://schemas.microsoft.com/office/drawing/2014/main" id="{E22CE0AE-E1C9-2EBD-739A-D34093D24F7A}"/>
              </a:ext>
            </a:extLst>
          </p:cNvPr>
          <p:cNvSpPr>
            <a:spLocks noGrp="1"/>
          </p:cNvSpPr>
          <p:nvPr>
            <p:ph type="body" idx="1"/>
          </p:nvPr>
        </p:nvSpPr>
        <p:spPr>
          <a:xfrm>
            <a:off x="1297500" y="1567550"/>
            <a:ext cx="7038900" cy="3004450"/>
          </a:xfrm>
        </p:spPr>
        <p:txBody>
          <a:bodyPr>
            <a:noAutofit/>
          </a:bodyPr>
          <a:lstStyle/>
          <a:p>
            <a:pPr>
              <a:lnSpc>
                <a:spcPct val="150000"/>
              </a:lnSpc>
            </a:pPr>
            <a:r>
              <a:rPr lang="en-US" sz="1400" dirty="0">
                <a:solidFill>
                  <a:schemeClr val="bg1"/>
                </a:solidFill>
                <a:latin typeface="Barlow" pitchFamily="2" charset="77"/>
                <a:cs typeface="Times New Roman" panose="02020603050405020304" pitchFamily="18" charset="0"/>
              </a:rPr>
              <a:t>The main objective here is to identify the relationship between the text messages and the emojis used in them.</a:t>
            </a:r>
          </a:p>
          <a:p>
            <a:pPr>
              <a:lnSpc>
                <a:spcPct val="150000"/>
              </a:lnSpc>
            </a:pPr>
            <a:r>
              <a:rPr lang="en-IN" sz="1400" b="0" i="0" dirty="0">
                <a:solidFill>
                  <a:schemeClr val="bg1"/>
                </a:solidFill>
                <a:effectLst/>
                <a:latin typeface="Barlow" pitchFamily="2" charset="77"/>
                <a:cs typeface="Times New Roman" panose="02020603050405020304" pitchFamily="18" charset="0"/>
              </a:rPr>
              <a:t>Data gathering, pre-processing, model development, model training, and model evaluation are the project's phases.</a:t>
            </a:r>
          </a:p>
          <a:p>
            <a:pPr>
              <a:lnSpc>
                <a:spcPct val="150000"/>
              </a:lnSpc>
            </a:pPr>
            <a:r>
              <a:rPr lang="en-IN" sz="1400" b="0" i="0" dirty="0">
                <a:solidFill>
                  <a:schemeClr val="bg1"/>
                </a:solidFill>
                <a:effectLst/>
                <a:latin typeface="Barlow" pitchFamily="2" charset="77"/>
                <a:cs typeface="Times New Roman" panose="02020603050405020304" pitchFamily="18" charset="0"/>
              </a:rPr>
              <a:t>The goal of the model we create is to comprehend the text sentence's underlying semantics utilizing natural processing and deep learning approaches to forecast emojis that make sense.</a:t>
            </a:r>
            <a:endParaRPr lang="en-US" sz="1400" dirty="0">
              <a:solidFill>
                <a:schemeClr val="bg1"/>
              </a:solidFill>
              <a:latin typeface="Barlow" pitchFamily="2" charset="77"/>
              <a:cs typeface="Times New Roman" panose="02020603050405020304" pitchFamily="18" charset="0"/>
            </a:endParaRPr>
          </a:p>
        </p:txBody>
      </p:sp>
    </p:spTree>
    <p:extLst>
      <p:ext uri="{BB962C8B-B14F-4D97-AF65-F5344CB8AC3E}">
        <p14:creationId xmlns:p14="http://schemas.microsoft.com/office/powerpoint/2010/main" val="2474922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DAF9F-A591-A490-413F-16507342D022}"/>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DATA</a:t>
            </a:r>
          </a:p>
        </p:txBody>
      </p:sp>
      <p:sp>
        <p:nvSpPr>
          <p:cNvPr id="3" name="Text Placeholder 2">
            <a:extLst>
              <a:ext uri="{FF2B5EF4-FFF2-40B4-BE49-F238E27FC236}">
                <a16:creationId xmlns:a16="http://schemas.microsoft.com/office/drawing/2014/main" id="{D3C47952-2E62-F913-CC01-337A16B0E03C}"/>
              </a:ext>
            </a:extLst>
          </p:cNvPr>
          <p:cNvSpPr>
            <a:spLocks noGrp="1"/>
          </p:cNvSpPr>
          <p:nvPr>
            <p:ph type="body" idx="1"/>
          </p:nvPr>
        </p:nvSpPr>
        <p:spPr/>
        <p:txBody>
          <a:bodyPr/>
          <a:lstStyle/>
          <a:p>
            <a:pPr>
              <a:lnSpc>
                <a:spcPct val="150000"/>
              </a:lnSpc>
            </a:pPr>
            <a:r>
              <a:rPr lang="en-US" dirty="0">
                <a:solidFill>
                  <a:schemeClr val="bg1"/>
                </a:solidFill>
                <a:latin typeface="Barlow" pitchFamily="2" charset="77"/>
                <a:cs typeface="Times New Roman" panose="02020603050405020304" pitchFamily="18" charset="0"/>
              </a:rPr>
              <a:t>There are two datasets in total, one is the twitter dataset which consists of </a:t>
            </a:r>
            <a:r>
              <a:rPr lang="en-IN" b="0" i="0" dirty="0">
                <a:solidFill>
                  <a:schemeClr val="bg1"/>
                </a:solidFill>
                <a:effectLst/>
                <a:latin typeface="Barlow" pitchFamily="2" charset="77"/>
                <a:cs typeface="Times New Roman" panose="02020603050405020304" pitchFamily="18" charset="0"/>
              </a:rPr>
              <a:t>of 50,000 tweets and their corresponding emoji labels. So, here it consists of 50,000 observations and 2 columns("Tweet" and "Label"). </a:t>
            </a:r>
          </a:p>
          <a:p>
            <a:endParaRPr lang="en-IN" dirty="0">
              <a:solidFill>
                <a:schemeClr val="bg1"/>
              </a:solidFill>
              <a:latin typeface="Barlow" pitchFamily="2" charset="77"/>
              <a:cs typeface="Times New Roman" panose="02020603050405020304" pitchFamily="18" charset="0"/>
            </a:endParaRPr>
          </a:p>
          <a:p>
            <a:pPr>
              <a:lnSpc>
                <a:spcPct val="150000"/>
              </a:lnSpc>
            </a:pPr>
            <a:r>
              <a:rPr lang="en-IN" b="0" i="0" dirty="0">
                <a:solidFill>
                  <a:schemeClr val="bg1"/>
                </a:solidFill>
                <a:effectLst/>
                <a:latin typeface="Barlow" pitchFamily="2" charset="77"/>
              </a:rPr>
              <a:t>Similarly, there is one more dataset where each label corresponds to an individual emoji. The labels run from 0 to 19, and the emojis are among the 20 most popular emotions. </a:t>
            </a:r>
            <a:endParaRPr lang="en-US" dirty="0">
              <a:solidFill>
                <a:schemeClr val="bg1"/>
              </a:solidFill>
              <a:latin typeface="Barlow" pitchFamily="2" charset="77"/>
              <a:cs typeface="Times New Roman" panose="02020603050405020304" pitchFamily="18" charset="0"/>
            </a:endParaRPr>
          </a:p>
        </p:txBody>
      </p:sp>
    </p:spTree>
    <p:extLst>
      <p:ext uri="{BB962C8B-B14F-4D97-AF65-F5344CB8AC3E}">
        <p14:creationId xmlns:p14="http://schemas.microsoft.com/office/powerpoint/2010/main" val="1487142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9BC85-F304-BD61-7277-CF0487142ED9}"/>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Twitter Dataset</a:t>
            </a:r>
          </a:p>
        </p:txBody>
      </p:sp>
      <p:pic>
        <p:nvPicPr>
          <p:cNvPr id="4" name="Picture 3">
            <a:extLst>
              <a:ext uri="{FF2B5EF4-FFF2-40B4-BE49-F238E27FC236}">
                <a16:creationId xmlns:a16="http://schemas.microsoft.com/office/drawing/2014/main" id="{F8C98920-3D95-681D-8434-F45C278D21DE}"/>
              </a:ext>
            </a:extLst>
          </p:cNvPr>
          <p:cNvPicPr>
            <a:picLocks noChangeAspect="1"/>
          </p:cNvPicPr>
          <p:nvPr/>
        </p:nvPicPr>
        <p:blipFill>
          <a:blip r:embed="rId2"/>
          <a:stretch>
            <a:fillRect/>
          </a:stretch>
        </p:blipFill>
        <p:spPr>
          <a:xfrm>
            <a:off x="1758950" y="1307850"/>
            <a:ext cx="5626100" cy="3640668"/>
          </a:xfrm>
          <a:prstGeom prst="rect">
            <a:avLst/>
          </a:prstGeom>
        </p:spPr>
      </p:pic>
    </p:spTree>
    <p:extLst>
      <p:ext uri="{BB962C8B-B14F-4D97-AF65-F5344CB8AC3E}">
        <p14:creationId xmlns:p14="http://schemas.microsoft.com/office/powerpoint/2010/main" val="1699353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D42C7-7C80-9FBC-D84F-BFB55E60C51F}"/>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Emoji Dataset</a:t>
            </a:r>
          </a:p>
        </p:txBody>
      </p:sp>
      <p:pic>
        <p:nvPicPr>
          <p:cNvPr id="4" name="Picture 3">
            <a:extLst>
              <a:ext uri="{FF2B5EF4-FFF2-40B4-BE49-F238E27FC236}">
                <a16:creationId xmlns:a16="http://schemas.microsoft.com/office/drawing/2014/main" id="{EEAEE8E3-B5E7-155B-7E28-06C33B0BEAF1}"/>
              </a:ext>
            </a:extLst>
          </p:cNvPr>
          <p:cNvPicPr>
            <a:picLocks noChangeAspect="1"/>
          </p:cNvPicPr>
          <p:nvPr/>
        </p:nvPicPr>
        <p:blipFill>
          <a:blip r:embed="rId2"/>
          <a:stretch>
            <a:fillRect/>
          </a:stretch>
        </p:blipFill>
        <p:spPr>
          <a:xfrm>
            <a:off x="251012" y="1307850"/>
            <a:ext cx="4320988" cy="3441950"/>
          </a:xfrm>
          <a:prstGeom prst="rect">
            <a:avLst/>
          </a:prstGeom>
        </p:spPr>
      </p:pic>
      <p:pic>
        <p:nvPicPr>
          <p:cNvPr id="5" name="Picture 4">
            <a:extLst>
              <a:ext uri="{FF2B5EF4-FFF2-40B4-BE49-F238E27FC236}">
                <a16:creationId xmlns:a16="http://schemas.microsoft.com/office/drawing/2014/main" id="{333D5806-B56C-402E-BA73-8BA8AD1ED21B}"/>
              </a:ext>
            </a:extLst>
          </p:cNvPr>
          <p:cNvPicPr>
            <a:picLocks noChangeAspect="1"/>
          </p:cNvPicPr>
          <p:nvPr/>
        </p:nvPicPr>
        <p:blipFill>
          <a:blip r:embed="rId3"/>
          <a:stretch>
            <a:fillRect/>
          </a:stretch>
        </p:blipFill>
        <p:spPr>
          <a:xfrm>
            <a:off x="4796118" y="1307850"/>
            <a:ext cx="4249270" cy="3441900"/>
          </a:xfrm>
          <a:prstGeom prst="rect">
            <a:avLst/>
          </a:prstGeom>
        </p:spPr>
      </p:pic>
    </p:spTree>
    <p:extLst>
      <p:ext uri="{BB962C8B-B14F-4D97-AF65-F5344CB8AC3E}">
        <p14:creationId xmlns:p14="http://schemas.microsoft.com/office/powerpoint/2010/main" val="2848390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3186-064A-7051-E9BC-F83782B12B75}"/>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Distribution of Labels using EDA</a:t>
            </a:r>
          </a:p>
        </p:txBody>
      </p:sp>
      <p:pic>
        <p:nvPicPr>
          <p:cNvPr id="3" name="Picture 2">
            <a:extLst>
              <a:ext uri="{FF2B5EF4-FFF2-40B4-BE49-F238E27FC236}">
                <a16:creationId xmlns:a16="http://schemas.microsoft.com/office/drawing/2014/main" id="{8396F9CC-61EF-2F55-D998-341FBF48445D}"/>
              </a:ext>
            </a:extLst>
          </p:cNvPr>
          <p:cNvPicPr>
            <a:picLocks noChangeAspect="1"/>
          </p:cNvPicPr>
          <p:nvPr/>
        </p:nvPicPr>
        <p:blipFill>
          <a:blip r:embed="rId2"/>
          <a:stretch>
            <a:fillRect/>
          </a:stretch>
        </p:blipFill>
        <p:spPr>
          <a:xfrm>
            <a:off x="1739599" y="1102659"/>
            <a:ext cx="5664801" cy="3720354"/>
          </a:xfrm>
          <a:prstGeom prst="rect">
            <a:avLst/>
          </a:prstGeom>
        </p:spPr>
      </p:pic>
    </p:spTree>
    <p:extLst>
      <p:ext uri="{BB962C8B-B14F-4D97-AF65-F5344CB8AC3E}">
        <p14:creationId xmlns:p14="http://schemas.microsoft.com/office/powerpoint/2010/main" val="713405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CEDF1-D9AF-3231-44A6-1CB10447959C}"/>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Cleaning the data</a:t>
            </a:r>
          </a:p>
        </p:txBody>
      </p:sp>
      <p:sp>
        <p:nvSpPr>
          <p:cNvPr id="3" name="Text Placeholder 2">
            <a:extLst>
              <a:ext uri="{FF2B5EF4-FFF2-40B4-BE49-F238E27FC236}">
                <a16:creationId xmlns:a16="http://schemas.microsoft.com/office/drawing/2014/main" id="{8DB46584-B141-2248-0798-AB23E0C00316}"/>
              </a:ext>
            </a:extLst>
          </p:cNvPr>
          <p:cNvSpPr>
            <a:spLocks noGrp="1"/>
          </p:cNvSpPr>
          <p:nvPr>
            <p:ph type="body" idx="1"/>
          </p:nvPr>
        </p:nvSpPr>
        <p:spPr/>
        <p:txBody>
          <a:bodyPr/>
          <a:lstStyle/>
          <a:p>
            <a:pPr>
              <a:lnSpc>
                <a:spcPct val="150000"/>
              </a:lnSpc>
            </a:pPr>
            <a:r>
              <a:rPr lang="en-US" dirty="0">
                <a:latin typeface="Barlow" pitchFamily="2" charset="77"/>
              </a:rPr>
              <a:t>Tweet texts often consists of other user mentions(@), hyperlink texts,  and punctuations. The tweets are checked for duplicates, and any that are repeating themselves more than once are removed.</a:t>
            </a:r>
          </a:p>
          <a:p>
            <a:pPr>
              <a:lnSpc>
                <a:spcPct val="150000"/>
              </a:lnSpc>
            </a:pPr>
            <a:r>
              <a:rPr lang="en-US" dirty="0">
                <a:latin typeface="Barlow" pitchFamily="2" charset="77"/>
              </a:rPr>
              <a:t>Initially, for convenience, all capital letters have been removed from the text.</a:t>
            </a:r>
          </a:p>
          <a:p>
            <a:pPr>
              <a:lnSpc>
                <a:spcPct val="150000"/>
              </a:lnSpc>
            </a:pPr>
            <a:r>
              <a:rPr lang="en-US" dirty="0">
                <a:latin typeface="Barlow" pitchFamily="2" charset="77"/>
              </a:rPr>
              <a:t>All retweet tags(RT), user mentions (@user), and hashtag symbols (#) has been removed.</a:t>
            </a:r>
          </a:p>
          <a:p>
            <a:pPr>
              <a:lnSpc>
                <a:spcPct val="150000"/>
              </a:lnSpc>
            </a:pPr>
            <a:r>
              <a:rPr lang="en-US" dirty="0">
                <a:latin typeface="Barlow" pitchFamily="2" charset="77"/>
              </a:rPr>
              <a:t>All hyperlinks has been removed</a:t>
            </a:r>
          </a:p>
          <a:p>
            <a:pPr>
              <a:lnSpc>
                <a:spcPct val="150000"/>
              </a:lnSpc>
            </a:pPr>
            <a:r>
              <a:rPr lang="en-US" dirty="0">
                <a:latin typeface="Barlow" pitchFamily="2" charset="77"/>
              </a:rPr>
              <a:t>All tweets containing numbers has been removed</a:t>
            </a:r>
          </a:p>
          <a:p>
            <a:pPr>
              <a:lnSpc>
                <a:spcPct val="150000"/>
              </a:lnSpc>
            </a:pPr>
            <a:r>
              <a:rPr lang="en-US" dirty="0">
                <a:latin typeface="Barlow" pitchFamily="2" charset="77"/>
              </a:rPr>
              <a:t>All punctuations in the tweets has been removed</a:t>
            </a:r>
          </a:p>
        </p:txBody>
      </p:sp>
    </p:spTree>
    <p:extLst>
      <p:ext uri="{BB962C8B-B14F-4D97-AF65-F5344CB8AC3E}">
        <p14:creationId xmlns:p14="http://schemas.microsoft.com/office/powerpoint/2010/main" val="4125161956"/>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530</TotalTime>
  <Words>1037</Words>
  <Application>Microsoft Macintosh PowerPoint</Application>
  <PresentationFormat>On-screen Show (16:9)</PresentationFormat>
  <Paragraphs>92</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Lato</vt:lpstr>
      <vt:lpstr>Arial</vt:lpstr>
      <vt:lpstr>Barlow</vt:lpstr>
      <vt:lpstr>Times New Roman</vt:lpstr>
      <vt:lpstr>Montserrat</vt:lpstr>
      <vt:lpstr>Focus</vt:lpstr>
      <vt:lpstr>EMOJI PREDICTION ON TWITTER DATA </vt:lpstr>
      <vt:lpstr>AGENDA</vt:lpstr>
      <vt:lpstr>Introduction</vt:lpstr>
      <vt:lpstr>Objective</vt:lpstr>
      <vt:lpstr>DATA</vt:lpstr>
      <vt:lpstr>Twitter Dataset</vt:lpstr>
      <vt:lpstr>Emoji Dataset</vt:lpstr>
      <vt:lpstr>Distribution of Labels using EDA</vt:lpstr>
      <vt:lpstr>Cleaning the data</vt:lpstr>
      <vt:lpstr>After Cleaning the data</vt:lpstr>
      <vt:lpstr>Pre-processing Tweets</vt:lpstr>
      <vt:lpstr>After Pre-processing the data</vt:lpstr>
      <vt:lpstr>CountVectorizer for Text Feature Extraction</vt:lpstr>
      <vt:lpstr>Sample 10rows of CountVectorization</vt:lpstr>
      <vt:lpstr>Machine learning approach</vt:lpstr>
      <vt:lpstr>Model Evaluation Using Classification Report  SVM                                   Multinomial Naïve Bayes</vt:lpstr>
      <vt:lpstr>Model Evaluation Using Classification Report  LogisticRegression                                   DecisionTree</vt:lpstr>
      <vt:lpstr>Model Evaluation Using Classification Report  RandomForest                                   XGBoost</vt:lpstr>
      <vt:lpstr>Results from Machine Learning approach</vt:lpstr>
      <vt:lpstr>Text Tokenization For Deep Learning</vt:lpstr>
      <vt:lpstr>Padding results</vt:lpstr>
      <vt:lpstr>Difference b/w tokenization used in pre-processing and in deep learning</vt:lpstr>
      <vt:lpstr>Model Evaluation for Deep Learning</vt:lpstr>
      <vt:lpstr>Model Evaluation for Deep Learning</vt:lpstr>
      <vt:lpstr>Outcome of the models</vt:lpstr>
      <vt:lpstr>Comparison of avg accuracy of the models</vt:lpstr>
      <vt:lpstr>Emoji Prediction for the best accuracy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EMOJI PREDICTION ON TWITTER DATA </dc:title>
  <cp:lastModifiedBy>Charishma Choudary Tummala</cp:lastModifiedBy>
  <cp:revision>3</cp:revision>
  <dcterms:modified xsi:type="dcterms:W3CDTF">2022-11-09T05:58:22Z</dcterms:modified>
</cp:coreProperties>
</file>