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9" r:id="rId3"/>
    <p:sldId id="257"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76"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19"/>
  </p:normalViewPr>
  <p:slideViewPr>
    <p:cSldViewPr snapToGrid="0">
      <p:cViewPr>
        <p:scale>
          <a:sx n="152" d="100"/>
          <a:sy n="152" d="100"/>
        </p:scale>
        <p:origin x="1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777C5D-E8B0-344E-B5C3-308AAF62A77F}" type="datetimeFigureOut">
              <a:rPr lang="en-US" smtClean="0"/>
              <a:t>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5A39F-743F-F642-8931-0EA80D0695D3}" type="slidenum">
              <a:rPr lang="en-US" smtClean="0"/>
              <a:t>‹#›</a:t>
            </a:fld>
            <a:endParaRPr lang="en-US"/>
          </a:p>
        </p:txBody>
      </p:sp>
    </p:spTree>
    <p:extLst>
      <p:ext uri="{BB962C8B-B14F-4D97-AF65-F5344CB8AC3E}">
        <p14:creationId xmlns:p14="http://schemas.microsoft.com/office/powerpoint/2010/main" val="84788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Gave 3 tests but not in cypress</a:t>
            </a:r>
          </a:p>
        </p:txBody>
      </p:sp>
      <p:sp>
        <p:nvSpPr>
          <p:cNvPr id="4" name="Slide Number Placeholder 3"/>
          <p:cNvSpPr>
            <a:spLocks noGrp="1"/>
          </p:cNvSpPr>
          <p:nvPr>
            <p:ph type="sldNum" sz="quarter" idx="5"/>
          </p:nvPr>
        </p:nvSpPr>
        <p:spPr/>
        <p:txBody>
          <a:bodyPr/>
          <a:lstStyle/>
          <a:p>
            <a:fld id="{2975A39F-743F-F642-8931-0EA80D0695D3}" type="slidenum">
              <a:rPr lang="en-US" smtClean="0"/>
              <a:t>20</a:t>
            </a:fld>
            <a:endParaRPr lang="en-US"/>
          </a:p>
        </p:txBody>
      </p:sp>
    </p:spTree>
    <p:extLst>
      <p:ext uri="{BB962C8B-B14F-4D97-AF65-F5344CB8AC3E}">
        <p14:creationId xmlns:p14="http://schemas.microsoft.com/office/powerpoint/2010/main" val="447070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Gave 3 tests but not in cypress</a:t>
            </a:r>
          </a:p>
        </p:txBody>
      </p:sp>
      <p:sp>
        <p:nvSpPr>
          <p:cNvPr id="4" name="Slide Number Placeholder 3"/>
          <p:cNvSpPr>
            <a:spLocks noGrp="1"/>
          </p:cNvSpPr>
          <p:nvPr>
            <p:ph type="sldNum" sz="quarter" idx="5"/>
          </p:nvPr>
        </p:nvSpPr>
        <p:spPr/>
        <p:txBody>
          <a:bodyPr/>
          <a:lstStyle/>
          <a:p>
            <a:fld id="{2975A39F-743F-F642-8931-0EA80D0695D3}" type="slidenum">
              <a:rPr lang="en-US" smtClean="0"/>
              <a:t>21</a:t>
            </a:fld>
            <a:endParaRPr lang="en-US"/>
          </a:p>
        </p:txBody>
      </p:sp>
    </p:spTree>
    <p:extLst>
      <p:ext uri="{BB962C8B-B14F-4D97-AF65-F5344CB8AC3E}">
        <p14:creationId xmlns:p14="http://schemas.microsoft.com/office/powerpoint/2010/main" val="953539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Gave 3 tests but not in cypress</a:t>
            </a:r>
          </a:p>
        </p:txBody>
      </p:sp>
      <p:sp>
        <p:nvSpPr>
          <p:cNvPr id="4" name="Slide Number Placeholder 3"/>
          <p:cNvSpPr>
            <a:spLocks noGrp="1"/>
          </p:cNvSpPr>
          <p:nvPr>
            <p:ph type="sldNum" sz="quarter" idx="5"/>
          </p:nvPr>
        </p:nvSpPr>
        <p:spPr/>
        <p:txBody>
          <a:bodyPr/>
          <a:lstStyle/>
          <a:p>
            <a:fld id="{2975A39F-743F-F642-8931-0EA80D0695D3}" type="slidenum">
              <a:rPr lang="en-US" smtClean="0"/>
              <a:t>22</a:t>
            </a:fld>
            <a:endParaRPr lang="en-US"/>
          </a:p>
        </p:txBody>
      </p:sp>
    </p:spTree>
    <p:extLst>
      <p:ext uri="{BB962C8B-B14F-4D97-AF65-F5344CB8AC3E}">
        <p14:creationId xmlns:p14="http://schemas.microsoft.com/office/powerpoint/2010/main" val="1876657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1591A-D377-7242-49C1-615C7D83A4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08C948-6BAE-EB4A-DB1F-B27C13E2A7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96799E-A533-001C-AED9-31B60861FDCF}"/>
              </a:ext>
            </a:extLst>
          </p:cNvPr>
          <p:cNvSpPr>
            <a:spLocks noGrp="1"/>
          </p:cNvSpPr>
          <p:nvPr>
            <p:ph type="dt" sz="half" idx="10"/>
          </p:nvPr>
        </p:nvSpPr>
        <p:spPr/>
        <p:txBody>
          <a:bodyPr/>
          <a:lstStyle/>
          <a:p>
            <a:fld id="{21DA17A5-05DD-A348-B95E-1709B493E8C1}" type="datetimeFigureOut">
              <a:rPr lang="en-US" smtClean="0"/>
              <a:t>2/5/24</a:t>
            </a:fld>
            <a:endParaRPr lang="en-US"/>
          </a:p>
        </p:txBody>
      </p:sp>
      <p:sp>
        <p:nvSpPr>
          <p:cNvPr id="5" name="Footer Placeholder 4">
            <a:extLst>
              <a:ext uri="{FF2B5EF4-FFF2-40B4-BE49-F238E27FC236}">
                <a16:creationId xmlns:a16="http://schemas.microsoft.com/office/drawing/2014/main" id="{A797D596-F471-8575-1D9A-11EE3DB3A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8475B-36D3-145A-A1B3-B992B22FD763}"/>
              </a:ext>
            </a:extLst>
          </p:cNvPr>
          <p:cNvSpPr>
            <a:spLocks noGrp="1"/>
          </p:cNvSpPr>
          <p:nvPr>
            <p:ph type="sldNum" sz="quarter" idx="12"/>
          </p:nvPr>
        </p:nvSpPr>
        <p:spPr/>
        <p:txBody>
          <a:bodyPr/>
          <a:lstStyle/>
          <a:p>
            <a:fld id="{778964CB-64E6-8045-82E2-577C38C404EB}" type="slidenum">
              <a:rPr lang="en-US" smtClean="0"/>
              <a:t>‹#›</a:t>
            </a:fld>
            <a:endParaRPr lang="en-US"/>
          </a:p>
        </p:txBody>
      </p:sp>
    </p:spTree>
    <p:extLst>
      <p:ext uri="{BB962C8B-B14F-4D97-AF65-F5344CB8AC3E}">
        <p14:creationId xmlns:p14="http://schemas.microsoft.com/office/powerpoint/2010/main" val="3150645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9812-3DC4-C1EE-AAA1-70BB83BBD8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799479-CAE3-53CF-4B71-B1426549D2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68D716-2151-9B01-1AB0-6C2783CAB061}"/>
              </a:ext>
            </a:extLst>
          </p:cNvPr>
          <p:cNvSpPr>
            <a:spLocks noGrp="1"/>
          </p:cNvSpPr>
          <p:nvPr>
            <p:ph type="dt" sz="half" idx="10"/>
          </p:nvPr>
        </p:nvSpPr>
        <p:spPr/>
        <p:txBody>
          <a:bodyPr/>
          <a:lstStyle/>
          <a:p>
            <a:fld id="{21DA17A5-05DD-A348-B95E-1709B493E8C1}" type="datetimeFigureOut">
              <a:rPr lang="en-US" smtClean="0"/>
              <a:t>2/5/24</a:t>
            </a:fld>
            <a:endParaRPr lang="en-US"/>
          </a:p>
        </p:txBody>
      </p:sp>
      <p:sp>
        <p:nvSpPr>
          <p:cNvPr id="5" name="Footer Placeholder 4">
            <a:extLst>
              <a:ext uri="{FF2B5EF4-FFF2-40B4-BE49-F238E27FC236}">
                <a16:creationId xmlns:a16="http://schemas.microsoft.com/office/drawing/2014/main" id="{E3FDEB37-8BDD-A01F-46C4-AF215A0DAA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A8A99F-7427-F016-2F52-A14C519695F1}"/>
              </a:ext>
            </a:extLst>
          </p:cNvPr>
          <p:cNvSpPr>
            <a:spLocks noGrp="1"/>
          </p:cNvSpPr>
          <p:nvPr>
            <p:ph type="sldNum" sz="quarter" idx="12"/>
          </p:nvPr>
        </p:nvSpPr>
        <p:spPr/>
        <p:txBody>
          <a:bodyPr/>
          <a:lstStyle/>
          <a:p>
            <a:fld id="{778964CB-64E6-8045-82E2-577C38C404EB}" type="slidenum">
              <a:rPr lang="en-US" smtClean="0"/>
              <a:t>‹#›</a:t>
            </a:fld>
            <a:endParaRPr lang="en-US"/>
          </a:p>
        </p:txBody>
      </p:sp>
    </p:spTree>
    <p:extLst>
      <p:ext uri="{BB962C8B-B14F-4D97-AF65-F5344CB8AC3E}">
        <p14:creationId xmlns:p14="http://schemas.microsoft.com/office/powerpoint/2010/main" val="295265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90E0-F36E-9BAE-2C3C-BB54E1A86B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29EBBA-050C-57B9-FA93-F4B607FBE9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A21AF-D0FF-1FAB-E593-A326227BBCFC}"/>
              </a:ext>
            </a:extLst>
          </p:cNvPr>
          <p:cNvSpPr>
            <a:spLocks noGrp="1"/>
          </p:cNvSpPr>
          <p:nvPr>
            <p:ph type="dt" sz="half" idx="10"/>
          </p:nvPr>
        </p:nvSpPr>
        <p:spPr/>
        <p:txBody>
          <a:bodyPr/>
          <a:lstStyle/>
          <a:p>
            <a:fld id="{21DA17A5-05DD-A348-B95E-1709B493E8C1}" type="datetimeFigureOut">
              <a:rPr lang="en-US" smtClean="0"/>
              <a:t>2/5/24</a:t>
            </a:fld>
            <a:endParaRPr lang="en-US"/>
          </a:p>
        </p:txBody>
      </p:sp>
      <p:sp>
        <p:nvSpPr>
          <p:cNvPr id="5" name="Footer Placeholder 4">
            <a:extLst>
              <a:ext uri="{FF2B5EF4-FFF2-40B4-BE49-F238E27FC236}">
                <a16:creationId xmlns:a16="http://schemas.microsoft.com/office/drawing/2014/main" id="{B02F8826-BB03-C082-DA24-510AAC44E4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E9C6A-43EC-C862-D5B1-C3A76A607947}"/>
              </a:ext>
            </a:extLst>
          </p:cNvPr>
          <p:cNvSpPr>
            <a:spLocks noGrp="1"/>
          </p:cNvSpPr>
          <p:nvPr>
            <p:ph type="sldNum" sz="quarter" idx="12"/>
          </p:nvPr>
        </p:nvSpPr>
        <p:spPr/>
        <p:txBody>
          <a:bodyPr/>
          <a:lstStyle/>
          <a:p>
            <a:fld id="{778964CB-64E6-8045-82E2-577C38C404EB}" type="slidenum">
              <a:rPr lang="en-US" smtClean="0"/>
              <a:t>‹#›</a:t>
            </a:fld>
            <a:endParaRPr lang="en-US"/>
          </a:p>
        </p:txBody>
      </p:sp>
    </p:spTree>
    <p:extLst>
      <p:ext uri="{BB962C8B-B14F-4D97-AF65-F5344CB8AC3E}">
        <p14:creationId xmlns:p14="http://schemas.microsoft.com/office/powerpoint/2010/main" val="980351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21FE-82EF-D76B-0794-E17143B55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3E7833-D16B-2DA8-4F81-0520093267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F07E8-6C59-AEE2-66A3-483AE0949C6A}"/>
              </a:ext>
            </a:extLst>
          </p:cNvPr>
          <p:cNvSpPr>
            <a:spLocks noGrp="1"/>
          </p:cNvSpPr>
          <p:nvPr>
            <p:ph type="dt" sz="half" idx="10"/>
          </p:nvPr>
        </p:nvSpPr>
        <p:spPr/>
        <p:txBody>
          <a:bodyPr/>
          <a:lstStyle/>
          <a:p>
            <a:fld id="{21DA17A5-05DD-A348-B95E-1709B493E8C1}" type="datetimeFigureOut">
              <a:rPr lang="en-US" smtClean="0"/>
              <a:t>2/5/24</a:t>
            </a:fld>
            <a:endParaRPr lang="en-US"/>
          </a:p>
        </p:txBody>
      </p:sp>
      <p:sp>
        <p:nvSpPr>
          <p:cNvPr id="5" name="Footer Placeholder 4">
            <a:extLst>
              <a:ext uri="{FF2B5EF4-FFF2-40B4-BE49-F238E27FC236}">
                <a16:creationId xmlns:a16="http://schemas.microsoft.com/office/drawing/2014/main" id="{DD7DA2B6-A1C8-4AF5-7478-C582F5AF2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E1F95-8518-52FA-9AF4-129110933CA4}"/>
              </a:ext>
            </a:extLst>
          </p:cNvPr>
          <p:cNvSpPr>
            <a:spLocks noGrp="1"/>
          </p:cNvSpPr>
          <p:nvPr>
            <p:ph type="sldNum" sz="quarter" idx="12"/>
          </p:nvPr>
        </p:nvSpPr>
        <p:spPr/>
        <p:txBody>
          <a:bodyPr/>
          <a:lstStyle/>
          <a:p>
            <a:fld id="{778964CB-64E6-8045-82E2-577C38C404EB}" type="slidenum">
              <a:rPr lang="en-US" smtClean="0"/>
              <a:t>‹#›</a:t>
            </a:fld>
            <a:endParaRPr lang="en-US"/>
          </a:p>
        </p:txBody>
      </p:sp>
    </p:spTree>
    <p:extLst>
      <p:ext uri="{BB962C8B-B14F-4D97-AF65-F5344CB8AC3E}">
        <p14:creationId xmlns:p14="http://schemas.microsoft.com/office/powerpoint/2010/main" val="111692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8B6-1DD7-968C-44FD-E1437C2571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E3E7DD-5BE6-9ED5-0DAC-9D0C37B72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C69F1D-FF31-E576-99D8-E085089D1773}"/>
              </a:ext>
            </a:extLst>
          </p:cNvPr>
          <p:cNvSpPr>
            <a:spLocks noGrp="1"/>
          </p:cNvSpPr>
          <p:nvPr>
            <p:ph type="dt" sz="half" idx="10"/>
          </p:nvPr>
        </p:nvSpPr>
        <p:spPr/>
        <p:txBody>
          <a:bodyPr/>
          <a:lstStyle/>
          <a:p>
            <a:fld id="{21DA17A5-05DD-A348-B95E-1709B493E8C1}" type="datetimeFigureOut">
              <a:rPr lang="en-US" smtClean="0"/>
              <a:t>2/5/24</a:t>
            </a:fld>
            <a:endParaRPr lang="en-US"/>
          </a:p>
        </p:txBody>
      </p:sp>
      <p:sp>
        <p:nvSpPr>
          <p:cNvPr id="5" name="Footer Placeholder 4">
            <a:extLst>
              <a:ext uri="{FF2B5EF4-FFF2-40B4-BE49-F238E27FC236}">
                <a16:creationId xmlns:a16="http://schemas.microsoft.com/office/drawing/2014/main" id="{7F01D2B3-075F-43EA-28A6-2EE32FC26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43BE1-D765-5662-F6E4-319E9FBABFE2}"/>
              </a:ext>
            </a:extLst>
          </p:cNvPr>
          <p:cNvSpPr>
            <a:spLocks noGrp="1"/>
          </p:cNvSpPr>
          <p:nvPr>
            <p:ph type="sldNum" sz="quarter" idx="12"/>
          </p:nvPr>
        </p:nvSpPr>
        <p:spPr/>
        <p:txBody>
          <a:bodyPr/>
          <a:lstStyle/>
          <a:p>
            <a:fld id="{778964CB-64E6-8045-82E2-577C38C404EB}" type="slidenum">
              <a:rPr lang="en-US" smtClean="0"/>
              <a:t>‹#›</a:t>
            </a:fld>
            <a:endParaRPr lang="en-US"/>
          </a:p>
        </p:txBody>
      </p:sp>
    </p:spTree>
    <p:extLst>
      <p:ext uri="{BB962C8B-B14F-4D97-AF65-F5344CB8AC3E}">
        <p14:creationId xmlns:p14="http://schemas.microsoft.com/office/powerpoint/2010/main" val="2549659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41476-AFD3-8230-45DC-CC7B453155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35E922-090B-441A-63AB-CFFBAD9C45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523267-E24E-1163-DCAB-2631F47377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E63B04-8208-0B6B-4690-C0FA35170AF8}"/>
              </a:ext>
            </a:extLst>
          </p:cNvPr>
          <p:cNvSpPr>
            <a:spLocks noGrp="1"/>
          </p:cNvSpPr>
          <p:nvPr>
            <p:ph type="dt" sz="half" idx="10"/>
          </p:nvPr>
        </p:nvSpPr>
        <p:spPr/>
        <p:txBody>
          <a:bodyPr/>
          <a:lstStyle/>
          <a:p>
            <a:fld id="{21DA17A5-05DD-A348-B95E-1709B493E8C1}" type="datetimeFigureOut">
              <a:rPr lang="en-US" smtClean="0"/>
              <a:t>2/5/24</a:t>
            </a:fld>
            <a:endParaRPr lang="en-US"/>
          </a:p>
        </p:txBody>
      </p:sp>
      <p:sp>
        <p:nvSpPr>
          <p:cNvPr id="6" name="Footer Placeholder 5">
            <a:extLst>
              <a:ext uri="{FF2B5EF4-FFF2-40B4-BE49-F238E27FC236}">
                <a16:creationId xmlns:a16="http://schemas.microsoft.com/office/drawing/2014/main" id="{DEFFFEE4-9E57-3A51-0CF2-1BAF041382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B691A9-FD00-BCF0-9EE0-ABFF336C1CEE}"/>
              </a:ext>
            </a:extLst>
          </p:cNvPr>
          <p:cNvSpPr>
            <a:spLocks noGrp="1"/>
          </p:cNvSpPr>
          <p:nvPr>
            <p:ph type="sldNum" sz="quarter" idx="12"/>
          </p:nvPr>
        </p:nvSpPr>
        <p:spPr/>
        <p:txBody>
          <a:bodyPr/>
          <a:lstStyle/>
          <a:p>
            <a:fld id="{778964CB-64E6-8045-82E2-577C38C404EB}" type="slidenum">
              <a:rPr lang="en-US" smtClean="0"/>
              <a:t>‹#›</a:t>
            </a:fld>
            <a:endParaRPr lang="en-US"/>
          </a:p>
        </p:txBody>
      </p:sp>
    </p:spTree>
    <p:extLst>
      <p:ext uri="{BB962C8B-B14F-4D97-AF65-F5344CB8AC3E}">
        <p14:creationId xmlns:p14="http://schemas.microsoft.com/office/powerpoint/2010/main" val="510004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1B31-FCC7-9366-46A6-9FE4EBEF87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A9CC3F-E19E-C3A8-61B3-005A490FA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6EFFA7-DB46-E222-A0C1-7F26561FDB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B8AF70-172B-7F2D-8866-0A80191C23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7CFCE1-3423-DFFE-110C-E62E670F36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858215-4068-C6AB-CD91-C90668DC3812}"/>
              </a:ext>
            </a:extLst>
          </p:cNvPr>
          <p:cNvSpPr>
            <a:spLocks noGrp="1"/>
          </p:cNvSpPr>
          <p:nvPr>
            <p:ph type="dt" sz="half" idx="10"/>
          </p:nvPr>
        </p:nvSpPr>
        <p:spPr/>
        <p:txBody>
          <a:bodyPr/>
          <a:lstStyle/>
          <a:p>
            <a:fld id="{21DA17A5-05DD-A348-B95E-1709B493E8C1}" type="datetimeFigureOut">
              <a:rPr lang="en-US" smtClean="0"/>
              <a:t>2/5/24</a:t>
            </a:fld>
            <a:endParaRPr lang="en-US"/>
          </a:p>
        </p:txBody>
      </p:sp>
      <p:sp>
        <p:nvSpPr>
          <p:cNvPr id="8" name="Footer Placeholder 7">
            <a:extLst>
              <a:ext uri="{FF2B5EF4-FFF2-40B4-BE49-F238E27FC236}">
                <a16:creationId xmlns:a16="http://schemas.microsoft.com/office/drawing/2014/main" id="{AE72A0CA-F336-2E99-2D23-A3365426E7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83293-090D-515F-4432-0805D1F13E1E}"/>
              </a:ext>
            </a:extLst>
          </p:cNvPr>
          <p:cNvSpPr>
            <a:spLocks noGrp="1"/>
          </p:cNvSpPr>
          <p:nvPr>
            <p:ph type="sldNum" sz="quarter" idx="12"/>
          </p:nvPr>
        </p:nvSpPr>
        <p:spPr/>
        <p:txBody>
          <a:bodyPr/>
          <a:lstStyle/>
          <a:p>
            <a:fld id="{778964CB-64E6-8045-82E2-577C38C404EB}" type="slidenum">
              <a:rPr lang="en-US" smtClean="0"/>
              <a:t>‹#›</a:t>
            </a:fld>
            <a:endParaRPr lang="en-US"/>
          </a:p>
        </p:txBody>
      </p:sp>
    </p:spTree>
    <p:extLst>
      <p:ext uri="{BB962C8B-B14F-4D97-AF65-F5344CB8AC3E}">
        <p14:creationId xmlns:p14="http://schemas.microsoft.com/office/powerpoint/2010/main" val="1662690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B168-D7CC-CF82-F359-ED892507D0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3B3FD3-B84B-1364-52F8-12A85FBF0D3F}"/>
              </a:ext>
            </a:extLst>
          </p:cNvPr>
          <p:cNvSpPr>
            <a:spLocks noGrp="1"/>
          </p:cNvSpPr>
          <p:nvPr>
            <p:ph type="dt" sz="half" idx="10"/>
          </p:nvPr>
        </p:nvSpPr>
        <p:spPr/>
        <p:txBody>
          <a:bodyPr/>
          <a:lstStyle/>
          <a:p>
            <a:fld id="{21DA17A5-05DD-A348-B95E-1709B493E8C1}" type="datetimeFigureOut">
              <a:rPr lang="en-US" smtClean="0"/>
              <a:t>2/5/24</a:t>
            </a:fld>
            <a:endParaRPr lang="en-US"/>
          </a:p>
        </p:txBody>
      </p:sp>
      <p:sp>
        <p:nvSpPr>
          <p:cNvPr id="4" name="Footer Placeholder 3">
            <a:extLst>
              <a:ext uri="{FF2B5EF4-FFF2-40B4-BE49-F238E27FC236}">
                <a16:creationId xmlns:a16="http://schemas.microsoft.com/office/drawing/2014/main" id="{1EE021C2-6108-3FA1-0297-1AC89639D2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0F20EC-A18C-408A-D7B5-5636315C7F8F}"/>
              </a:ext>
            </a:extLst>
          </p:cNvPr>
          <p:cNvSpPr>
            <a:spLocks noGrp="1"/>
          </p:cNvSpPr>
          <p:nvPr>
            <p:ph type="sldNum" sz="quarter" idx="12"/>
          </p:nvPr>
        </p:nvSpPr>
        <p:spPr/>
        <p:txBody>
          <a:bodyPr/>
          <a:lstStyle/>
          <a:p>
            <a:fld id="{778964CB-64E6-8045-82E2-577C38C404EB}" type="slidenum">
              <a:rPr lang="en-US" smtClean="0"/>
              <a:t>‹#›</a:t>
            </a:fld>
            <a:endParaRPr lang="en-US"/>
          </a:p>
        </p:txBody>
      </p:sp>
    </p:spTree>
    <p:extLst>
      <p:ext uri="{BB962C8B-B14F-4D97-AF65-F5344CB8AC3E}">
        <p14:creationId xmlns:p14="http://schemas.microsoft.com/office/powerpoint/2010/main" val="1285527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26B41C-B495-7977-FF5D-7708BBD7CB6D}"/>
              </a:ext>
            </a:extLst>
          </p:cNvPr>
          <p:cNvSpPr>
            <a:spLocks noGrp="1"/>
          </p:cNvSpPr>
          <p:nvPr>
            <p:ph type="dt" sz="half" idx="10"/>
          </p:nvPr>
        </p:nvSpPr>
        <p:spPr/>
        <p:txBody>
          <a:bodyPr/>
          <a:lstStyle/>
          <a:p>
            <a:fld id="{21DA17A5-05DD-A348-B95E-1709B493E8C1}" type="datetimeFigureOut">
              <a:rPr lang="en-US" smtClean="0"/>
              <a:t>2/5/24</a:t>
            </a:fld>
            <a:endParaRPr lang="en-US"/>
          </a:p>
        </p:txBody>
      </p:sp>
      <p:sp>
        <p:nvSpPr>
          <p:cNvPr id="3" name="Footer Placeholder 2">
            <a:extLst>
              <a:ext uri="{FF2B5EF4-FFF2-40B4-BE49-F238E27FC236}">
                <a16:creationId xmlns:a16="http://schemas.microsoft.com/office/drawing/2014/main" id="{693C26FB-27BA-9B62-F451-95F00A52C5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5A6E99-F29A-572C-8351-2B24EE8C90BD}"/>
              </a:ext>
            </a:extLst>
          </p:cNvPr>
          <p:cNvSpPr>
            <a:spLocks noGrp="1"/>
          </p:cNvSpPr>
          <p:nvPr>
            <p:ph type="sldNum" sz="quarter" idx="12"/>
          </p:nvPr>
        </p:nvSpPr>
        <p:spPr/>
        <p:txBody>
          <a:bodyPr/>
          <a:lstStyle/>
          <a:p>
            <a:fld id="{778964CB-64E6-8045-82E2-577C38C404EB}" type="slidenum">
              <a:rPr lang="en-US" smtClean="0"/>
              <a:t>‹#›</a:t>
            </a:fld>
            <a:endParaRPr lang="en-US"/>
          </a:p>
        </p:txBody>
      </p:sp>
    </p:spTree>
    <p:extLst>
      <p:ext uri="{BB962C8B-B14F-4D97-AF65-F5344CB8AC3E}">
        <p14:creationId xmlns:p14="http://schemas.microsoft.com/office/powerpoint/2010/main" val="139153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279E-9131-ADFF-09C6-3511D50288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DEDC37-B43C-67D2-01E3-AD8851A2AA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C045A-DDD9-8DE7-F5E5-BDD6EB011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A312BB-A6F6-A3B5-1D94-538D5F6B7678}"/>
              </a:ext>
            </a:extLst>
          </p:cNvPr>
          <p:cNvSpPr>
            <a:spLocks noGrp="1"/>
          </p:cNvSpPr>
          <p:nvPr>
            <p:ph type="dt" sz="half" idx="10"/>
          </p:nvPr>
        </p:nvSpPr>
        <p:spPr/>
        <p:txBody>
          <a:bodyPr/>
          <a:lstStyle/>
          <a:p>
            <a:fld id="{21DA17A5-05DD-A348-B95E-1709B493E8C1}" type="datetimeFigureOut">
              <a:rPr lang="en-US" smtClean="0"/>
              <a:t>2/5/24</a:t>
            </a:fld>
            <a:endParaRPr lang="en-US"/>
          </a:p>
        </p:txBody>
      </p:sp>
      <p:sp>
        <p:nvSpPr>
          <p:cNvPr id="6" name="Footer Placeholder 5">
            <a:extLst>
              <a:ext uri="{FF2B5EF4-FFF2-40B4-BE49-F238E27FC236}">
                <a16:creationId xmlns:a16="http://schemas.microsoft.com/office/drawing/2014/main" id="{3F00383D-02BA-5D46-CE3A-8AC189D988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45CF3C-EB4F-B220-FDE7-E40E12B8B637}"/>
              </a:ext>
            </a:extLst>
          </p:cNvPr>
          <p:cNvSpPr>
            <a:spLocks noGrp="1"/>
          </p:cNvSpPr>
          <p:nvPr>
            <p:ph type="sldNum" sz="quarter" idx="12"/>
          </p:nvPr>
        </p:nvSpPr>
        <p:spPr/>
        <p:txBody>
          <a:bodyPr/>
          <a:lstStyle/>
          <a:p>
            <a:fld id="{778964CB-64E6-8045-82E2-577C38C404EB}" type="slidenum">
              <a:rPr lang="en-US" smtClean="0"/>
              <a:t>‹#›</a:t>
            </a:fld>
            <a:endParaRPr lang="en-US"/>
          </a:p>
        </p:txBody>
      </p:sp>
    </p:spTree>
    <p:extLst>
      <p:ext uri="{BB962C8B-B14F-4D97-AF65-F5344CB8AC3E}">
        <p14:creationId xmlns:p14="http://schemas.microsoft.com/office/powerpoint/2010/main" val="35633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1CCE6-FF80-85CE-DA63-362A549F58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61F279-099E-9865-6DFA-34A0C18506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DD52EF-F774-2ADC-8A9F-09E45206A0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D754FF-04D2-5BF4-9AD5-C1EB666127D7}"/>
              </a:ext>
            </a:extLst>
          </p:cNvPr>
          <p:cNvSpPr>
            <a:spLocks noGrp="1"/>
          </p:cNvSpPr>
          <p:nvPr>
            <p:ph type="dt" sz="half" idx="10"/>
          </p:nvPr>
        </p:nvSpPr>
        <p:spPr/>
        <p:txBody>
          <a:bodyPr/>
          <a:lstStyle/>
          <a:p>
            <a:fld id="{21DA17A5-05DD-A348-B95E-1709B493E8C1}" type="datetimeFigureOut">
              <a:rPr lang="en-US" smtClean="0"/>
              <a:t>2/5/24</a:t>
            </a:fld>
            <a:endParaRPr lang="en-US"/>
          </a:p>
        </p:txBody>
      </p:sp>
      <p:sp>
        <p:nvSpPr>
          <p:cNvPr id="6" name="Footer Placeholder 5">
            <a:extLst>
              <a:ext uri="{FF2B5EF4-FFF2-40B4-BE49-F238E27FC236}">
                <a16:creationId xmlns:a16="http://schemas.microsoft.com/office/drawing/2014/main" id="{71E9C427-FAC6-3EBF-6CF0-E8A18FEFD8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54173E-02B4-0082-405C-D75013444EE1}"/>
              </a:ext>
            </a:extLst>
          </p:cNvPr>
          <p:cNvSpPr>
            <a:spLocks noGrp="1"/>
          </p:cNvSpPr>
          <p:nvPr>
            <p:ph type="sldNum" sz="quarter" idx="12"/>
          </p:nvPr>
        </p:nvSpPr>
        <p:spPr/>
        <p:txBody>
          <a:bodyPr/>
          <a:lstStyle/>
          <a:p>
            <a:fld id="{778964CB-64E6-8045-82E2-577C38C404EB}" type="slidenum">
              <a:rPr lang="en-US" smtClean="0"/>
              <a:t>‹#›</a:t>
            </a:fld>
            <a:endParaRPr lang="en-US"/>
          </a:p>
        </p:txBody>
      </p:sp>
    </p:spTree>
    <p:extLst>
      <p:ext uri="{BB962C8B-B14F-4D97-AF65-F5344CB8AC3E}">
        <p14:creationId xmlns:p14="http://schemas.microsoft.com/office/powerpoint/2010/main" val="153254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1AB402-38BC-C73E-DFE7-3C49E5FB4E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872EF1-1714-9CAC-2071-D5A65F4EE6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6A165B-314C-9937-48EB-BACF299CBA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A17A5-05DD-A348-B95E-1709B493E8C1}" type="datetimeFigureOut">
              <a:rPr lang="en-US" smtClean="0"/>
              <a:t>2/5/24</a:t>
            </a:fld>
            <a:endParaRPr lang="en-US"/>
          </a:p>
        </p:txBody>
      </p:sp>
      <p:sp>
        <p:nvSpPr>
          <p:cNvPr id="5" name="Footer Placeholder 4">
            <a:extLst>
              <a:ext uri="{FF2B5EF4-FFF2-40B4-BE49-F238E27FC236}">
                <a16:creationId xmlns:a16="http://schemas.microsoft.com/office/drawing/2014/main" id="{81EF463B-DCFD-9361-8C60-BF7A96A60F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9359A4-28B0-71D1-9D44-73FBD46E3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964CB-64E6-8045-82E2-577C38C404EB}" type="slidenum">
              <a:rPr lang="en-US" smtClean="0"/>
              <a:t>‹#›</a:t>
            </a:fld>
            <a:endParaRPr lang="en-US"/>
          </a:p>
        </p:txBody>
      </p:sp>
    </p:spTree>
    <p:extLst>
      <p:ext uri="{BB962C8B-B14F-4D97-AF65-F5344CB8AC3E}">
        <p14:creationId xmlns:p14="http://schemas.microsoft.com/office/powerpoint/2010/main" val="383913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6BD6-BB50-011A-33DA-D30FFA57D3A4}"/>
              </a:ext>
            </a:extLst>
          </p:cNvPr>
          <p:cNvSpPr>
            <a:spLocks noGrp="1"/>
          </p:cNvSpPr>
          <p:nvPr>
            <p:ph type="ctrTitle"/>
          </p:nvPr>
        </p:nvSpPr>
        <p:spPr/>
        <p:txBody>
          <a:bodyPr/>
          <a:lstStyle/>
          <a:p>
            <a:r>
              <a:rPr lang="en-US" dirty="0"/>
              <a:t>TEXT PROMPTS FOR REACT TEST GENERATION</a:t>
            </a:r>
          </a:p>
        </p:txBody>
      </p:sp>
      <p:sp>
        <p:nvSpPr>
          <p:cNvPr id="3" name="Subtitle 2">
            <a:extLst>
              <a:ext uri="{FF2B5EF4-FFF2-40B4-BE49-F238E27FC236}">
                <a16:creationId xmlns:a16="http://schemas.microsoft.com/office/drawing/2014/main" id="{AC698E03-99AA-52E5-77B5-EF725207848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67560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B84C3A-DF43-CE2F-BF4B-94BBEDE05CBB}"/>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CODE LLAMA </a:t>
            </a:r>
          </a:p>
        </p:txBody>
      </p:sp>
      <p:sp>
        <p:nvSpPr>
          <p:cNvPr id="7" name="Content Placeholder 6">
            <a:extLst>
              <a:ext uri="{FF2B5EF4-FFF2-40B4-BE49-F238E27FC236}">
                <a16:creationId xmlns:a16="http://schemas.microsoft.com/office/drawing/2014/main" id="{18AB9A75-7EFE-B65D-5084-35CB9C693921}"/>
              </a:ext>
            </a:extLst>
          </p:cNvPr>
          <p:cNvSpPr>
            <a:spLocks noGrp="1"/>
          </p:cNvSpPr>
          <p:nvPr>
            <p:ph idx="1"/>
          </p:nvPr>
        </p:nvSpPr>
        <p:spPr>
          <a:xfrm>
            <a:off x="996287" y="4121253"/>
            <a:ext cx="3125337" cy="1136843"/>
          </a:xfrm>
        </p:spPr>
        <p:txBody>
          <a:bodyPr vert="horz" lIns="91440" tIns="45720" rIns="91440" bIns="45720" rtlCol="0">
            <a:normAutofit/>
          </a:bodyPr>
          <a:lstStyle/>
          <a:p>
            <a:pPr marL="0" indent="0" algn="ctr">
              <a:spcAft>
                <a:spcPts val="600"/>
              </a:spcAft>
              <a:buNone/>
            </a:pPr>
            <a:r>
              <a:rPr lang="en-US" sz="1800" b="0" i="0" kern="1200" dirty="0">
                <a:solidFill>
                  <a:schemeClr val="tx1"/>
                </a:solidFill>
                <a:effectLst/>
                <a:latin typeface="+mn-lt"/>
                <a:ea typeface="+mn-ea"/>
                <a:cs typeface="+mn-cs"/>
              </a:rPr>
              <a:t>write cypress tests for the following react code :</a:t>
            </a:r>
            <a:endParaRPr lang="en-US" sz="1800" kern="1200" dirty="0">
              <a:solidFill>
                <a:schemeClr val="tx1"/>
              </a:solidFill>
              <a:latin typeface="+mn-lt"/>
              <a:ea typeface="+mn-ea"/>
              <a:cs typeface="+mn-cs"/>
            </a:endParaRPr>
          </a:p>
        </p:txBody>
      </p:sp>
      <p:pic>
        <p:nvPicPr>
          <p:cNvPr id="6" name="Picture 5" descr="A screen shot of a computer code&#10;&#10;Description automatically generated">
            <a:extLst>
              <a:ext uri="{FF2B5EF4-FFF2-40B4-BE49-F238E27FC236}">
                <a16:creationId xmlns:a16="http://schemas.microsoft.com/office/drawing/2014/main" id="{48417533-B154-CDBC-E5AA-46A7A3B9ABF9}"/>
              </a:ext>
            </a:extLst>
          </p:cNvPr>
          <p:cNvPicPr>
            <a:picLocks noChangeAspect="1"/>
          </p:cNvPicPr>
          <p:nvPr/>
        </p:nvPicPr>
        <p:blipFill>
          <a:blip r:embed="rId2"/>
          <a:stretch>
            <a:fillRect/>
          </a:stretch>
        </p:blipFill>
        <p:spPr>
          <a:xfrm>
            <a:off x="5895751" y="1822727"/>
            <a:ext cx="5708649" cy="3182571"/>
          </a:xfrm>
          <a:prstGeom prst="rect">
            <a:avLst/>
          </a:prstGeom>
        </p:spPr>
      </p:pic>
      <p:sp>
        <p:nvSpPr>
          <p:cNvPr id="3" name="AutoShape 2">
            <a:extLst>
              <a:ext uri="{FF2B5EF4-FFF2-40B4-BE49-F238E27FC236}">
                <a16:creationId xmlns:a16="http://schemas.microsoft.com/office/drawing/2014/main" id="{2B367D1D-576C-74D4-5743-C41E4D3279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44767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B84C3A-DF43-CE2F-BF4B-94BBEDE05CBB}"/>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dirty="0">
                <a:solidFill>
                  <a:schemeClr val="tx1"/>
                </a:solidFill>
                <a:latin typeface="+mj-lt"/>
                <a:ea typeface="+mj-ea"/>
                <a:cs typeface="+mj-cs"/>
              </a:rPr>
              <a:t>STAR CHAT</a:t>
            </a:r>
          </a:p>
        </p:txBody>
      </p:sp>
      <p:sp>
        <p:nvSpPr>
          <p:cNvPr id="7" name="Content Placeholder 6">
            <a:extLst>
              <a:ext uri="{FF2B5EF4-FFF2-40B4-BE49-F238E27FC236}">
                <a16:creationId xmlns:a16="http://schemas.microsoft.com/office/drawing/2014/main" id="{18AB9A75-7EFE-B65D-5084-35CB9C693921}"/>
              </a:ext>
            </a:extLst>
          </p:cNvPr>
          <p:cNvSpPr>
            <a:spLocks noGrp="1"/>
          </p:cNvSpPr>
          <p:nvPr>
            <p:ph idx="1"/>
          </p:nvPr>
        </p:nvSpPr>
        <p:spPr>
          <a:xfrm>
            <a:off x="996287" y="4121253"/>
            <a:ext cx="3125337" cy="1136843"/>
          </a:xfrm>
        </p:spPr>
        <p:txBody>
          <a:bodyPr vert="horz" lIns="91440" tIns="45720" rIns="91440" bIns="45720" rtlCol="0">
            <a:normAutofit/>
          </a:bodyPr>
          <a:lstStyle/>
          <a:p>
            <a:pPr marL="0" indent="0" algn="ctr">
              <a:spcAft>
                <a:spcPts val="600"/>
              </a:spcAft>
              <a:buNone/>
            </a:pPr>
            <a:r>
              <a:rPr lang="en-US" sz="1800" b="0" i="0" kern="1200" dirty="0">
                <a:solidFill>
                  <a:schemeClr val="tx1"/>
                </a:solidFill>
                <a:effectLst/>
                <a:latin typeface="+mn-lt"/>
                <a:ea typeface="+mn-ea"/>
                <a:cs typeface="+mn-cs"/>
              </a:rPr>
              <a:t>write cypress tests for the following react code :</a:t>
            </a:r>
            <a:endParaRPr lang="en-US" sz="1800" kern="1200" dirty="0">
              <a:solidFill>
                <a:schemeClr val="tx1"/>
              </a:solidFill>
              <a:latin typeface="+mn-lt"/>
              <a:ea typeface="+mn-ea"/>
              <a:cs typeface="+mn-cs"/>
            </a:endParaRPr>
          </a:p>
        </p:txBody>
      </p:sp>
      <p:pic>
        <p:nvPicPr>
          <p:cNvPr id="4" name="Picture 3" descr="A screen shot of a computer code&#10;&#10;Description automatically generated">
            <a:extLst>
              <a:ext uri="{FF2B5EF4-FFF2-40B4-BE49-F238E27FC236}">
                <a16:creationId xmlns:a16="http://schemas.microsoft.com/office/drawing/2014/main" id="{1566B282-5310-CD8C-65BD-258E31EC65BE}"/>
              </a:ext>
            </a:extLst>
          </p:cNvPr>
          <p:cNvPicPr>
            <a:picLocks noChangeAspect="1"/>
          </p:cNvPicPr>
          <p:nvPr/>
        </p:nvPicPr>
        <p:blipFill>
          <a:blip r:embed="rId2"/>
          <a:stretch>
            <a:fillRect/>
          </a:stretch>
        </p:blipFill>
        <p:spPr>
          <a:xfrm>
            <a:off x="5895751" y="2136703"/>
            <a:ext cx="5708649" cy="2554619"/>
          </a:xfrm>
          <a:prstGeom prst="rect">
            <a:avLst/>
          </a:prstGeom>
        </p:spPr>
      </p:pic>
    </p:spTree>
    <p:extLst>
      <p:ext uri="{BB962C8B-B14F-4D97-AF65-F5344CB8AC3E}">
        <p14:creationId xmlns:p14="http://schemas.microsoft.com/office/powerpoint/2010/main" val="2543719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84C3A-DF43-CE2F-BF4B-94BBEDE05CB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STAR CHAT</a:t>
            </a:r>
          </a:p>
        </p:txBody>
      </p:sp>
      <p:sp>
        <p:nvSpPr>
          <p:cNvPr id="2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86A7E26-BB1F-2BEF-33B8-2CB09CE27631}"/>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Improved input prompt : </a:t>
            </a:r>
            <a:br>
              <a:rPr lang="en-US" sz="2200"/>
            </a:br>
            <a:r>
              <a:rPr lang="en-US" sz="2200" b="0" i="0">
                <a:effectLst/>
              </a:rPr>
              <a:t>do not assume you know the path where the page is. </a:t>
            </a:r>
            <a:br>
              <a:rPr lang="en-US" sz="2200" b="0" i="0">
                <a:effectLst/>
              </a:rPr>
            </a:br>
            <a:r>
              <a:rPr lang="en-US" sz="2200" b="0" i="0">
                <a:effectLst/>
              </a:rPr>
              <a:t>Write a standalone test for the previous code</a:t>
            </a:r>
            <a:endParaRPr lang="en-US" sz="2200"/>
          </a:p>
        </p:txBody>
      </p:sp>
      <p:pic>
        <p:nvPicPr>
          <p:cNvPr id="11" name="Content Placeholder 10" descr="A screen shot of a computer program&#10;&#10;Description automatically generated">
            <a:extLst>
              <a:ext uri="{FF2B5EF4-FFF2-40B4-BE49-F238E27FC236}">
                <a16:creationId xmlns:a16="http://schemas.microsoft.com/office/drawing/2014/main" id="{87A9A8B7-6497-2F0C-3BC9-5F957C5CE315}"/>
              </a:ext>
            </a:extLst>
          </p:cNvPr>
          <p:cNvPicPr>
            <a:picLocks noGrp="1" noChangeAspect="1"/>
          </p:cNvPicPr>
          <p:nvPr>
            <p:ph idx="1"/>
          </p:nvPr>
        </p:nvPicPr>
        <p:blipFill>
          <a:blip r:embed="rId2"/>
          <a:stretch>
            <a:fillRect/>
          </a:stretch>
        </p:blipFill>
        <p:spPr>
          <a:xfrm>
            <a:off x="4815395" y="640080"/>
            <a:ext cx="6581522" cy="5577840"/>
          </a:xfrm>
          <a:prstGeom prst="rect">
            <a:avLst/>
          </a:prstGeom>
        </p:spPr>
      </p:pic>
    </p:spTree>
    <p:extLst>
      <p:ext uri="{BB962C8B-B14F-4D97-AF65-F5344CB8AC3E}">
        <p14:creationId xmlns:p14="http://schemas.microsoft.com/office/powerpoint/2010/main" val="3918810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5F1B89-9993-B3E8-6BFB-0BD0AEAF09BA}"/>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000" kern="1200" dirty="0">
                <a:latin typeface="+mj-lt"/>
                <a:ea typeface="+mj-ea"/>
                <a:cs typeface="+mj-cs"/>
              </a:rPr>
              <a:t>FUNCTIONAL COMPONENT WITH ANOTHER FUNCTION</a:t>
            </a:r>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4979FC-8232-E14A-16AE-55E82E4003D4}"/>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b="0" i="0" dirty="0">
                <a:effectLst/>
                <a:latin typeface="Source Sans Pro" panose="020B0503030403020204" pitchFamily="34" charset="0"/>
              </a:rPr>
              <a:t>write a test using cypress for following react code :</a:t>
            </a:r>
            <a:endParaRPr lang="en-US" sz="2200" kern="1200" dirty="0">
              <a:latin typeface="+mn-lt"/>
              <a:ea typeface="+mn-ea"/>
              <a:cs typeface="+mn-cs"/>
            </a:endParaRPr>
          </a:p>
        </p:txBody>
      </p:sp>
      <p:pic>
        <p:nvPicPr>
          <p:cNvPr id="5" name="Picture 4" descr="A screen shot of a computer code&#10;&#10;Description automatically generated">
            <a:extLst>
              <a:ext uri="{FF2B5EF4-FFF2-40B4-BE49-F238E27FC236}">
                <a16:creationId xmlns:a16="http://schemas.microsoft.com/office/drawing/2014/main" id="{78C05A22-CD33-87F8-CAF3-3C4F11A12BEE}"/>
              </a:ext>
            </a:extLst>
          </p:cNvPr>
          <p:cNvPicPr>
            <a:picLocks noChangeAspect="1"/>
          </p:cNvPicPr>
          <p:nvPr/>
        </p:nvPicPr>
        <p:blipFill>
          <a:blip r:embed="rId2"/>
          <a:stretch>
            <a:fillRect/>
          </a:stretch>
        </p:blipFill>
        <p:spPr>
          <a:xfrm>
            <a:off x="4815395" y="640080"/>
            <a:ext cx="6581522" cy="5577840"/>
          </a:xfrm>
          <a:prstGeom prst="rect">
            <a:avLst/>
          </a:prstGeom>
        </p:spPr>
      </p:pic>
    </p:spTree>
    <p:extLst>
      <p:ext uri="{BB962C8B-B14F-4D97-AF65-F5344CB8AC3E}">
        <p14:creationId xmlns:p14="http://schemas.microsoft.com/office/powerpoint/2010/main" val="3218218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84C3A-DF43-CE2F-BF4B-94BBEDE05CB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latin typeface="+mj-lt"/>
                <a:ea typeface="+mj-ea"/>
                <a:cs typeface="+mj-cs"/>
              </a:rPr>
              <a:t>CODE LLAMA </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8AB9A75-7EFE-B65D-5084-35CB9C693921}"/>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b="0" i="0" dirty="0">
                <a:effectLst/>
                <a:latin typeface="Source Sans Pro" panose="020B0503030403020204" pitchFamily="34" charset="0"/>
              </a:rPr>
              <a:t>write a test using cypress for following react code :</a:t>
            </a:r>
            <a:endParaRPr lang="en-US" sz="2200" kern="1200" dirty="0">
              <a:latin typeface="+mn-lt"/>
              <a:ea typeface="+mn-ea"/>
              <a:cs typeface="+mn-cs"/>
            </a:endParaRPr>
          </a:p>
        </p:txBody>
      </p:sp>
      <p:pic>
        <p:nvPicPr>
          <p:cNvPr id="5" name="Picture 4" descr="A screen shot of a computer code&#10;&#10;Description automatically generated">
            <a:extLst>
              <a:ext uri="{FF2B5EF4-FFF2-40B4-BE49-F238E27FC236}">
                <a16:creationId xmlns:a16="http://schemas.microsoft.com/office/drawing/2014/main" id="{6FA28E3D-30C3-F489-A5E8-2F6C1F832915}"/>
              </a:ext>
            </a:extLst>
          </p:cNvPr>
          <p:cNvPicPr>
            <a:picLocks noChangeAspect="1"/>
          </p:cNvPicPr>
          <p:nvPr/>
        </p:nvPicPr>
        <p:blipFill>
          <a:blip r:embed="rId2"/>
          <a:stretch>
            <a:fillRect/>
          </a:stretch>
        </p:blipFill>
        <p:spPr>
          <a:xfrm>
            <a:off x="4654296" y="1478699"/>
            <a:ext cx="6903720" cy="3900601"/>
          </a:xfrm>
          <a:prstGeom prst="rect">
            <a:avLst/>
          </a:prstGeom>
        </p:spPr>
      </p:pic>
      <p:sp>
        <p:nvSpPr>
          <p:cNvPr id="3" name="AutoShape 2">
            <a:extLst>
              <a:ext uri="{FF2B5EF4-FFF2-40B4-BE49-F238E27FC236}">
                <a16:creationId xmlns:a16="http://schemas.microsoft.com/office/drawing/2014/main" id="{2B367D1D-576C-74D4-5743-C41E4D3279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5503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84C3A-DF43-CE2F-BF4B-94BBEDE05CB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STAR CHAT</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86A7E26-BB1F-2BEF-33B8-2CB09CE27631}"/>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0" indent="-228600">
              <a:lnSpc>
                <a:spcPct val="90000"/>
              </a:lnSpc>
              <a:spcAft>
                <a:spcPts val="600"/>
              </a:spcAft>
              <a:buFont typeface="Arial" panose="020B0604020202020204" pitchFamily="34" charset="0"/>
              <a:buChar char="•"/>
            </a:pPr>
            <a:r>
              <a:rPr lang="en-US" sz="2200" b="0" i="0">
                <a:effectLst/>
              </a:rPr>
              <a:t>write a test using cypress for following react code :</a:t>
            </a:r>
            <a:endParaRPr lang="en-US" sz="2200"/>
          </a:p>
        </p:txBody>
      </p:sp>
      <p:pic>
        <p:nvPicPr>
          <p:cNvPr id="6" name="Content Placeholder 5" descr="A screenshot of a computer program&#10;&#10;Description automatically generated">
            <a:extLst>
              <a:ext uri="{FF2B5EF4-FFF2-40B4-BE49-F238E27FC236}">
                <a16:creationId xmlns:a16="http://schemas.microsoft.com/office/drawing/2014/main" id="{E5EED581-94F0-5FDB-8FBC-CA0D84E7C8AB}"/>
              </a:ext>
            </a:extLst>
          </p:cNvPr>
          <p:cNvPicPr>
            <a:picLocks noGrp="1" noChangeAspect="1"/>
          </p:cNvPicPr>
          <p:nvPr>
            <p:ph idx="1"/>
          </p:nvPr>
        </p:nvPicPr>
        <p:blipFill>
          <a:blip r:embed="rId2"/>
          <a:stretch>
            <a:fillRect/>
          </a:stretch>
        </p:blipFill>
        <p:spPr>
          <a:xfrm>
            <a:off x="4654296" y="1892923"/>
            <a:ext cx="6903720" cy="3072154"/>
          </a:xfrm>
          <a:prstGeom prst="rect">
            <a:avLst/>
          </a:prstGeom>
        </p:spPr>
      </p:pic>
    </p:spTree>
    <p:extLst>
      <p:ext uri="{BB962C8B-B14F-4D97-AF65-F5344CB8AC3E}">
        <p14:creationId xmlns:p14="http://schemas.microsoft.com/office/powerpoint/2010/main" val="1002373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5F1B89-9993-B3E8-6BFB-0BD0AEAF09BA}"/>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100"/>
              <a:t>FUNCTIONAL COMPONENT WITH ANOTHER FUNCTION API CALL</a:t>
            </a:r>
          </a:p>
        </p:txBody>
      </p:sp>
      <p:sp>
        <p:nvSpPr>
          <p:cNvPr id="3" name="Content Placeholder 2">
            <a:extLst>
              <a:ext uri="{FF2B5EF4-FFF2-40B4-BE49-F238E27FC236}">
                <a16:creationId xmlns:a16="http://schemas.microsoft.com/office/drawing/2014/main" id="{084979FC-8232-E14A-16AE-55E82E4003D4}"/>
              </a:ext>
            </a:extLst>
          </p:cNvPr>
          <p:cNvSpPr>
            <a:spLocks noGrp="1"/>
          </p:cNvSpPr>
          <p:nvPr>
            <p:ph idx="1"/>
          </p:nvPr>
        </p:nvSpPr>
        <p:spPr>
          <a:xfrm>
            <a:off x="6382512" y="498698"/>
            <a:ext cx="4940808" cy="1185353"/>
          </a:xfrm>
        </p:spPr>
        <p:txBody>
          <a:bodyPr vert="horz" lIns="91440" tIns="45720" rIns="91440" bIns="45720" rtlCol="0" anchor="ctr">
            <a:normAutofit/>
          </a:bodyPr>
          <a:lstStyle/>
          <a:p>
            <a:pPr marL="0" indent="0">
              <a:buNone/>
            </a:pPr>
            <a:r>
              <a:rPr lang="en-US" sz="2400" b="0" i="0">
                <a:effectLst/>
              </a:rPr>
              <a:t>write a test using cypress for following react code :</a:t>
            </a:r>
            <a:endParaRPr lang="en-US" sz="2400"/>
          </a:p>
        </p:txBody>
      </p:sp>
      <p:sp>
        <p:nvSpPr>
          <p:cNvPr id="24" name="Rectangle 2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screen shot of a computer code&#10;&#10;Description automatically generated">
            <a:extLst>
              <a:ext uri="{FF2B5EF4-FFF2-40B4-BE49-F238E27FC236}">
                <a16:creationId xmlns:a16="http://schemas.microsoft.com/office/drawing/2014/main" id="{9817D9A8-2B7A-D324-6808-B1261DCD249E}"/>
              </a:ext>
            </a:extLst>
          </p:cNvPr>
          <p:cNvPicPr>
            <a:picLocks noChangeAspect="1"/>
          </p:cNvPicPr>
          <p:nvPr/>
        </p:nvPicPr>
        <p:blipFill>
          <a:blip r:embed="rId2"/>
          <a:stretch>
            <a:fillRect/>
          </a:stretch>
        </p:blipFill>
        <p:spPr>
          <a:xfrm>
            <a:off x="1003406" y="2091095"/>
            <a:ext cx="4522840" cy="4206240"/>
          </a:xfrm>
          <a:prstGeom prst="rect">
            <a:avLst/>
          </a:prstGeom>
        </p:spPr>
      </p:pic>
      <p:pic>
        <p:nvPicPr>
          <p:cNvPr id="6" name="Picture 5" descr="A screen shot of a computer code&#10;&#10;Description automatically generated">
            <a:extLst>
              <a:ext uri="{FF2B5EF4-FFF2-40B4-BE49-F238E27FC236}">
                <a16:creationId xmlns:a16="http://schemas.microsoft.com/office/drawing/2014/main" id="{67AEDCE0-005F-8AC5-4735-2B34E7DE2F0A}"/>
              </a:ext>
            </a:extLst>
          </p:cNvPr>
          <p:cNvPicPr>
            <a:picLocks noChangeAspect="1"/>
          </p:cNvPicPr>
          <p:nvPr/>
        </p:nvPicPr>
        <p:blipFill>
          <a:blip r:embed="rId3"/>
          <a:stretch>
            <a:fillRect/>
          </a:stretch>
        </p:blipFill>
        <p:spPr>
          <a:xfrm>
            <a:off x="6423462" y="2086081"/>
            <a:ext cx="5007428" cy="4206240"/>
          </a:xfrm>
          <a:prstGeom prst="rect">
            <a:avLst/>
          </a:prstGeom>
        </p:spPr>
      </p:pic>
    </p:spTree>
    <p:extLst>
      <p:ext uri="{BB962C8B-B14F-4D97-AF65-F5344CB8AC3E}">
        <p14:creationId xmlns:p14="http://schemas.microsoft.com/office/powerpoint/2010/main" val="1068566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84C3A-DF43-CE2F-BF4B-94BBEDE05CB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latin typeface="+mj-lt"/>
                <a:ea typeface="+mj-ea"/>
                <a:cs typeface="+mj-cs"/>
              </a:rPr>
              <a:t>CODE LLAMA </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8AB9A75-7EFE-B65D-5084-35CB9C693921}"/>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b="0" i="0" dirty="0">
                <a:effectLst/>
                <a:latin typeface="Source Sans Pro" panose="020B0503030403020204" pitchFamily="34" charset="0"/>
              </a:rPr>
              <a:t>write a test using cypress for following react code :</a:t>
            </a:r>
            <a:endParaRPr lang="en-US" sz="2200" kern="1200" dirty="0">
              <a:latin typeface="+mn-lt"/>
              <a:ea typeface="+mn-ea"/>
              <a:cs typeface="+mn-cs"/>
            </a:endParaRPr>
          </a:p>
        </p:txBody>
      </p:sp>
      <p:pic>
        <p:nvPicPr>
          <p:cNvPr id="6" name="Picture 5" descr="A computer screen shot of a program code&#10;&#10;Description automatically generated">
            <a:extLst>
              <a:ext uri="{FF2B5EF4-FFF2-40B4-BE49-F238E27FC236}">
                <a16:creationId xmlns:a16="http://schemas.microsoft.com/office/drawing/2014/main" id="{424DE609-96A5-2ECF-4B7D-9B9C41F0DBA9}"/>
              </a:ext>
            </a:extLst>
          </p:cNvPr>
          <p:cNvPicPr>
            <a:picLocks noChangeAspect="1"/>
          </p:cNvPicPr>
          <p:nvPr/>
        </p:nvPicPr>
        <p:blipFill>
          <a:blip r:embed="rId2"/>
          <a:stretch>
            <a:fillRect/>
          </a:stretch>
        </p:blipFill>
        <p:spPr>
          <a:xfrm>
            <a:off x="4881971" y="640080"/>
            <a:ext cx="6448370" cy="5577840"/>
          </a:xfrm>
          <a:prstGeom prst="rect">
            <a:avLst/>
          </a:prstGeom>
        </p:spPr>
      </p:pic>
      <p:sp>
        <p:nvSpPr>
          <p:cNvPr id="3" name="AutoShape 2">
            <a:extLst>
              <a:ext uri="{FF2B5EF4-FFF2-40B4-BE49-F238E27FC236}">
                <a16:creationId xmlns:a16="http://schemas.microsoft.com/office/drawing/2014/main" id="{2B367D1D-576C-74D4-5743-C41E4D3279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613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84C3A-DF43-CE2F-BF4B-94BBEDE05CB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STAR CHAT</a:t>
            </a:r>
          </a:p>
        </p:txBody>
      </p:sp>
      <p:sp>
        <p:nvSpPr>
          <p:cNvPr id="2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0220EDEA-7BAC-8EAC-B771-C7C83ACA8D1E}"/>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a:r>
              <a:rPr lang="en-US" sz="2200" b="0" i="0">
                <a:effectLst/>
              </a:rPr>
              <a:t>write tests in such a way that they run without modifying the existing code</a:t>
            </a:r>
            <a:endParaRPr lang="en-US" sz="2200"/>
          </a:p>
        </p:txBody>
      </p:sp>
      <p:pic>
        <p:nvPicPr>
          <p:cNvPr id="10" name="Picture 9" descr="A screen shot of a computer code&#10;&#10;Description automatically generated">
            <a:extLst>
              <a:ext uri="{FF2B5EF4-FFF2-40B4-BE49-F238E27FC236}">
                <a16:creationId xmlns:a16="http://schemas.microsoft.com/office/drawing/2014/main" id="{14410D2B-4840-F1D0-4D62-CD73D2EC58C1}"/>
              </a:ext>
            </a:extLst>
          </p:cNvPr>
          <p:cNvPicPr>
            <a:picLocks noChangeAspect="1"/>
          </p:cNvPicPr>
          <p:nvPr/>
        </p:nvPicPr>
        <p:blipFill>
          <a:blip r:embed="rId2"/>
          <a:stretch>
            <a:fillRect/>
          </a:stretch>
        </p:blipFill>
        <p:spPr>
          <a:xfrm>
            <a:off x="4654296" y="2928480"/>
            <a:ext cx="6903720" cy="1001039"/>
          </a:xfrm>
          <a:prstGeom prst="rect">
            <a:avLst/>
          </a:prstGeom>
        </p:spPr>
      </p:pic>
    </p:spTree>
    <p:extLst>
      <p:ext uri="{BB962C8B-B14F-4D97-AF65-F5344CB8AC3E}">
        <p14:creationId xmlns:p14="http://schemas.microsoft.com/office/powerpoint/2010/main" val="3785908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84C3A-DF43-CE2F-BF4B-94BBEDE05CBB}"/>
              </a:ext>
            </a:extLst>
          </p:cNvPr>
          <p:cNvSpPr>
            <a:spLocks noGrp="1"/>
          </p:cNvSpPr>
          <p:nvPr>
            <p:ph type="title"/>
          </p:nvPr>
        </p:nvSpPr>
        <p:spPr>
          <a:xfrm>
            <a:off x="630935" y="639520"/>
            <a:ext cx="3882341" cy="1719072"/>
          </a:xfrm>
        </p:spPr>
        <p:txBody>
          <a:bodyPr vert="horz" lIns="91440" tIns="45720" rIns="91440" bIns="45720" rtlCol="0" anchor="b">
            <a:normAutofit fontScale="90000"/>
          </a:bodyPr>
          <a:lstStyle/>
          <a:p>
            <a:r>
              <a:rPr lang="en-US" sz="5400" kern="1200" dirty="0">
                <a:solidFill>
                  <a:schemeClr val="tx1"/>
                </a:solidFill>
                <a:latin typeface="+mj-lt"/>
                <a:ea typeface="+mj-ea"/>
                <a:cs typeface="+mj-cs"/>
              </a:rPr>
              <a:t>STAR CHAT</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Improvised prompt</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86A7E26-BB1F-2BEF-33B8-2CB09CE27631}"/>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0" indent="-228600">
              <a:lnSpc>
                <a:spcPct val="90000"/>
              </a:lnSpc>
              <a:spcAft>
                <a:spcPts val="600"/>
              </a:spcAft>
              <a:buFont typeface="Arial" panose="020B0604020202020204" pitchFamily="34" charset="0"/>
              <a:buChar char="•"/>
            </a:pPr>
            <a:r>
              <a:rPr lang="en-US" sz="2200" b="0" i="0" dirty="0">
                <a:effectLst/>
              </a:rPr>
              <a:t>write a test using cypress for following react code :</a:t>
            </a:r>
            <a:endParaRPr lang="en-US" sz="2200" dirty="0"/>
          </a:p>
        </p:txBody>
      </p:sp>
      <p:pic>
        <p:nvPicPr>
          <p:cNvPr id="7" name="Content Placeholder 6" descr="A screen shot of a computer program&#10;&#10;Description automatically generated">
            <a:extLst>
              <a:ext uri="{FF2B5EF4-FFF2-40B4-BE49-F238E27FC236}">
                <a16:creationId xmlns:a16="http://schemas.microsoft.com/office/drawing/2014/main" id="{CD1EB622-7C66-17E1-5655-E26A9D174484}"/>
              </a:ext>
            </a:extLst>
          </p:cNvPr>
          <p:cNvPicPr>
            <a:picLocks noGrp="1" noChangeAspect="1"/>
          </p:cNvPicPr>
          <p:nvPr>
            <p:ph idx="1"/>
          </p:nvPr>
        </p:nvPicPr>
        <p:blipFill>
          <a:blip r:embed="rId2"/>
          <a:stretch>
            <a:fillRect/>
          </a:stretch>
        </p:blipFill>
        <p:spPr>
          <a:xfrm>
            <a:off x="4654296" y="1728960"/>
            <a:ext cx="6903720" cy="3400080"/>
          </a:xfrm>
          <a:prstGeom prst="rect">
            <a:avLst/>
          </a:prstGeom>
        </p:spPr>
      </p:pic>
    </p:spTree>
    <p:extLst>
      <p:ext uri="{BB962C8B-B14F-4D97-AF65-F5344CB8AC3E}">
        <p14:creationId xmlns:p14="http://schemas.microsoft.com/office/powerpoint/2010/main" val="3060492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9"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40D12F5-B458-DC81-EE63-5A10418F2FA0}"/>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LLMs experimented on :</a:t>
            </a:r>
          </a:p>
        </p:txBody>
      </p:sp>
      <p:sp>
        <p:nvSpPr>
          <p:cNvPr id="3" name="Content Placeholder 2">
            <a:extLst>
              <a:ext uri="{FF2B5EF4-FFF2-40B4-BE49-F238E27FC236}">
                <a16:creationId xmlns:a16="http://schemas.microsoft.com/office/drawing/2014/main" id="{E0E96C6C-450A-64D0-79B3-CACC9D00691E}"/>
              </a:ext>
            </a:extLst>
          </p:cNvPr>
          <p:cNvSpPr>
            <a:spLocks noGrp="1"/>
          </p:cNvSpPr>
          <p:nvPr>
            <p:ph idx="1"/>
          </p:nvPr>
        </p:nvSpPr>
        <p:spPr>
          <a:xfrm>
            <a:off x="6172200" y="804672"/>
            <a:ext cx="5221224" cy="5230368"/>
          </a:xfrm>
        </p:spPr>
        <p:txBody>
          <a:bodyPr anchor="ctr">
            <a:normAutofit/>
          </a:bodyPr>
          <a:lstStyle/>
          <a:p>
            <a:r>
              <a:rPr lang="en-US" sz="1800" b="1" i="0" dirty="0">
                <a:solidFill>
                  <a:schemeClr val="tx2"/>
                </a:solidFill>
                <a:effectLst/>
                <a:latin typeface="Source Sans Pro" panose="020B0503030403020204" pitchFamily="34" charset="0"/>
              </a:rPr>
              <a:t>Code Llama</a:t>
            </a:r>
          </a:p>
          <a:p>
            <a:r>
              <a:rPr lang="en-US" sz="1800" b="1" i="0" dirty="0" err="1">
                <a:solidFill>
                  <a:schemeClr val="tx2"/>
                </a:solidFill>
                <a:effectLst/>
                <a:latin typeface="Source Sans Pro" panose="020B0503030403020204" pitchFamily="34" charset="0"/>
              </a:rPr>
              <a:t>StarChat</a:t>
            </a:r>
            <a:endParaRPr lang="en-US" sz="1800" b="1" i="0" dirty="0">
              <a:solidFill>
                <a:schemeClr val="tx2"/>
              </a:solidFill>
              <a:effectLst/>
              <a:latin typeface="Source Sans Pro" panose="020B0503030403020204" pitchFamily="34" charset="0"/>
            </a:endParaRPr>
          </a:p>
          <a:p>
            <a:pPr marL="0" indent="0">
              <a:buNone/>
            </a:pPr>
            <a:r>
              <a:rPr lang="en-US" sz="1800" dirty="0">
                <a:solidFill>
                  <a:schemeClr val="tx2"/>
                </a:solidFill>
              </a:rPr>
              <a:t>System Prompt used : </a:t>
            </a:r>
            <a:br>
              <a:rPr lang="en-US" sz="1800" dirty="0">
                <a:solidFill>
                  <a:schemeClr val="tx2"/>
                </a:solidFill>
              </a:rPr>
            </a:br>
            <a:br>
              <a:rPr lang="en-US" sz="1800" dirty="0">
                <a:solidFill>
                  <a:schemeClr val="tx2"/>
                </a:solidFill>
              </a:rPr>
            </a:br>
            <a:r>
              <a:rPr lang="en-US" sz="1800" dirty="0">
                <a:solidFill>
                  <a:schemeClr val="tx2"/>
                </a:solidFill>
              </a:rPr>
              <a:t>You are a helpful, respectful and honest assistant with a deep knowledge of code and software design. Always answer as helpfully as possible, while being safe. Your answers should not include any harmful, unethical, racist, sexist, toxic, dangerous, or illegal content. Please ensure that your responses are socially unbiased and positive in nature.</a:t>
            </a:r>
          </a:p>
          <a:p>
            <a:pPr marL="0" indent="0">
              <a:buNone/>
            </a:pPr>
            <a:r>
              <a:rPr lang="en-US" sz="1800" dirty="0">
                <a:solidFill>
                  <a:schemeClr val="tx2"/>
                </a:solidFill>
              </a:rPr>
              <a:t>If a question does not make any sense, or is not factually coherent, explain why instead of answering something not correct. If you don't know the answer to a question, please don't share false information.</a:t>
            </a:r>
          </a:p>
          <a:p>
            <a:pPr marL="0" indent="0">
              <a:buNone/>
            </a:pPr>
            <a:r>
              <a:rPr lang="en-US" sz="1200" b="1" dirty="0">
                <a:solidFill>
                  <a:schemeClr val="tx2"/>
                </a:solidFill>
                <a:latin typeface="Aharoni" panose="02010803020104030203" pitchFamily="2" charset="-79"/>
                <a:cs typeface="Aharoni" panose="02010803020104030203" pitchFamily="2" charset="-79"/>
              </a:rPr>
              <a:t>LLMS not used : </a:t>
            </a:r>
            <a:r>
              <a:rPr lang="en-US" sz="1200" b="1" dirty="0" err="1">
                <a:solidFill>
                  <a:schemeClr val="tx2"/>
                </a:solidFill>
                <a:latin typeface="Aharoni" panose="02010803020104030203" pitchFamily="2" charset="-79"/>
                <a:cs typeface="Aharoni" panose="02010803020104030203" pitchFamily="2" charset="-79"/>
              </a:rPr>
              <a:t>StarCoder</a:t>
            </a:r>
            <a:r>
              <a:rPr lang="en-US" sz="1200" b="1" dirty="0">
                <a:solidFill>
                  <a:schemeClr val="tx2"/>
                </a:solidFill>
                <a:latin typeface="Aharoni" panose="02010803020104030203" pitchFamily="2" charset="-79"/>
                <a:cs typeface="Aharoni" panose="02010803020104030203" pitchFamily="2" charset="-79"/>
              </a:rPr>
              <a:t> and </a:t>
            </a:r>
            <a:r>
              <a:rPr lang="en-US" sz="1200" b="1" dirty="0" err="1">
                <a:solidFill>
                  <a:schemeClr val="tx2"/>
                </a:solidFill>
                <a:latin typeface="Aharoni" panose="02010803020104030203" pitchFamily="2" charset="-79"/>
                <a:cs typeface="Aharoni" panose="02010803020104030203" pitchFamily="2" charset="-79"/>
              </a:rPr>
              <a:t>SantaCoder</a:t>
            </a:r>
            <a:endParaRPr lang="en-US" sz="1200" b="1" dirty="0">
              <a:solidFill>
                <a:schemeClr val="tx2"/>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148330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72EC832-9A70-492C-866D-2F7C919B1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84C3A-DF43-CE2F-BF4B-94BBEDE05CBB}"/>
              </a:ext>
            </a:extLst>
          </p:cNvPr>
          <p:cNvSpPr>
            <a:spLocks noGrp="1"/>
          </p:cNvSpPr>
          <p:nvPr>
            <p:ph type="title"/>
          </p:nvPr>
        </p:nvSpPr>
        <p:spPr>
          <a:xfrm>
            <a:off x="754179" y="1183759"/>
            <a:ext cx="3527117" cy="2347992"/>
          </a:xfrm>
        </p:spPr>
        <p:txBody>
          <a:bodyPr vert="horz" lIns="91440" tIns="45720" rIns="91440" bIns="45720" rtlCol="0" anchor="b">
            <a:normAutofit/>
          </a:bodyPr>
          <a:lstStyle/>
          <a:p>
            <a:pPr algn="ctr"/>
            <a:r>
              <a:rPr lang="en-US" sz="3200" dirty="0"/>
              <a:t>CODE LLAMA</a:t>
            </a:r>
            <a:br>
              <a:rPr lang="en-US" sz="3200" dirty="0"/>
            </a:br>
            <a:r>
              <a:rPr lang="en-US" sz="3200" dirty="0"/>
              <a:t>Improvised prompt </a:t>
            </a:r>
          </a:p>
        </p:txBody>
      </p:sp>
      <p:sp>
        <p:nvSpPr>
          <p:cNvPr id="7" name="Content Placeholder 6">
            <a:extLst>
              <a:ext uri="{FF2B5EF4-FFF2-40B4-BE49-F238E27FC236}">
                <a16:creationId xmlns:a16="http://schemas.microsoft.com/office/drawing/2014/main" id="{18AB9A75-7EFE-B65D-5084-35CB9C693921}"/>
              </a:ext>
            </a:extLst>
          </p:cNvPr>
          <p:cNvSpPr>
            <a:spLocks noGrp="1"/>
          </p:cNvSpPr>
          <p:nvPr>
            <p:ph idx="1"/>
          </p:nvPr>
        </p:nvSpPr>
        <p:spPr>
          <a:xfrm>
            <a:off x="754179" y="3623828"/>
            <a:ext cx="3527117" cy="2019288"/>
          </a:xfrm>
        </p:spPr>
        <p:txBody>
          <a:bodyPr vert="horz" lIns="91440" tIns="45720" rIns="91440" bIns="45720" rtlCol="0">
            <a:normAutofit/>
          </a:bodyPr>
          <a:lstStyle/>
          <a:p>
            <a:pPr marL="0" indent="0" algn="ctr">
              <a:buNone/>
            </a:pPr>
            <a:r>
              <a:rPr lang="en-US" sz="1600" b="0" i="0" dirty="0">
                <a:effectLst/>
              </a:rPr>
              <a:t>write tests in such a way that they run without modifying the existing code</a:t>
            </a:r>
            <a:endParaRPr lang="en-US" sz="1600" dirty="0"/>
          </a:p>
        </p:txBody>
      </p:sp>
      <p:sp>
        <p:nvSpPr>
          <p:cNvPr id="22" name="Rectangle 21">
            <a:extLst>
              <a:ext uri="{FF2B5EF4-FFF2-40B4-BE49-F238E27FC236}">
                <a16:creationId xmlns:a16="http://schemas.microsoft.com/office/drawing/2014/main" id="{77D859EF-0C2A-487B-A0C6-A8276E48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6038"/>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76E0C7-D588-440B-8F4A-876392DB7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436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code with many colorful text&#10;&#10;Description automatically generated">
            <a:extLst>
              <a:ext uri="{FF2B5EF4-FFF2-40B4-BE49-F238E27FC236}">
                <a16:creationId xmlns:a16="http://schemas.microsoft.com/office/drawing/2014/main" id="{68EDC607-43B1-8956-4A82-E5B7C3B67CB7}"/>
              </a:ext>
            </a:extLst>
          </p:cNvPr>
          <p:cNvPicPr>
            <a:picLocks noChangeAspect="1"/>
          </p:cNvPicPr>
          <p:nvPr/>
        </p:nvPicPr>
        <p:blipFill>
          <a:blip r:embed="rId3"/>
          <a:stretch>
            <a:fillRect/>
          </a:stretch>
        </p:blipFill>
        <p:spPr>
          <a:xfrm>
            <a:off x="6965804" y="305281"/>
            <a:ext cx="4967263" cy="1924815"/>
          </a:xfrm>
          <a:prstGeom prst="rect">
            <a:avLst/>
          </a:prstGeom>
        </p:spPr>
      </p:pic>
      <p:pic>
        <p:nvPicPr>
          <p:cNvPr id="11" name="Picture 10" descr="A screen shot of a computer code&#10;&#10;Description automatically generated">
            <a:extLst>
              <a:ext uri="{FF2B5EF4-FFF2-40B4-BE49-F238E27FC236}">
                <a16:creationId xmlns:a16="http://schemas.microsoft.com/office/drawing/2014/main" id="{ED0A28DD-9981-D24C-C1A2-DC7860853783}"/>
              </a:ext>
            </a:extLst>
          </p:cNvPr>
          <p:cNvPicPr>
            <a:picLocks noChangeAspect="1"/>
          </p:cNvPicPr>
          <p:nvPr/>
        </p:nvPicPr>
        <p:blipFill>
          <a:blip r:embed="rId4"/>
          <a:stretch>
            <a:fillRect/>
          </a:stretch>
        </p:blipFill>
        <p:spPr>
          <a:xfrm>
            <a:off x="6472598" y="2368407"/>
            <a:ext cx="5460469" cy="1924815"/>
          </a:xfrm>
          <a:prstGeom prst="rect">
            <a:avLst/>
          </a:prstGeom>
        </p:spPr>
      </p:pic>
      <p:sp>
        <p:nvSpPr>
          <p:cNvPr id="26" name="Rectangle 25">
            <a:extLst>
              <a:ext uri="{FF2B5EF4-FFF2-40B4-BE49-F238E27FC236}">
                <a16:creationId xmlns:a16="http://schemas.microsoft.com/office/drawing/2014/main" id="{EDB19A81-C621-40A1-87E0-015F982C4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214110"/>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screen shot of a computer code&#10;&#10;Description automatically generated">
            <a:extLst>
              <a:ext uri="{FF2B5EF4-FFF2-40B4-BE49-F238E27FC236}">
                <a16:creationId xmlns:a16="http://schemas.microsoft.com/office/drawing/2014/main" id="{A0DE2E1E-DEA7-3725-2647-C9813B5D977F}"/>
              </a:ext>
            </a:extLst>
          </p:cNvPr>
          <p:cNvPicPr>
            <a:picLocks noChangeAspect="1"/>
          </p:cNvPicPr>
          <p:nvPr/>
        </p:nvPicPr>
        <p:blipFill>
          <a:blip r:embed="rId5"/>
          <a:stretch>
            <a:fillRect/>
          </a:stretch>
        </p:blipFill>
        <p:spPr>
          <a:xfrm>
            <a:off x="6260592" y="4436710"/>
            <a:ext cx="5672476" cy="1914460"/>
          </a:xfrm>
          <a:prstGeom prst="rect">
            <a:avLst/>
          </a:prstGeom>
        </p:spPr>
      </p:pic>
      <p:sp>
        <p:nvSpPr>
          <p:cNvPr id="28" name="Rectangle 27">
            <a:extLst>
              <a:ext uri="{FF2B5EF4-FFF2-40B4-BE49-F238E27FC236}">
                <a16:creationId xmlns:a16="http://schemas.microsoft.com/office/drawing/2014/main" id="{08C88EF9-EB79-4273-9666-FEC4E6F7C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607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a:extLst>
              <a:ext uri="{FF2B5EF4-FFF2-40B4-BE49-F238E27FC236}">
                <a16:creationId xmlns:a16="http://schemas.microsoft.com/office/drawing/2014/main" id="{2B367D1D-576C-74D4-5743-C41E4D3279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13375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84C3A-DF43-CE2F-BF4B-94BBEDE05CB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a:t>CODE LLAMA</a:t>
            </a:r>
            <a:br>
              <a:rPr lang="en-US" sz="3800"/>
            </a:br>
            <a:r>
              <a:rPr lang="en-US" sz="3800"/>
              <a:t>Improvised prompt </a:t>
            </a:r>
          </a:p>
        </p:txBody>
      </p:sp>
      <p:sp>
        <p:nvSpPr>
          <p:cNvPr id="3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8AB9A75-7EFE-B65D-5084-35CB9C693921}"/>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b="0" i="0">
                <a:effectLst/>
                <a:latin typeface="Source Sans Pro" panose="020B0503030403020204" pitchFamily="34" charset="0"/>
              </a:rPr>
              <a:t>dont forget all tests should be written in cypress</a:t>
            </a:r>
            <a:endParaRPr lang="en-US" sz="2200"/>
          </a:p>
        </p:txBody>
      </p:sp>
      <p:pic>
        <p:nvPicPr>
          <p:cNvPr id="6" name="Picture 5" descr="A screen shot of a computer code&#10;&#10;Description automatically generated">
            <a:extLst>
              <a:ext uri="{FF2B5EF4-FFF2-40B4-BE49-F238E27FC236}">
                <a16:creationId xmlns:a16="http://schemas.microsoft.com/office/drawing/2014/main" id="{BC8AA84B-3AD9-341D-37BF-B86A5EE5A40B}"/>
              </a:ext>
            </a:extLst>
          </p:cNvPr>
          <p:cNvPicPr>
            <a:picLocks noChangeAspect="1"/>
          </p:cNvPicPr>
          <p:nvPr/>
        </p:nvPicPr>
        <p:blipFill>
          <a:blip r:embed="rId3"/>
          <a:stretch>
            <a:fillRect/>
          </a:stretch>
        </p:blipFill>
        <p:spPr>
          <a:xfrm>
            <a:off x="4654296" y="1867034"/>
            <a:ext cx="6903720" cy="3123932"/>
          </a:xfrm>
          <a:prstGeom prst="rect">
            <a:avLst/>
          </a:prstGeom>
        </p:spPr>
      </p:pic>
      <p:sp>
        <p:nvSpPr>
          <p:cNvPr id="3" name="AutoShape 2">
            <a:extLst>
              <a:ext uri="{FF2B5EF4-FFF2-40B4-BE49-F238E27FC236}">
                <a16:creationId xmlns:a16="http://schemas.microsoft.com/office/drawing/2014/main" id="{2B367D1D-576C-74D4-5743-C41E4D3279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1907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84C3A-DF43-CE2F-BF4B-94BBEDE05CB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a:t>CODE LLAMA</a:t>
            </a:r>
            <a:br>
              <a:rPr lang="en-US" sz="3800"/>
            </a:br>
            <a:r>
              <a:rPr lang="en-US" sz="3800"/>
              <a:t>Improvised prompt </a:t>
            </a:r>
          </a:p>
        </p:txBody>
      </p:sp>
      <p:sp>
        <p:nvSpPr>
          <p:cNvPr id="4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8AB9A75-7EFE-B65D-5084-35CB9C693921}"/>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b="0" i="0">
                <a:effectLst/>
                <a:latin typeface="Source Sans Pro" panose="020B0503030403020204" pitchFamily="34" charset="0"/>
              </a:rPr>
              <a:t>make sure along with tests being in cypress they should not assume to modify the input code given</a:t>
            </a:r>
            <a:endParaRPr lang="en-US" sz="2200" dirty="0"/>
          </a:p>
        </p:txBody>
      </p:sp>
      <p:pic>
        <p:nvPicPr>
          <p:cNvPr id="5" name="Picture 4" descr="A screen shot of a computer code&#10;&#10;Description automatically generated">
            <a:extLst>
              <a:ext uri="{FF2B5EF4-FFF2-40B4-BE49-F238E27FC236}">
                <a16:creationId xmlns:a16="http://schemas.microsoft.com/office/drawing/2014/main" id="{061613A4-4661-7D7F-2D07-9FEE01BC3427}"/>
              </a:ext>
            </a:extLst>
          </p:cNvPr>
          <p:cNvPicPr>
            <a:picLocks noChangeAspect="1"/>
          </p:cNvPicPr>
          <p:nvPr/>
        </p:nvPicPr>
        <p:blipFill>
          <a:blip r:embed="rId3"/>
          <a:stretch>
            <a:fillRect/>
          </a:stretch>
        </p:blipFill>
        <p:spPr>
          <a:xfrm>
            <a:off x="4654296" y="1858405"/>
            <a:ext cx="6903720" cy="3141190"/>
          </a:xfrm>
          <a:prstGeom prst="rect">
            <a:avLst/>
          </a:prstGeom>
        </p:spPr>
      </p:pic>
      <p:sp>
        <p:nvSpPr>
          <p:cNvPr id="3" name="AutoShape 2">
            <a:extLst>
              <a:ext uri="{FF2B5EF4-FFF2-40B4-BE49-F238E27FC236}">
                <a16:creationId xmlns:a16="http://schemas.microsoft.com/office/drawing/2014/main" id="{2B367D1D-576C-74D4-5743-C41E4D3279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82200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5F1B89-9993-B3E8-6BFB-0BD0AEAF09B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STARTER CODE – BASIC COMPONENT</a:t>
            </a:r>
          </a:p>
        </p:txBody>
      </p:sp>
      <p:sp>
        <p:nvSpPr>
          <p:cNvPr id="3" name="Content Placeholder 2">
            <a:extLst>
              <a:ext uri="{FF2B5EF4-FFF2-40B4-BE49-F238E27FC236}">
                <a16:creationId xmlns:a16="http://schemas.microsoft.com/office/drawing/2014/main" id="{084979FC-8232-E14A-16AE-55E82E4003D4}"/>
              </a:ext>
            </a:extLst>
          </p:cNvPr>
          <p:cNvSpPr>
            <a:spLocks noGrp="1"/>
          </p:cNvSpPr>
          <p:nvPr>
            <p:ph idx="1"/>
          </p:nvPr>
        </p:nvSpPr>
        <p:spPr>
          <a:xfrm>
            <a:off x="477981" y="4872922"/>
            <a:ext cx="3933306" cy="1208141"/>
          </a:xfrm>
        </p:spPr>
        <p:txBody>
          <a:bodyPr vert="horz" lIns="91440" tIns="45720" rIns="91440" bIns="45720" rtlCol="0">
            <a:normAutofit/>
          </a:bodyPr>
          <a:lstStyle/>
          <a:p>
            <a:pPr marL="0" indent="0">
              <a:buNone/>
            </a:pPr>
            <a:r>
              <a:rPr lang="en-US" sz="2000" b="0" i="0" kern="1200">
                <a:solidFill>
                  <a:schemeClr val="tx1"/>
                </a:solidFill>
                <a:effectLst/>
                <a:latin typeface="+mn-lt"/>
                <a:ea typeface="+mn-ea"/>
                <a:cs typeface="+mn-cs"/>
              </a:rPr>
              <a:t>generate tests for this react code :</a:t>
            </a:r>
            <a:endParaRPr lang="en-US" sz="2000" kern="1200">
              <a:solidFill>
                <a:schemeClr val="tx1"/>
              </a:solidFill>
              <a:latin typeface="+mn-lt"/>
              <a:ea typeface="+mn-ea"/>
              <a:cs typeface="+mn-cs"/>
            </a:endParaRP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A screen shot of a computer program&#10;&#10;Description automatically generated">
            <a:extLst>
              <a:ext uri="{FF2B5EF4-FFF2-40B4-BE49-F238E27FC236}">
                <a16:creationId xmlns:a16="http://schemas.microsoft.com/office/drawing/2014/main" id="{AB85F590-FF7E-7275-B110-1AF9B5E4FF4A}"/>
              </a:ext>
            </a:extLst>
          </p:cNvPr>
          <p:cNvPicPr>
            <a:picLocks noChangeAspect="1"/>
          </p:cNvPicPr>
          <p:nvPr/>
        </p:nvPicPr>
        <p:blipFill>
          <a:blip r:embed="rId2"/>
          <a:stretch>
            <a:fillRect/>
          </a:stretch>
        </p:blipFill>
        <p:spPr>
          <a:xfrm>
            <a:off x="4864608" y="657618"/>
            <a:ext cx="6846363" cy="5391510"/>
          </a:xfrm>
          <a:prstGeom prst="rect">
            <a:avLst/>
          </a:prstGeom>
        </p:spPr>
      </p:pic>
    </p:spTree>
    <p:extLst>
      <p:ext uri="{BB962C8B-B14F-4D97-AF65-F5344CB8AC3E}">
        <p14:creationId xmlns:p14="http://schemas.microsoft.com/office/powerpoint/2010/main" val="60487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84C3A-DF43-CE2F-BF4B-94BBEDE05CB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dirty="0">
                <a:solidFill>
                  <a:schemeClr val="tx1"/>
                </a:solidFill>
                <a:latin typeface="+mj-lt"/>
                <a:ea typeface="+mj-ea"/>
                <a:cs typeface="+mj-cs"/>
              </a:rPr>
              <a:t>CODE LLAMA </a:t>
            </a:r>
          </a:p>
        </p:txBody>
      </p:sp>
      <p:sp>
        <p:nvSpPr>
          <p:cNvPr id="1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0E7033C-8442-5C4E-150A-F82BF9AE8A53}"/>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JEST : </a:t>
            </a:r>
          </a:p>
        </p:txBody>
      </p:sp>
      <p:pic>
        <p:nvPicPr>
          <p:cNvPr id="5" name="Content Placeholder 4" descr="A computer screen shot of text&#10;&#10;Description automatically generated">
            <a:extLst>
              <a:ext uri="{FF2B5EF4-FFF2-40B4-BE49-F238E27FC236}">
                <a16:creationId xmlns:a16="http://schemas.microsoft.com/office/drawing/2014/main" id="{143BCC03-9525-8446-21A8-1EEE67C6AE9A}"/>
              </a:ext>
            </a:extLst>
          </p:cNvPr>
          <p:cNvPicPr>
            <a:picLocks noGrp="1" noChangeAspect="1"/>
          </p:cNvPicPr>
          <p:nvPr>
            <p:ph idx="1"/>
          </p:nvPr>
        </p:nvPicPr>
        <p:blipFill>
          <a:blip r:embed="rId2"/>
          <a:stretch>
            <a:fillRect/>
          </a:stretch>
        </p:blipFill>
        <p:spPr>
          <a:xfrm>
            <a:off x="4746010" y="640080"/>
            <a:ext cx="6720291" cy="5577840"/>
          </a:xfrm>
          <a:prstGeom prst="rect">
            <a:avLst/>
          </a:prstGeom>
        </p:spPr>
      </p:pic>
    </p:spTree>
    <p:extLst>
      <p:ext uri="{BB962C8B-B14F-4D97-AF65-F5344CB8AC3E}">
        <p14:creationId xmlns:p14="http://schemas.microsoft.com/office/powerpoint/2010/main" val="71200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84C3A-DF43-CE2F-BF4B-94BBEDE05CB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CODE LLAMA </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0E7033C-8442-5C4E-150A-F82BF9AE8A53}"/>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ENZYME : </a:t>
            </a:r>
          </a:p>
        </p:txBody>
      </p:sp>
      <p:pic>
        <p:nvPicPr>
          <p:cNvPr id="8" name="Content Placeholder 7" descr="A computer screen shot of a program code&#10;&#10;Description automatically generated">
            <a:extLst>
              <a:ext uri="{FF2B5EF4-FFF2-40B4-BE49-F238E27FC236}">
                <a16:creationId xmlns:a16="http://schemas.microsoft.com/office/drawing/2014/main" id="{5645B392-72EF-ECE9-B35B-F259A3B49CF5}"/>
              </a:ext>
            </a:extLst>
          </p:cNvPr>
          <p:cNvPicPr>
            <a:picLocks noGrp="1" noChangeAspect="1"/>
          </p:cNvPicPr>
          <p:nvPr>
            <p:ph idx="1"/>
          </p:nvPr>
        </p:nvPicPr>
        <p:blipFill>
          <a:blip r:embed="rId2"/>
          <a:stretch>
            <a:fillRect/>
          </a:stretch>
        </p:blipFill>
        <p:spPr>
          <a:xfrm>
            <a:off x="4654296" y="667513"/>
            <a:ext cx="6903720" cy="5522973"/>
          </a:xfrm>
          <a:prstGeom prst="rect">
            <a:avLst/>
          </a:prstGeom>
        </p:spPr>
      </p:pic>
    </p:spTree>
    <p:extLst>
      <p:ext uri="{BB962C8B-B14F-4D97-AF65-F5344CB8AC3E}">
        <p14:creationId xmlns:p14="http://schemas.microsoft.com/office/powerpoint/2010/main" val="2817926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84C3A-DF43-CE2F-BF4B-94BBEDE05CB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dirty="0">
                <a:solidFill>
                  <a:schemeClr val="tx1"/>
                </a:solidFill>
                <a:latin typeface="+mj-lt"/>
                <a:ea typeface="+mj-ea"/>
                <a:cs typeface="+mj-cs"/>
              </a:rPr>
              <a:t>STAR</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CHAT</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8AB9A75-7EFE-B65D-5084-35CB9C693921}"/>
              </a:ext>
            </a:extLst>
          </p:cNvPr>
          <p:cNvSpPr>
            <a:spLocks noGrp="1"/>
          </p:cNvSpPr>
          <p:nvPr>
            <p:ph idx="1"/>
          </p:nvPr>
        </p:nvSpPr>
        <p:spPr>
          <a:xfrm>
            <a:off x="630936" y="2807208"/>
            <a:ext cx="3429000" cy="3410712"/>
          </a:xfrm>
        </p:spPr>
        <p:txBody>
          <a:bodyPr vert="horz" lIns="91440" tIns="45720" rIns="91440" bIns="45720" rtlCol="0" anchor="t">
            <a:normAutofit/>
          </a:bodyPr>
          <a:lstStyle/>
          <a:p>
            <a:pPr>
              <a:spcAft>
                <a:spcPts val="600"/>
              </a:spcAft>
            </a:pPr>
            <a:r>
              <a:rPr lang="en-US" sz="2200" dirty="0"/>
              <a:t>REACT TEST</a:t>
            </a:r>
            <a:br>
              <a:rPr lang="en-US" sz="2200" dirty="0"/>
            </a:br>
            <a:r>
              <a:rPr lang="en-US" sz="2200" dirty="0"/>
              <a:t>RENDERER : </a:t>
            </a:r>
          </a:p>
        </p:txBody>
      </p:sp>
      <p:pic>
        <p:nvPicPr>
          <p:cNvPr id="4" name="Picture 3" descr="A screen shot of a computer code&#10;&#10;Description automatically generated">
            <a:extLst>
              <a:ext uri="{FF2B5EF4-FFF2-40B4-BE49-F238E27FC236}">
                <a16:creationId xmlns:a16="http://schemas.microsoft.com/office/drawing/2014/main" id="{3AAE5FA4-28E9-F1DF-750E-56842EB3EBBC}"/>
              </a:ext>
            </a:extLst>
          </p:cNvPr>
          <p:cNvPicPr>
            <a:picLocks noChangeAspect="1"/>
          </p:cNvPicPr>
          <p:nvPr/>
        </p:nvPicPr>
        <p:blipFill>
          <a:blip r:embed="rId2"/>
          <a:stretch>
            <a:fillRect/>
          </a:stretch>
        </p:blipFill>
        <p:spPr>
          <a:xfrm>
            <a:off x="4654296" y="874624"/>
            <a:ext cx="6903720" cy="5108752"/>
          </a:xfrm>
          <a:prstGeom prst="rect">
            <a:avLst/>
          </a:prstGeom>
        </p:spPr>
      </p:pic>
    </p:spTree>
    <p:extLst>
      <p:ext uri="{BB962C8B-B14F-4D97-AF65-F5344CB8AC3E}">
        <p14:creationId xmlns:p14="http://schemas.microsoft.com/office/powerpoint/2010/main" val="345228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3">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B84C3A-DF43-CE2F-BF4B-94BBEDE05CBB}"/>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CODE LLAMA </a:t>
            </a:r>
          </a:p>
        </p:txBody>
      </p:sp>
      <p:sp>
        <p:nvSpPr>
          <p:cNvPr id="7" name="Content Placeholder 6">
            <a:extLst>
              <a:ext uri="{FF2B5EF4-FFF2-40B4-BE49-F238E27FC236}">
                <a16:creationId xmlns:a16="http://schemas.microsoft.com/office/drawing/2014/main" id="{18AB9A75-7EFE-B65D-5084-35CB9C693921}"/>
              </a:ext>
            </a:extLst>
          </p:cNvPr>
          <p:cNvSpPr>
            <a:spLocks noGrp="1"/>
          </p:cNvSpPr>
          <p:nvPr>
            <p:ph idx="1"/>
          </p:nvPr>
        </p:nvSpPr>
        <p:spPr>
          <a:xfrm>
            <a:off x="996287" y="4121253"/>
            <a:ext cx="3125337" cy="1136843"/>
          </a:xfrm>
        </p:spPr>
        <p:txBody>
          <a:bodyPr vert="horz" lIns="91440" tIns="45720" rIns="91440" bIns="45720" rtlCol="0">
            <a:normAutofit/>
          </a:bodyPr>
          <a:lstStyle/>
          <a:p>
            <a:pPr marL="0" indent="0" algn="ctr">
              <a:spcAft>
                <a:spcPts val="600"/>
              </a:spcAft>
              <a:buNone/>
            </a:pPr>
            <a:r>
              <a:rPr lang="en-US" sz="1800" b="0" i="0" kern="1200">
                <a:solidFill>
                  <a:schemeClr val="tx1"/>
                </a:solidFill>
                <a:effectLst/>
                <a:latin typeface="+mn-lt"/>
                <a:ea typeface="+mn-ea"/>
                <a:cs typeface="+mn-cs"/>
              </a:rPr>
              <a:t>write the test using cypress</a:t>
            </a:r>
            <a:r>
              <a:rPr lang="en-US" sz="1800" kern="1200">
                <a:solidFill>
                  <a:schemeClr val="tx1"/>
                </a:solidFill>
                <a:latin typeface="+mn-lt"/>
                <a:ea typeface="+mn-ea"/>
                <a:cs typeface="+mn-cs"/>
              </a:rPr>
              <a:t>: </a:t>
            </a:r>
          </a:p>
        </p:txBody>
      </p:sp>
      <p:pic>
        <p:nvPicPr>
          <p:cNvPr id="5" name="Picture 4" descr="A screen shot of a computer code&#10;&#10;Description automatically generated">
            <a:extLst>
              <a:ext uri="{FF2B5EF4-FFF2-40B4-BE49-F238E27FC236}">
                <a16:creationId xmlns:a16="http://schemas.microsoft.com/office/drawing/2014/main" id="{BAB880AD-DA0D-DBFC-8099-C155499157F9}"/>
              </a:ext>
            </a:extLst>
          </p:cNvPr>
          <p:cNvPicPr>
            <a:picLocks noChangeAspect="1"/>
          </p:cNvPicPr>
          <p:nvPr/>
        </p:nvPicPr>
        <p:blipFill>
          <a:blip r:embed="rId2"/>
          <a:stretch>
            <a:fillRect/>
          </a:stretch>
        </p:blipFill>
        <p:spPr>
          <a:xfrm>
            <a:off x="5895751" y="930750"/>
            <a:ext cx="5708649" cy="4966524"/>
          </a:xfrm>
          <a:prstGeom prst="rect">
            <a:avLst/>
          </a:prstGeom>
        </p:spPr>
      </p:pic>
    </p:spTree>
    <p:extLst>
      <p:ext uri="{BB962C8B-B14F-4D97-AF65-F5344CB8AC3E}">
        <p14:creationId xmlns:p14="http://schemas.microsoft.com/office/powerpoint/2010/main" val="1417192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B84C3A-DF43-CE2F-BF4B-94BBEDE05CBB}"/>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dirty="0">
                <a:solidFill>
                  <a:schemeClr val="tx1"/>
                </a:solidFill>
                <a:latin typeface="+mj-lt"/>
                <a:ea typeface="+mj-ea"/>
                <a:cs typeface="+mj-cs"/>
              </a:rPr>
              <a:t>STAR CHAT</a:t>
            </a:r>
          </a:p>
        </p:txBody>
      </p:sp>
      <p:sp>
        <p:nvSpPr>
          <p:cNvPr id="7" name="Content Placeholder 6">
            <a:extLst>
              <a:ext uri="{FF2B5EF4-FFF2-40B4-BE49-F238E27FC236}">
                <a16:creationId xmlns:a16="http://schemas.microsoft.com/office/drawing/2014/main" id="{18AB9A75-7EFE-B65D-5084-35CB9C693921}"/>
              </a:ext>
            </a:extLst>
          </p:cNvPr>
          <p:cNvSpPr>
            <a:spLocks noGrp="1"/>
          </p:cNvSpPr>
          <p:nvPr>
            <p:ph idx="1"/>
          </p:nvPr>
        </p:nvSpPr>
        <p:spPr>
          <a:xfrm>
            <a:off x="996287" y="4121253"/>
            <a:ext cx="3125337" cy="1136843"/>
          </a:xfrm>
        </p:spPr>
        <p:txBody>
          <a:bodyPr vert="horz" lIns="91440" tIns="45720" rIns="91440" bIns="45720" rtlCol="0">
            <a:normAutofit/>
          </a:bodyPr>
          <a:lstStyle/>
          <a:p>
            <a:pPr marL="0" indent="0" algn="ctr">
              <a:spcAft>
                <a:spcPts val="600"/>
              </a:spcAft>
              <a:buNone/>
            </a:pPr>
            <a:r>
              <a:rPr lang="en-US" sz="1800" b="0" i="0" kern="1200">
                <a:solidFill>
                  <a:schemeClr val="tx1"/>
                </a:solidFill>
                <a:effectLst/>
                <a:latin typeface="+mn-lt"/>
                <a:ea typeface="+mn-ea"/>
                <a:cs typeface="+mn-cs"/>
              </a:rPr>
              <a:t>write the test using cypress</a:t>
            </a:r>
            <a:r>
              <a:rPr lang="en-US" sz="1800" kern="1200">
                <a:solidFill>
                  <a:schemeClr val="tx1"/>
                </a:solidFill>
                <a:latin typeface="+mn-lt"/>
                <a:ea typeface="+mn-ea"/>
                <a:cs typeface="+mn-cs"/>
              </a:rPr>
              <a:t>: </a:t>
            </a:r>
          </a:p>
        </p:txBody>
      </p:sp>
      <p:pic>
        <p:nvPicPr>
          <p:cNvPr id="8" name="Picture 7" descr="A screenshot of a computer program&#10;&#10;Description automatically generated">
            <a:extLst>
              <a:ext uri="{FF2B5EF4-FFF2-40B4-BE49-F238E27FC236}">
                <a16:creationId xmlns:a16="http://schemas.microsoft.com/office/drawing/2014/main" id="{02D665BC-CBAA-9D66-C2CB-86D27FE7A700}"/>
              </a:ext>
            </a:extLst>
          </p:cNvPr>
          <p:cNvPicPr>
            <a:picLocks noChangeAspect="1"/>
          </p:cNvPicPr>
          <p:nvPr/>
        </p:nvPicPr>
        <p:blipFill>
          <a:blip r:embed="rId2"/>
          <a:stretch>
            <a:fillRect/>
          </a:stretch>
        </p:blipFill>
        <p:spPr>
          <a:xfrm>
            <a:off x="5895751" y="1737097"/>
            <a:ext cx="5708649" cy="3353831"/>
          </a:xfrm>
          <a:prstGeom prst="rect">
            <a:avLst/>
          </a:prstGeom>
        </p:spPr>
      </p:pic>
    </p:spTree>
    <p:extLst>
      <p:ext uri="{BB962C8B-B14F-4D97-AF65-F5344CB8AC3E}">
        <p14:creationId xmlns:p14="http://schemas.microsoft.com/office/powerpoint/2010/main" val="362687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5F1B89-9993-B3E8-6BFB-0BD0AEAF09BA}"/>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FUNCTIONAL COMPONENT WITH STATE</a:t>
            </a:r>
          </a:p>
        </p:txBody>
      </p:sp>
      <p:sp>
        <p:nvSpPr>
          <p:cNvPr id="3" name="Content Placeholder 2">
            <a:extLst>
              <a:ext uri="{FF2B5EF4-FFF2-40B4-BE49-F238E27FC236}">
                <a16:creationId xmlns:a16="http://schemas.microsoft.com/office/drawing/2014/main" id="{084979FC-8232-E14A-16AE-55E82E4003D4}"/>
              </a:ext>
            </a:extLst>
          </p:cNvPr>
          <p:cNvSpPr>
            <a:spLocks noGrp="1"/>
          </p:cNvSpPr>
          <p:nvPr>
            <p:ph idx="1"/>
          </p:nvPr>
        </p:nvSpPr>
        <p:spPr>
          <a:xfrm>
            <a:off x="996287" y="4121253"/>
            <a:ext cx="3125337" cy="1136843"/>
          </a:xfrm>
        </p:spPr>
        <p:txBody>
          <a:bodyPr vert="horz" lIns="91440" tIns="45720" rIns="91440" bIns="45720" rtlCol="0">
            <a:normAutofit/>
          </a:bodyPr>
          <a:lstStyle/>
          <a:p>
            <a:pPr marL="0" indent="0" algn="ctr">
              <a:buNone/>
            </a:pPr>
            <a:r>
              <a:rPr lang="en-US" sz="1200" b="0" i="0" dirty="0">
                <a:solidFill>
                  <a:srgbClr val="1F2937"/>
                </a:solidFill>
                <a:effectLst/>
                <a:latin typeface="Source Sans Pro" panose="020B0503030403020204" pitchFamily="34" charset="0"/>
              </a:rPr>
              <a:t>write cypress tests for the following react code :</a:t>
            </a:r>
            <a:endParaRPr lang="en-US" sz="1800" kern="1200" dirty="0">
              <a:solidFill>
                <a:schemeClr val="tx1"/>
              </a:solidFill>
              <a:latin typeface="+mn-lt"/>
              <a:ea typeface="+mn-ea"/>
              <a:cs typeface="+mn-cs"/>
            </a:endParaRPr>
          </a:p>
        </p:txBody>
      </p:sp>
      <p:pic>
        <p:nvPicPr>
          <p:cNvPr id="6" name="Picture 5" descr="A screen shot of a computer code&#10;&#10;Description automatically generated">
            <a:extLst>
              <a:ext uri="{FF2B5EF4-FFF2-40B4-BE49-F238E27FC236}">
                <a16:creationId xmlns:a16="http://schemas.microsoft.com/office/drawing/2014/main" id="{78B65433-17B1-039A-0A49-8C28363574A5}"/>
              </a:ext>
            </a:extLst>
          </p:cNvPr>
          <p:cNvPicPr>
            <a:picLocks noChangeAspect="1"/>
          </p:cNvPicPr>
          <p:nvPr/>
        </p:nvPicPr>
        <p:blipFill>
          <a:blip r:embed="rId2"/>
          <a:stretch>
            <a:fillRect/>
          </a:stretch>
        </p:blipFill>
        <p:spPr>
          <a:xfrm>
            <a:off x="5895751" y="1701418"/>
            <a:ext cx="5708649" cy="3425188"/>
          </a:xfrm>
          <a:prstGeom prst="rect">
            <a:avLst/>
          </a:prstGeom>
        </p:spPr>
      </p:pic>
    </p:spTree>
    <p:extLst>
      <p:ext uri="{BB962C8B-B14F-4D97-AF65-F5344CB8AC3E}">
        <p14:creationId xmlns:p14="http://schemas.microsoft.com/office/powerpoint/2010/main" val="398845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TotalTime>
  <Words>417</Words>
  <Application>Microsoft Macintosh PowerPoint</Application>
  <PresentationFormat>Widescreen</PresentationFormat>
  <Paragraphs>53</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Aharoni</vt:lpstr>
      <vt:lpstr>Arial</vt:lpstr>
      <vt:lpstr>Calibri</vt:lpstr>
      <vt:lpstr>Calibri Light</vt:lpstr>
      <vt:lpstr>Source Sans Pro</vt:lpstr>
      <vt:lpstr>Office Theme</vt:lpstr>
      <vt:lpstr>TEXT PROMPTS FOR REACT TEST GENERATION</vt:lpstr>
      <vt:lpstr>LLMs experimented on :</vt:lpstr>
      <vt:lpstr>STARTER CODE – BASIC COMPONENT</vt:lpstr>
      <vt:lpstr>CODE LLAMA </vt:lpstr>
      <vt:lpstr>CODE LLAMA </vt:lpstr>
      <vt:lpstr>STAR CHAT</vt:lpstr>
      <vt:lpstr>CODE LLAMA </vt:lpstr>
      <vt:lpstr>STAR CHAT</vt:lpstr>
      <vt:lpstr>FUNCTIONAL COMPONENT WITH STATE</vt:lpstr>
      <vt:lpstr>CODE LLAMA </vt:lpstr>
      <vt:lpstr>STAR CHAT</vt:lpstr>
      <vt:lpstr>STAR CHAT</vt:lpstr>
      <vt:lpstr>FUNCTIONAL COMPONENT WITH ANOTHER FUNCTION</vt:lpstr>
      <vt:lpstr>CODE LLAMA </vt:lpstr>
      <vt:lpstr>STAR CHAT</vt:lpstr>
      <vt:lpstr>FUNCTIONAL COMPONENT WITH ANOTHER FUNCTION API CALL</vt:lpstr>
      <vt:lpstr>CODE LLAMA </vt:lpstr>
      <vt:lpstr>STAR CHAT</vt:lpstr>
      <vt:lpstr>STAR CHAT Improvised prompt</vt:lpstr>
      <vt:lpstr>CODE LLAMA Improvised prompt </vt:lpstr>
      <vt:lpstr>CODE LLAMA Improvised prompt </vt:lpstr>
      <vt:lpstr>CODE LLAMA Improvised prompt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PROMPTS FOR REACT TEST GENERATION</dc:title>
  <dc:creator>Vaibhav Setia</dc:creator>
  <cp:lastModifiedBy>Vaibhav Setia</cp:lastModifiedBy>
  <cp:revision>1</cp:revision>
  <dcterms:created xsi:type="dcterms:W3CDTF">2024-02-05T20:20:13Z</dcterms:created>
  <dcterms:modified xsi:type="dcterms:W3CDTF">2024-02-06T06:38:13Z</dcterms:modified>
</cp:coreProperties>
</file>