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68D"/>
    <a:srgbClr val="FFC000"/>
    <a:srgbClr val="00000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AA73-A6D3-46FC-9518-B582E6692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97038-0EA4-4D0E-AE0C-853ABE183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A7DD2-8E93-421A-BAEB-4B3DC5C6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8817-812E-48AB-97F9-7CC861D7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F06CD-C3F7-4782-91EA-81DDD430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9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B67F-CA46-4FCB-B136-CAD40878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354EA-B1DD-44F7-B872-9C4A083B3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820E-A360-4140-A05D-9C6AF036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E668-CE27-4C7E-88CE-5D767AC4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E57A-4680-4331-865D-BE948F7A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4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F1B57-30BA-440E-9C5C-EDCE0B1D1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16DF4-415F-40F3-985C-FC1A5A17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C2B14-0C03-4DB9-8A7C-AB7D61E8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42F5F-20ED-4F39-B1A7-3194C9DA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759F-6AFA-4990-B447-0F0AC6D6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0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C479-9F6B-4B15-8362-CC106781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06DD-65BD-4FAA-87B3-136FC6EC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B70CF-3D40-483E-9959-74E5E6B6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6260-83DD-4C0D-B31B-321BB4D8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CC8DC-8394-466F-A6EE-4569C977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D469-F3CD-4C99-8F66-55592CE0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22A24-3827-49D9-A1B4-775559CCA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5EAC-A074-44FF-A178-3A14A5B9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AB130-1161-4D9A-B113-F45518EF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0E183-8B8E-4695-8B8E-638DF330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07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06D5-288B-4F35-9671-FACE743A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4178-781E-494F-87EB-FA035EB24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CB67F-BC73-4F0B-AD3F-8CEAB2914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8328D-9704-4325-86E6-16AA7A60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277CF-7C76-4EAF-BB53-42AC7991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6CC8C-4599-41BC-9062-1F789D98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95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1553-66DD-4974-B488-ED8054FC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A9C3A-2DD8-4ADF-81E8-5E68B2267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A4B71-C87C-45CA-B5C4-7E2A8D87F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27635-32E0-4AF9-9443-FAB394219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559A8-FD9D-4563-9783-990646632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EF4B2-481F-40FB-AEAA-D2F77235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264FB-8609-4104-A27F-60BC32E7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764BE-25E0-4C2B-8391-223F789D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7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9C68-7F7D-45F2-944D-30BF24EA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F68B2-9017-47A9-BDBC-9ACBFE71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968BF-8A86-4BB4-B04E-0B6ECC07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7DAF1-5327-4FA6-8CA1-82716410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81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CDF2E-2F48-4F40-8F2E-4B3922D8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BA1DB-E017-4FCC-BE1C-10AA1418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3FE44-75F8-45C3-A284-23E8A4E7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9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4C7A-6DDE-4FA0-98AE-318B43E2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7897-CF96-414B-9851-31887590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10853-3AE7-46AB-AF67-9364A4C4F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C5776-3C43-4AA2-8736-3C7BD83D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43261-1E32-45D6-8AEB-526AE0D1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B88C8-D6DA-4E0D-BB93-D3A03228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1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B25D-26C0-4A4C-BA21-99BC1215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9D1B1-E89F-4B87-88E4-55FDED015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8001B-DCAE-420C-ADF0-665E360DE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ED2FB-F17B-46C3-ACAA-EF042976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BBEB4-4EAE-4683-8BD7-4DCEEBADE10A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4B799-A491-457C-A93A-3173BA4B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1422F-E68C-4C7C-BDD6-44A07E20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48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AC15B-F2C4-48A2-B688-BEE52126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C7095-F7D6-44A8-8A72-036CA322D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E3BE-2956-422B-B3A5-26B9BDE14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BBEB4-4EAE-4683-8BD7-4DCEEBADE10A}" type="datetimeFigureOut">
              <a:rPr lang="en-IN" smtClean="0"/>
              <a:t>27-03-2021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B744E-8BCB-44AD-A922-B2207B88B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60AEB-8CF1-464E-A236-8A2DE7EE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F693F-9FAA-4FBE-8C11-CAE57A9A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16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kia-logo - All Mobile Company Logo - Free Transparent PNG Clipart Images  Download">
            <a:extLst>
              <a:ext uri="{FF2B5EF4-FFF2-40B4-BE49-F238E27FC236}">
                <a16:creationId xmlns:a16="http://schemas.microsoft.com/office/drawing/2014/main" id="{73DD2C50-EF23-453F-B6F1-AB6C7E68C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51" b="97612" l="1429" r="97619">
                        <a14:foregroundMark x1="21905" y1="40299" x2="21905" y2="40299"/>
                        <a14:foregroundMark x1="27857" y1="27164" x2="27857" y2="27164"/>
                        <a14:foregroundMark x1="49881" y1="33731" x2="49881" y2="33731"/>
                        <a14:foregroundMark x1="55476" y1="32239" x2="55476" y2="32239"/>
                        <a14:foregroundMark x1="71667" y1="42687" x2="71667" y2="42687"/>
                        <a14:foregroundMark x1="78333" y1="43881" x2="78333" y2="43881"/>
                        <a14:foregroundMark x1="3214" y1="69851" x2="3214" y2="69851"/>
                        <a14:foregroundMark x1="8452" y1="74328" x2="8452" y2="74328"/>
                        <a14:foregroundMark x1="15357" y1="73731" x2="15357" y2="73731"/>
                        <a14:foregroundMark x1="21190" y1="75224" x2="21190" y2="75224"/>
                        <a14:foregroundMark x1="25000" y1="72537" x2="25000" y2="72537"/>
                        <a14:foregroundMark x1="27857" y1="79701" x2="27857" y2="79701"/>
                        <a14:foregroundMark x1="34762" y1="77910" x2="34762" y2="77910"/>
                        <a14:foregroundMark x1="40238" y1="75224" x2="40238" y2="75224"/>
                        <a14:foregroundMark x1="44524" y1="73433" x2="44524" y2="73433"/>
                        <a14:foregroundMark x1="44643" y1="64776" x2="44643" y2="64776"/>
                        <a14:foregroundMark x1="47857" y1="73731" x2="47857" y2="73731"/>
                        <a14:foregroundMark x1="53929" y1="76119" x2="53929" y2="76119"/>
                        <a14:foregroundMark x1="63690" y1="78507" x2="63690" y2="78507"/>
                        <a14:foregroundMark x1="69881" y1="80299" x2="69881" y2="80299"/>
                        <a14:foregroundMark x1="75952" y1="81194" x2="75952" y2="81194"/>
                        <a14:foregroundMark x1="82857" y1="82388" x2="82857" y2="82388"/>
                        <a14:foregroundMark x1="89643" y1="80299" x2="89643" y2="80299"/>
                        <a14:foregroundMark x1="92738" y1="78507" x2="92738" y2="78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822" y="15599"/>
            <a:ext cx="1873230" cy="74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77B7799D-15F3-4523-91A3-57679ADFA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6" y="1370680"/>
            <a:ext cx="3242093" cy="242928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7537D1A-5E84-4317-82D7-138734B3A4DE}"/>
              </a:ext>
            </a:extLst>
          </p:cNvPr>
          <p:cNvSpPr/>
          <p:nvPr/>
        </p:nvSpPr>
        <p:spPr>
          <a:xfrm>
            <a:off x="38913" y="30188"/>
            <a:ext cx="12114172" cy="74882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Bell MT" panose="02020503060305020303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5A1EA8-051B-484E-BC7E-5996A6F4B0AD}"/>
              </a:ext>
            </a:extLst>
          </p:cNvPr>
          <p:cNvSpPr/>
          <p:nvPr/>
        </p:nvSpPr>
        <p:spPr>
          <a:xfrm>
            <a:off x="6814666" y="29707"/>
            <a:ext cx="5338420" cy="7488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Bell MT" panose="020205030603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09A2D-092D-4BEC-A508-429E7A47642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Bell MT" panose="02020503060305020303" pitchFamily="18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23B4606-38FB-45F9-B263-95371D13D1D9}"/>
              </a:ext>
            </a:extLst>
          </p:cNvPr>
          <p:cNvGrpSpPr/>
          <p:nvPr/>
        </p:nvGrpSpPr>
        <p:grpSpPr>
          <a:xfrm>
            <a:off x="6818082" y="779328"/>
            <a:ext cx="5335005" cy="3194794"/>
            <a:chOff x="6818082" y="779328"/>
            <a:chExt cx="5335005" cy="31947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A8F5CE-3582-46D1-89CD-20297B3FCBDC}"/>
                </a:ext>
              </a:extLst>
            </p:cNvPr>
            <p:cNvSpPr/>
            <p:nvPr/>
          </p:nvSpPr>
          <p:spPr>
            <a:xfrm>
              <a:off x="6818083" y="779489"/>
              <a:ext cx="5335004" cy="3194633"/>
            </a:xfrm>
            <a:prstGeom prst="rect">
              <a:avLst/>
            </a:prstGeom>
            <a:solidFill>
              <a:srgbClr val="E7E6E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Bell MT" panose="02020503060305020303" pitchFamily="18" charset="0"/>
              </a:endParaRPr>
            </a:p>
          </p:txBody>
        </p:sp>
        <p:sp>
          <p:nvSpPr>
            <p:cNvPr id="37" name="Arrow: Quad 36">
              <a:extLst>
                <a:ext uri="{FF2B5EF4-FFF2-40B4-BE49-F238E27FC236}">
                  <a16:creationId xmlns:a16="http://schemas.microsoft.com/office/drawing/2014/main" id="{4592D7DD-1D6E-4D10-909E-430F82F253CC}"/>
                </a:ext>
              </a:extLst>
            </p:cNvPr>
            <p:cNvSpPr/>
            <p:nvPr/>
          </p:nvSpPr>
          <p:spPr>
            <a:xfrm>
              <a:off x="8215584" y="1176655"/>
              <a:ext cx="2540000" cy="2400300"/>
            </a:xfrm>
            <a:prstGeom prst="quadArrow">
              <a:avLst>
                <a:gd name="adj1" fmla="val 1928"/>
                <a:gd name="adj2" fmla="val 4147"/>
                <a:gd name="adj3" fmla="val 76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Bell MT" panose="02020503060305020303" pitchFamily="18" charset="0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0C03D6B-42F9-4575-9660-3B9932731D15}"/>
                </a:ext>
              </a:extLst>
            </p:cNvPr>
            <p:cNvSpPr/>
            <p:nvPr/>
          </p:nvSpPr>
          <p:spPr>
            <a:xfrm>
              <a:off x="6818082" y="779489"/>
              <a:ext cx="2539999" cy="1427685"/>
            </a:xfrm>
            <a:prstGeom prst="roundRect">
              <a:avLst>
                <a:gd name="adj" fmla="val 1119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latin typeface="Bell MT" panose="02020503060305020303" pitchFamily="18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3CEB39D-F85A-4289-975D-C5F95428731E}"/>
                </a:ext>
              </a:extLst>
            </p:cNvPr>
            <p:cNvSpPr/>
            <p:nvPr/>
          </p:nvSpPr>
          <p:spPr>
            <a:xfrm>
              <a:off x="6818083" y="2546276"/>
              <a:ext cx="2539999" cy="1427685"/>
            </a:xfrm>
            <a:prstGeom prst="roundRect">
              <a:avLst>
                <a:gd name="adj" fmla="val 6942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latin typeface="Bell MT" panose="02020503060305020303" pitchFamily="18" charset="0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8860BCB-AF9B-48D8-8620-06DB3F624F3C}"/>
                </a:ext>
              </a:extLst>
            </p:cNvPr>
            <p:cNvSpPr/>
            <p:nvPr/>
          </p:nvSpPr>
          <p:spPr>
            <a:xfrm>
              <a:off x="9613088" y="2546277"/>
              <a:ext cx="2539999" cy="1427685"/>
            </a:xfrm>
            <a:prstGeom prst="roundRect">
              <a:avLst>
                <a:gd name="adj" fmla="val 807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Bell MT" panose="02020503060305020303" pitchFamily="18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06179C0-2B3C-4FFE-B1DB-9299AD9DFCA8}"/>
                </a:ext>
              </a:extLst>
            </p:cNvPr>
            <p:cNvSpPr/>
            <p:nvPr/>
          </p:nvSpPr>
          <p:spPr>
            <a:xfrm>
              <a:off x="9613086" y="779489"/>
              <a:ext cx="2539999" cy="1427685"/>
            </a:xfrm>
            <a:prstGeom prst="roundRect">
              <a:avLst>
                <a:gd name="adj" fmla="val 1102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>
                <a:latin typeface="Bell MT" panose="02020503060305020303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30FC84D-D480-4EC2-BF8D-B0C52670B03A}"/>
                </a:ext>
              </a:extLst>
            </p:cNvPr>
            <p:cNvSpPr txBox="1"/>
            <p:nvPr/>
          </p:nvSpPr>
          <p:spPr>
            <a:xfrm>
              <a:off x="9599424" y="779488"/>
              <a:ext cx="337080" cy="1427686"/>
            </a:xfrm>
            <a:prstGeom prst="rect">
              <a:avLst/>
            </a:prstGeom>
            <a:solidFill>
              <a:srgbClr val="FFC000"/>
            </a:solidFill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IN" sz="900" b="1" dirty="0">
                  <a:latin typeface="Bell MT" panose="02020503060305020303" pitchFamily="18" charset="0"/>
                </a:rPr>
                <a:t>PRODUCT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AEDEF9-0FE4-4E66-A79A-648908FE22DC}"/>
                </a:ext>
              </a:extLst>
            </p:cNvPr>
            <p:cNvSpPr txBox="1"/>
            <p:nvPr/>
          </p:nvSpPr>
          <p:spPr>
            <a:xfrm>
              <a:off x="9609931" y="2546115"/>
              <a:ext cx="337080" cy="1427686"/>
            </a:xfrm>
            <a:prstGeom prst="rect">
              <a:avLst/>
            </a:prstGeom>
            <a:solidFill>
              <a:srgbClr val="FFC000"/>
            </a:solidFill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IN" sz="900" b="1" dirty="0">
                  <a:latin typeface="Bell MT" panose="02020503060305020303" pitchFamily="18" charset="0"/>
                </a:rPr>
                <a:t>PRICE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95F71B-E1A9-4E13-82FB-2065E8CB9482}"/>
                </a:ext>
              </a:extLst>
            </p:cNvPr>
            <p:cNvSpPr txBox="1"/>
            <p:nvPr/>
          </p:nvSpPr>
          <p:spPr>
            <a:xfrm>
              <a:off x="9021001" y="2546115"/>
              <a:ext cx="337080" cy="1427686"/>
            </a:xfrm>
            <a:prstGeom prst="rect">
              <a:avLst/>
            </a:prstGeom>
            <a:solidFill>
              <a:srgbClr val="FFC000"/>
            </a:solidFill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IN" sz="900" b="1" dirty="0">
                  <a:latin typeface="Bell MT" panose="02020503060305020303" pitchFamily="18" charset="0"/>
                </a:rPr>
                <a:t>PLACE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E5E1A6D-CCC0-4533-B6A4-ABEE106E1247}"/>
                </a:ext>
              </a:extLst>
            </p:cNvPr>
            <p:cNvSpPr txBox="1"/>
            <p:nvPr/>
          </p:nvSpPr>
          <p:spPr>
            <a:xfrm>
              <a:off x="9051655" y="779328"/>
              <a:ext cx="337080" cy="1427686"/>
            </a:xfrm>
            <a:prstGeom prst="rect">
              <a:avLst/>
            </a:prstGeom>
            <a:solidFill>
              <a:srgbClr val="FFC000"/>
            </a:solidFill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en-IN" sz="900" b="1" spc="-150" dirty="0">
                  <a:latin typeface="Bell MT" panose="02020503060305020303" pitchFamily="18" charset="0"/>
                </a:rPr>
                <a:t>PROMOTION</a:t>
              </a:r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C0C83379-FFF7-4D0B-953E-9335CAA79CD3}"/>
              </a:ext>
            </a:extLst>
          </p:cNvPr>
          <p:cNvSpPr/>
          <p:nvPr/>
        </p:nvSpPr>
        <p:spPr>
          <a:xfrm>
            <a:off x="9186469" y="2119836"/>
            <a:ext cx="571025" cy="484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Bell MT" panose="02020503060305020303" pitchFamily="18" charset="0"/>
            </a:endParaRPr>
          </a:p>
        </p:txBody>
      </p:sp>
      <p:pic>
        <p:nvPicPr>
          <p:cNvPr id="1026" name="Picture 2" descr="Cars Traffic On the Road. Stock Footage Video (100% Royalty-free) 16765657  | Shutterstock">
            <a:extLst>
              <a:ext uri="{FF2B5EF4-FFF2-40B4-BE49-F238E27FC236}">
                <a16:creationId xmlns:a16="http://schemas.microsoft.com/office/drawing/2014/main" id="{B3686A72-22FD-4794-BD76-2F5B0F34F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" t="63600" r="107" b="-119"/>
          <a:stretch/>
        </p:blipFill>
        <p:spPr bwMode="auto">
          <a:xfrm>
            <a:off x="0" y="6078511"/>
            <a:ext cx="12153085" cy="749302"/>
          </a:xfrm>
          <a:prstGeom prst="rect">
            <a:avLst/>
          </a:prstGeom>
          <a:solidFill>
            <a:srgbClr val="000000">
              <a:alpha val="40000"/>
            </a:srgbClr>
          </a:solidFill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2625408-CCA6-4CDA-A74B-3E22C14732E6}"/>
              </a:ext>
            </a:extLst>
          </p:cNvPr>
          <p:cNvSpPr txBox="1"/>
          <p:nvPr/>
        </p:nvSpPr>
        <p:spPr>
          <a:xfrm>
            <a:off x="7358985" y="15052"/>
            <a:ext cx="4253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ell MT" panose="02020503060305020303" pitchFamily="18" charset="0"/>
              </a:rPr>
              <a:t>Changing The Way People Look at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latin typeface="Bell MT" panose="02020503060305020303" pitchFamily="18" charset="0"/>
              </a:rPr>
              <a:t>NOKIA Using 4P Mktng Mix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B2DC5F-EB85-4E88-B590-5AD9C347E052}"/>
              </a:ext>
            </a:extLst>
          </p:cNvPr>
          <p:cNvSpPr txBox="1"/>
          <p:nvPr/>
        </p:nvSpPr>
        <p:spPr>
          <a:xfrm>
            <a:off x="9064597" y="4028952"/>
            <a:ext cx="3020450" cy="14157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Bell MT" panose="02020503060305020303" pitchFamily="18" charset="0"/>
              </a:rPr>
              <a:t>Packaging Strategies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Bell MT" panose="02020503060305020303" pitchFamily="18" charset="0"/>
              </a:rPr>
              <a:t>Durable, Reliable, Protect the Product.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Bell MT" panose="02020503060305020303" pitchFamily="18" charset="0"/>
              </a:rPr>
              <a:t>Communicate Nokia Brand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Bell MT" panose="02020503060305020303" pitchFamily="18" charset="0"/>
              </a:rPr>
              <a:t>Communicate the Product’s feature Clear &amp; Bold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Bell MT" panose="02020503060305020303" pitchFamily="18" charset="0"/>
              </a:rPr>
              <a:t>Packaging can be marketed in segmentation based on region(N,S,E,W)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3F07E6-8A72-4BBC-AEFD-781F7C1876D3}"/>
              </a:ext>
            </a:extLst>
          </p:cNvPr>
          <p:cNvSpPr txBox="1"/>
          <p:nvPr/>
        </p:nvSpPr>
        <p:spPr>
          <a:xfrm>
            <a:off x="9211229" y="2191818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chemeClr val="bg1"/>
                </a:solidFill>
                <a:latin typeface="Bell MT" panose="02020503060305020303" pitchFamily="18" charset="0"/>
              </a:rPr>
              <a:t>4P’s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4B78FC-A6CB-47FA-AB9C-B0B2F5C15738}"/>
              </a:ext>
            </a:extLst>
          </p:cNvPr>
          <p:cNvSpPr/>
          <p:nvPr/>
        </p:nvSpPr>
        <p:spPr>
          <a:xfrm>
            <a:off x="38914" y="6088527"/>
            <a:ext cx="12114171" cy="734238"/>
          </a:xfrm>
          <a:prstGeom prst="rect">
            <a:avLst/>
          </a:prstGeom>
          <a:solidFill>
            <a:srgbClr val="FFFFFF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Bell MT" panose="02020503060305020303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D88D69-E072-4A5F-BCE6-B15C091181D2}"/>
              </a:ext>
            </a:extLst>
          </p:cNvPr>
          <p:cNvSpPr txBox="1"/>
          <p:nvPr/>
        </p:nvSpPr>
        <p:spPr>
          <a:xfrm>
            <a:off x="170163" y="5952300"/>
            <a:ext cx="2569697" cy="830997"/>
          </a:xfrm>
          <a:prstGeom prst="rect">
            <a:avLst/>
          </a:prstGeom>
          <a:solidFill>
            <a:srgbClr val="FFC000">
              <a:alpha val="76078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According to report, People tends to rely more the brands who have service stations available in their own city. (1 SS per 200 KMs)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942E3D-07D5-4E14-91F0-AED000F41F54}"/>
              </a:ext>
            </a:extLst>
          </p:cNvPr>
          <p:cNvSpPr txBox="1"/>
          <p:nvPr/>
        </p:nvSpPr>
        <p:spPr>
          <a:xfrm>
            <a:off x="3052867" y="5930884"/>
            <a:ext cx="2797670" cy="830997"/>
          </a:xfrm>
          <a:prstGeom prst="rect">
            <a:avLst/>
          </a:prstGeom>
          <a:solidFill>
            <a:srgbClr val="FFC000">
              <a:alpha val="76078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Tie-Ups with leading offline retailers in balance with Online Giants thereby gaining Higher Visibility of Brand, and making your product reach maximum.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7DA29A-C0B4-4C49-9A90-AA363857BFCF}"/>
              </a:ext>
            </a:extLst>
          </p:cNvPr>
          <p:cNvSpPr txBox="1"/>
          <p:nvPr/>
        </p:nvSpPr>
        <p:spPr>
          <a:xfrm>
            <a:off x="9064597" y="5933456"/>
            <a:ext cx="2961581" cy="830997"/>
          </a:xfrm>
          <a:prstGeom prst="rect">
            <a:avLst/>
          </a:prstGeom>
          <a:solidFill>
            <a:srgbClr val="FFC000">
              <a:alpha val="76078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2/3</a:t>
            </a:r>
            <a:r>
              <a:rPr lang="en-IN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Indian population is rural, people still trust more in physical touch of product than online, in such areas opening a mini-outlet is more recommended.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8158EC-13DB-4725-A977-98FFC3D07097}"/>
              </a:ext>
            </a:extLst>
          </p:cNvPr>
          <p:cNvSpPr txBox="1"/>
          <p:nvPr/>
        </p:nvSpPr>
        <p:spPr>
          <a:xfrm>
            <a:off x="6158200" y="5930884"/>
            <a:ext cx="2668931" cy="830997"/>
          </a:xfrm>
          <a:prstGeom prst="rect">
            <a:avLst/>
          </a:prstGeom>
          <a:solidFill>
            <a:srgbClr val="FFC000">
              <a:alpha val="76078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Unique Selling-Points and unique sale time, to create a feeling of urgency in people to buy the desired product at cheap and unique product.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0D71B3-851D-496C-9FEC-96B42517C1D4}"/>
              </a:ext>
            </a:extLst>
          </p:cNvPr>
          <p:cNvSpPr txBox="1"/>
          <p:nvPr/>
        </p:nvSpPr>
        <p:spPr>
          <a:xfrm>
            <a:off x="29684" y="779008"/>
            <a:ext cx="115966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  <a:latin typeface="Bell MT" panose="02020503060305020303" pitchFamily="18" charset="0"/>
              </a:rPr>
              <a:t>Consumer Insights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D821D26-2728-4328-974E-0FBEC8F97005}"/>
              </a:ext>
            </a:extLst>
          </p:cNvPr>
          <p:cNvGrpSpPr/>
          <p:nvPr/>
        </p:nvGrpSpPr>
        <p:grpSpPr>
          <a:xfrm>
            <a:off x="71496" y="3782670"/>
            <a:ext cx="1798984" cy="1631269"/>
            <a:chOff x="2915159" y="1260458"/>
            <a:chExt cx="2561550" cy="2098389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AE95679-BFF1-4D17-8829-210556CCD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7779"/>
            <a:stretch/>
          </p:blipFill>
          <p:spPr>
            <a:xfrm>
              <a:off x="2915159" y="1260458"/>
              <a:ext cx="2561550" cy="20983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8565B94-AFBB-40FD-97F5-4B2A8ADF0524}"/>
                </a:ext>
              </a:extLst>
            </p:cNvPr>
            <p:cNvSpPr txBox="1"/>
            <p:nvPr/>
          </p:nvSpPr>
          <p:spPr>
            <a:xfrm>
              <a:off x="4014819" y="2799988"/>
              <a:ext cx="597188" cy="354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100" b="1" dirty="0"/>
                <a:t>Yes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3F73DF9-675E-424A-A9BA-AC4749802598}"/>
                </a:ext>
              </a:extLst>
            </p:cNvPr>
            <p:cNvSpPr txBox="1"/>
            <p:nvPr/>
          </p:nvSpPr>
          <p:spPr>
            <a:xfrm>
              <a:off x="4434553" y="2228736"/>
              <a:ext cx="597188" cy="354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100" b="1" dirty="0"/>
                <a:t>No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D1FA3F5-806C-469F-850C-BBB5811F5095}"/>
              </a:ext>
            </a:extLst>
          </p:cNvPr>
          <p:cNvGrpSpPr/>
          <p:nvPr/>
        </p:nvGrpSpPr>
        <p:grpSpPr>
          <a:xfrm>
            <a:off x="1937471" y="3770157"/>
            <a:ext cx="2067743" cy="1643782"/>
            <a:chOff x="1905037" y="4126838"/>
            <a:chExt cx="1944399" cy="1365139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9CE917A2-6717-4FB2-90F8-5AFB5B432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/>
            <a:stretch/>
          </p:blipFill>
          <p:spPr>
            <a:xfrm>
              <a:off x="1905037" y="4126838"/>
              <a:ext cx="1944399" cy="1365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C326D835-28F4-46E0-B3A9-6280327B7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508" y="4497781"/>
              <a:ext cx="784928" cy="72396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63EBE30-E88A-455C-AC1E-C1EE4D71B1BA}"/>
              </a:ext>
            </a:extLst>
          </p:cNvPr>
          <p:cNvSpPr txBox="1"/>
          <p:nvPr/>
        </p:nvSpPr>
        <p:spPr>
          <a:xfrm>
            <a:off x="1189534" y="861433"/>
            <a:ext cx="19688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/>
            <a:r>
              <a:rPr lang="en-IN" sz="1100" dirty="0"/>
              <a:t>To understand the Mindset and buying behaviour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0EA296-720C-475F-925D-573BDAD2581F}"/>
              </a:ext>
            </a:extLst>
          </p:cNvPr>
          <p:cNvCxnSpPr>
            <a:cxnSpLocks/>
          </p:cNvCxnSpPr>
          <p:nvPr/>
        </p:nvCxnSpPr>
        <p:spPr>
          <a:xfrm>
            <a:off x="145977" y="5486838"/>
            <a:ext cx="11939070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88B4B26-07AF-4A13-ADD4-DB2B209D6185}"/>
              </a:ext>
            </a:extLst>
          </p:cNvPr>
          <p:cNvSpPr txBox="1"/>
          <p:nvPr/>
        </p:nvSpPr>
        <p:spPr>
          <a:xfrm>
            <a:off x="9915629" y="874481"/>
            <a:ext cx="238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4G enabled smartphones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High Performance(Gaming + Video Streaming) (6,8 GB RAM)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High Res. Camera (48Mp rear)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App Ecosystem, operating multiple apps at ease.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2D4362C-B346-42AE-9D94-895D563793CB}"/>
              </a:ext>
            </a:extLst>
          </p:cNvPr>
          <p:cNvSpPr txBox="1"/>
          <p:nvPr/>
        </p:nvSpPr>
        <p:spPr>
          <a:xfrm>
            <a:off x="6814665" y="859564"/>
            <a:ext cx="238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Wide-Spread Launch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Extensive use of Social Media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SEO Marketing, effective blogs on Nokia Smart Phone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Product Placement via Tech savvy Influencers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0FDE080-0FFF-40FB-B69F-1CCE7709E7F5}"/>
              </a:ext>
            </a:extLst>
          </p:cNvPr>
          <p:cNvSpPr txBox="1"/>
          <p:nvPr/>
        </p:nvSpPr>
        <p:spPr>
          <a:xfrm>
            <a:off x="9925909" y="2586976"/>
            <a:ext cx="2266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Depends on variant of processor and 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Ranges between 9999 to 19999, as per survey.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Discounts are ignored if people get more than what they need.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1AA2B8F-A945-4D2F-B8D5-89EF985473B0}"/>
              </a:ext>
            </a:extLst>
          </p:cNvPr>
          <p:cNvGrpSpPr/>
          <p:nvPr/>
        </p:nvGrpSpPr>
        <p:grpSpPr>
          <a:xfrm>
            <a:off x="1983701" y="5407205"/>
            <a:ext cx="8423491" cy="587036"/>
            <a:chOff x="2048797" y="5446721"/>
            <a:chExt cx="8423491" cy="58703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92266F3-6285-42C2-A12C-3C68F2C0C291}"/>
                </a:ext>
              </a:extLst>
            </p:cNvPr>
            <p:cNvSpPr txBox="1"/>
            <p:nvPr/>
          </p:nvSpPr>
          <p:spPr>
            <a:xfrm>
              <a:off x="2048797" y="5570962"/>
              <a:ext cx="3306054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1600" b="1" dirty="0">
                  <a:ln>
                    <a:solidFill>
                      <a:srgbClr val="FFFF00"/>
                    </a:solidFill>
                  </a:ln>
                  <a:solidFill>
                    <a:schemeClr val="bg1"/>
                  </a:solidFill>
                  <a:latin typeface="Bell MT" panose="02020503060305020303" pitchFamily="18" charset="0"/>
                </a:rPr>
                <a:t>Distribution Challenge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93FE5E-EF18-49F3-BB0E-254D1371CAD0}"/>
                </a:ext>
              </a:extLst>
            </p:cNvPr>
            <p:cNvSpPr txBox="1"/>
            <p:nvPr/>
          </p:nvSpPr>
          <p:spPr>
            <a:xfrm>
              <a:off x="6844264" y="5555923"/>
              <a:ext cx="3628024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1600" b="1" dirty="0">
                  <a:ln>
                    <a:solidFill>
                      <a:srgbClr val="FFFF00"/>
                    </a:solidFill>
                  </a:ln>
                  <a:solidFill>
                    <a:schemeClr val="bg1"/>
                  </a:solidFill>
                  <a:latin typeface="Bell MT" panose="02020503060305020303" pitchFamily="18" charset="0"/>
                </a:rPr>
                <a:t>Wide-Spread Network Is the Key</a:t>
              </a:r>
            </a:p>
          </p:txBody>
        </p:sp>
        <p:sp>
          <p:nvSpPr>
            <p:cNvPr id="61" name="Equals 60">
              <a:extLst>
                <a:ext uri="{FF2B5EF4-FFF2-40B4-BE49-F238E27FC236}">
                  <a16:creationId xmlns:a16="http://schemas.microsoft.com/office/drawing/2014/main" id="{2BD4770D-80C2-414F-AA4B-89F47D74DAC3}"/>
                </a:ext>
              </a:extLst>
            </p:cNvPr>
            <p:cNvSpPr/>
            <p:nvPr/>
          </p:nvSpPr>
          <p:spPr>
            <a:xfrm>
              <a:off x="5884865" y="5446721"/>
              <a:ext cx="401203" cy="587036"/>
            </a:xfrm>
            <a:prstGeom prst="mathEqual">
              <a:avLst>
                <a:gd name="adj1" fmla="val 16907"/>
                <a:gd name="adj2" fmla="val 718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04DABDD-DA7C-4F78-A97C-A26F168C94DC}"/>
              </a:ext>
            </a:extLst>
          </p:cNvPr>
          <p:cNvCxnSpPr>
            <a:cxnSpLocks/>
          </p:cNvCxnSpPr>
          <p:nvPr/>
        </p:nvCxnSpPr>
        <p:spPr>
          <a:xfrm>
            <a:off x="3418563" y="874481"/>
            <a:ext cx="0" cy="268260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CF5EF85-29F6-41D8-99BF-425834EA06B6}"/>
              </a:ext>
            </a:extLst>
          </p:cNvPr>
          <p:cNvSpPr/>
          <p:nvPr/>
        </p:nvSpPr>
        <p:spPr>
          <a:xfrm>
            <a:off x="38725" y="14720"/>
            <a:ext cx="4867025" cy="7488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Bell MT" panose="02020503060305020303" pitchFamily="18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F2BB2A9-D6F0-4552-A3E3-C1C41AAC81A2}"/>
              </a:ext>
            </a:extLst>
          </p:cNvPr>
          <p:cNvSpPr txBox="1"/>
          <p:nvPr/>
        </p:nvSpPr>
        <p:spPr>
          <a:xfrm>
            <a:off x="71496" y="-7762"/>
            <a:ext cx="4209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Understanding of Problem</a:t>
            </a: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How can Nokia Position its New Smartphone Products In such Dynamic and ultra competitive market in India?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7638CF-FF33-428B-81C0-FA9E642493FF}"/>
              </a:ext>
            </a:extLst>
          </p:cNvPr>
          <p:cNvSpPr txBox="1"/>
          <p:nvPr/>
        </p:nvSpPr>
        <p:spPr>
          <a:xfrm>
            <a:off x="4126879" y="3765326"/>
            <a:ext cx="258740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  <a:latin typeface="Bell MT" panose="02020503060305020303" pitchFamily="18" charset="0"/>
              </a:rPr>
              <a:t>Target Customer Persona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27CF60D-9B0F-4CA3-92D4-5266539A82AC}"/>
              </a:ext>
            </a:extLst>
          </p:cNvPr>
          <p:cNvSpPr txBox="1"/>
          <p:nvPr/>
        </p:nvSpPr>
        <p:spPr>
          <a:xfrm>
            <a:off x="4075877" y="4017586"/>
            <a:ext cx="1004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22-35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48F7F79-C97C-427B-A90B-6D33ADADE471}"/>
              </a:ext>
            </a:extLst>
          </p:cNvPr>
          <p:cNvSpPr txBox="1"/>
          <p:nvPr/>
        </p:nvSpPr>
        <p:spPr>
          <a:xfrm>
            <a:off x="5529975" y="3998844"/>
            <a:ext cx="391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Income: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&lt;30000 &amp; 30000 to &lt;50000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EED711C-DBC6-4C77-A049-F793B683349A}"/>
              </a:ext>
            </a:extLst>
          </p:cNvPr>
          <p:cNvSpPr txBox="1"/>
          <p:nvPr/>
        </p:nvSpPr>
        <p:spPr>
          <a:xfrm>
            <a:off x="4051837" y="4224760"/>
            <a:ext cx="1349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&gt; F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390D78C-2A8B-4C6C-A42A-910B8B257AF3}"/>
              </a:ext>
            </a:extLst>
          </p:cNvPr>
          <p:cNvSpPr txBox="1"/>
          <p:nvPr/>
        </p:nvSpPr>
        <p:spPr>
          <a:xfrm>
            <a:off x="5538287" y="4233952"/>
            <a:ext cx="3449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KDM: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Either Elder most member of family or Younger kid who understands technology.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0DDDE9A-29A5-4058-957A-B4393352729D}"/>
              </a:ext>
            </a:extLst>
          </p:cNvPr>
          <p:cNvSpPr txBox="1"/>
          <p:nvPr/>
        </p:nvSpPr>
        <p:spPr>
          <a:xfrm>
            <a:off x="2353932" y="3449359"/>
            <a:ext cx="512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latin typeface="Arial Black" panose="020B0A04020102020204" pitchFamily="34" charset="0"/>
              </a:rPr>
              <a:t>Fig.1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EE2AB60-3D59-45FB-8137-79A4C12CFAED}"/>
              </a:ext>
            </a:extLst>
          </p:cNvPr>
          <p:cNvSpPr txBox="1"/>
          <p:nvPr/>
        </p:nvSpPr>
        <p:spPr>
          <a:xfrm>
            <a:off x="1315098" y="5195399"/>
            <a:ext cx="512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latin typeface="Arial Black" panose="020B0A04020102020204" pitchFamily="34" charset="0"/>
              </a:rPr>
              <a:t>Fig.2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14C46A-65AA-4A86-AD42-EAEA69402085}"/>
              </a:ext>
            </a:extLst>
          </p:cNvPr>
          <p:cNvSpPr txBox="1"/>
          <p:nvPr/>
        </p:nvSpPr>
        <p:spPr>
          <a:xfrm>
            <a:off x="3280772" y="5173090"/>
            <a:ext cx="5121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>
                <a:latin typeface="Arial Black" panose="020B0A04020102020204" pitchFamily="34" charset="0"/>
              </a:rPr>
              <a:t>Fig.3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F6689AA-A6D4-4D67-AD5C-54C70F21D34D}"/>
              </a:ext>
            </a:extLst>
          </p:cNvPr>
          <p:cNvSpPr txBox="1"/>
          <p:nvPr/>
        </p:nvSpPr>
        <p:spPr>
          <a:xfrm>
            <a:off x="4051837" y="4451707"/>
            <a:ext cx="1449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Bkg.: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Fig.1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F28F190-410C-4962-AAC4-2EAB1BBF88D5}"/>
              </a:ext>
            </a:extLst>
          </p:cNvPr>
          <p:cNvSpPr txBox="1"/>
          <p:nvPr/>
        </p:nvSpPr>
        <p:spPr>
          <a:xfrm rot="16200000">
            <a:off x="-778900" y="4380020"/>
            <a:ext cx="1840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Data Source: Research Paper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87725C4-2852-4D6A-9A2D-C8EC9B1EC1BB}"/>
              </a:ext>
            </a:extLst>
          </p:cNvPr>
          <p:cNvSpPr txBox="1"/>
          <p:nvPr/>
        </p:nvSpPr>
        <p:spPr>
          <a:xfrm>
            <a:off x="4038765" y="4686792"/>
            <a:ext cx="5012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Stated Needs: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Want to purchase Inexpensive Device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Delight Needs: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 features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Unstated Needs: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Excellent service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Needs: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Want friends to see him tech savvy consumer.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AABEF79-5B41-441A-AAA9-C33D1982180C}"/>
              </a:ext>
            </a:extLst>
          </p:cNvPr>
          <p:cNvCxnSpPr>
            <a:cxnSpLocks/>
          </p:cNvCxnSpPr>
          <p:nvPr/>
        </p:nvCxnSpPr>
        <p:spPr>
          <a:xfrm>
            <a:off x="5515718" y="4082173"/>
            <a:ext cx="0" cy="5952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D746CF9-F447-4E2D-9C3F-4F303C8F62D9}"/>
              </a:ext>
            </a:extLst>
          </p:cNvPr>
          <p:cNvSpPr txBox="1"/>
          <p:nvPr/>
        </p:nvSpPr>
        <p:spPr>
          <a:xfrm>
            <a:off x="6827114" y="2588886"/>
            <a:ext cx="22662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Local outlets in order to get high reach to rural customers.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Utilising mobile network and big retailers.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/>
                </a:solidFill>
              </a:rPr>
              <a:t>Collaboration with e-markets, in order to fetch urban/semi-urban population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0C52973-444B-46CB-9316-C3CEFE0A0C37}"/>
              </a:ext>
            </a:extLst>
          </p:cNvPr>
          <p:cNvSpPr txBox="1"/>
          <p:nvPr/>
        </p:nvSpPr>
        <p:spPr>
          <a:xfrm>
            <a:off x="3583143" y="2028808"/>
            <a:ext cx="3110851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  <a:latin typeface="Bell MT" panose="02020503060305020303" pitchFamily="18" charset="0"/>
              </a:rPr>
              <a:t>Brand Positioning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1A9E2557-4DE7-4CDD-86A4-DC724602771F}"/>
              </a:ext>
            </a:extLst>
          </p:cNvPr>
          <p:cNvSpPr txBox="1"/>
          <p:nvPr/>
        </p:nvSpPr>
        <p:spPr>
          <a:xfrm>
            <a:off x="3641367" y="2318949"/>
            <a:ext cx="3101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Scenario: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 &amp; Innovative features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Suggestions: 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Functionality &amp; Medium Pricing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Durability + style +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OS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3E3ADD6-B536-43AE-A24C-4EDB6CEFF10B}"/>
              </a:ext>
            </a:extLst>
          </p:cNvPr>
          <p:cNvSpPr txBox="1"/>
          <p:nvPr/>
        </p:nvSpPr>
        <p:spPr>
          <a:xfrm>
            <a:off x="3583143" y="851924"/>
            <a:ext cx="307665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n>
                  <a:solidFill>
                    <a:srgbClr val="FFFF00"/>
                  </a:solidFill>
                </a:ln>
                <a:solidFill>
                  <a:schemeClr val="bg1"/>
                </a:solidFill>
                <a:latin typeface="Bell MT" panose="02020503060305020303" pitchFamily="18" charset="0"/>
              </a:rPr>
              <a:t>Communication Message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51A88325-459C-488F-8A98-C283B2124E67}"/>
              </a:ext>
            </a:extLst>
          </p:cNvPr>
          <p:cNvSpPr txBox="1"/>
          <p:nvPr/>
        </p:nvSpPr>
        <p:spPr>
          <a:xfrm>
            <a:off x="3980152" y="1157963"/>
            <a:ext cx="2388519" cy="830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00468D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Forte" panose="03060902040502070203" pitchFamily="66" charset="0"/>
              </a:rPr>
              <a:t>“Good Old Days Are Back”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B07C4D0D-0839-405C-9DF0-ABF07601A560}"/>
              </a:ext>
            </a:extLst>
          </p:cNvPr>
          <p:cNvCxnSpPr>
            <a:cxnSpLocks/>
          </p:cNvCxnSpPr>
          <p:nvPr/>
        </p:nvCxnSpPr>
        <p:spPr>
          <a:xfrm flipV="1">
            <a:off x="38725" y="758344"/>
            <a:ext cx="12114360" cy="3373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43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444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Bell MT</vt:lpstr>
      <vt:lpstr>Calibri</vt:lpstr>
      <vt:lpstr>Calibri Light</vt:lpstr>
      <vt:lpstr>Forte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Sheth</dc:creator>
  <cp:lastModifiedBy>Vaibhav Sheth</cp:lastModifiedBy>
  <cp:revision>46</cp:revision>
  <dcterms:created xsi:type="dcterms:W3CDTF">2021-03-06T17:51:45Z</dcterms:created>
  <dcterms:modified xsi:type="dcterms:W3CDTF">2021-03-27T14:01:33Z</dcterms:modified>
</cp:coreProperties>
</file>