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45AB-D091-421F-A55C-A54EC687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90BBD-B537-4DAD-95C8-D0329F43E8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7417D3-482A-4431-92F5-25B53A9E33B3}"/>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2D7009D4-DB33-4C19-9BBC-B719C1E25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8102F-6393-4ED7-A551-C97CA6FDF661}"/>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383033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5B70-6972-4EE0-B9ED-0E0AFEF43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968F9-A435-4BC2-A224-98E47BC17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B8FCD-4691-4156-A9B2-AA69BD7CDF5E}"/>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59AC1292-8C80-47D0-B326-6E9402B96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77140-E61B-4223-A5C5-C937F48A6402}"/>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202328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04AF-404E-418A-A255-E864620B30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A5E211-2310-4BDE-93B1-E3AF7FB02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91466-980F-4154-9179-264D75035D48}"/>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ECF09B01-2A9D-43C4-837F-A24EFBDAD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191F6-91DC-4FED-8787-2F7998D90256}"/>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336024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11DA-BADF-47D2-B644-1111E5E900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BAD8B-DF8C-4E1D-95B0-33E080B91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8A6BE-7CF0-4D19-913A-1D4D1ABE846C}"/>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CE6A3894-4612-4A7D-833C-D702AD1BF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F23B8-D0EE-42FF-93B9-A2D7BDFF8527}"/>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7605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62-489D-44A3-85D4-D0C6EAABE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F42DC4-A056-45FD-9531-E92BEDB72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9830E-E33B-4FF1-9AA0-E4B511143228}"/>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89D13392-3FD5-43D9-849C-BD9BCA6C8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CB00C-50CF-4256-9D0D-B80D1D718878}"/>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257261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2C1-99F9-429E-933F-12E8F498D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5175DE-0918-45CC-8875-9C9CEFDB8E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5092B-9A8A-4A78-A3F0-A6BB8F6EA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790B07-0D06-480B-8553-34C98B318B9E}"/>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6" name="Footer Placeholder 5">
            <a:extLst>
              <a:ext uri="{FF2B5EF4-FFF2-40B4-BE49-F238E27FC236}">
                <a16:creationId xmlns:a16="http://schemas.microsoft.com/office/drawing/2014/main" id="{58A8D0ED-2D32-4122-B9B0-66A89CB04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26F40-9CE4-4C9A-8650-54FF1B5A1AB1}"/>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137887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86F0-C099-427B-9ED1-A7349A6F6B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A1377-D4AF-423C-B19F-586DD83F4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B3C1A-C3E1-4D13-9936-F18FF86896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BDE045-2A59-455E-96EA-C49476729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904A5-5139-4D1C-9A4A-AAA3586BA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CC90D1-0345-4420-B055-5B9DB7F42973}"/>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8" name="Footer Placeholder 7">
            <a:extLst>
              <a:ext uri="{FF2B5EF4-FFF2-40B4-BE49-F238E27FC236}">
                <a16:creationId xmlns:a16="http://schemas.microsoft.com/office/drawing/2014/main" id="{1C01DE3F-357E-4D20-8D7B-13B46CE9FC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B9E103-BA96-40C8-AE7D-2B7AEE81D485}"/>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303814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0895-FAE0-4AEE-8C83-FA49EC5FF8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9B6BBC-EBCA-42B2-9FD0-116DCEB0BC65}"/>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4" name="Footer Placeholder 3">
            <a:extLst>
              <a:ext uri="{FF2B5EF4-FFF2-40B4-BE49-F238E27FC236}">
                <a16:creationId xmlns:a16="http://schemas.microsoft.com/office/drawing/2014/main" id="{3722A506-0342-4C46-A307-EE7AF1E5C2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9D0126-53DC-4BD6-9B21-36191F2CC456}"/>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367057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06D4D-03AF-4267-89C4-B28A11D29FE1}"/>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3" name="Footer Placeholder 2">
            <a:extLst>
              <a:ext uri="{FF2B5EF4-FFF2-40B4-BE49-F238E27FC236}">
                <a16:creationId xmlns:a16="http://schemas.microsoft.com/office/drawing/2014/main" id="{077F83DC-A3FF-444A-8DAE-8AEC828DA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9ACB9F-D7E1-4224-A128-00A7E077EAFD}"/>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232149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0BF3-B144-4858-8BE0-0EC9C7095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8222C2-2E86-43F8-827D-E3898ABEF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020E9B-0F92-40DF-8661-2E40E5BA0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B616F-52C1-4DE3-9D3B-4B3CF14AD421}"/>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6" name="Footer Placeholder 5">
            <a:extLst>
              <a:ext uri="{FF2B5EF4-FFF2-40B4-BE49-F238E27FC236}">
                <a16:creationId xmlns:a16="http://schemas.microsoft.com/office/drawing/2014/main" id="{B9530A73-159A-461F-97FF-910BB849F0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7586D-C95D-44A1-9764-F23046E8915A}"/>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338856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2038-AF38-4197-BBF7-E5635F466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229A4E-14DF-4652-AAFF-E818AFE50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6766D9-D5F0-43DE-A400-28FB18ACE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E00A4-3861-49C7-A2E3-BFCAF7DAA68E}"/>
              </a:ext>
            </a:extLst>
          </p:cNvPr>
          <p:cNvSpPr>
            <a:spLocks noGrp="1"/>
          </p:cNvSpPr>
          <p:nvPr>
            <p:ph type="dt" sz="half" idx="10"/>
          </p:nvPr>
        </p:nvSpPr>
        <p:spPr/>
        <p:txBody>
          <a:bodyPr/>
          <a:lstStyle/>
          <a:p>
            <a:fld id="{91836FCD-2292-4C67-A6E0-FC1FA505C1B3}" type="datetimeFigureOut">
              <a:rPr lang="en-IN" smtClean="0"/>
              <a:t>08-02-2021</a:t>
            </a:fld>
            <a:endParaRPr lang="en-IN"/>
          </a:p>
        </p:txBody>
      </p:sp>
      <p:sp>
        <p:nvSpPr>
          <p:cNvPr id="6" name="Footer Placeholder 5">
            <a:extLst>
              <a:ext uri="{FF2B5EF4-FFF2-40B4-BE49-F238E27FC236}">
                <a16:creationId xmlns:a16="http://schemas.microsoft.com/office/drawing/2014/main" id="{2CED98D2-C3DC-40F9-8864-3887E1552F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0CAE5-6072-4BA9-A63D-6518E30A59AB}"/>
              </a:ext>
            </a:extLst>
          </p:cNvPr>
          <p:cNvSpPr>
            <a:spLocks noGrp="1"/>
          </p:cNvSpPr>
          <p:nvPr>
            <p:ph type="sldNum" sz="quarter" idx="12"/>
          </p:nvPr>
        </p:nvSpPr>
        <p:spPr/>
        <p:txBody>
          <a:bodyPr/>
          <a:lstStyle/>
          <a:p>
            <a:fld id="{C5C5D499-F1E3-405D-B1A0-6784BFE01519}" type="slidenum">
              <a:rPr lang="en-IN" smtClean="0"/>
              <a:t>‹#›</a:t>
            </a:fld>
            <a:endParaRPr lang="en-IN"/>
          </a:p>
        </p:txBody>
      </p:sp>
    </p:spTree>
    <p:extLst>
      <p:ext uri="{BB962C8B-B14F-4D97-AF65-F5344CB8AC3E}">
        <p14:creationId xmlns:p14="http://schemas.microsoft.com/office/powerpoint/2010/main" val="14031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A3E9B-D30B-4A9E-9F46-7A687BF80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60737-78E3-404E-96ED-6162B1C24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DA4C2-F4DD-472F-B389-B0ED4F402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36FCD-2292-4C67-A6E0-FC1FA505C1B3}" type="datetimeFigureOut">
              <a:rPr lang="en-IN" smtClean="0"/>
              <a:t>08-02-2021</a:t>
            </a:fld>
            <a:endParaRPr lang="en-IN"/>
          </a:p>
        </p:txBody>
      </p:sp>
      <p:sp>
        <p:nvSpPr>
          <p:cNvPr id="5" name="Footer Placeholder 4">
            <a:extLst>
              <a:ext uri="{FF2B5EF4-FFF2-40B4-BE49-F238E27FC236}">
                <a16:creationId xmlns:a16="http://schemas.microsoft.com/office/drawing/2014/main" id="{ACDDDBFA-BB21-48BB-9CFE-E9769DB23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30E5FD-7909-47D2-952B-3F2FA76F4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5D499-F1E3-405D-B1A0-6784BFE01519}" type="slidenum">
              <a:rPr lang="en-IN" smtClean="0"/>
              <a:t>‹#›</a:t>
            </a:fld>
            <a:endParaRPr lang="en-IN"/>
          </a:p>
        </p:txBody>
      </p:sp>
    </p:spTree>
    <p:extLst>
      <p:ext uri="{BB962C8B-B14F-4D97-AF65-F5344CB8AC3E}">
        <p14:creationId xmlns:p14="http://schemas.microsoft.com/office/powerpoint/2010/main" val="318578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4328CD-1660-4E4F-9D62-520B60163FAB}"/>
              </a:ext>
            </a:extLst>
          </p:cNvPr>
          <p:cNvSpPr txBox="1"/>
          <p:nvPr/>
        </p:nvSpPr>
        <p:spPr>
          <a:xfrm>
            <a:off x="628073" y="323273"/>
            <a:ext cx="5717309" cy="1200329"/>
          </a:xfrm>
          <a:prstGeom prst="rect">
            <a:avLst/>
          </a:prstGeom>
          <a:noFill/>
        </p:spPr>
        <p:txBody>
          <a:bodyPr wrap="square" rtlCol="0">
            <a:spAutoFit/>
          </a:bodyPr>
          <a:lstStyle/>
          <a:p>
            <a:r>
              <a:rPr lang="en-IN" dirty="0"/>
              <a:t>Problem statement: Rabdi Wala wants to expand his business into newer dimensions(Online Market) over there strength of present scenario. Most effective and most efficient marketing strategy needs to be drafted.</a:t>
            </a:r>
          </a:p>
        </p:txBody>
      </p:sp>
    </p:spTree>
    <p:extLst>
      <p:ext uri="{BB962C8B-B14F-4D97-AF65-F5344CB8AC3E}">
        <p14:creationId xmlns:p14="http://schemas.microsoft.com/office/powerpoint/2010/main" val="4611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950A9-6808-461C-850A-92BAB397197C}"/>
              </a:ext>
            </a:extLst>
          </p:cNvPr>
          <p:cNvSpPr txBox="1"/>
          <p:nvPr/>
        </p:nvSpPr>
        <p:spPr>
          <a:xfrm>
            <a:off x="822037" y="258618"/>
            <a:ext cx="9347200" cy="6186309"/>
          </a:xfrm>
          <a:prstGeom prst="rect">
            <a:avLst/>
          </a:prstGeom>
          <a:noFill/>
        </p:spPr>
        <p:txBody>
          <a:bodyPr wrap="square" rtlCol="0">
            <a:spAutoFit/>
          </a:bodyPr>
          <a:lstStyle/>
          <a:p>
            <a:r>
              <a:rPr lang="en-US" dirty="0"/>
              <a:t>2. How can precision market segmentation and targeting be used by </a:t>
            </a:r>
            <a:r>
              <a:rPr lang="en-US" dirty="0" err="1"/>
              <a:t>Rabdi</a:t>
            </a:r>
            <a:r>
              <a:rPr lang="en-US" dirty="0"/>
              <a:t> Wala to</a:t>
            </a:r>
          </a:p>
          <a:p>
            <a:r>
              <a:rPr lang="en-US" dirty="0"/>
              <a:t>drive revenues?</a:t>
            </a:r>
            <a:br>
              <a:rPr lang="en-US" dirty="0"/>
            </a:br>
            <a:r>
              <a:rPr lang="en-US" dirty="0"/>
              <a:t>Solution: Strategies provided below are based on segmentation which when applied will eventually give a raise in overall revenue.</a:t>
            </a:r>
          </a:p>
          <a:p>
            <a:endParaRPr lang="en-US" dirty="0"/>
          </a:p>
          <a:p>
            <a:r>
              <a:rPr lang="en-US" dirty="0"/>
              <a:t>Market Segmentation:</a:t>
            </a:r>
          </a:p>
          <a:p>
            <a:r>
              <a:rPr lang="en-US" dirty="0"/>
              <a:t>Geometric Segmentation: Change in Menu according to location</a:t>
            </a:r>
          </a:p>
          <a:p>
            <a:pPr marL="285750" indent="-285750">
              <a:buFontTx/>
              <a:buChar char="-"/>
            </a:pPr>
            <a:r>
              <a:rPr lang="en-US" dirty="0"/>
              <a:t>People will find specific item in particular store only.</a:t>
            </a:r>
          </a:p>
          <a:p>
            <a:pPr marL="285750" indent="-285750">
              <a:buFontTx/>
              <a:buChar char="-"/>
            </a:pPr>
            <a:r>
              <a:rPr lang="en-US" dirty="0"/>
              <a:t>Which will create uniqueness of each store.</a:t>
            </a:r>
          </a:p>
          <a:p>
            <a:pPr marL="285750" indent="-285750">
              <a:buFontTx/>
              <a:buChar char="-"/>
            </a:pPr>
            <a:endParaRPr lang="en-US" dirty="0"/>
          </a:p>
          <a:p>
            <a:r>
              <a:rPr lang="en-US" dirty="0"/>
              <a:t>Demographic Segmentation: Observe buying behavior of customer based on their age and gender.</a:t>
            </a:r>
          </a:p>
          <a:p>
            <a:pPr marL="285750" indent="-285750">
              <a:buFontTx/>
              <a:buChar char="-"/>
            </a:pPr>
            <a:r>
              <a:rPr lang="en-US" dirty="0"/>
              <a:t>Young population(15-25) buys differently and different product than adults or old people.</a:t>
            </a:r>
          </a:p>
          <a:p>
            <a:pPr marL="285750" indent="-285750">
              <a:buFontTx/>
              <a:buChar char="-"/>
            </a:pPr>
            <a:r>
              <a:rPr lang="en-US" dirty="0"/>
              <a:t>Different occasions/events/functions have their specific needs offer them that.</a:t>
            </a:r>
          </a:p>
          <a:p>
            <a:endParaRPr lang="en-US" dirty="0"/>
          </a:p>
          <a:p>
            <a:r>
              <a:rPr lang="en-US" dirty="0"/>
              <a:t>Psychographic Segmentation:</a:t>
            </a:r>
          </a:p>
          <a:p>
            <a:pPr marL="285750" indent="-285750">
              <a:buFontTx/>
              <a:buChar char="-"/>
            </a:pPr>
            <a:r>
              <a:rPr lang="en-US" dirty="0"/>
              <a:t>Sponsoring food stalls in sports event vs corporate event has different requirements</a:t>
            </a:r>
            <a:r>
              <a:rPr lang="en-US" sz="1800" dirty="0">
                <a:effectLst/>
                <a:latin typeface="Calibri" panose="020F0502020204030204" pitchFamily="34" charset="0"/>
                <a:ea typeface="Calibri" panose="020F0502020204030204" pitchFamily="34" charset="0"/>
                <a:cs typeface="Shruti" panose="020B0502040204020203" pitchFamily="34" charset="0"/>
              </a:rPr>
              <a:t>, as the attitude toward your food differs a lot on situation.</a:t>
            </a:r>
            <a:endParaRPr lang="en-US" dirty="0"/>
          </a:p>
          <a:p>
            <a:pPr marL="285750" indent="-285750">
              <a:buFontTx/>
              <a:buChar char="-"/>
            </a:pPr>
            <a:endParaRPr lang="en-US" dirty="0"/>
          </a:p>
          <a:p>
            <a:r>
              <a:rPr lang="en-US" dirty="0"/>
              <a:t>Behavioral segmentation:</a:t>
            </a:r>
          </a:p>
          <a:p>
            <a:pPr marL="285750" indent="-285750">
              <a:buFontTx/>
              <a:buChar char="-"/>
            </a:pPr>
            <a:r>
              <a:rPr lang="en-US" dirty="0"/>
              <a:t>Loyal customers has to be given extra care and discounts as they are your free marketing contents.(they emphasis on mouth of word marketing).</a:t>
            </a:r>
          </a:p>
          <a:p>
            <a:pPr marL="285750" indent="-285750">
              <a:buFontTx/>
              <a:buChar char="-"/>
            </a:pPr>
            <a:r>
              <a:rPr lang="en-US" dirty="0"/>
              <a:t>Create an image of “ </a:t>
            </a:r>
            <a:r>
              <a:rPr lang="en-US" dirty="0" err="1"/>
              <a:t>Rabdi</a:t>
            </a:r>
            <a:r>
              <a:rPr lang="en-US" dirty="0"/>
              <a:t> Wala is not food its an emotion”. </a:t>
            </a:r>
          </a:p>
        </p:txBody>
      </p:sp>
    </p:spTree>
    <p:extLst>
      <p:ext uri="{BB962C8B-B14F-4D97-AF65-F5344CB8AC3E}">
        <p14:creationId xmlns:p14="http://schemas.microsoft.com/office/powerpoint/2010/main" val="34953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5DA675-8B54-4D17-B25A-58D3884D0E82}"/>
              </a:ext>
            </a:extLst>
          </p:cNvPr>
          <p:cNvSpPr txBox="1"/>
          <p:nvPr/>
        </p:nvSpPr>
        <p:spPr>
          <a:xfrm>
            <a:off x="900545" y="849255"/>
            <a:ext cx="3685309" cy="1477328"/>
          </a:xfrm>
          <a:prstGeom prst="rect">
            <a:avLst/>
          </a:prstGeom>
          <a:noFill/>
        </p:spPr>
        <p:txBody>
          <a:bodyPr wrap="square" rtlCol="0">
            <a:spAutoFit/>
          </a:bodyPr>
          <a:lstStyle/>
          <a:p>
            <a:r>
              <a:rPr lang="en-IN" dirty="0"/>
              <a:t>Strength: </a:t>
            </a:r>
          </a:p>
          <a:p>
            <a:pPr marL="285750" indent="-285750">
              <a:buFontTx/>
              <a:buChar char="-"/>
            </a:pPr>
            <a:r>
              <a:rPr lang="en-IN" dirty="0"/>
              <a:t>Variety in selection</a:t>
            </a:r>
          </a:p>
          <a:p>
            <a:pPr marL="285750" indent="-285750">
              <a:buFontTx/>
              <a:buChar char="-"/>
            </a:pPr>
            <a:r>
              <a:rPr lang="en-IN" dirty="0"/>
              <a:t>Regular updates in Menu</a:t>
            </a:r>
          </a:p>
          <a:p>
            <a:pPr marL="285750" indent="-285750">
              <a:buFontTx/>
              <a:buChar char="-"/>
            </a:pPr>
            <a:r>
              <a:rPr lang="en-IN" dirty="0"/>
              <a:t>Strong loyal customer base</a:t>
            </a:r>
          </a:p>
          <a:p>
            <a:pPr marL="285750" indent="-285750">
              <a:buFontTx/>
              <a:buChar char="-"/>
            </a:pPr>
            <a:r>
              <a:rPr lang="en-IN" dirty="0"/>
              <a:t>No quantity and Time Restriction.</a:t>
            </a:r>
          </a:p>
        </p:txBody>
      </p:sp>
      <p:sp>
        <p:nvSpPr>
          <p:cNvPr id="9" name="TextBox 8">
            <a:extLst>
              <a:ext uri="{FF2B5EF4-FFF2-40B4-BE49-F238E27FC236}">
                <a16:creationId xmlns:a16="http://schemas.microsoft.com/office/drawing/2014/main" id="{8D897EC8-811E-41AA-9D5B-CC5889BF099D}"/>
              </a:ext>
            </a:extLst>
          </p:cNvPr>
          <p:cNvSpPr txBox="1"/>
          <p:nvPr/>
        </p:nvSpPr>
        <p:spPr>
          <a:xfrm>
            <a:off x="6530109" y="895927"/>
            <a:ext cx="4119418" cy="2308324"/>
          </a:xfrm>
          <a:prstGeom prst="rect">
            <a:avLst/>
          </a:prstGeom>
          <a:noFill/>
        </p:spPr>
        <p:txBody>
          <a:bodyPr wrap="square" rtlCol="0">
            <a:spAutoFit/>
          </a:bodyPr>
          <a:lstStyle/>
          <a:p>
            <a:r>
              <a:rPr lang="en-IN" dirty="0"/>
              <a:t>Weakness:</a:t>
            </a:r>
          </a:p>
          <a:p>
            <a:pPr marL="285750" indent="-285750">
              <a:buFontTx/>
              <a:buChar char="-"/>
            </a:pPr>
            <a:r>
              <a:rPr lang="en-IN" dirty="0"/>
              <a:t>Lack of infrastructure in franchise model.</a:t>
            </a:r>
          </a:p>
          <a:p>
            <a:pPr marL="285750" indent="-285750">
              <a:buFontTx/>
              <a:buChar char="-"/>
            </a:pPr>
            <a:r>
              <a:rPr lang="en-IN" dirty="0"/>
              <a:t>Proper delivery of sweets in online model.</a:t>
            </a:r>
          </a:p>
          <a:p>
            <a:endParaRPr lang="en-IN" dirty="0"/>
          </a:p>
          <a:p>
            <a:pPr marL="285750" indent="-285750">
              <a:buFontTx/>
              <a:buChar char="-"/>
            </a:pPr>
            <a:endParaRPr lang="en-IN" dirty="0"/>
          </a:p>
          <a:p>
            <a:pPr marL="285750" indent="-285750">
              <a:buFontTx/>
              <a:buChar char="-"/>
            </a:pPr>
            <a:endParaRPr lang="en-IN" dirty="0"/>
          </a:p>
        </p:txBody>
      </p:sp>
      <p:sp>
        <p:nvSpPr>
          <p:cNvPr id="10" name="TextBox 9">
            <a:extLst>
              <a:ext uri="{FF2B5EF4-FFF2-40B4-BE49-F238E27FC236}">
                <a16:creationId xmlns:a16="http://schemas.microsoft.com/office/drawing/2014/main" id="{81CFFFF8-288E-4DCB-AE9B-5A18ACE15B6F}"/>
              </a:ext>
            </a:extLst>
          </p:cNvPr>
          <p:cNvSpPr txBox="1"/>
          <p:nvPr/>
        </p:nvSpPr>
        <p:spPr>
          <a:xfrm>
            <a:off x="988290" y="3163945"/>
            <a:ext cx="3362037" cy="2308324"/>
          </a:xfrm>
          <a:prstGeom prst="rect">
            <a:avLst/>
          </a:prstGeom>
          <a:noFill/>
        </p:spPr>
        <p:txBody>
          <a:bodyPr wrap="square" rtlCol="0">
            <a:spAutoFit/>
          </a:bodyPr>
          <a:lstStyle/>
          <a:p>
            <a:r>
              <a:rPr lang="en-IN" dirty="0"/>
              <a:t>Opportunity:</a:t>
            </a:r>
          </a:p>
          <a:p>
            <a:pPr marL="285750" indent="-285750">
              <a:buFontTx/>
              <a:buChar char="-"/>
            </a:pPr>
            <a:r>
              <a:rPr lang="en-IN" dirty="0"/>
              <a:t>Large foodie population of Mumbai.</a:t>
            </a:r>
          </a:p>
          <a:p>
            <a:pPr marL="285750" indent="-285750">
              <a:buFontTx/>
              <a:buChar char="-"/>
            </a:pPr>
            <a:r>
              <a:rPr lang="en-IN" dirty="0"/>
              <a:t>Increase in demand of traditional sweets in metro cities.</a:t>
            </a:r>
          </a:p>
          <a:p>
            <a:pPr marL="285750" indent="-285750">
              <a:buFontTx/>
              <a:buChar char="-"/>
            </a:pPr>
            <a:r>
              <a:rPr lang="en-IN" dirty="0"/>
              <a:t>Major Youth population of the city.</a:t>
            </a:r>
          </a:p>
        </p:txBody>
      </p:sp>
      <p:sp>
        <p:nvSpPr>
          <p:cNvPr id="11" name="TextBox 10">
            <a:extLst>
              <a:ext uri="{FF2B5EF4-FFF2-40B4-BE49-F238E27FC236}">
                <a16:creationId xmlns:a16="http://schemas.microsoft.com/office/drawing/2014/main" id="{053D45B9-6FB7-471C-BBF9-B6ACFA1C99EC}"/>
              </a:ext>
            </a:extLst>
          </p:cNvPr>
          <p:cNvSpPr txBox="1"/>
          <p:nvPr/>
        </p:nvSpPr>
        <p:spPr>
          <a:xfrm>
            <a:off x="6530109" y="2874818"/>
            <a:ext cx="4276436" cy="1754326"/>
          </a:xfrm>
          <a:prstGeom prst="rect">
            <a:avLst/>
          </a:prstGeom>
          <a:noFill/>
        </p:spPr>
        <p:txBody>
          <a:bodyPr wrap="square" rtlCol="0">
            <a:spAutoFit/>
          </a:bodyPr>
          <a:lstStyle/>
          <a:p>
            <a:r>
              <a:rPr lang="en-IN" dirty="0"/>
              <a:t>Threats:</a:t>
            </a:r>
          </a:p>
          <a:p>
            <a:pPr marL="285750" indent="-285750">
              <a:buFontTx/>
              <a:buChar char="-"/>
            </a:pPr>
            <a:r>
              <a:rPr lang="en-IN" dirty="0"/>
              <a:t>Minor peers who are expert in their particular sweet business</a:t>
            </a:r>
          </a:p>
          <a:p>
            <a:pPr marL="285750" indent="-285750">
              <a:buFontTx/>
              <a:buChar char="-"/>
            </a:pPr>
            <a:r>
              <a:rPr lang="en-IN" dirty="0"/>
              <a:t>Spread of negative reviews if you are getting 65% revenue from Online aggregators.</a:t>
            </a:r>
          </a:p>
        </p:txBody>
      </p:sp>
      <p:sp>
        <p:nvSpPr>
          <p:cNvPr id="12" name="TextBox 11">
            <a:extLst>
              <a:ext uri="{FF2B5EF4-FFF2-40B4-BE49-F238E27FC236}">
                <a16:creationId xmlns:a16="http://schemas.microsoft.com/office/drawing/2014/main" id="{89AB9424-DA76-42DD-AB96-0C7509AC870D}"/>
              </a:ext>
            </a:extLst>
          </p:cNvPr>
          <p:cNvSpPr txBox="1"/>
          <p:nvPr/>
        </p:nvSpPr>
        <p:spPr>
          <a:xfrm>
            <a:off x="988290" y="166255"/>
            <a:ext cx="4350328" cy="369332"/>
          </a:xfrm>
          <a:prstGeom prst="rect">
            <a:avLst/>
          </a:prstGeom>
          <a:noFill/>
        </p:spPr>
        <p:txBody>
          <a:bodyPr wrap="square" rtlCol="0">
            <a:spAutoFit/>
          </a:bodyPr>
          <a:lstStyle/>
          <a:p>
            <a:r>
              <a:rPr lang="en-IN" dirty="0"/>
              <a:t>SWOT ANALYSIS of “RABDI WALA”</a:t>
            </a:r>
          </a:p>
        </p:txBody>
      </p:sp>
    </p:spTree>
    <p:extLst>
      <p:ext uri="{BB962C8B-B14F-4D97-AF65-F5344CB8AC3E}">
        <p14:creationId xmlns:p14="http://schemas.microsoft.com/office/powerpoint/2010/main" val="128442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FCB35-3F1B-4FDE-82AB-413A6521EEE1}"/>
              </a:ext>
            </a:extLst>
          </p:cNvPr>
          <p:cNvSpPr txBox="1"/>
          <p:nvPr/>
        </p:nvSpPr>
        <p:spPr>
          <a:xfrm>
            <a:off x="2775527" y="175490"/>
            <a:ext cx="6640945" cy="954107"/>
          </a:xfrm>
          <a:prstGeom prst="rect">
            <a:avLst/>
          </a:prstGeom>
          <a:noFill/>
        </p:spPr>
        <p:txBody>
          <a:bodyPr wrap="square" rtlCol="0">
            <a:spAutoFit/>
          </a:bodyPr>
          <a:lstStyle/>
          <a:p>
            <a:pPr algn="ctr"/>
            <a:r>
              <a:rPr lang="en-IN" sz="2800" dirty="0"/>
              <a:t>BREIF ONLINE REVIEWS ANALYSIS </a:t>
            </a:r>
          </a:p>
          <a:p>
            <a:pPr algn="ctr"/>
            <a:r>
              <a:rPr lang="en-IN" sz="1400" dirty="0"/>
              <a:t>Majorly considered Negative reviews in order to improve the service.</a:t>
            </a:r>
          </a:p>
          <a:p>
            <a:pPr algn="ctr"/>
            <a:r>
              <a:rPr lang="en-IN" sz="1400" dirty="0"/>
              <a:t>Data is from Zomato and </a:t>
            </a:r>
            <a:r>
              <a:rPr lang="en-IN" sz="1400" dirty="0" err="1"/>
              <a:t>Swiggy</a:t>
            </a:r>
            <a:endParaRPr lang="en-IN" sz="1400" dirty="0"/>
          </a:p>
        </p:txBody>
      </p:sp>
      <p:pic>
        <p:nvPicPr>
          <p:cNvPr id="4" name="Picture 3">
            <a:extLst>
              <a:ext uri="{FF2B5EF4-FFF2-40B4-BE49-F238E27FC236}">
                <a16:creationId xmlns:a16="http://schemas.microsoft.com/office/drawing/2014/main" id="{7947F3A8-259B-4D49-97F3-409EC834F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6" y="3429000"/>
            <a:ext cx="5760332" cy="624894"/>
          </a:xfrm>
          <a:prstGeom prst="rect">
            <a:avLst/>
          </a:prstGeom>
        </p:spPr>
      </p:pic>
      <p:pic>
        <p:nvPicPr>
          <p:cNvPr id="6" name="Picture 5">
            <a:extLst>
              <a:ext uri="{FF2B5EF4-FFF2-40B4-BE49-F238E27FC236}">
                <a16:creationId xmlns:a16="http://schemas.microsoft.com/office/drawing/2014/main" id="{A2D4B971-4772-4212-888A-2F8FA0D93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528" y="3109595"/>
            <a:ext cx="4589017" cy="1318374"/>
          </a:xfrm>
          <a:prstGeom prst="rect">
            <a:avLst/>
          </a:prstGeom>
          <a:ln>
            <a:solidFill>
              <a:schemeClr val="accent1"/>
            </a:solidFill>
          </a:ln>
        </p:spPr>
      </p:pic>
      <p:sp>
        <p:nvSpPr>
          <p:cNvPr id="8" name="Left Brace 7">
            <a:extLst>
              <a:ext uri="{FF2B5EF4-FFF2-40B4-BE49-F238E27FC236}">
                <a16:creationId xmlns:a16="http://schemas.microsoft.com/office/drawing/2014/main" id="{EB535058-1D5B-42E1-B7F6-AFC89BE5BD7C}"/>
              </a:ext>
            </a:extLst>
          </p:cNvPr>
          <p:cNvSpPr/>
          <p:nvPr/>
        </p:nvSpPr>
        <p:spPr>
          <a:xfrm rot="5400000">
            <a:off x="5712691" y="613469"/>
            <a:ext cx="766614" cy="4225637"/>
          </a:xfrm>
          <a:prstGeom prst="leftBrace">
            <a:avLst>
              <a:gd name="adj1" fmla="val 8333"/>
              <a:gd name="adj2" fmla="val 501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51BF7A9F-A633-4C5E-A23D-72BC9DE8AA5C}"/>
              </a:ext>
            </a:extLst>
          </p:cNvPr>
          <p:cNvSpPr txBox="1"/>
          <p:nvPr/>
        </p:nvSpPr>
        <p:spPr>
          <a:xfrm>
            <a:off x="2733961" y="1810732"/>
            <a:ext cx="6724076" cy="369332"/>
          </a:xfrm>
          <a:prstGeom prst="rect">
            <a:avLst/>
          </a:prstGeom>
          <a:noFill/>
        </p:spPr>
        <p:txBody>
          <a:bodyPr wrap="square" rtlCol="0">
            <a:spAutoFit/>
          </a:bodyPr>
          <a:lstStyle/>
          <a:p>
            <a:r>
              <a:rPr lang="en-IN" dirty="0"/>
              <a:t>Two different Average cost on different platform, it should be uniform.</a:t>
            </a:r>
          </a:p>
        </p:txBody>
      </p:sp>
      <p:sp>
        <p:nvSpPr>
          <p:cNvPr id="10" name="TextBox 9">
            <a:extLst>
              <a:ext uri="{FF2B5EF4-FFF2-40B4-BE49-F238E27FC236}">
                <a16:creationId xmlns:a16="http://schemas.microsoft.com/office/drawing/2014/main" id="{A72D81C7-CC42-4792-9869-C830B0ECD9FA}"/>
              </a:ext>
            </a:extLst>
          </p:cNvPr>
          <p:cNvSpPr txBox="1"/>
          <p:nvPr/>
        </p:nvSpPr>
        <p:spPr>
          <a:xfrm>
            <a:off x="2355273" y="4826675"/>
            <a:ext cx="7758545" cy="2031325"/>
          </a:xfrm>
          <a:prstGeom prst="rect">
            <a:avLst/>
          </a:prstGeom>
          <a:noFill/>
        </p:spPr>
        <p:txBody>
          <a:bodyPr wrap="square" rtlCol="0">
            <a:spAutoFit/>
          </a:bodyPr>
          <a:lstStyle/>
          <a:p>
            <a:r>
              <a:rPr lang="en-IN" dirty="0"/>
              <a:t>Recommendations:</a:t>
            </a:r>
            <a:br>
              <a:rPr lang="en-IN" dirty="0"/>
            </a:br>
            <a:r>
              <a:rPr lang="en-IN" dirty="0"/>
              <a:t>- Cost for 2 according to average appetite of Indian consumer and according to your pricing on menu of “Rabdi Wala”, It can not be more than 300 for two.</a:t>
            </a:r>
          </a:p>
          <a:p>
            <a:endParaRPr lang="en-IN" dirty="0"/>
          </a:p>
          <a:p>
            <a:r>
              <a:rPr lang="en-IN" dirty="0"/>
              <a:t>- This recommendation is needed because average costs are written on top of this online platforms and it can highly affect the decision making of any spectator.</a:t>
            </a:r>
          </a:p>
          <a:p>
            <a:endParaRPr lang="en-IN" dirty="0"/>
          </a:p>
        </p:txBody>
      </p:sp>
    </p:spTree>
    <p:extLst>
      <p:ext uri="{BB962C8B-B14F-4D97-AF65-F5344CB8AC3E}">
        <p14:creationId xmlns:p14="http://schemas.microsoft.com/office/powerpoint/2010/main" val="129486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0192D8-98F9-4386-B444-14CC8B2C0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89" y="452496"/>
            <a:ext cx="6278608" cy="1768622"/>
          </a:xfrm>
          <a:prstGeom prst="rect">
            <a:avLst/>
          </a:prstGeom>
          <a:ln>
            <a:solidFill>
              <a:schemeClr val="accent1"/>
            </a:solidFill>
          </a:ln>
        </p:spPr>
      </p:pic>
      <p:pic>
        <p:nvPicPr>
          <p:cNvPr id="5" name="Picture 4">
            <a:extLst>
              <a:ext uri="{FF2B5EF4-FFF2-40B4-BE49-F238E27FC236}">
                <a16:creationId xmlns:a16="http://schemas.microsoft.com/office/drawing/2014/main" id="{B92C1529-CADD-47CE-B1C1-8309F43D8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09" y="3135248"/>
            <a:ext cx="6927386" cy="1474074"/>
          </a:xfrm>
          <a:prstGeom prst="rect">
            <a:avLst/>
          </a:prstGeom>
          <a:ln>
            <a:solidFill>
              <a:schemeClr val="accent1"/>
            </a:solidFill>
          </a:ln>
        </p:spPr>
      </p:pic>
      <p:sp>
        <p:nvSpPr>
          <p:cNvPr id="7" name="TextBox 6">
            <a:extLst>
              <a:ext uri="{FF2B5EF4-FFF2-40B4-BE49-F238E27FC236}">
                <a16:creationId xmlns:a16="http://schemas.microsoft.com/office/drawing/2014/main" id="{159CED93-96DA-4ADB-B609-D9BC644139B1}"/>
              </a:ext>
            </a:extLst>
          </p:cNvPr>
          <p:cNvSpPr txBox="1"/>
          <p:nvPr/>
        </p:nvSpPr>
        <p:spPr>
          <a:xfrm>
            <a:off x="8229600" y="1898228"/>
            <a:ext cx="3001818" cy="2308324"/>
          </a:xfrm>
          <a:prstGeom prst="rect">
            <a:avLst/>
          </a:prstGeom>
          <a:noFill/>
        </p:spPr>
        <p:txBody>
          <a:bodyPr wrap="square" rtlCol="0">
            <a:spAutoFit/>
          </a:bodyPr>
          <a:lstStyle/>
          <a:p>
            <a:r>
              <a:rPr lang="en-IN" dirty="0"/>
              <a:t>Key Points</a:t>
            </a:r>
          </a:p>
          <a:p>
            <a:r>
              <a:rPr lang="en-IN" dirty="0"/>
              <a:t>- While preparing any order read the instructions carefully as if the customer found anything which was not supposed to be there in the dish no matter what the taste is, they will give 1/5 rating.</a:t>
            </a:r>
          </a:p>
        </p:txBody>
      </p:sp>
      <p:sp>
        <p:nvSpPr>
          <p:cNvPr id="8" name="TextBox 7">
            <a:extLst>
              <a:ext uri="{FF2B5EF4-FFF2-40B4-BE49-F238E27FC236}">
                <a16:creationId xmlns:a16="http://schemas.microsoft.com/office/drawing/2014/main" id="{FAF12DE2-8728-47A5-90FB-E1F0450B1170}"/>
              </a:ext>
            </a:extLst>
          </p:cNvPr>
          <p:cNvSpPr txBox="1"/>
          <p:nvPr/>
        </p:nvSpPr>
        <p:spPr>
          <a:xfrm>
            <a:off x="526472" y="5523452"/>
            <a:ext cx="2761674" cy="646331"/>
          </a:xfrm>
          <a:prstGeom prst="rect">
            <a:avLst/>
          </a:prstGeom>
          <a:noFill/>
        </p:spPr>
        <p:txBody>
          <a:bodyPr wrap="square" rtlCol="0">
            <a:spAutoFit/>
          </a:bodyPr>
          <a:lstStyle/>
          <a:p>
            <a:r>
              <a:rPr lang="en-IN" dirty="0"/>
              <a:t>There were 30+ reviews, which was similar to this. </a:t>
            </a:r>
          </a:p>
        </p:txBody>
      </p:sp>
    </p:spTree>
    <p:extLst>
      <p:ext uri="{BB962C8B-B14F-4D97-AF65-F5344CB8AC3E}">
        <p14:creationId xmlns:p14="http://schemas.microsoft.com/office/powerpoint/2010/main" val="76298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2958BB-3CE4-43C5-8383-6EA04ACB0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62" y="97770"/>
            <a:ext cx="6675698" cy="1348857"/>
          </a:xfrm>
          <a:prstGeom prst="rect">
            <a:avLst/>
          </a:prstGeom>
          <a:ln>
            <a:solidFill>
              <a:schemeClr val="accent1"/>
            </a:solidFill>
          </a:ln>
        </p:spPr>
      </p:pic>
      <p:pic>
        <p:nvPicPr>
          <p:cNvPr id="5" name="Picture 4">
            <a:extLst>
              <a:ext uri="{FF2B5EF4-FFF2-40B4-BE49-F238E27FC236}">
                <a16:creationId xmlns:a16="http://schemas.microsoft.com/office/drawing/2014/main" id="{0939B05F-9299-408C-9D4B-7B5AA1AB8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35" y="1645690"/>
            <a:ext cx="7216765" cy="2880610"/>
          </a:xfrm>
          <a:prstGeom prst="rect">
            <a:avLst/>
          </a:prstGeom>
          <a:ln>
            <a:solidFill>
              <a:schemeClr val="accent1"/>
            </a:solidFill>
          </a:ln>
        </p:spPr>
      </p:pic>
      <p:sp>
        <p:nvSpPr>
          <p:cNvPr id="6" name="TextBox 5">
            <a:extLst>
              <a:ext uri="{FF2B5EF4-FFF2-40B4-BE49-F238E27FC236}">
                <a16:creationId xmlns:a16="http://schemas.microsoft.com/office/drawing/2014/main" id="{BB88E35D-C44F-477D-B370-F4938DD09F32}"/>
              </a:ext>
            </a:extLst>
          </p:cNvPr>
          <p:cNvSpPr txBox="1"/>
          <p:nvPr/>
        </p:nvSpPr>
        <p:spPr>
          <a:xfrm>
            <a:off x="8756073" y="2579822"/>
            <a:ext cx="2927927" cy="1200329"/>
          </a:xfrm>
          <a:prstGeom prst="rect">
            <a:avLst/>
          </a:prstGeom>
          <a:noFill/>
        </p:spPr>
        <p:txBody>
          <a:bodyPr wrap="square" rtlCol="0">
            <a:spAutoFit/>
          </a:bodyPr>
          <a:lstStyle/>
          <a:p>
            <a:r>
              <a:rPr lang="en-IN" dirty="0"/>
              <a:t>Key Points:</a:t>
            </a:r>
          </a:p>
          <a:p>
            <a:r>
              <a:rPr lang="en-IN" dirty="0"/>
              <a:t>- Online delivery and services should also be at same level of dining facilities. </a:t>
            </a:r>
          </a:p>
        </p:txBody>
      </p:sp>
      <p:pic>
        <p:nvPicPr>
          <p:cNvPr id="7" name="Picture 6">
            <a:extLst>
              <a:ext uri="{FF2B5EF4-FFF2-40B4-BE49-F238E27FC236}">
                <a16:creationId xmlns:a16="http://schemas.microsoft.com/office/drawing/2014/main" id="{08B63D35-5B4E-4045-A30E-148B56546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362" y="4725363"/>
            <a:ext cx="5867908" cy="1729890"/>
          </a:xfrm>
          <a:prstGeom prst="rect">
            <a:avLst/>
          </a:prstGeom>
          <a:ln>
            <a:solidFill>
              <a:schemeClr val="accent1"/>
            </a:solidFill>
          </a:ln>
        </p:spPr>
      </p:pic>
    </p:spTree>
    <p:extLst>
      <p:ext uri="{BB962C8B-B14F-4D97-AF65-F5344CB8AC3E}">
        <p14:creationId xmlns:p14="http://schemas.microsoft.com/office/powerpoint/2010/main" val="360761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6B199-18E3-43A7-A040-6F69BB3EE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45" y="0"/>
            <a:ext cx="7262489" cy="1958510"/>
          </a:xfrm>
          <a:prstGeom prst="rect">
            <a:avLst/>
          </a:prstGeom>
          <a:ln>
            <a:solidFill>
              <a:schemeClr val="accent1"/>
            </a:solidFill>
          </a:ln>
        </p:spPr>
      </p:pic>
      <p:pic>
        <p:nvPicPr>
          <p:cNvPr id="5" name="Picture 4">
            <a:extLst>
              <a:ext uri="{FF2B5EF4-FFF2-40B4-BE49-F238E27FC236}">
                <a16:creationId xmlns:a16="http://schemas.microsoft.com/office/drawing/2014/main" id="{C2EE5A93-17B9-4C72-94D9-222BAE107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9" y="2095868"/>
            <a:ext cx="7300593" cy="2149026"/>
          </a:xfrm>
          <a:prstGeom prst="rect">
            <a:avLst/>
          </a:prstGeom>
          <a:ln>
            <a:solidFill>
              <a:schemeClr val="accent1"/>
            </a:solidFill>
          </a:ln>
        </p:spPr>
      </p:pic>
      <p:pic>
        <p:nvPicPr>
          <p:cNvPr id="9" name="Picture 8">
            <a:extLst>
              <a:ext uri="{FF2B5EF4-FFF2-40B4-BE49-F238E27FC236}">
                <a16:creationId xmlns:a16="http://schemas.microsoft.com/office/drawing/2014/main" id="{4191077E-A665-4974-8B19-36B657266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98" y="4420168"/>
            <a:ext cx="7048701" cy="2149027"/>
          </a:xfrm>
          <a:prstGeom prst="rect">
            <a:avLst/>
          </a:prstGeom>
          <a:ln>
            <a:solidFill>
              <a:schemeClr val="accent1"/>
            </a:solidFill>
          </a:ln>
        </p:spPr>
      </p:pic>
      <p:sp>
        <p:nvSpPr>
          <p:cNvPr id="10" name="TextBox 9">
            <a:extLst>
              <a:ext uri="{FF2B5EF4-FFF2-40B4-BE49-F238E27FC236}">
                <a16:creationId xmlns:a16="http://schemas.microsoft.com/office/drawing/2014/main" id="{F7841CCB-FFF7-4C74-AC33-D06288A43AD4}"/>
              </a:ext>
            </a:extLst>
          </p:cNvPr>
          <p:cNvSpPr txBox="1"/>
          <p:nvPr/>
        </p:nvSpPr>
        <p:spPr>
          <a:xfrm>
            <a:off x="8155709" y="1173018"/>
            <a:ext cx="3103418" cy="2585323"/>
          </a:xfrm>
          <a:prstGeom prst="rect">
            <a:avLst/>
          </a:prstGeom>
          <a:noFill/>
        </p:spPr>
        <p:txBody>
          <a:bodyPr wrap="square" rtlCol="0">
            <a:spAutoFit/>
          </a:bodyPr>
          <a:lstStyle/>
          <a:p>
            <a:r>
              <a:rPr lang="en-IN" dirty="0"/>
              <a:t>Key Points:</a:t>
            </a:r>
          </a:p>
          <a:p>
            <a:pPr marL="285750" indent="-285750">
              <a:buFontTx/>
              <a:buChar char="-"/>
            </a:pPr>
            <a:r>
              <a:rPr lang="en-IN" dirty="0"/>
              <a:t>Always show what it is in actual.</a:t>
            </a:r>
          </a:p>
          <a:p>
            <a:pPr marL="285750" indent="-285750">
              <a:buFontTx/>
              <a:buChar char="-"/>
            </a:pPr>
            <a:r>
              <a:rPr lang="en-IN" dirty="0"/>
              <a:t>Major decision maker is the picture of the food on online platforms and if the image is beautiful vs it is actually provided then it’s a disappointment.</a:t>
            </a:r>
          </a:p>
        </p:txBody>
      </p:sp>
    </p:spTree>
    <p:extLst>
      <p:ext uri="{BB962C8B-B14F-4D97-AF65-F5344CB8AC3E}">
        <p14:creationId xmlns:p14="http://schemas.microsoft.com/office/powerpoint/2010/main" val="307298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0CBC2-62DB-4896-9BDB-5548B4644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46" y="349669"/>
            <a:ext cx="11621507" cy="967824"/>
          </a:xfrm>
          <a:prstGeom prst="rect">
            <a:avLst/>
          </a:prstGeom>
          <a:ln>
            <a:solidFill>
              <a:schemeClr val="accent1"/>
            </a:solidFill>
          </a:ln>
        </p:spPr>
      </p:pic>
      <p:sp>
        <p:nvSpPr>
          <p:cNvPr id="6" name="TextBox 5">
            <a:extLst>
              <a:ext uri="{FF2B5EF4-FFF2-40B4-BE49-F238E27FC236}">
                <a16:creationId xmlns:a16="http://schemas.microsoft.com/office/drawing/2014/main" id="{8B0234C2-68AA-470C-956A-8223CAFCEB0F}"/>
              </a:ext>
            </a:extLst>
          </p:cNvPr>
          <p:cNvSpPr txBox="1"/>
          <p:nvPr/>
        </p:nvSpPr>
        <p:spPr>
          <a:xfrm>
            <a:off x="526473" y="1995054"/>
            <a:ext cx="9531927" cy="3970318"/>
          </a:xfrm>
          <a:prstGeom prst="rect">
            <a:avLst/>
          </a:prstGeom>
          <a:noFill/>
        </p:spPr>
        <p:txBody>
          <a:bodyPr wrap="square" rtlCol="0">
            <a:spAutoFit/>
          </a:bodyPr>
          <a:lstStyle/>
          <a:p>
            <a:r>
              <a:rPr lang="en-IN" dirty="0"/>
              <a:t>Analysis Problem Findings.</a:t>
            </a:r>
          </a:p>
          <a:p>
            <a:endParaRPr lang="en-IN" dirty="0"/>
          </a:p>
          <a:p>
            <a:pPr marL="285750" indent="-285750">
              <a:buFontTx/>
              <a:buChar char="-"/>
            </a:pPr>
            <a:r>
              <a:rPr lang="en-IN" dirty="0"/>
              <a:t>Overall ratings were above 4.3/5 (summing up all reviews on internet).</a:t>
            </a:r>
          </a:p>
          <a:p>
            <a:pPr marL="285750" indent="-285750">
              <a:buFontTx/>
              <a:buChar char="-"/>
            </a:pPr>
            <a:r>
              <a:rPr lang="en-IN" dirty="0"/>
              <a:t>Strength of Rabdi Wala is its Taste which is unbeatable.</a:t>
            </a:r>
          </a:p>
          <a:p>
            <a:pPr marL="285750" indent="-285750">
              <a:buFontTx/>
              <a:buChar char="-"/>
            </a:pPr>
            <a:r>
              <a:rPr lang="en-IN" dirty="0"/>
              <a:t>When it comes to online delivery there are various challenges that needs to be addressed such as</a:t>
            </a:r>
          </a:p>
          <a:p>
            <a:pPr marL="742950" lvl="1" indent="-285750">
              <a:buFontTx/>
              <a:buChar char="-"/>
            </a:pPr>
            <a:r>
              <a:rPr lang="en-IN" dirty="0"/>
              <a:t>Food Packaging</a:t>
            </a:r>
          </a:p>
          <a:p>
            <a:pPr marL="742950" lvl="1" indent="-285750">
              <a:buFontTx/>
              <a:buChar char="-"/>
            </a:pPr>
            <a:r>
              <a:rPr lang="en-IN" dirty="0"/>
              <a:t>Wrong Delivery of food.</a:t>
            </a:r>
          </a:p>
          <a:p>
            <a:pPr marL="742950" lvl="1" indent="-285750">
              <a:buFontTx/>
              <a:buChar char="-"/>
            </a:pPr>
            <a:r>
              <a:rPr lang="en-IN" dirty="0"/>
              <a:t>Food gets cold in home delivery.</a:t>
            </a:r>
          </a:p>
          <a:p>
            <a:pPr marL="742950" lvl="1" indent="-285750">
              <a:buFontTx/>
              <a:buChar char="-"/>
            </a:pPr>
            <a:r>
              <a:rPr lang="en-IN" dirty="0"/>
              <a:t>Specific Instructions are ignored while preparing online order.</a:t>
            </a:r>
          </a:p>
          <a:p>
            <a:pPr marL="742950" lvl="1" indent="-285750">
              <a:buFontTx/>
              <a:buChar char="-"/>
            </a:pPr>
            <a:r>
              <a:rPr lang="en-IN" dirty="0"/>
              <a:t>False Image in comparison to real food.</a:t>
            </a:r>
          </a:p>
          <a:p>
            <a:pPr marL="742950" lvl="1" indent="-285750">
              <a:buFontTx/>
              <a:buChar char="-"/>
            </a:pPr>
            <a:r>
              <a:rPr lang="en-IN" dirty="0"/>
              <a:t>Biased average pricing on different platforms.</a:t>
            </a:r>
          </a:p>
          <a:p>
            <a:pPr marL="742950" lvl="1" indent="-285750">
              <a:buFontTx/>
              <a:buChar char="-"/>
            </a:pPr>
            <a:endParaRPr lang="en-IN" dirty="0"/>
          </a:p>
          <a:p>
            <a:pPr marL="742950" lvl="1" indent="-285750">
              <a:buFontTx/>
              <a:buChar char="-"/>
            </a:pPr>
            <a:endParaRPr lang="en-IN" dirty="0"/>
          </a:p>
          <a:p>
            <a:pPr marL="742950" lvl="1" indent="-285750">
              <a:buFontTx/>
              <a:buChar char="-"/>
            </a:pPr>
            <a:endParaRPr lang="en-IN" dirty="0"/>
          </a:p>
        </p:txBody>
      </p:sp>
    </p:spTree>
    <p:extLst>
      <p:ext uri="{BB962C8B-B14F-4D97-AF65-F5344CB8AC3E}">
        <p14:creationId xmlns:p14="http://schemas.microsoft.com/office/powerpoint/2010/main" val="384118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6B1B8-8C99-4D60-84EF-B63DF840A15A}"/>
              </a:ext>
            </a:extLst>
          </p:cNvPr>
          <p:cNvSpPr txBox="1"/>
          <p:nvPr/>
        </p:nvSpPr>
        <p:spPr>
          <a:xfrm>
            <a:off x="1099127" y="886691"/>
            <a:ext cx="10086109" cy="1754326"/>
          </a:xfrm>
          <a:prstGeom prst="rect">
            <a:avLst/>
          </a:prstGeom>
          <a:noFill/>
        </p:spPr>
        <p:txBody>
          <a:bodyPr wrap="square" rtlCol="0">
            <a:spAutoFit/>
          </a:bodyPr>
          <a:lstStyle/>
          <a:p>
            <a:r>
              <a:rPr lang="en-IN" dirty="0"/>
              <a:t>Analysis Solution</a:t>
            </a:r>
          </a:p>
          <a:p>
            <a:endParaRPr lang="en-IN" dirty="0"/>
          </a:p>
          <a:p>
            <a:pPr marL="285750" indent="-285750">
              <a:buFontTx/>
              <a:buChar char="-"/>
            </a:pPr>
            <a:r>
              <a:rPr lang="en-IN" dirty="0"/>
              <a:t>Regular check the reviews of online delivered food and providing quick response to negative reviews must be the priority.</a:t>
            </a:r>
          </a:p>
          <a:p>
            <a:pPr marL="285750" indent="-285750">
              <a:buFontTx/>
              <a:buChar char="-"/>
            </a:pPr>
            <a:r>
              <a:rPr lang="en-IN" dirty="0"/>
              <a:t>Packaging should be authentic and hygienic, no leakage of food or high temperature difference between store to delivery destination.</a:t>
            </a:r>
          </a:p>
        </p:txBody>
      </p:sp>
    </p:spTree>
    <p:extLst>
      <p:ext uri="{BB962C8B-B14F-4D97-AF65-F5344CB8AC3E}">
        <p14:creationId xmlns:p14="http://schemas.microsoft.com/office/powerpoint/2010/main" val="149340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177352-4447-4750-BF8B-93856484A58C}"/>
              </a:ext>
            </a:extLst>
          </p:cNvPr>
          <p:cNvSpPr txBox="1"/>
          <p:nvPr/>
        </p:nvSpPr>
        <p:spPr>
          <a:xfrm>
            <a:off x="360218" y="738909"/>
            <a:ext cx="8488218" cy="5355312"/>
          </a:xfrm>
          <a:prstGeom prst="rect">
            <a:avLst/>
          </a:prstGeom>
          <a:noFill/>
        </p:spPr>
        <p:txBody>
          <a:bodyPr wrap="square" rtlCol="0">
            <a:spAutoFit/>
          </a:bodyPr>
          <a:lstStyle/>
          <a:p>
            <a:r>
              <a:rPr lang="en-US" dirty="0"/>
              <a:t>What marketing strategy should Anurag use to expand his brand, </a:t>
            </a:r>
            <a:r>
              <a:rPr lang="en-US" dirty="0" err="1"/>
              <a:t>Rabdi</a:t>
            </a:r>
            <a:r>
              <a:rPr lang="en-US" dirty="0"/>
              <a:t> Wala, in</a:t>
            </a:r>
          </a:p>
          <a:p>
            <a:r>
              <a:rPr lang="en-US" dirty="0"/>
              <a:t>the present scenario?</a:t>
            </a:r>
          </a:p>
          <a:p>
            <a:endParaRPr lang="en-US" dirty="0"/>
          </a:p>
          <a:p>
            <a:r>
              <a:rPr lang="en-US" dirty="0"/>
              <a:t>Solution:</a:t>
            </a:r>
          </a:p>
          <a:p>
            <a:pPr marL="285750" indent="-285750">
              <a:buFontTx/>
              <a:buChar char="-"/>
            </a:pPr>
            <a:r>
              <a:rPr lang="en-US" dirty="0"/>
              <a:t>Use “</a:t>
            </a:r>
            <a:r>
              <a:rPr lang="en-US" dirty="0" err="1"/>
              <a:t>Rabdi</a:t>
            </a:r>
            <a:r>
              <a:rPr lang="en-US" dirty="0"/>
              <a:t> Wala” Brand Containers for Food.</a:t>
            </a:r>
          </a:p>
          <a:p>
            <a:pPr marL="285750" indent="-285750">
              <a:buFontTx/>
              <a:buChar char="-"/>
            </a:pPr>
            <a:r>
              <a:rPr lang="en-US" dirty="0"/>
              <a:t>Capture clips of customers reviewing your food and post it on all social media handles.</a:t>
            </a:r>
          </a:p>
          <a:p>
            <a:pPr marL="285750" indent="-285750">
              <a:buFontTx/>
              <a:buChar char="-"/>
            </a:pPr>
            <a:r>
              <a:rPr lang="en-IN" dirty="0"/>
              <a:t>Guerrilla marketing at functions/events and giving free dish if they click selfie and post it on there social media.</a:t>
            </a:r>
          </a:p>
          <a:p>
            <a:pPr marL="285750" indent="-285750">
              <a:buFontTx/>
              <a:buChar char="-"/>
            </a:pPr>
            <a:r>
              <a:rPr lang="en-IN" dirty="0"/>
              <a:t>Team up with travel &amp; Food influencers.</a:t>
            </a:r>
          </a:p>
          <a:p>
            <a:pPr marL="285750" indent="-285750">
              <a:buFontTx/>
              <a:buChar char="-"/>
            </a:pPr>
            <a:r>
              <a:rPr lang="en-IN" dirty="0"/>
              <a:t>Provide Glutton free &amp; sugar free variant in order to specify healthy foods.</a:t>
            </a:r>
          </a:p>
          <a:p>
            <a:pPr marL="285750" indent="-285750">
              <a:buFontTx/>
              <a:buChar char="-"/>
            </a:pPr>
            <a:r>
              <a:rPr lang="en-IN" dirty="0"/>
              <a:t>Create blogs and maintain.</a:t>
            </a:r>
          </a:p>
          <a:p>
            <a:br>
              <a:rPr lang="en-IN" dirty="0"/>
            </a:br>
            <a:r>
              <a:rPr lang="en-IN" dirty="0"/>
              <a:t>Franchise Marketing</a:t>
            </a:r>
          </a:p>
          <a:p>
            <a:pPr marL="285750" indent="-285750">
              <a:buFontTx/>
              <a:buChar char="-"/>
            </a:pPr>
            <a:r>
              <a:rPr lang="en-IN" dirty="0"/>
              <a:t>Use all above strategies in franchise too.</a:t>
            </a:r>
          </a:p>
          <a:p>
            <a:pPr marL="285750" indent="-285750">
              <a:buFontTx/>
              <a:buChar char="-"/>
            </a:pPr>
            <a:r>
              <a:rPr lang="en-IN" dirty="0"/>
              <a:t>Emphasis Word of Mouth marketing.</a:t>
            </a:r>
          </a:p>
          <a:p>
            <a:pPr marL="285750" indent="-285750">
              <a:buFontTx/>
              <a:buChar char="-"/>
            </a:pPr>
            <a:r>
              <a:rPr lang="en-IN" dirty="0"/>
              <a:t>Every Branch should have Unique mailing strategy.</a:t>
            </a:r>
          </a:p>
          <a:p>
            <a:pPr marL="285750" indent="-285750">
              <a:buFontTx/>
              <a:buChar char="-"/>
            </a:pPr>
            <a:r>
              <a:rPr lang="en-IN" dirty="0"/>
              <a:t>Brand Image consistency must be there.</a:t>
            </a:r>
          </a:p>
          <a:p>
            <a:pPr marL="285750" indent="-285750">
              <a:buFontTx/>
              <a:buChar char="-"/>
            </a:pPr>
            <a:r>
              <a:rPr lang="en-IN" dirty="0"/>
              <a:t>No compromise at quality.</a:t>
            </a:r>
          </a:p>
          <a:p>
            <a:pPr marL="285750" indent="-285750">
              <a:buFontTx/>
              <a:buChar char="-"/>
            </a:pPr>
            <a:r>
              <a:rPr lang="en-IN" dirty="0"/>
              <a:t>Flyer in all local news papers in the area of franchise.</a:t>
            </a:r>
          </a:p>
        </p:txBody>
      </p:sp>
    </p:spTree>
    <p:extLst>
      <p:ext uri="{BB962C8B-B14F-4D97-AF65-F5344CB8AC3E}">
        <p14:creationId xmlns:p14="http://schemas.microsoft.com/office/powerpoint/2010/main" val="401982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795</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Sheth</dc:creator>
  <cp:lastModifiedBy>Vaibhav Sheth</cp:lastModifiedBy>
  <cp:revision>25</cp:revision>
  <dcterms:created xsi:type="dcterms:W3CDTF">2021-02-08T02:19:51Z</dcterms:created>
  <dcterms:modified xsi:type="dcterms:W3CDTF">2021-02-08T15:05:11Z</dcterms:modified>
</cp:coreProperties>
</file>