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347" r:id="rId2"/>
    <p:sldId id="336" r:id="rId3"/>
    <p:sldId id="350" r:id="rId4"/>
    <p:sldId id="351" r:id="rId5"/>
    <p:sldId id="349" r:id="rId6"/>
    <p:sldId id="330" r:id="rId7"/>
    <p:sldId id="340" r:id="rId8"/>
    <p:sldId id="354" r:id="rId9"/>
    <p:sldId id="348" r:id="rId10"/>
    <p:sldId id="352" r:id="rId11"/>
    <p:sldId id="353" r:id="rId12"/>
    <p:sldId id="355" r:id="rId13"/>
    <p:sldId id="357" r:id="rId14"/>
    <p:sldId id="311" r:id="rId15"/>
    <p:sldId id="317" r:id="rId16"/>
    <p:sldId id="310" r:id="rId17"/>
    <p:sldId id="30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80D0"/>
    <a:srgbClr val="EAEAEA"/>
    <a:srgbClr val="000000"/>
    <a:srgbClr val="63B867"/>
    <a:srgbClr val="1C101C"/>
    <a:srgbClr val="64B868"/>
    <a:srgbClr val="130911"/>
    <a:srgbClr val="130A0D"/>
    <a:srgbClr val="10070B"/>
    <a:srgbClr val="0A06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C2F9E1-50D7-4F52-9BB1-85D50238D64E}" type="datetimeFigureOut">
              <a:rPr lang="en-IN" smtClean="0"/>
              <a:t>26-10-2020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7F02376-FF15-431E-AAA8-EDBA2EE8CCA1}" type="slidenum">
              <a:rPr lang="en-IN" smtClean="0"/>
              <a:t>‹#›</a:t>
            </a:fld>
            <a:endParaRPr lang="en-IN" dirty="0"/>
          </a:p>
        </p:txBody>
      </p:sp>
    </p:spTree>
    <p:extLst>
      <p:ext uri="{BB962C8B-B14F-4D97-AF65-F5344CB8AC3E}">
        <p14:creationId xmlns:p14="http://schemas.microsoft.com/office/powerpoint/2010/main" val="104451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2F9E1-50D7-4F52-9BB1-85D50238D64E}" type="datetimeFigureOut">
              <a:rPr lang="en-IN" smtClean="0"/>
              <a:t>26-10-2020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7F02376-FF15-431E-AAA8-EDBA2EE8CCA1}" type="slidenum">
              <a:rPr lang="en-IN" smtClean="0"/>
              <a:t>‹#›</a:t>
            </a:fld>
            <a:endParaRPr lang="en-IN" dirty="0"/>
          </a:p>
        </p:txBody>
      </p:sp>
    </p:spTree>
    <p:extLst>
      <p:ext uri="{BB962C8B-B14F-4D97-AF65-F5344CB8AC3E}">
        <p14:creationId xmlns:p14="http://schemas.microsoft.com/office/powerpoint/2010/main" val="290253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2F9E1-50D7-4F52-9BB1-85D50238D64E}" type="datetimeFigureOut">
              <a:rPr lang="en-IN" smtClean="0"/>
              <a:t>26-10-2020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7F02376-FF15-431E-AAA8-EDBA2EE8CCA1}" type="slidenum">
              <a:rPr lang="en-IN" smtClean="0"/>
              <a:t>‹#›</a:t>
            </a:fld>
            <a:endParaRPr lang="en-IN" dirty="0"/>
          </a:p>
        </p:txBody>
      </p:sp>
    </p:spTree>
    <p:extLst>
      <p:ext uri="{BB962C8B-B14F-4D97-AF65-F5344CB8AC3E}">
        <p14:creationId xmlns:p14="http://schemas.microsoft.com/office/powerpoint/2010/main" val="3860751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987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25535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828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908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2F9E1-50D7-4F52-9BB1-85D50238D64E}" type="datetimeFigureOut">
              <a:rPr lang="en-IN" smtClean="0"/>
              <a:t>26-10-2020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7F02376-FF15-431E-AAA8-EDBA2EE8CCA1}" type="slidenum">
              <a:rPr lang="en-IN" smtClean="0"/>
              <a:t>‹#›</a:t>
            </a:fld>
            <a:endParaRPr lang="en-IN" dirty="0"/>
          </a:p>
        </p:txBody>
      </p:sp>
    </p:spTree>
    <p:extLst>
      <p:ext uri="{BB962C8B-B14F-4D97-AF65-F5344CB8AC3E}">
        <p14:creationId xmlns:p14="http://schemas.microsoft.com/office/powerpoint/2010/main" val="477298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2F9E1-50D7-4F52-9BB1-85D50238D64E}" type="datetimeFigureOut">
              <a:rPr lang="en-IN" smtClean="0"/>
              <a:t>26-10-2020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7F02376-FF15-431E-AAA8-EDBA2EE8CCA1}" type="slidenum">
              <a:rPr lang="en-IN" smtClean="0"/>
              <a:t>‹#›</a:t>
            </a:fld>
            <a:endParaRPr lang="en-IN" dirty="0"/>
          </a:p>
        </p:txBody>
      </p:sp>
    </p:spTree>
    <p:extLst>
      <p:ext uri="{BB962C8B-B14F-4D97-AF65-F5344CB8AC3E}">
        <p14:creationId xmlns:p14="http://schemas.microsoft.com/office/powerpoint/2010/main" val="1154289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C2F9E1-50D7-4F52-9BB1-85D50238D64E}" type="datetimeFigureOut">
              <a:rPr lang="en-IN" smtClean="0"/>
              <a:t>26-10-2020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7F02376-FF15-431E-AAA8-EDBA2EE8CCA1}" type="slidenum">
              <a:rPr lang="en-IN" smtClean="0"/>
              <a:t>‹#›</a:t>
            </a:fld>
            <a:endParaRPr lang="en-IN" dirty="0"/>
          </a:p>
        </p:txBody>
      </p:sp>
    </p:spTree>
    <p:extLst>
      <p:ext uri="{BB962C8B-B14F-4D97-AF65-F5344CB8AC3E}">
        <p14:creationId xmlns:p14="http://schemas.microsoft.com/office/powerpoint/2010/main" val="317251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C2F9E1-50D7-4F52-9BB1-85D50238D64E}" type="datetimeFigureOut">
              <a:rPr lang="en-IN" smtClean="0"/>
              <a:t>26-10-2020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7F02376-FF15-431E-AAA8-EDBA2EE8CCA1}" type="slidenum">
              <a:rPr lang="en-IN" smtClean="0"/>
              <a:t>‹#›</a:t>
            </a:fld>
            <a:endParaRPr lang="en-IN" dirty="0"/>
          </a:p>
        </p:txBody>
      </p:sp>
    </p:spTree>
    <p:extLst>
      <p:ext uri="{BB962C8B-B14F-4D97-AF65-F5344CB8AC3E}">
        <p14:creationId xmlns:p14="http://schemas.microsoft.com/office/powerpoint/2010/main" val="375842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C2F9E1-50D7-4F52-9BB1-85D50238D64E}" type="datetimeFigureOut">
              <a:rPr lang="en-IN" smtClean="0"/>
              <a:t>26-10-2020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7F02376-FF15-431E-AAA8-EDBA2EE8CCA1}" type="slidenum">
              <a:rPr lang="en-IN" smtClean="0"/>
              <a:t>‹#›</a:t>
            </a:fld>
            <a:endParaRPr lang="en-IN" dirty="0"/>
          </a:p>
        </p:txBody>
      </p:sp>
    </p:spTree>
    <p:extLst>
      <p:ext uri="{BB962C8B-B14F-4D97-AF65-F5344CB8AC3E}">
        <p14:creationId xmlns:p14="http://schemas.microsoft.com/office/powerpoint/2010/main" val="330705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2F9E1-50D7-4F52-9BB1-85D50238D64E}" type="datetimeFigureOut">
              <a:rPr lang="en-IN" smtClean="0"/>
              <a:t>26-10-2020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7F02376-FF15-431E-AAA8-EDBA2EE8CCA1}" type="slidenum">
              <a:rPr lang="en-IN" smtClean="0"/>
              <a:t>‹#›</a:t>
            </a:fld>
            <a:endParaRPr lang="en-IN" dirty="0"/>
          </a:p>
        </p:txBody>
      </p:sp>
    </p:spTree>
    <p:extLst>
      <p:ext uri="{BB962C8B-B14F-4D97-AF65-F5344CB8AC3E}">
        <p14:creationId xmlns:p14="http://schemas.microsoft.com/office/powerpoint/2010/main" val="161588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C2F9E1-50D7-4F52-9BB1-85D50238D64E}" type="datetimeFigureOut">
              <a:rPr lang="en-IN" smtClean="0"/>
              <a:t>26-10-2020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7F02376-FF15-431E-AAA8-EDBA2EE8CCA1}" type="slidenum">
              <a:rPr lang="en-IN" smtClean="0"/>
              <a:t>‹#›</a:t>
            </a:fld>
            <a:endParaRPr lang="en-IN" dirty="0"/>
          </a:p>
        </p:txBody>
      </p:sp>
    </p:spTree>
    <p:extLst>
      <p:ext uri="{BB962C8B-B14F-4D97-AF65-F5344CB8AC3E}">
        <p14:creationId xmlns:p14="http://schemas.microsoft.com/office/powerpoint/2010/main" val="2741866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C2F9E1-50D7-4F52-9BB1-85D50238D64E}" type="datetimeFigureOut">
              <a:rPr lang="en-IN" smtClean="0"/>
              <a:t>26-10-2020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7F02376-FF15-431E-AAA8-EDBA2EE8CCA1}" type="slidenum">
              <a:rPr lang="en-IN" smtClean="0"/>
              <a:t>‹#›</a:t>
            </a:fld>
            <a:endParaRPr lang="en-IN" dirty="0"/>
          </a:p>
        </p:txBody>
      </p:sp>
    </p:spTree>
    <p:extLst>
      <p:ext uri="{BB962C8B-B14F-4D97-AF65-F5344CB8AC3E}">
        <p14:creationId xmlns:p14="http://schemas.microsoft.com/office/powerpoint/2010/main" val="2907510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2F9E1-50D7-4F52-9BB1-85D50238D64E}" type="datetimeFigureOut">
              <a:rPr lang="en-IN" smtClean="0"/>
              <a:t>26-10-2020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F02376-FF15-431E-AAA8-EDBA2EE8CCA1}" type="slidenum">
              <a:rPr lang="en-IN" smtClean="0"/>
              <a:t>‹#›</a:t>
            </a:fld>
            <a:endParaRPr lang="en-IN" dirty="0"/>
          </a:p>
        </p:txBody>
      </p:sp>
    </p:spTree>
    <p:extLst>
      <p:ext uri="{BB962C8B-B14F-4D97-AF65-F5344CB8AC3E}">
        <p14:creationId xmlns:p14="http://schemas.microsoft.com/office/powerpoint/2010/main" val="3826364166"/>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5ABE2FEC-9AD6-49B7-A487-1E4EE6251CFB}"/>
              </a:ext>
            </a:extLst>
          </p:cNvPr>
          <p:cNvGrpSpPr/>
          <p:nvPr/>
        </p:nvGrpSpPr>
        <p:grpSpPr>
          <a:xfrm>
            <a:off x="7963258" y="4314805"/>
            <a:ext cx="6768741" cy="1689767"/>
            <a:chOff x="8209533" y="5127608"/>
            <a:chExt cx="5226729" cy="1193122"/>
          </a:xfrm>
        </p:grpSpPr>
        <p:sp>
          <p:nvSpPr>
            <p:cNvPr id="9" name="TextBox 8">
              <a:extLst>
                <a:ext uri="{FF2B5EF4-FFF2-40B4-BE49-F238E27FC236}">
                  <a16:creationId xmlns:a16="http://schemas.microsoft.com/office/drawing/2014/main" id="{64AFB64E-7C5B-4256-A3FC-1929FB4AED34}"/>
                </a:ext>
              </a:extLst>
            </p:cNvPr>
            <p:cNvSpPr txBox="1"/>
            <p:nvPr/>
          </p:nvSpPr>
          <p:spPr>
            <a:xfrm>
              <a:off x="9004190" y="5470007"/>
              <a:ext cx="4432072" cy="586756"/>
            </a:xfrm>
            <a:prstGeom prst="rect">
              <a:avLst/>
            </a:prstGeom>
            <a:noFill/>
          </p:spPr>
          <p:txBody>
            <a:bodyPr wrap="square" rtlCol="0">
              <a:spAutoFit/>
            </a:bodyPr>
            <a:lstStyle/>
            <a:p>
              <a:r>
                <a:rPr lang="en-US" sz="4800" dirty="0">
                  <a:solidFill>
                    <a:srgbClr val="64B868"/>
                  </a:solidFill>
                  <a:effectLst>
                    <a:outerShdw blurRad="38100" dist="38100" dir="2700000" algn="tl">
                      <a:srgbClr val="000000">
                        <a:alpha val="43137"/>
                      </a:srgbClr>
                    </a:outerShdw>
                  </a:effectLst>
                </a:rPr>
                <a:t>un</a:t>
              </a:r>
              <a:r>
                <a:rPr lang="en-US" sz="4800" dirty="0">
                  <a:solidFill>
                    <a:srgbClr val="1380D0"/>
                  </a:solidFill>
                  <a:effectLst>
                    <a:outerShdw blurRad="38100" dist="38100" dir="2700000" algn="tl">
                      <a:srgbClr val="000000">
                        <a:alpha val="43137"/>
                      </a:srgbClr>
                    </a:outerShdw>
                  </a:effectLst>
                </a:rPr>
                <a:t>academy</a:t>
              </a:r>
              <a:endParaRPr lang="en-IN" sz="4800" dirty="0">
                <a:solidFill>
                  <a:srgbClr val="64B868"/>
                </a:solidFill>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FE769739-1B77-413F-AE2A-6FBAD8FC0A07}"/>
                </a:ext>
              </a:extLst>
            </p:cNvPr>
            <p:cNvSpPr txBox="1"/>
            <p:nvPr/>
          </p:nvSpPr>
          <p:spPr>
            <a:xfrm>
              <a:off x="9074344" y="5977073"/>
              <a:ext cx="3738880" cy="307777"/>
            </a:xfrm>
            <a:prstGeom prst="rect">
              <a:avLst/>
            </a:prstGeom>
            <a:noFill/>
          </p:spPr>
          <p:txBody>
            <a:bodyPr wrap="square" rtlCol="0">
              <a:spAutoFit/>
            </a:bodyPr>
            <a:lstStyle/>
            <a:p>
              <a:r>
                <a:rPr lang="en-US" sz="1400" b="1" dirty="0">
                  <a:solidFill>
                    <a:schemeClr val="bg1"/>
                  </a:solidFill>
                </a:rPr>
                <a:t>India’s Largest learning platform</a:t>
              </a:r>
              <a:endParaRPr lang="en-IN" sz="1400" b="1" dirty="0">
                <a:solidFill>
                  <a:schemeClr val="bg1"/>
                </a:solidFill>
              </a:endParaRPr>
            </a:p>
          </p:txBody>
        </p:sp>
        <p:sp>
          <p:nvSpPr>
            <p:cNvPr id="13" name="Chord 12">
              <a:extLst>
                <a:ext uri="{FF2B5EF4-FFF2-40B4-BE49-F238E27FC236}">
                  <a16:creationId xmlns:a16="http://schemas.microsoft.com/office/drawing/2014/main" id="{9093D4B1-E925-4524-A16E-148D6FE180A3}"/>
                </a:ext>
              </a:extLst>
            </p:cNvPr>
            <p:cNvSpPr/>
            <p:nvPr/>
          </p:nvSpPr>
          <p:spPr>
            <a:xfrm>
              <a:off x="8209533" y="5127608"/>
              <a:ext cx="794657" cy="684798"/>
            </a:xfrm>
            <a:prstGeom prst="chord">
              <a:avLst>
                <a:gd name="adj1" fmla="val 716830"/>
                <a:gd name="adj2" fmla="val 10067117"/>
              </a:avLst>
            </a:prstGeom>
            <a:solidFill>
              <a:srgbClr val="1380D0"/>
            </a:solidFill>
            <a:ln>
              <a:solidFill>
                <a:srgbClr val="138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Chord 24">
              <a:extLst>
                <a:ext uri="{FF2B5EF4-FFF2-40B4-BE49-F238E27FC236}">
                  <a16:creationId xmlns:a16="http://schemas.microsoft.com/office/drawing/2014/main" id="{1527155F-CC04-4D55-8B18-CDF0D1A54378}"/>
                </a:ext>
              </a:extLst>
            </p:cNvPr>
            <p:cNvSpPr/>
            <p:nvPr/>
          </p:nvSpPr>
          <p:spPr>
            <a:xfrm>
              <a:off x="8411337" y="5941195"/>
              <a:ext cx="391048" cy="379535"/>
            </a:xfrm>
            <a:prstGeom prst="chord">
              <a:avLst>
                <a:gd name="adj1" fmla="val 11245051"/>
                <a:gd name="adj2" fmla="val 21080070"/>
              </a:avLst>
            </a:prstGeom>
            <a:solidFill>
              <a:srgbClr val="63B867"/>
            </a:solidFill>
            <a:ln>
              <a:solidFill>
                <a:srgbClr val="63B8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43804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4BE471-42A3-4B03-9A19-3FE511BCA87A}"/>
              </a:ext>
            </a:extLst>
          </p:cNvPr>
          <p:cNvSpPr/>
          <p:nvPr/>
        </p:nvSpPr>
        <p:spPr>
          <a:xfrm>
            <a:off x="246000" y="189000"/>
            <a:ext cx="11700000" cy="648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2BAE9D77-1F4D-44D5-B1CD-AA88B5F03E00}"/>
              </a:ext>
            </a:extLst>
          </p:cNvPr>
          <p:cNvSpPr txBox="1"/>
          <p:nvPr/>
        </p:nvSpPr>
        <p:spPr>
          <a:xfrm>
            <a:off x="4338559" y="573426"/>
            <a:ext cx="3514881" cy="523220"/>
          </a:xfrm>
          <a:prstGeom prst="rect">
            <a:avLst/>
          </a:prstGeom>
          <a:noFill/>
        </p:spPr>
        <p:txBody>
          <a:bodyPr wrap="square" rtlCol="0">
            <a:spAutoFit/>
          </a:bodyPr>
          <a:lstStyle/>
          <a:p>
            <a:r>
              <a:rPr lang="en-US" sz="2800" b="1" dirty="0"/>
              <a:t>Unacademy Valuation</a:t>
            </a:r>
            <a:endParaRPr lang="en-IN" sz="2800" b="1" dirty="0"/>
          </a:p>
        </p:txBody>
      </p:sp>
      <p:pic>
        <p:nvPicPr>
          <p:cNvPr id="3" name="Picture 2">
            <a:extLst>
              <a:ext uri="{FF2B5EF4-FFF2-40B4-BE49-F238E27FC236}">
                <a16:creationId xmlns:a16="http://schemas.microsoft.com/office/drawing/2014/main" id="{28741C1B-450C-4F90-B6EA-A0975BDB5F87}"/>
              </a:ext>
            </a:extLst>
          </p:cNvPr>
          <p:cNvPicPr>
            <a:picLocks noChangeAspect="1"/>
          </p:cNvPicPr>
          <p:nvPr/>
        </p:nvPicPr>
        <p:blipFill rotWithShape="1">
          <a:blip r:embed="rId2">
            <a:extLst>
              <a:ext uri="{28A0092B-C50C-407E-A947-70E740481C1C}">
                <a14:useLocalDpi xmlns:a14="http://schemas.microsoft.com/office/drawing/2010/main" val="0"/>
              </a:ext>
            </a:extLst>
          </a:blip>
          <a:srcRect l="51288" t="38114" r="13787" b="31583"/>
          <a:stretch/>
        </p:blipFill>
        <p:spPr>
          <a:xfrm>
            <a:off x="2877787" y="1968709"/>
            <a:ext cx="6639626" cy="32406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190986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3430933-449C-493C-A2E5-46AD0B264F3F}"/>
              </a:ext>
            </a:extLst>
          </p:cNvPr>
          <p:cNvSpPr/>
          <p:nvPr/>
        </p:nvSpPr>
        <p:spPr>
          <a:xfrm>
            <a:off x="246000" y="189000"/>
            <a:ext cx="11700000" cy="648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EA40EF3F-F87C-477A-8700-F6FC52F00371}"/>
              </a:ext>
            </a:extLst>
          </p:cNvPr>
          <p:cNvSpPr txBox="1"/>
          <p:nvPr/>
        </p:nvSpPr>
        <p:spPr>
          <a:xfrm>
            <a:off x="4207163" y="461818"/>
            <a:ext cx="3777673" cy="523220"/>
          </a:xfrm>
          <a:prstGeom prst="rect">
            <a:avLst/>
          </a:prstGeom>
          <a:noFill/>
        </p:spPr>
        <p:txBody>
          <a:bodyPr wrap="square" rtlCol="0">
            <a:spAutoFit/>
          </a:bodyPr>
          <a:lstStyle/>
          <a:p>
            <a:r>
              <a:rPr lang="en-US" sz="2800" b="1" dirty="0"/>
              <a:t>Unacademy Investors</a:t>
            </a:r>
            <a:endParaRPr lang="en-IN" sz="2800" b="1" dirty="0"/>
          </a:p>
        </p:txBody>
      </p:sp>
      <p:sp>
        <p:nvSpPr>
          <p:cNvPr id="5" name="TextBox 4">
            <a:extLst>
              <a:ext uri="{FF2B5EF4-FFF2-40B4-BE49-F238E27FC236}">
                <a16:creationId xmlns:a16="http://schemas.microsoft.com/office/drawing/2014/main" id="{00B01FF8-737D-4D2E-B7F1-071F02201620}"/>
              </a:ext>
            </a:extLst>
          </p:cNvPr>
          <p:cNvSpPr txBox="1"/>
          <p:nvPr/>
        </p:nvSpPr>
        <p:spPr>
          <a:xfrm>
            <a:off x="1191491" y="1257856"/>
            <a:ext cx="10270836" cy="5115311"/>
          </a:xfrm>
          <a:prstGeom prst="rect">
            <a:avLst/>
          </a:prstGeom>
          <a:noFill/>
        </p:spPr>
        <p:txBody>
          <a:bodyPr wrap="square" numCol="3" spcCol="396000" rtlCol="0">
            <a:spAutoFit/>
          </a:bodyPr>
          <a:lstStyle/>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Sequoia Capital</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Nexus Venture Partners</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Steadview Capital</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General Atlantic</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Blume Ventures</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SAIF Partners</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Rajan Anandan</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Stanford Angels and Entrepreneurs</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Facebook</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Flipkart</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Phanindra Sama</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Aprameya</a:t>
            </a:r>
            <a:r>
              <a:rPr lang="en-IN" sz="2000" b="1" dirty="0">
                <a:solidFill>
                  <a:srgbClr val="1E2029"/>
                </a:solidFill>
                <a:latin typeface="Times New Roman" panose="02020603050405020304" pitchFamily="18" charset="0"/>
                <a:cs typeface="Times New Roman" panose="02020603050405020304" pitchFamily="18" charset="0"/>
              </a:rPr>
              <a:t> </a:t>
            </a:r>
            <a:r>
              <a:rPr lang="en-IN" sz="2000" b="1" i="0" dirty="0">
                <a:solidFill>
                  <a:srgbClr val="1E2029"/>
                </a:solidFill>
                <a:effectLst/>
                <a:latin typeface="Times New Roman" panose="02020603050405020304" pitchFamily="18" charset="0"/>
                <a:cs typeface="Times New Roman" panose="02020603050405020304" pitchFamily="18" charset="0"/>
              </a:rPr>
              <a:t>Radhakrishna</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Sumit Jain</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Sujeet Kumar</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Girish Mathrubootham</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Ashish Tulsian</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Ananth Narayanan</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Sequoia India</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Sequoia Capital India</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Roman Saini</a:t>
            </a: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Gaurav Munjal</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Nexus</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Steadview</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Kalyan Krishnamurthy</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SoftBank Vision   Fund 2</a:t>
            </a:r>
            <a:endParaRPr lang="en-IN" sz="2000" b="1" dirty="0">
              <a:solidFill>
                <a:srgbClr val="2B2E3B"/>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b="1" i="0" dirty="0">
                <a:solidFill>
                  <a:srgbClr val="1E2029"/>
                </a:solidFill>
                <a:effectLst/>
                <a:latin typeface="Times New Roman" panose="02020603050405020304" pitchFamily="18" charset="0"/>
                <a:cs typeface="Times New Roman" panose="02020603050405020304" pitchFamily="18" charset="0"/>
              </a:rPr>
              <a:t>Nexus Partners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070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2107C8-2FB7-4269-8AD7-591FA5AD9B79}"/>
              </a:ext>
            </a:extLst>
          </p:cNvPr>
          <p:cNvSpPr/>
          <p:nvPr/>
        </p:nvSpPr>
        <p:spPr>
          <a:xfrm>
            <a:off x="246000" y="189000"/>
            <a:ext cx="11700000" cy="648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8386E593-7B4E-4E51-ACCA-0690001C436D}"/>
              </a:ext>
            </a:extLst>
          </p:cNvPr>
          <p:cNvPicPr>
            <a:picLocks noChangeAspect="1"/>
          </p:cNvPicPr>
          <p:nvPr/>
        </p:nvPicPr>
        <p:blipFill rotWithShape="1">
          <a:blip r:embed="rId2">
            <a:extLst>
              <a:ext uri="{28A0092B-C50C-407E-A947-70E740481C1C}">
                <a14:useLocalDpi xmlns:a14="http://schemas.microsoft.com/office/drawing/2010/main" val="0"/>
              </a:ext>
            </a:extLst>
          </a:blip>
          <a:srcRect l="21894" t="50000" r="12196" b="8148"/>
          <a:stretch/>
        </p:blipFill>
        <p:spPr>
          <a:xfrm>
            <a:off x="665017" y="1934506"/>
            <a:ext cx="10682937" cy="3815773"/>
          </a:xfrm>
          <a:prstGeom prst="rect">
            <a:avLst/>
          </a:prstGeom>
        </p:spPr>
      </p:pic>
      <p:sp>
        <p:nvSpPr>
          <p:cNvPr id="6" name="TextBox 5">
            <a:extLst>
              <a:ext uri="{FF2B5EF4-FFF2-40B4-BE49-F238E27FC236}">
                <a16:creationId xmlns:a16="http://schemas.microsoft.com/office/drawing/2014/main" id="{DF658B24-5B8D-4BD2-8649-D811F1F6F2FC}"/>
              </a:ext>
            </a:extLst>
          </p:cNvPr>
          <p:cNvSpPr txBox="1"/>
          <p:nvPr/>
        </p:nvSpPr>
        <p:spPr>
          <a:xfrm>
            <a:off x="4040909" y="369455"/>
            <a:ext cx="4110182" cy="646331"/>
          </a:xfrm>
          <a:prstGeom prst="rect">
            <a:avLst/>
          </a:prstGeom>
          <a:noFill/>
        </p:spPr>
        <p:txBody>
          <a:bodyPr wrap="square" rtlCol="0">
            <a:spAutoFit/>
          </a:bodyPr>
          <a:lstStyle/>
          <a:p>
            <a:r>
              <a:rPr lang="en-US" sz="3600" b="1" dirty="0"/>
              <a:t>Competitor Analysis</a:t>
            </a:r>
            <a:endParaRPr lang="en-IN" sz="3600" b="1" dirty="0"/>
          </a:p>
        </p:txBody>
      </p:sp>
    </p:spTree>
    <p:extLst>
      <p:ext uri="{BB962C8B-B14F-4D97-AF65-F5344CB8AC3E}">
        <p14:creationId xmlns:p14="http://schemas.microsoft.com/office/powerpoint/2010/main" val="777833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2107C8-2FB7-4269-8AD7-591FA5AD9B79}"/>
              </a:ext>
            </a:extLst>
          </p:cNvPr>
          <p:cNvSpPr/>
          <p:nvPr/>
        </p:nvSpPr>
        <p:spPr>
          <a:xfrm>
            <a:off x="246000" y="189000"/>
            <a:ext cx="11700000" cy="648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DF658B24-5B8D-4BD2-8649-D811F1F6F2FC}"/>
              </a:ext>
            </a:extLst>
          </p:cNvPr>
          <p:cNvSpPr txBox="1"/>
          <p:nvPr/>
        </p:nvSpPr>
        <p:spPr>
          <a:xfrm>
            <a:off x="4040909" y="369455"/>
            <a:ext cx="4110182" cy="646331"/>
          </a:xfrm>
          <a:prstGeom prst="rect">
            <a:avLst/>
          </a:prstGeom>
          <a:noFill/>
        </p:spPr>
        <p:txBody>
          <a:bodyPr wrap="square" rtlCol="0">
            <a:spAutoFit/>
          </a:bodyPr>
          <a:lstStyle/>
          <a:p>
            <a:r>
              <a:rPr lang="en-US" sz="3600" b="1" dirty="0"/>
              <a:t>Competitor Analysis</a:t>
            </a:r>
            <a:endParaRPr lang="en-IN" sz="3600" b="1" dirty="0"/>
          </a:p>
        </p:txBody>
      </p:sp>
      <p:pic>
        <p:nvPicPr>
          <p:cNvPr id="4" name="Picture 3">
            <a:extLst>
              <a:ext uri="{FF2B5EF4-FFF2-40B4-BE49-F238E27FC236}">
                <a16:creationId xmlns:a16="http://schemas.microsoft.com/office/drawing/2014/main" id="{27A68178-2458-4B3C-A8DA-F08C9741686C}"/>
              </a:ext>
            </a:extLst>
          </p:cNvPr>
          <p:cNvPicPr>
            <a:picLocks noChangeAspect="1"/>
          </p:cNvPicPr>
          <p:nvPr/>
        </p:nvPicPr>
        <p:blipFill rotWithShape="1">
          <a:blip r:embed="rId2">
            <a:extLst>
              <a:ext uri="{28A0092B-C50C-407E-A947-70E740481C1C}">
                <a14:useLocalDpi xmlns:a14="http://schemas.microsoft.com/office/drawing/2010/main" val="0"/>
              </a:ext>
            </a:extLst>
          </a:blip>
          <a:srcRect l="10909" t="23300" r="12273" b="5387"/>
          <a:stretch/>
        </p:blipFill>
        <p:spPr>
          <a:xfrm>
            <a:off x="452581" y="1099125"/>
            <a:ext cx="11296073" cy="5477166"/>
          </a:xfrm>
          <a:prstGeom prst="rect">
            <a:avLst/>
          </a:prstGeom>
        </p:spPr>
      </p:pic>
    </p:spTree>
    <p:extLst>
      <p:ext uri="{BB962C8B-B14F-4D97-AF65-F5344CB8AC3E}">
        <p14:creationId xmlns:p14="http://schemas.microsoft.com/office/powerpoint/2010/main" val="2220931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CA409AD-AA9C-4425-BE89-9CA6E8A218CC}"/>
              </a:ext>
            </a:extLst>
          </p:cNvPr>
          <p:cNvSpPr txBox="1"/>
          <p:nvPr/>
        </p:nvSpPr>
        <p:spPr>
          <a:xfrm>
            <a:off x="711199" y="3870037"/>
            <a:ext cx="9762837" cy="2805063"/>
          </a:xfrm>
          <a:prstGeom prst="rect">
            <a:avLst/>
          </a:prstGeom>
          <a:noFill/>
        </p:spPr>
        <p:txBody>
          <a:bodyPr wrap="square" rtlCol="0">
            <a:spAutoFit/>
          </a:bodyPr>
          <a:lstStyle/>
          <a:p>
            <a:pPr>
              <a:lnSpc>
                <a:spcPct val="150000"/>
              </a:lnSpc>
            </a:pPr>
            <a:r>
              <a:rPr lang="en-US" sz="2400" dirty="0">
                <a:solidFill>
                  <a:schemeClr val="bg1">
                    <a:lumMod val="85000"/>
                  </a:schemeClr>
                </a:solidFill>
              </a:rPr>
              <a:t>By now you people are quit aware that how much unacademy has achieved in very short span of time with its unique and fair approach towards education, despite the competitors who have started even before us and are no where around us at present. Let’s now take a glance at our upcoming strategies,</a:t>
            </a:r>
            <a:endParaRPr lang="en-IN" sz="2400" dirty="0">
              <a:solidFill>
                <a:schemeClr val="bg1">
                  <a:lumMod val="85000"/>
                </a:schemeClr>
              </a:solidFill>
            </a:endParaRPr>
          </a:p>
        </p:txBody>
      </p:sp>
      <p:sp>
        <p:nvSpPr>
          <p:cNvPr id="9" name="TextBox 8">
            <a:extLst>
              <a:ext uri="{FF2B5EF4-FFF2-40B4-BE49-F238E27FC236}">
                <a16:creationId xmlns:a16="http://schemas.microsoft.com/office/drawing/2014/main" id="{1B39E486-BA11-4CDF-B67E-2B36E18F5984}"/>
              </a:ext>
            </a:extLst>
          </p:cNvPr>
          <p:cNvSpPr txBox="1"/>
          <p:nvPr/>
        </p:nvSpPr>
        <p:spPr>
          <a:xfrm>
            <a:off x="711199" y="1071418"/>
            <a:ext cx="3417456" cy="1754326"/>
          </a:xfrm>
          <a:prstGeom prst="rect">
            <a:avLst/>
          </a:prstGeom>
          <a:noFill/>
        </p:spPr>
        <p:txBody>
          <a:bodyPr wrap="square" rtlCol="0">
            <a:spAutoFit/>
          </a:bodyPr>
          <a:lstStyle/>
          <a:p>
            <a:r>
              <a:rPr lang="en-US" sz="3600" b="1" dirty="0">
                <a:solidFill>
                  <a:schemeClr val="bg1"/>
                </a:solidFill>
                <a:effectLst>
                  <a:outerShdw blurRad="38100" dist="38100" dir="2700000" algn="tl">
                    <a:srgbClr val="000000">
                      <a:alpha val="43137"/>
                    </a:srgbClr>
                  </a:outerShdw>
                </a:effectLst>
                <a:latin typeface="Arial Black" panose="020B0A04020102020204" pitchFamily="34" charset="0"/>
              </a:rPr>
              <a:t>Short Conclusion on Insights</a:t>
            </a:r>
            <a:endParaRPr lang="en-IN" sz="3600" b="1"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2498161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6E42595B-C14E-46BD-8174-75B119EE9B8C}"/>
              </a:ext>
            </a:extLst>
          </p:cNvPr>
          <p:cNvSpPr txBox="1">
            <a:spLocks/>
          </p:cNvSpPr>
          <p:nvPr/>
        </p:nvSpPr>
        <p:spPr>
          <a:xfrm>
            <a:off x="490707" y="236529"/>
            <a:ext cx="4992866" cy="1614272"/>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000" b="1" dirty="0">
                <a:solidFill>
                  <a:schemeClr val="bg1"/>
                </a:solidFill>
                <a:latin typeface="+mj-lt"/>
                <a:cs typeface="Arial" pitchFamily="34" charset="0"/>
              </a:rPr>
              <a:t>Our Upcoming Strategies</a:t>
            </a:r>
          </a:p>
        </p:txBody>
      </p:sp>
      <p:sp>
        <p:nvSpPr>
          <p:cNvPr id="4" name="TextBox 3">
            <a:extLst>
              <a:ext uri="{FF2B5EF4-FFF2-40B4-BE49-F238E27FC236}">
                <a16:creationId xmlns:a16="http://schemas.microsoft.com/office/drawing/2014/main" id="{33110C2E-6E15-4604-B4B9-788AC235DBDD}"/>
              </a:ext>
            </a:extLst>
          </p:cNvPr>
          <p:cNvSpPr txBox="1"/>
          <p:nvPr/>
        </p:nvSpPr>
        <p:spPr>
          <a:xfrm>
            <a:off x="491017" y="3614820"/>
            <a:ext cx="2852547" cy="2554545"/>
          </a:xfrm>
          <a:prstGeom prst="rect">
            <a:avLst/>
          </a:prstGeom>
          <a:noFill/>
        </p:spPr>
        <p:txBody>
          <a:bodyPr wrap="square" rtlCol="0" anchor="ctr">
            <a:spAutoFit/>
          </a:bodyPr>
          <a:lstStyle/>
          <a:p>
            <a:r>
              <a:rPr lang="en-GB" altLang="ko-KR" sz="3200" dirty="0">
                <a:solidFill>
                  <a:schemeClr val="bg1"/>
                </a:solidFill>
                <a:cs typeface="Arial" pitchFamily="34" charset="0"/>
              </a:rPr>
              <a:t>To access the advertising world through our huge platform</a:t>
            </a:r>
            <a:endParaRPr lang="ko-KR" altLang="en-US" sz="3200" dirty="0">
              <a:solidFill>
                <a:schemeClr val="bg1"/>
              </a:solidFill>
              <a:cs typeface="Arial" pitchFamily="34" charset="0"/>
            </a:endParaRPr>
          </a:p>
        </p:txBody>
      </p:sp>
      <p:sp>
        <p:nvSpPr>
          <p:cNvPr id="5" name="TextBox 4">
            <a:extLst>
              <a:ext uri="{FF2B5EF4-FFF2-40B4-BE49-F238E27FC236}">
                <a16:creationId xmlns:a16="http://schemas.microsoft.com/office/drawing/2014/main" id="{3FB2FB53-C754-45D8-82A5-4D03F1F4A846}"/>
              </a:ext>
            </a:extLst>
          </p:cNvPr>
          <p:cNvSpPr txBox="1"/>
          <p:nvPr/>
        </p:nvSpPr>
        <p:spPr>
          <a:xfrm>
            <a:off x="4565543" y="4053093"/>
            <a:ext cx="6037802" cy="954107"/>
          </a:xfrm>
          <a:prstGeom prst="rect">
            <a:avLst/>
          </a:prstGeom>
          <a:noFill/>
        </p:spPr>
        <p:txBody>
          <a:bodyPr wrap="square" rtlCol="0" anchor="ctr">
            <a:spAutoFit/>
          </a:bodyPr>
          <a:lstStyle/>
          <a:p>
            <a:r>
              <a:rPr lang="en-US" altLang="ko-KR" sz="2800" dirty="0">
                <a:solidFill>
                  <a:schemeClr val="accent3"/>
                </a:solidFill>
                <a:cs typeface="Arial" pitchFamily="34" charset="0"/>
              </a:rPr>
              <a:t>We are providing almost 80% of data for Free in the form of pre-recorded videos.</a:t>
            </a:r>
            <a:endParaRPr lang="ko-KR" altLang="en-US" sz="2800" dirty="0">
              <a:solidFill>
                <a:schemeClr val="accent3"/>
              </a:solidFill>
              <a:cs typeface="Arial" pitchFamily="34" charset="0"/>
            </a:endParaRPr>
          </a:p>
        </p:txBody>
      </p:sp>
      <p:sp>
        <p:nvSpPr>
          <p:cNvPr id="7" name="TextBox 6">
            <a:extLst>
              <a:ext uri="{FF2B5EF4-FFF2-40B4-BE49-F238E27FC236}">
                <a16:creationId xmlns:a16="http://schemas.microsoft.com/office/drawing/2014/main" id="{306C4202-FD41-4B7E-AFD1-EC28537ABBF8}"/>
              </a:ext>
            </a:extLst>
          </p:cNvPr>
          <p:cNvSpPr txBox="1"/>
          <p:nvPr/>
        </p:nvSpPr>
        <p:spPr>
          <a:xfrm>
            <a:off x="4407986" y="5338368"/>
            <a:ext cx="6749541" cy="1077218"/>
          </a:xfrm>
          <a:prstGeom prst="rect">
            <a:avLst/>
          </a:prstGeom>
          <a:noFill/>
        </p:spPr>
        <p:txBody>
          <a:bodyPr wrap="square" rtlCol="0">
            <a:spAutoFit/>
          </a:bodyPr>
          <a:lstStyle/>
          <a:p>
            <a:r>
              <a:rPr lang="en-US" altLang="ko-KR" sz="1600" dirty="0">
                <a:solidFill>
                  <a:schemeClr val="bg1"/>
                </a:solidFill>
                <a:cs typeface="Arial" pitchFamily="34" charset="0"/>
              </a:rPr>
              <a:t>Where, the daily active users crosses 500k people (only the app statistics), so putting ads in the pre recorded videos will generate more revenues for us and also we are providing combo packs where we will provide study materials plus ad free experiences.</a:t>
            </a:r>
          </a:p>
        </p:txBody>
      </p:sp>
    </p:spTree>
    <p:extLst>
      <p:ext uri="{BB962C8B-B14F-4D97-AF65-F5344CB8AC3E}">
        <p14:creationId xmlns:p14="http://schemas.microsoft.com/office/powerpoint/2010/main" val="1404339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Our Proposal for users of Unacademy</a:t>
            </a:r>
          </a:p>
        </p:txBody>
      </p:sp>
      <p:sp>
        <p:nvSpPr>
          <p:cNvPr id="3" name="TextBox 2">
            <a:extLst>
              <a:ext uri="{FF2B5EF4-FFF2-40B4-BE49-F238E27FC236}">
                <a16:creationId xmlns:a16="http://schemas.microsoft.com/office/drawing/2014/main" id="{E3C92EAF-0DAB-4A5A-8D85-3605C01E022B}"/>
              </a:ext>
            </a:extLst>
          </p:cNvPr>
          <p:cNvSpPr txBox="1"/>
          <p:nvPr/>
        </p:nvSpPr>
        <p:spPr>
          <a:xfrm>
            <a:off x="1116212" y="2203241"/>
            <a:ext cx="1944216" cy="461665"/>
          </a:xfrm>
          <a:prstGeom prst="rect">
            <a:avLst/>
          </a:prstGeom>
          <a:noFill/>
        </p:spPr>
        <p:txBody>
          <a:bodyPr wrap="square" lIns="0" rIns="0" rtlCol="0">
            <a:spAutoFit/>
          </a:bodyPr>
          <a:lstStyle/>
          <a:p>
            <a:pPr algn="ctr"/>
            <a:r>
              <a:rPr lang="en-US" altLang="ko-KR" sz="2400" dirty="0">
                <a:solidFill>
                  <a:schemeClr val="tx1">
                    <a:lumMod val="75000"/>
                    <a:lumOff val="25000"/>
                  </a:schemeClr>
                </a:solidFill>
                <a:cs typeface="Calibri" pitchFamily="34" charset="0"/>
              </a:rPr>
              <a:t>BASIC</a:t>
            </a:r>
            <a:endParaRPr lang="ko-KR" altLang="en-US" sz="2400" dirty="0">
              <a:solidFill>
                <a:schemeClr val="tx1">
                  <a:lumMod val="75000"/>
                  <a:lumOff val="25000"/>
                </a:schemeClr>
              </a:solidFill>
              <a:cs typeface="Calibri" pitchFamily="34" charset="0"/>
            </a:endParaRPr>
          </a:p>
        </p:txBody>
      </p:sp>
      <p:sp>
        <p:nvSpPr>
          <p:cNvPr id="4" name="TextBox 3">
            <a:extLst>
              <a:ext uri="{FF2B5EF4-FFF2-40B4-BE49-F238E27FC236}">
                <a16:creationId xmlns:a16="http://schemas.microsoft.com/office/drawing/2014/main" id="{1407E893-D798-4120-B2EC-DC9ECE7F48B0}"/>
              </a:ext>
            </a:extLst>
          </p:cNvPr>
          <p:cNvSpPr txBox="1"/>
          <p:nvPr/>
        </p:nvSpPr>
        <p:spPr>
          <a:xfrm>
            <a:off x="3777613" y="2203241"/>
            <a:ext cx="1944216" cy="461665"/>
          </a:xfrm>
          <a:prstGeom prst="rect">
            <a:avLst/>
          </a:prstGeom>
          <a:noFill/>
        </p:spPr>
        <p:txBody>
          <a:bodyPr wrap="square" lIns="0" rIns="0" rtlCol="0">
            <a:spAutoFit/>
          </a:bodyPr>
          <a:lstStyle/>
          <a:p>
            <a:pPr algn="ctr"/>
            <a:r>
              <a:rPr lang="en-US" altLang="ko-KR" sz="2400" dirty="0">
                <a:solidFill>
                  <a:schemeClr val="tx1">
                    <a:lumMod val="75000"/>
                    <a:lumOff val="25000"/>
                  </a:schemeClr>
                </a:solidFill>
                <a:cs typeface="Calibri" pitchFamily="34" charset="0"/>
              </a:rPr>
              <a:t>REGULER</a:t>
            </a:r>
            <a:endParaRPr lang="ko-KR" altLang="en-US" sz="2400" dirty="0">
              <a:solidFill>
                <a:schemeClr val="tx1">
                  <a:lumMod val="75000"/>
                  <a:lumOff val="25000"/>
                </a:schemeClr>
              </a:solidFill>
              <a:cs typeface="Calibri" pitchFamily="34" charset="0"/>
            </a:endParaRPr>
          </a:p>
        </p:txBody>
      </p:sp>
      <p:sp>
        <p:nvSpPr>
          <p:cNvPr id="5" name="TextBox 4">
            <a:extLst>
              <a:ext uri="{FF2B5EF4-FFF2-40B4-BE49-F238E27FC236}">
                <a16:creationId xmlns:a16="http://schemas.microsoft.com/office/drawing/2014/main" id="{A6A09BF5-83A3-422D-A92B-69B752906BCB}"/>
              </a:ext>
            </a:extLst>
          </p:cNvPr>
          <p:cNvSpPr txBox="1"/>
          <p:nvPr/>
        </p:nvSpPr>
        <p:spPr>
          <a:xfrm>
            <a:off x="6439014" y="2203241"/>
            <a:ext cx="1944216" cy="461665"/>
          </a:xfrm>
          <a:prstGeom prst="rect">
            <a:avLst/>
          </a:prstGeom>
          <a:noFill/>
        </p:spPr>
        <p:txBody>
          <a:bodyPr wrap="square" lIns="0" rIns="0" rtlCol="0">
            <a:spAutoFit/>
          </a:bodyPr>
          <a:lstStyle/>
          <a:p>
            <a:pPr algn="ctr"/>
            <a:r>
              <a:rPr lang="en-US" altLang="ko-KR" sz="2400" dirty="0">
                <a:solidFill>
                  <a:schemeClr val="tx1">
                    <a:lumMod val="75000"/>
                    <a:lumOff val="25000"/>
                  </a:schemeClr>
                </a:solidFill>
                <a:cs typeface="Calibri" pitchFamily="34" charset="0"/>
              </a:rPr>
              <a:t>PRO</a:t>
            </a:r>
            <a:endParaRPr lang="ko-KR" altLang="en-US" sz="2400" dirty="0">
              <a:solidFill>
                <a:schemeClr val="tx1">
                  <a:lumMod val="75000"/>
                  <a:lumOff val="25000"/>
                </a:schemeClr>
              </a:solidFill>
              <a:cs typeface="Calibri" pitchFamily="34" charset="0"/>
            </a:endParaRPr>
          </a:p>
        </p:txBody>
      </p:sp>
      <p:sp>
        <p:nvSpPr>
          <p:cNvPr id="6" name="TextBox 5">
            <a:extLst>
              <a:ext uri="{FF2B5EF4-FFF2-40B4-BE49-F238E27FC236}">
                <a16:creationId xmlns:a16="http://schemas.microsoft.com/office/drawing/2014/main" id="{89376642-F29C-4D94-B8C9-D653D30AA0AD}"/>
              </a:ext>
            </a:extLst>
          </p:cNvPr>
          <p:cNvSpPr txBox="1"/>
          <p:nvPr/>
        </p:nvSpPr>
        <p:spPr>
          <a:xfrm>
            <a:off x="9100416" y="2203241"/>
            <a:ext cx="1944216" cy="461665"/>
          </a:xfrm>
          <a:prstGeom prst="rect">
            <a:avLst/>
          </a:prstGeom>
          <a:noFill/>
        </p:spPr>
        <p:txBody>
          <a:bodyPr wrap="square" lIns="0" rIns="0" rtlCol="0">
            <a:spAutoFit/>
          </a:bodyPr>
          <a:lstStyle/>
          <a:p>
            <a:pPr algn="ctr"/>
            <a:r>
              <a:rPr lang="en-US" altLang="ko-KR" sz="2400" dirty="0">
                <a:solidFill>
                  <a:schemeClr val="tx1">
                    <a:lumMod val="75000"/>
                    <a:lumOff val="25000"/>
                  </a:schemeClr>
                </a:solidFill>
                <a:cs typeface="Calibri" pitchFamily="34" charset="0"/>
              </a:rPr>
              <a:t>ULTIMATE</a:t>
            </a:r>
            <a:endParaRPr lang="ko-KR" altLang="en-US" sz="2400" dirty="0">
              <a:solidFill>
                <a:schemeClr val="tx1">
                  <a:lumMod val="75000"/>
                  <a:lumOff val="25000"/>
                </a:schemeClr>
              </a:solidFill>
              <a:cs typeface="Calibri" pitchFamily="34" charset="0"/>
            </a:endParaRPr>
          </a:p>
        </p:txBody>
      </p:sp>
      <p:graphicFrame>
        <p:nvGraphicFramePr>
          <p:cNvPr id="7" name="Table 3">
            <a:extLst>
              <a:ext uri="{FF2B5EF4-FFF2-40B4-BE49-F238E27FC236}">
                <a16:creationId xmlns:a16="http://schemas.microsoft.com/office/drawing/2014/main" id="{51D27B24-4DBC-4B2D-BB79-5D8CF1016A7C}"/>
              </a:ext>
            </a:extLst>
          </p:cNvPr>
          <p:cNvGraphicFramePr>
            <a:graphicFrameLocks noGrp="1"/>
          </p:cNvGraphicFramePr>
          <p:nvPr>
            <p:extLst>
              <p:ext uri="{D42A27DB-BD31-4B8C-83A1-F6EECF244321}">
                <p14:modId xmlns:p14="http://schemas.microsoft.com/office/powerpoint/2010/main" val="2097202118"/>
              </p:ext>
            </p:extLst>
          </p:nvPr>
        </p:nvGraphicFramePr>
        <p:xfrm>
          <a:off x="923076" y="276005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AD-Free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dirty="0">
                          <a:solidFill>
                            <a:schemeClr val="bg1"/>
                          </a:solidFill>
                          <a:latin typeface="+mn-lt"/>
                          <a:cs typeface="Arial" pitchFamily="34" charset="0"/>
                        </a:rPr>
                        <a:t>BUY</a:t>
                      </a:r>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8" name="타원 5">
            <a:extLst>
              <a:ext uri="{FF2B5EF4-FFF2-40B4-BE49-F238E27FC236}">
                <a16:creationId xmlns:a16="http://schemas.microsoft.com/office/drawing/2014/main" id="{8291AF2D-632C-4266-940E-7A5857765D7F}"/>
              </a:ext>
            </a:extLst>
          </p:cNvPr>
          <p:cNvSpPr/>
          <p:nvPr/>
        </p:nvSpPr>
        <p:spPr>
          <a:xfrm>
            <a:off x="1440040" y="295423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t>₹</a:t>
            </a:r>
            <a:r>
              <a:rPr lang="en-US" altLang="ko-KR" sz="4000" dirty="0"/>
              <a:t>99</a:t>
            </a:r>
            <a:endParaRPr lang="ko-KR" altLang="en-US" sz="4000" dirty="0"/>
          </a:p>
        </p:txBody>
      </p:sp>
      <p:graphicFrame>
        <p:nvGraphicFramePr>
          <p:cNvPr id="9" name="Table 3">
            <a:extLst>
              <a:ext uri="{FF2B5EF4-FFF2-40B4-BE49-F238E27FC236}">
                <a16:creationId xmlns:a16="http://schemas.microsoft.com/office/drawing/2014/main" id="{55F65EE2-F59F-476D-8B8B-BC4EF61FCE70}"/>
              </a:ext>
            </a:extLst>
          </p:cNvPr>
          <p:cNvGraphicFramePr>
            <a:graphicFrameLocks noGrp="1"/>
          </p:cNvGraphicFramePr>
          <p:nvPr>
            <p:extLst>
              <p:ext uri="{D42A27DB-BD31-4B8C-83A1-F6EECF244321}">
                <p14:modId xmlns:p14="http://schemas.microsoft.com/office/powerpoint/2010/main" val="2677622121"/>
              </p:ext>
            </p:extLst>
          </p:nvPr>
        </p:nvGraphicFramePr>
        <p:xfrm>
          <a:off x="3584477" y="2760052"/>
          <a:ext cx="2348075" cy="38412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AD-Free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Unacademy Plus sub for   7 days</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3916813521"/>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28575" cap="flat" cmpd="sng" algn="ctr">
                      <a:solidFill>
                        <a:schemeClr val="accent2"/>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dirty="0">
                          <a:solidFill>
                            <a:schemeClr val="bg1"/>
                          </a:solidFill>
                          <a:latin typeface="+mn-lt"/>
                          <a:cs typeface="Arial" pitchFamily="34" charset="0"/>
                        </a:rPr>
                        <a:t>BUY</a:t>
                      </a:r>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28575" cap="flat" cmpd="sng" algn="ctr">
                      <a:solidFill>
                        <a:schemeClr val="accent2"/>
                      </a:solidFill>
                      <a:prstDash val="solid"/>
                      <a:round/>
                      <a:headEnd type="none" w="med" len="med"/>
                      <a:tailEnd type="none" w="med" len="med"/>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2"/>
                      </a:solidFill>
                      <a:prstDash val="solid"/>
                      <a:round/>
                      <a:headEnd type="none" w="med" len="med"/>
                      <a:tailEnd type="none" w="med" len="med"/>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10" name="타원 52">
            <a:extLst>
              <a:ext uri="{FF2B5EF4-FFF2-40B4-BE49-F238E27FC236}">
                <a16:creationId xmlns:a16="http://schemas.microsoft.com/office/drawing/2014/main" id="{B58B428A-363C-4845-A6F7-3DDFE52441C9}"/>
              </a:ext>
            </a:extLst>
          </p:cNvPr>
          <p:cNvSpPr/>
          <p:nvPr/>
        </p:nvSpPr>
        <p:spPr>
          <a:xfrm>
            <a:off x="4101439" y="2954230"/>
            <a:ext cx="1357251" cy="13141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t>₹</a:t>
            </a:r>
            <a:r>
              <a:rPr lang="en-US" altLang="ko-KR" sz="3200" dirty="0"/>
              <a:t>189</a:t>
            </a:r>
            <a:endParaRPr lang="ko-KR" altLang="en-US" sz="3200" dirty="0"/>
          </a:p>
        </p:txBody>
      </p:sp>
      <p:graphicFrame>
        <p:nvGraphicFramePr>
          <p:cNvPr id="11" name="Table 3">
            <a:extLst>
              <a:ext uri="{FF2B5EF4-FFF2-40B4-BE49-F238E27FC236}">
                <a16:creationId xmlns:a16="http://schemas.microsoft.com/office/drawing/2014/main" id="{BC16E692-A141-4BDD-92B4-B8D59C4EEF5D}"/>
              </a:ext>
            </a:extLst>
          </p:cNvPr>
          <p:cNvGraphicFramePr>
            <a:graphicFrameLocks noGrp="1"/>
          </p:cNvGraphicFramePr>
          <p:nvPr>
            <p:extLst>
              <p:ext uri="{D42A27DB-BD31-4B8C-83A1-F6EECF244321}">
                <p14:modId xmlns:p14="http://schemas.microsoft.com/office/powerpoint/2010/main" val="3886384304"/>
              </p:ext>
            </p:extLst>
          </p:nvPr>
        </p:nvGraphicFramePr>
        <p:xfrm>
          <a:off x="6245878" y="2760052"/>
          <a:ext cx="2348075" cy="38412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AD-Free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Unacademy Plus sub for 21 days</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Free Mock Papers</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313280712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3"/>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28575" cap="flat" cmpd="sng" algn="ctr">
                      <a:solidFill>
                        <a:schemeClr val="accent3"/>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dirty="0">
                          <a:solidFill>
                            <a:schemeClr val="bg1"/>
                          </a:solidFill>
                          <a:latin typeface="+mn-lt"/>
                          <a:cs typeface="Arial" pitchFamily="34" charset="0"/>
                        </a:rPr>
                        <a:t>BUY</a:t>
                      </a:r>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28575" cap="flat" cmpd="sng" algn="ctr">
                      <a:solidFill>
                        <a:schemeClr val="accent3"/>
                      </a:solidFill>
                      <a:prstDash val="solid"/>
                      <a:round/>
                      <a:headEnd type="none" w="med" len="med"/>
                      <a:tailEnd type="none" w="med" len="med"/>
                    </a:lnL>
                    <a:lnR w="12700" cmpd="sng">
                      <a:noFill/>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3"/>
                      </a:solidFill>
                      <a:prstDash val="solid"/>
                      <a:round/>
                      <a:headEnd type="none" w="med" len="med"/>
                      <a:tailEnd type="none" w="med" len="med"/>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12" name="타원 54">
            <a:extLst>
              <a:ext uri="{FF2B5EF4-FFF2-40B4-BE49-F238E27FC236}">
                <a16:creationId xmlns:a16="http://schemas.microsoft.com/office/drawing/2014/main" id="{70E82602-C961-4FDB-8323-E88DF6BB5D12}"/>
              </a:ext>
            </a:extLst>
          </p:cNvPr>
          <p:cNvSpPr/>
          <p:nvPr/>
        </p:nvSpPr>
        <p:spPr>
          <a:xfrm>
            <a:off x="6762842" y="2954230"/>
            <a:ext cx="1355922" cy="13141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t>₹</a:t>
            </a:r>
            <a:r>
              <a:rPr lang="en-US" altLang="ko-KR" sz="3200" dirty="0"/>
              <a:t>289</a:t>
            </a:r>
            <a:endParaRPr lang="ko-KR" altLang="en-US" sz="3200" dirty="0"/>
          </a:p>
        </p:txBody>
      </p:sp>
      <p:graphicFrame>
        <p:nvGraphicFramePr>
          <p:cNvPr id="13" name="Table 3">
            <a:extLst>
              <a:ext uri="{FF2B5EF4-FFF2-40B4-BE49-F238E27FC236}">
                <a16:creationId xmlns:a16="http://schemas.microsoft.com/office/drawing/2014/main" id="{2806A487-301E-4DE7-9E71-C10EF80FBC55}"/>
              </a:ext>
            </a:extLst>
          </p:cNvPr>
          <p:cNvGraphicFramePr>
            <a:graphicFrameLocks noGrp="1"/>
          </p:cNvGraphicFramePr>
          <p:nvPr>
            <p:extLst>
              <p:ext uri="{D42A27DB-BD31-4B8C-83A1-F6EECF244321}">
                <p14:modId xmlns:p14="http://schemas.microsoft.com/office/powerpoint/2010/main" val="3410004098"/>
              </p:ext>
            </p:extLst>
          </p:nvPr>
        </p:nvGraphicFramePr>
        <p:xfrm>
          <a:off x="8907280" y="2760052"/>
          <a:ext cx="2348075" cy="3923702"/>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AD-Free</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Unacademy Plus sub for  30 days</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4"/>
                      </a:solidFill>
                      <a:prstDash val="solid"/>
                      <a:round/>
                      <a:headEnd type="none" w="med" len="med"/>
                      <a:tailEnd type="none" w="med" len="med"/>
                    </a:lnT>
                    <a:lnB w="1905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Free Mock Papers</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4"/>
                      </a:solidFill>
                      <a:prstDash val="solid"/>
                      <a:round/>
                      <a:headEnd type="none" w="med" len="med"/>
                      <a:tailEnd type="none" w="med" len="med"/>
                    </a:lnT>
                    <a:lnB w="1905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1040171514"/>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Doubt Solving Sessions Free </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4"/>
                      </a:solidFill>
                      <a:prstDash val="solid"/>
                      <a:round/>
                      <a:headEnd type="none" w="med" len="med"/>
                      <a:tailEnd type="none" w="med" len="med"/>
                    </a:lnT>
                    <a:lnB w="1905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4"/>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28575" cap="flat" cmpd="sng" algn="ctr">
                      <a:solidFill>
                        <a:schemeClr val="accent4"/>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dirty="0">
                          <a:solidFill>
                            <a:schemeClr val="bg1"/>
                          </a:solidFill>
                          <a:latin typeface="+mn-lt"/>
                          <a:cs typeface="Arial" pitchFamily="34" charset="0"/>
                        </a:rPr>
                        <a:t>BUY</a:t>
                      </a:r>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28575" cap="flat" cmpd="sng" algn="ctr">
                      <a:solidFill>
                        <a:schemeClr val="accent4"/>
                      </a:solidFill>
                      <a:prstDash val="solid"/>
                      <a:round/>
                      <a:headEnd type="none" w="med" len="med"/>
                      <a:tailEnd type="none" w="med" len="med"/>
                    </a:lnL>
                    <a:lnR w="12700" cmpd="sng">
                      <a:noFill/>
                    </a:lnR>
                    <a:lnT w="12700" cmpd="sng">
                      <a:noFill/>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4"/>
                      </a:solidFill>
                      <a:prstDash val="solid"/>
                      <a:round/>
                      <a:headEnd type="none" w="med" len="med"/>
                      <a:tailEnd type="none" w="med" len="med"/>
                    </a:lnR>
                    <a:lnT w="12700" cmpd="sng">
                      <a:noFill/>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14" name="타원 56">
            <a:extLst>
              <a:ext uri="{FF2B5EF4-FFF2-40B4-BE49-F238E27FC236}">
                <a16:creationId xmlns:a16="http://schemas.microsoft.com/office/drawing/2014/main" id="{2B5DB2F9-E00D-4B8B-88BA-76270FF64A46}"/>
              </a:ext>
            </a:extLst>
          </p:cNvPr>
          <p:cNvSpPr/>
          <p:nvPr/>
        </p:nvSpPr>
        <p:spPr>
          <a:xfrm>
            <a:off x="9424244" y="2954230"/>
            <a:ext cx="1400774" cy="13141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t>₹</a:t>
            </a:r>
            <a:r>
              <a:rPr lang="en-US" altLang="ko-KR" sz="3200" dirty="0"/>
              <a:t>799</a:t>
            </a:r>
            <a:endParaRPr lang="ko-KR" altLang="en-US" sz="3200" dirty="0"/>
          </a:p>
        </p:txBody>
      </p:sp>
      <p:sp>
        <p:nvSpPr>
          <p:cNvPr id="15" name="TextBox 14">
            <a:extLst>
              <a:ext uri="{FF2B5EF4-FFF2-40B4-BE49-F238E27FC236}">
                <a16:creationId xmlns:a16="http://schemas.microsoft.com/office/drawing/2014/main" id="{D85199C9-7641-494C-A18D-0B3F635581C6}"/>
              </a:ext>
            </a:extLst>
          </p:cNvPr>
          <p:cNvSpPr txBox="1"/>
          <p:nvPr/>
        </p:nvSpPr>
        <p:spPr>
          <a:xfrm>
            <a:off x="4382654" y="1256145"/>
            <a:ext cx="3426691" cy="369332"/>
          </a:xfrm>
          <a:prstGeom prst="rect">
            <a:avLst/>
          </a:prstGeom>
          <a:noFill/>
        </p:spPr>
        <p:txBody>
          <a:bodyPr wrap="square" rtlCol="0" anchor="ctr">
            <a:spAutoFit/>
          </a:bodyPr>
          <a:lstStyle/>
          <a:p>
            <a:pPr algn="ctr"/>
            <a:r>
              <a:rPr lang="en-US" dirty="0"/>
              <a:t>(Monthly basis)</a:t>
            </a:r>
            <a:endParaRPr lang="en-IN" dirty="0"/>
          </a:p>
        </p:txBody>
      </p:sp>
    </p:spTree>
    <p:extLst>
      <p:ext uri="{BB962C8B-B14F-4D97-AF65-F5344CB8AC3E}">
        <p14:creationId xmlns:p14="http://schemas.microsoft.com/office/powerpoint/2010/main" val="1557309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5BA3FA5-FA57-4313-9DF4-64E137512FCB}"/>
              </a:ext>
            </a:extLst>
          </p:cNvPr>
          <p:cNvGrpSpPr/>
          <p:nvPr/>
        </p:nvGrpSpPr>
        <p:grpSpPr>
          <a:xfrm>
            <a:off x="0" y="4676325"/>
            <a:ext cx="12192000" cy="1318987"/>
            <a:chOff x="0" y="4685117"/>
            <a:chExt cx="12192000" cy="1318987"/>
          </a:xfrm>
        </p:grpSpPr>
        <p:sp>
          <p:nvSpPr>
            <p:cNvPr id="2" name="TextBox 1">
              <a:extLst>
                <a:ext uri="{FF2B5EF4-FFF2-40B4-BE49-F238E27FC236}">
                  <a16:creationId xmlns:a16="http://schemas.microsoft.com/office/drawing/2014/main" id="{29E2714A-BE29-4E83-A155-D5802C472B0A}"/>
                </a:ext>
              </a:extLst>
            </p:cNvPr>
            <p:cNvSpPr txBox="1"/>
            <p:nvPr/>
          </p:nvSpPr>
          <p:spPr>
            <a:xfrm>
              <a:off x="0" y="4685117"/>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148" y="5624448"/>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We are open for Discussion</a:t>
              </a:r>
              <a:endParaRPr lang="ko-KR" altLang="en-US" sz="1867" dirty="0">
                <a:solidFill>
                  <a:schemeClr val="bg1"/>
                </a:solidFill>
                <a:cs typeface="Arial" pitchFamily="34" charset="0"/>
              </a:endParaRPr>
            </a:p>
          </p:txBody>
        </p:sp>
      </p:grpSp>
      <p:sp>
        <p:nvSpPr>
          <p:cNvPr id="4" name="Rectangle 3">
            <a:extLst>
              <a:ext uri="{FF2B5EF4-FFF2-40B4-BE49-F238E27FC236}">
                <a16:creationId xmlns:a16="http://schemas.microsoft.com/office/drawing/2014/main" id="{F0B50BDA-9DD3-47E4-8852-4E61CF2A00B0}"/>
              </a:ext>
            </a:extLst>
          </p:cNvPr>
          <p:cNvSpPr/>
          <p:nvPr/>
        </p:nvSpPr>
        <p:spPr>
          <a:xfrm>
            <a:off x="0" y="4828755"/>
            <a:ext cx="3894993" cy="1166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F4F188E-C654-4B5C-ABF1-DB0BEABF2171}"/>
              </a:ext>
            </a:extLst>
          </p:cNvPr>
          <p:cNvSpPr/>
          <p:nvPr/>
        </p:nvSpPr>
        <p:spPr>
          <a:xfrm>
            <a:off x="8296859" y="4828755"/>
            <a:ext cx="3894993" cy="1166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640C7A7-9858-471F-9C61-2D7DB0E28409}"/>
              </a:ext>
            </a:extLst>
          </p:cNvPr>
          <p:cNvSpPr txBox="1"/>
          <p:nvPr/>
        </p:nvSpPr>
        <p:spPr>
          <a:xfrm>
            <a:off x="3412503" y="6429080"/>
            <a:ext cx="5467546" cy="369332"/>
          </a:xfrm>
          <a:prstGeom prst="rect">
            <a:avLst/>
          </a:prstGeom>
          <a:noFill/>
        </p:spPr>
        <p:txBody>
          <a:bodyPr wrap="square" rtlCol="0" anchor="ctr">
            <a:spAutoFit/>
          </a:bodyPr>
          <a:lstStyle/>
          <a:p>
            <a:pPr algn="ctr"/>
            <a:r>
              <a:rPr lang="en-US" b="1" dirty="0">
                <a:solidFill>
                  <a:schemeClr val="bg1"/>
                </a:solidFill>
              </a:rPr>
              <a:t>Presentation by Vaibhav Sheth</a:t>
            </a:r>
            <a:endParaRPr lang="en-IN" b="1" dirty="0">
              <a:solidFill>
                <a:schemeClr val="bg1"/>
              </a:solidFill>
            </a:endParaRPr>
          </a:p>
        </p:txBody>
      </p:sp>
    </p:spTree>
    <p:extLst>
      <p:ext uri="{BB962C8B-B14F-4D97-AF65-F5344CB8AC3E}">
        <p14:creationId xmlns:p14="http://schemas.microsoft.com/office/powerpoint/2010/main" val="124115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WHAT WE DO?</a:t>
            </a:r>
          </a:p>
        </p:txBody>
      </p:sp>
      <p:grpSp>
        <p:nvGrpSpPr>
          <p:cNvPr id="3" name="Group 2">
            <a:extLst>
              <a:ext uri="{FF2B5EF4-FFF2-40B4-BE49-F238E27FC236}">
                <a16:creationId xmlns:a16="http://schemas.microsoft.com/office/drawing/2014/main" id="{C31D8B36-E27B-4CAE-8132-E79CAC301790}"/>
              </a:ext>
            </a:extLst>
          </p:cNvPr>
          <p:cNvGrpSpPr/>
          <p:nvPr/>
        </p:nvGrpSpPr>
        <p:grpSpPr>
          <a:xfrm>
            <a:off x="4351036" y="2932922"/>
            <a:ext cx="3500774" cy="2022882"/>
            <a:chOff x="2771800" y="2419161"/>
            <a:chExt cx="3500774" cy="2022882"/>
          </a:xfrm>
        </p:grpSpPr>
        <p:sp>
          <p:nvSpPr>
            <p:cNvPr id="4" name="Oval 3">
              <a:extLst>
                <a:ext uri="{FF2B5EF4-FFF2-40B4-BE49-F238E27FC236}">
                  <a16:creationId xmlns:a16="http://schemas.microsoft.com/office/drawing/2014/main" id="{E56EB490-D317-4593-A235-5298112B4A8C}"/>
                </a:ext>
              </a:extLst>
            </p:cNvPr>
            <p:cNvSpPr/>
            <p:nvPr/>
          </p:nvSpPr>
          <p:spPr>
            <a:xfrm>
              <a:off x="2771800" y="2419161"/>
              <a:ext cx="2016224" cy="2016224"/>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5" name="Oval 4">
              <a:extLst>
                <a:ext uri="{FF2B5EF4-FFF2-40B4-BE49-F238E27FC236}">
                  <a16:creationId xmlns:a16="http://schemas.microsoft.com/office/drawing/2014/main" id="{9ADE9D92-42A2-4623-9491-8C5FB7271F9C}"/>
                </a:ext>
              </a:extLst>
            </p:cNvPr>
            <p:cNvSpPr/>
            <p:nvPr/>
          </p:nvSpPr>
          <p:spPr>
            <a:xfrm>
              <a:off x="4256350" y="2425819"/>
              <a:ext cx="2016224" cy="201622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cxnSp>
        <p:nvCxnSpPr>
          <p:cNvPr id="6" name="Elbow Connector 10">
            <a:extLst>
              <a:ext uri="{FF2B5EF4-FFF2-40B4-BE49-F238E27FC236}">
                <a16:creationId xmlns:a16="http://schemas.microsoft.com/office/drawing/2014/main" id="{EA885111-8F75-41A6-BA10-4489B0B1DBB1}"/>
              </a:ext>
            </a:extLst>
          </p:cNvPr>
          <p:cNvCxnSpPr>
            <a:cxnSpLocks/>
          </p:cNvCxnSpPr>
          <p:nvPr/>
        </p:nvCxnSpPr>
        <p:spPr>
          <a:xfrm rot="5400000" flipH="1" flipV="1">
            <a:off x="5872858" y="2182273"/>
            <a:ext cx="1022354" cy="576067"/>
          </a:xfrm>
          <a:prstGeom prst="bentConnector3">
            <a:avLst>
              <a:gd name="adj1" fmla="val 99152"/>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746D877-2B3D-4E6C-8A12-E1F9C76C4093}"/>
              </a:ext>
            </a:extLst>
          </p:cNvPr>
          <p:cNvGrpSpPr/>
          <p:nvPr/>
        </p:nvGrpSpPr>
        <p:grpSpPr>
          <a:xfrm>
            <a:off x="6771690" y="1802606"/>
            <a:ext cx="4143637" cy="839106"/>
            <a:chOff x="5247690" y="1714185"/>
            <a:chExt cx="2924710" cy="839106"/>
          </a:xfrm>
        </p:grpSpPr>
        <p:sp>
          <p:nvSpPr>
            <p:cNvPr id="8" name="TextBox 7">
              <a:extLst>
                <a:ext uri="{FF2B5EF4-FFF2-40B4-BE49-F238E27FC236}">
                  <a16:creationId xmlns:a16="http://schemas.microsoft.com/office/drawing/2014/main" id="{C710146A-CDC8-4F7D-8E7A-CEDEAF4A03B5}"/>
                </a:ext>
              </a:extLst>
            </p:cNvPr>
            <p:cNvSpPr txBox="1"/>
            <p:nvPr/>
          </p:nvSpPr>
          <p:spPr>
            <a:xfrm>
              <a:off x="5247690" y="1714185"/>
              <a:ext cx="2924710" cy="307777"/>
            </a:xfrm>
            <a:prstGeom prst="rect">
              <a:avLst/>
            </a:prstGeom>
            <a:noFill/>
          </p:spPr>
          <p:txBody>
            <a:bodyPr wrap="square" rtlCol="0">
              <a:spAutoFit/>
            </a:bodyPr>
            <a:lstStyle/>
            <a:p>
              <a:r>
                <a:rPr lang="en-US" altLang="ko-KR" sz="1400" b="1" dirty="0">
                  <a:solidFill>
                    <a:schemeClr val="tx1">
                      <a:lumMod val="75000"/>
                      <a:lumOff val="25000"/>
                    </a:schemeClr>
                  </a:solidFill>
                </a:rPr>
                <a:t>Unacademy</a:t>
              </a:r>
              <a:endParaRPr lang="ko-KR" altLang="en-US" sz="1400" b="1" dirty="0">
                <a:solidFill>
                  <a:schemeClr val="tx1">
                    <a:lumMod val="75000"/>
                    <a:lumOff val="25000"/>
                  </a:schemeClr>
                </a:solidFill>
              </a:endParaRPr>
            </a:p>
          </p:txBody>
        </p:sp>
        <p:sp>
          <p:nvSpPr>
            <p:cNvPr id="9" name="TextBox 8">
              <a:extLst>
                <a:ext uri="{FF2B5EF4-FFF2-40B4-BE49-F238E27FC236}">
                  <a16:creationId xmlns:a16="http://schemas.microsoft.com/office/drawing/2014/main" id="{284524BE-1485-443B-B4C9-01F8DB6A996A}"/>
                </a:ext>
              </a:extLst>
            </p:cNvPr>
            <p:cNvSpPr txBox="1"/>
            <p:nvPr/>
          </p:nvSpPr>
          <p:spPr>
            <a:xfrm>
              <a:off x="5247690" y="1906960"/>
              <a:ext cx="2924710" cy="646331"/>
            </a:xfrm>
            <a:prstGeom prst="rect">
              <a:avLst/>
            </a:prstGeom>
            <a:noFill/>
          </p:spPr>
          <p:txBody>
            <a:bodyPr wrap="square" rtlCol="0">
              <a:spAutoFit/>
            </a:bodyPr>
            <a:lstStyle/>
            <a:p>
              <a:r>
                <a:rPr lang="en-US" altLang="ko-KR" sz="1200" dirty="0">
                  <a:solidFill>
                    <a:schemeClr val="tx1">
                      <a:lumMod val="75000"/>
                      <a:lumOff val="25000"/>
                    </a:schemeClr>
                  </a:solidFill>
                </a:rPr>
                <a:t>We are the bridge between highly experienced tutors and students with lack of resources. Providing free platform to the students to learn, educate and ace in their respective exams.</a:t>
              </a:r>
              <a:endParaRPr lang="ko-KR" altLang="en-US" sz="1200" dirty="0">
                <a:solidFill>
                  <a:schemeClr val="tx1">
                    <a:lumMod val="75000"/>
                    <a:lumOff val="25000"/>
                  </a:schemeClr>
                </a:solidFill>
              </a:endParaRPr>
            </a:p>
          </p:txBody>
        </p:sp>
      </p:grpSp>
      <p:grpSp>
        <p:nvGrpSpPr>
          <p:cNvPr id="10" name="Group 9">
            <a:extLst>
              <a:ext uri="{FF2B5EF4-FFF2-40B4-BE49-F238E27FC236}">
                <a16:creationId xmlns:a16="http://schemas.microsoft.com/office/drawing/2014/main" id="{33EA4A54-58D5-4F8C-B8FA-359A24E73F7F}"/>
              </a:ext>
            </a:extLst>
          </p:cNvPr>
          <p:cNvGrpSpPr/>
          <p:nvPr/>
        </p:nvGrpSpPr>
        <p:grpSpPr>
          <a:xfrm>
            <a:off x="7380144" y="5205673"/>
            <a:ext cx="4119875" cy="858550"/>
            <a:chOff x="5247690" y="1753071"/>
            <a:chExt cx="2907938" cy="858550"/>
          </a:xfrm>
        </p:grpSpPr>
        <p:sp>
          <p:nvSpPr>
            <p:cNvPr id="11" name="TextBox 10">
              <a:extLst>
                <a:ext uri="{FF2B5EF4-FFF2-40B4-BE49-F238E27FC236}">
                  <a16:creationId xmlns:a16="http://schemas.microsoft.com/office/drawing/2014/main" id="{E5254F2C-17FD-4D43-83FB-6FF93C6803CC}"/>
                </a:ext>
              </a:extLst>
            </p:cNvPr>
            <p:cNvSpPr txBox="1"/>
            <p:nvPr/>
          </p:nvSpPr>
          <p:spPr>
            <a:xfrm>
              <a:off x="5247690" y="1753071"/>
              <a:ext cx="2907938" cy="307777"/>
            </a:xfrm>
            <a:prstGeom prst="rect">
              <a:avLst/>
            </a:prstGeom>
            <a:noFill/>
          </p:spPr>
          <p:txBody>
            <a:bodyPr wrap="square" rtlCol="0">
              <a:spAutoFit/>
            </a:bodyPr>
            <a:lstStyle/>
            <a:p>
              <a:r>
                <a:rPr lang="en-US" altLang="ko-KR" sz="1400" b="1" dirty="0">
                  <a:solidFill>
                    <a:schemeClr val="tx1">
                      <a:lumMod val="75000"/>
                      <a:lumOff val="25000"/>
                    </a:schemeClr>
                  </a:solidFill>
                </a:rPr>
                <a:t>Students</a:t>
              </a:r>
              <a:endParaRPr lang="ko-KR" altLang="en-US" sz="1400" b="1" dirty="0">
                <a:solidFill>
                  <a:schemeClr val="tx1">
                    <a:lumMod val="75000"/>
                    <a:lumOff val="25000"/>
                  </a:schemeClr>
                </a:solidFill>
              </a:endParaRPr>
            </a:p>
          </p:txBody>
        </p:sp>
        <p:sp>
          <p:nvSpPr>
            <p:cNvPr id="12" name="TextBox 11">
              <a:extLst>
                <a:ext uri="{FF2B5EF4-FFF2-40B4-BE49-F238E27FC236}">
                  <a16:creationId xmlns:a16="http://schemas.microsoft.com/office/drawing/2014/main" id="{A74B5FF0-D93F-4CD1-BA26-83BECA3F1B70}"/>
                </a:ext>
              </a:extLst>
            </p:cNvPr>
            <p:cNvSpPr txBox="1"/>
            <p:nvPr/>
          </p:nvSpPr>
          <p:spPr>
            <a:xfrm>
              <a:off x="5247690" y="1965290"/>
              <a:ext cx="2907938" cy="646331"/>
            </a:xfrm>
            <a:prstGeom prst="rect">
              <a:avLst/>
            </a:prstGeom>
            <a:noFill/>
          </p:spPr>
          <p:txBody>
            <a:bodyPr wrap="square" rtlCol="0">
              <a:spAutoFit/>
            </a:bodyPr>
            <a:lstStyle/>
            <a:p>
              <a:r>
                <a:rPr lang="en-US" altLang="ko-KR" sz="1200" dirty="0">
                  <a:solidFill>
                    <a:schemeClr val="tx1">
                      <a:lumMod val="75000"/>
                      <a:lumOff val="25000"/>
                    </a:schemeClr>
                  </a:solidFill>
                </a:rPr>
                <a:t>Every year around 10 million plus students prepare for one or the other competitive exams but most of which are not ahead in competitions due to lack of resources.</a:t>
              </a:r>
              <a:endParaRPr lang="ko-KR" altLang="en-US" sz="1200" dirty="0">
                <a:solidFill>
                  <a:schemeClr val="tx1">
                    <a:lumMod val="75000"/>
                    <a:lumOff val="25000"/>
                  </a:schemeClr>
                </a:solidFill>
              </a:endParaRPr>
            </a:p>
          </p:txBody>
        </p:sp>
      </p:grpSp>
      <p:grpSp>
        <p:nvGrpSpPr>
          <p:cNvPr id="13" name="Group 12">
            <a:extLst>
              <a:ext uri="{FF2B5EF4-FFF2-40B4-BE49-F238E27FC236}">
                <a16:creationId xmlns:a16="http://schemas.microsoft.com/office/drawing/2014/main" id="{6FFA9FCC-E98C-4230-A4A9-089B7D71DA88}"/>
              </a:ext>
            </a:extLst>
          </p:cNvPr>
          <p:cNvGrpSpPr/>
          <p:nvPr/>
        </p:nvGrpSpPr>
        <p:grpSpPr>
          <a:xfrm>
            <a:off x="815548" y="4385348"/>
            <a:ext cx="2801006" cy="1043216"/>
            <a:chOff x="6096920" y="1753071"/>
            <a:chExt cx="2463137" cy="1043216"/>
          </a:xfrm>
        </p:grpSpPr>
        <p:sp>
          <p:nvSpPr>
            <p:cNvPr id="14" name="TextBox 13">
              <a:extLst>
                <a:ext uri="{FF2B5EF4-FFF2-40B4-BE49-F238E27FC236}">
                  <a16:creationId xmlns:a16="http://schemas.microsoft.com/office/drawing/2014/main" id="{7221E674-A575-4517-9368-C101BA39CD53}"/>
                </a:ext>
              </a:extLst>
            </p:cNvPr>
            <p:cNvSpPr txBox="1"/>
            <p:nvPr/>
          </p:nvSpPr>
          <p:spPr>
            <a:xfrm>
              <a:off x="6096920" y="1753071"/>
              <a:ext cx="2463137" cy="307777"/>
            </a:xfrm>
            <a:prstGeom prst="rect">
              <a:avLst/>
            </a:prstGeom>
            <a:noFill/>
          </p:spPr>
          <p:txBody>
            <a:bodyPr wrap="square" rtlCol="0">
              <a:spAutoFit/>
            </a:bodyPr>
            <a:lstStyle/>
            <a:p>
              <a:pPr algn="r"/>
              <a:r>
                <a:rPr lang="en-US" altLang="ko-KR" sz="1400" b="1" dirty="0">
                  <a:solidFill>
                    <a:schemeClr val="tx1">
                      <a:lumMod val="75000"/>
                      <a:lumOff val="25000"/>
                    </a:schemeClr>
                  </a:solidFill>
                </a:rPr>
                <a:t>Tutors </a:t>
              </a:r>
              <a:endParaRPr lang="ko-KR" altLang="en-US" sz="1400" b="1" dirty="0">
                <a:solidFill>
                  <a:schemeClr val="tx1">
                    <a:lumMod val="75000"/>
                    <a:lumOff val="25000"/>
                  </a:schemeClr>
                </a:solidFill>
              </a:endParaRPr>
            </a:p>
          </p:txBody>
        </p:sp>
        <p:sp>
          <p:nvSpPr>
            <p:cNvPr id="15" name="TextBox 14">
              <a:extLst>
                <a:ext uri="{FF2B5EF4-FFF2-40B4-BE49-F238E27FC236}">
                  <a16:creationId xmlns:a16="http://schemas.microsoft.com/office/drawing/2014/main" id="{4070B557-DFE9-4276-9C91-8BEED0A9E3BF}"/>
                </a:ext>
              </a:extLst>
            </p:cNvPr>
            <p:cNvSpPr txBox="1"/>
            <p:nvPr/>
          </p:nvSpPr>
          <p:spPr>
            <a:xfrm>
              <a:off x="6096920" y="1965290"/>
              <a:ext cx="2463137" cy="830997"/>
            </a:xfrm>
            <a:prstGeom prst="rect">
              <a:avLst/>
            </a:prstGeom>
            <a:noFill/>
          </p:spPr>
          <p:txBody>
            <a:bodyPr wrap="square" rtlCol="0">
              <a:spAutoFit/>
            </a:bodyPr>
            <a:lstStyle/>
            <a:p>
              <a:pPr algn="r"/>
              <a:r>
                <a:rPr lang="en-US" altLang="ko-KR" sz="1200" dirty="0">
                  <a:solidFill>
                    <a:schemeClr val="tx1">
                      <a:lumMod val="75000"/>
                      <a:lumOff val="25000"/>
                    </a:schemeClr>
                  </a:solidFill>
                </a:rPr>
                <a:t>Brilliant, dynamic and result oriented tutors with not only rich experience in teaching but also very much updated in their respective fields</a:t>
              </a:r>
              <a:endParaRPr lang="ko-KR" altLang="en-US" sz="1200" dirty="0">
                <a:solidFill>
                  <a:schemeClr val="tx1">
                    <a:lumMod val="75000"/>
                    <a:lumOff val="25000"/>
                  </a:schemeClr>
                </a:solidFill>
              </a:endParaRPr>
            </a:p>
          </p:txBody>
        </p:sp>
      </p:grpSp>
      <p:cxnSp>
        <p:nvCxnSpPr>
          <p:cNvPr id="16" name="Elbow Connector 32">
            <a:extLst>
              <a:ext uri="{FF2B5EF4-FFF2-40B4-BE49-F238E27FC236}">
                <a16:creationId xmlns:a16="http://schemas.microsoft.com/office/drawing/2014/main" id="{5A64CD1C-36E5-45B3-A929-2DD92EF625E9}"/>
              </a:ext>
            </a:extLst>
          </p:cNvPr>
          <p:cNvCxnSpPr/>
          <p:nvPr/>
        </p:nvCxnSpPr>
        <p:spPr>
          <a:xfrm flipV="1">
            <a:off x="3485402" y="3859062"/>
            <a:ext cx="793081" cy="461888"/>
          </a:xfrm>
          <a:prstGeom prst="bentConnector3">
            <a:avLst>
              <a:gd name="adj1" fmla="val 747"/>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Elbow Connector 39">
            <a:extLst>
              <a:ext uri="{FF2B5EF4-FFF2-40B4-BE49-F238E27FC236}">
                <a16:creationId xmlns:a16="http://schemas.microsoft.com/office/drawing/2014/main" id="{F4AB8B36-7819-4A11-9B92-52E054B90C13}"/>
              </a:ext>
            </a:extLst>
          </p:cNvPr>
          <p:cNvCxnSpPr>
            <a:cxnSpLocks/>
          </p:cNvCxnSpPr>
          <p:nvPr/>
        </p:nvCxnSpPr>
        <p:spPr>
          <a:xfrm rot="10800000">
            <a:off x="6672068" y="4997719"/>
            <a:ext cx="666504" cy="420175"/>
          </a:xfrm>
          <a:prstGeom prst="bentConnector3">
            <a:avLst>
              <a:gd name="adj1" fmla="val 98203"/>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4F079A88-9C43-4687-820F-C42E24D6A775}"/>
              </a:ext>
            </a:extLst>
          </p:cNvPr>
          <p:cNvGrpSpPr/>
          <p:nvPr/>
        </p:nvGrpSpPr>
        <p:grpSpPr>
          <a:xfrm>
            <a:off x="4697932" y="3562824"/>
            <a:ext cx="910988" cy="622075"/>
            <a:chOff x="3366914" y="2916559"/>
            <a:chExt cx="2424286" cy="1655441"/>
          </a:xfrm>
        </p:grpSpPr>
        <p:sp>
          <p:nvSpPr>
            <p:cNvPr id="43" name="Rectangle 42">
              <a:extLst>
                <a:ext uri="{FF2B5EF4-FFF2-40B4-BE49-F238E27FC236}">
                  <a16:creationId xmlns:a16="http://schemas.microsoft.com/office/drawing/2014/main" id="{4A06B66B-9220-4F59-A4DC-218C3453A0F2}"/>
                </a:ext>
              </a:extLst>
            </p:cNvPr>
            <p:cNvSpPr/>
            <p:nvPr/>
          </p:nvSpPr>
          <p:spPr>
            <a:xfrm>
              <a:off x="3366914" y="3203451"/>
              <a:ext cx="2424286" cy="1296143"/>
            </a:xfrm>
            <a:prstGeom prst="rect">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Rectangle 43">
              <a:extLst>
                <a:ext uri="{FF2B5EF4-FFF2-40B4-BE49-F238E27FC236}">
                  <a16:creationId xmlns:a16="http://schemas.microsoft.com/office/drawing/2014/main" id="{CA6C04B0-6CDC-495D-932B-C0C8E27D7D91}"/>
                </a:ext>
              </a:extLst>
            </p:cNvPr>
            <p:cNvSpPr/>
            <p:nvPr/>
          </p:nvSpPr>
          <p:spPr>
            <a:xfrm>
              <a:off x="3419872" y="3140968"/>
              <a:ext cx="2304256" cy="1296143"/>
            </a:xfrm>
            <a:prstGeom prst="rect">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Rectangle 3">
              <a:extLst>
                <a:ext uri="{FF2B5EF4-FFF2-40B4-BE49-F238E27FC236}">
                  <a16:creationId xmlns:a16="http://schemas.microsoft.com/office/drawing/2014/main" id="{C9B00311-0C17-400E-B32F-20CE5897EC88}"/>
                </a:ext>
              </a:extLst>
            </p:cNvPr>
            <p:cNvSpPr/>
            <p:nvPr/>
          </p:nvSpPr>
          <p:spPr>
            <a:xfrm>
              <a:off x="4572000" y="2916559"/>
              <a:ext cx="1080120" cy="1520552"/>
            </a:xfrm>
            <a:custGeom>
              <a:avLst/>
              <a:gdLst>
                <a:gd name="connsiteX0" fmla="*/ 0 w 1080120"/>
                <a:gd name="connsiteY0" fmla="*/ 0 h 1368152"/>
                <a:gd name="connsiteX1" fmla="*/ 1080120 w 1080120"/>
                <a:gd name="connsiteY1" fmla="*/ 0 h 1368152"/>
                <a:gd name="connsiteX2" fmla="*/ 1080120 w 1080120"/>
                <a:gd name="connsiteY2" fmla="*/ 1368152 h 1368152"/>
                <a:gd name="connsiteX3" fmla="*/ 0 w 1080120"/>
                <a:gd name="connsiteY3" fmla="*/ 1368152 h 1368152"/>
                <a:gd name="connsiteX4" fmla="*/ 0 w 1080120"/>
                <a:gd name="connsiteY4" fmla="*/ 0 h 1368152"/>
                <a:gd name="connsiteX0" fmla="*/ 0 w 1080120"/>
                <a:gd name="connsiteY0" fmla="*/ 95250 h 1463402"/>
                <a:gd name="connsiteX1" fmla="*/ 1080120 w 1080120"/>
                <a:gd name="connsiteY1" fmla="*/ 0 h 1463402"/>
                <a:gd name="connsiteX2" fmla="*/ 1080120 w 1080120"/>
                <a:gd name="connsiteY2" fmla="*/ 1463402 h 1463402"/>
                <a:gd name="connsiteX3" fmla="*/ 0 w 1080120"/>
                <a:gd name="connsiteY3" fmla="*/ 1463402 h 1463402"/>
                <a:gd name="connsiteX4" fmla="*/ 0 w 1080120"/>
                <a:gd name="connsiteY4" fmla="*/ 95250 h 1463402"/>
                <a:gd name="connsiteX0" fmla="*/ 0 w 1080120"/>
                <a:gd name="connsiteY0" fmla="*/ 131815 h 1499967"/>
                <a:gd name="connsiteX1" fmla="*/ 1080120 w 1080120"/>
                <a:gd name="connsiteY1" fmla="*/ 36565 h 1499967"/>
                <a:gd name="connsiteX2" fmla="*/ 1080120 w 1080120"/>
                <a:gd name="connsiteY2" fmla="*/ 1499967 h 1499967"/>
                <a:gd name="connsiteX3" fmla="*/ 0 w 1080120"/>
                <a:gd name="connsiteY3" fmla="*/ 1499967 h 1499967"/>
                <a:gd name="connsiteX4" fmla="*/ 0 w 1080120"/>
                <a:gd name="connsiteY4" fmla="*/ 131815 h 1499967"/>
                <a:gd name="connsiteX0" fmla="*/ 0 w 1080120"/>
                <a:gd name="connsiteY0" fmla="*/ 152612 h 1520764"/>
                <a:gd name="connsiteX1" fmla="*/ 1080120 w 1080120"/>
                <a:gd name="connsiteY1" fmla="*/ 57362 h 1520764"/>
                <a:gd name="connsiteX2" fmla="*/ 1080120 w 1080120"/>
                <a:gd name="connsiteY2" fmla="*/ 1520764 h 1520764"/>
                <a:gd name="connsiteX3" fmla="*/ 0 w 1080120"/>
                <a:gd name="connsiteY3" fmla="*/ 1520764 h 1520764"/>
                <a:gd name="connsiteX4" fmla="*/ 0 w 1080120"/>
                <a:gd name="connsiteY4" fmla="*/ 152612 h 1520764"/>
                <a:gd name="connsiteX0" fmla="*/ 0 w 1080120"/>
                <a:gd name="connsiteY0" fmla="*/ 123156 h 1491308"/>
                <a:gd name="connsiteX1" fmla="*/ 1080120 w 1080120"/>
                <a:gd name="connsiteY1" fmla="*/ 27906 h 1491308"/>
                <a:gd name="connsiteX2" fmla="*/ 1080120 w 1080120"/>
                <a:gd name="connsiteY2" fmla="*/ 1491308 h 1491308"/>
                <a:gd name="connsiteX3" fmla="*/ 0 w 1080120"/>
                <a:gd name="connsiteY3" fmla="*/ 1491308 h 1491308"/>
                <a:gd name="connsiteX4" fmla="*/ 0 w 1080120"/>
                <a:gd name="connsiteY4" fmla="*/ 123156 h 1491308"/>
                <a:gd name="connsiteX0" fmla="*/ 0 w 1080120"/>
                <a:gd name="connsiteY0" fmla="*/ 152400 h 1520552"/>
                <a:gd name="connsiteX1" fmla="*/ 1080120 w 1080120"/>
                <a:gd name="connsiteY1" fmla="*/ 0 h 1520552"/>
                <a:gd name="connsiteX2" fmla="*/ 1080120 w 1080120"/>
                <a:gd name="connsiteY2" fmla="*/ 152055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520552">
                  <a:moveTo>
                    <a:pt x="0" y="152400"/>
                  </a:moveTo>
                  <a:cubicBezTo>
                    <a:pt x="369565" y="6350"/>
                    <a:pt x="653405" y="-44450"/>
                    <a:pt x="1080120" y="0"/>
                  </a:cubicBezTo>
                  <a:lnTo>
                    <a:pt x="1070595" y="1349102"/>
                  </a:lnTo>
                  <a:cubicBezTo>
                    <a:pt x="694680" y="1311002"/>
                    <a:pt x="309240" y="1358627"/>
                    <a:pt x="0" y="1520552"/>
                  </a:cubicBezTo>
                  <a:lnTo>
                    <a:pt x="0" y="152400"/>
                  </a:lnTo>
                  <a:close/>
                </a:path>
              </a:pathLst>
            </a:cu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Rectangle 3">
              <a:extLst>
                <a:ext uri="{FF2B5EF4-FFF2-40B4-BE49-F238E27FC236}">
                  <a16:creationId xmlns:a16="http://schemas.microsoft.com/office/drawing/2014/main" id="{ED2F860C-084C-4060-9D72-9DD3C3661835}"/>
                </a:ext>
              </a:extLst>
            </p:cNvPr>
            <p:cNvSpPr/>
            <p:nvPr/>
          </p:nvSpPr>
          <p:spPr>
            <a:xfrm flipH="1">
              <a:off x="3491880" y="2916559"/>
              <a:ext cx="1080120" cy="1520552"/>
            </a:xfrm>
            <a:custGeom>
              <a:avLst/>
              <a:gdLst>
                <a:gd name="connsiteX0" fmla="*/ 0 w 1080120"/>
                <a:gd name="connsiteY0" fmla="*/ 0 h 1368152"/>
                <a:gd name="connsiteX1" fmla="*/ 1080120 w 1080120"/>
                <a:gd name="connsiteY1" fmla="*/ 0 h 1368152"/>
                <a:gd name="connsiteX2" fmla="*/ 1080120 w 1080120"/>
                <a:gd name="connsiteY2" fmla="*/ 1368152 h 1368152"/>
                <a:gd name="connsiteX3" fmla="*/ 0 w 1080120"/>
                <a:gd name="connsiteY3" fmla="*/ 1368152 h 1368152"/>
                <a:gd name="connsiteX4" fmla="*/ 0 w 1080120"/>
                <a:gd name="connsiteY4" fmla="*/ 0 h 1368152"/>
                <a:gd name="connsiteX0" fmla="*/ 0 w 1080120"/>
                <a:gd name="connsiteY0" fmla="*/ 95250 h 1463402"/>
                <a:gd name="connsiteX1" fmla="*/ 1080120 w 1080120"/>
                <a:gd name="connsiteY1" fmla="*/ 0 h 1463402"/>
                <a:gd name="connsiteX2" fmla="*/ 1080120 w 1080120"/>
                <a:gd name="connsiteY2" fmla="*/ 1463402 h 1463402"/>
                <a:gd name="connsiteX3" fmla="*/ 0 w 1080120"/>
                <a:gd name="connsiteY3" fmla="*/ 1463402 h 1463402"/>
                <a:gd name="connsiteX4" fmla="*/ 0 w 1080120"/>
                <a:gd name="connsiteY4" fmla="*/ 95250 h 1463402"/>
                <a:gd name="connsiteX0" fmla="*/ 0 w 1080120"/>
                <a:gd name="connsiteY0" fmla="*/ 131815 h 1499967"/>
                <a:gd name="connsiteX1" fmla="*/ 1080120 w 1080120"/>
                <a:gd name="connsiteY1" fmla="*/ 36565 h 1499967"/>
                <a:gd name="connsiteX2" fmla="*/ 1080120 w 1080120"/>
                <a:gd name="connsiteY2" fmla="*/ 1499967 h 1499967"/>
                <a:gd name="connsiteX3" fmla="*/ 0 w 1080120"/>
                <a:gd name="connsiteY3" fmla="*/ 1499967 h 1499967"/>
                <a:gd name="connsiteX4" fmla="*/ 0 w 1080120"/>
                <a:gd name="connsiteY4" fmla="*/ 131815 h 1499967"/>
                <a:gd name="connsiteX0" fmla="*/ 0 w 1080120"/>
                <a:gd name="connsiteY0" fmla="*/ 152612 h 1520764"/>
                <a:gd name="connsiteX1" fmla="*/ 1080120 w 1080120"/>
                <a:gd name="connsiteY1" fmla="*/ 57362 h 1520764"/>
                <a:gd name="connsiteX2" fmla="*/ 1080120 w 1080120"/>
                <a:gd name="connsiteY2" fmla="*/ 1520764 h 1520764"/>
                <a:gd name="connsiteX3" fmla="*/ 0 w 1080120"/>
                <a:gd name="connsiteY3" fmla="*/ 1520764 h 1520764"/>
                <a:gd name="connsiteX4" fmla="*/ 0 w 1080120"/>
                <a:gd name="connsiteY4" fmla="*/ 152612 h 1520764"/>
                <a:gd name="connsiteX0" fmla="*/ 0 w 1080120"/>
                <a:gd name="connsiteY0" fmla="*/ 123156 h 1491308"/>
                <a:gd name="connsiteX1" fmla="*/ 1080120 w 1080120"/>
                <a:gd name="connsiteY1" fmla="*/ 27906 h 1491308"/>
                <a:gd name="connsiteX2" fmla="*/ 1080120 w 1080120"/>
                <a:gd name="connsiteY2" fmla="*/ 1491308 h 1491308"/>
                <a:gd name="connsiteX3" fmla="*/ 0 w 1080120"/>
                <a:gd name="connsiteY3" fmla="*/ 1491308 h 1491308"/>
                <a:gd name="connsiteX4" fmla="*/ 0 w 1080120"/>
                <a:gd name="connsiteY4" fmla="*/ 123156 h 1491308"/>
                <a:gd name="connsiteX0" fmla="*/ 0 w 1080120"/>
                <a:gd name="connsiteY0" fmla="*/ 152400 h 1520552"/>
                <a:gd name="connsiteX1" fmla="*/ 1080120 w 1080120"/>
                <a:gd name="connsiteY1" fmla="*/ 0 h 1520552"/>
                <a:gd name="connsiteX2" fmla="*/ 1080120 w 1080120"/>
                <a:gd name="connsiteY2" fmla="*/ 152055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520552">
                  <a:moveTo>
                    <a:pt x="0" y="152400"/>
                  </a:moveTo>
                  <a:cubicBezTo>
                    <a:pt x="369565" y="6350"/>
                    <a:pt x="653405" y="-44450"/>
                    <a:pt x="1080120" y="0"/>
                  </a:cubicBezTo>
                  <a:lnTo>
                    <a:pt x="1070595" y="1349102"/>
                  </a:lnTo>
                  <a:cubicBezTo>
                    <a:pt x="694680" y="1311002"/>
                    <a:pt x="309240" y="1358627"/>
                    <a:pt x="0" y="1520552"/>
                  </a:cubicBezTo>
                  <a:lnTo>
                    <a:pt x="0" y="152400"/>
                  </a:lnTo>
                  <a:close/>
                </a:path>
              </a:pathLst>
            </a:cu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Oval 7">
              <a:extLst>
                <a:ext uri="{FF2B5EF4-FFF2-40B4-BE49-F238E27FC236}">
                  <a16:creationId xmlns:a16="http://schemas.microsoft.com/office/drawing/2014/main" id="{0CE03D57-2AEE-4731-8388-3D066BBCA0C7}"/>
                </a:ext>
              </a:extLst>
            </p:cNvPr>
            <p:cNvSpPr/>
            <p:nvPr/>
          </p:nvSpPr>
          <p:spPr>
            <a:xfrm>
              <a:off x="4439051" y="4449847"/>
              <a:ext cx="257915" cy="122153"/>
            </a:xfrm>
            <a:custGeom>
              <a:avLst/>
              <a:gdLst/>
              <a:ahLst/>
              <a:cxnLst/>
              <a:rect l="l" t="t" r="r" b="b"/>
              <a:pathLst>
                <a:path w="900094" h="360040">
                  <a:moveTo>
                    <a:pt x="0" y="0"/>
                  </a:moveTo>
                  <a:lnTo>
                    <a:pt x="900094" y="0"/>
                  </a:lnTo>
                  <a:cubicBezTo>
                    <a:pt x="900094" y="198845"/>
                    <a:pt x="698601" y="360040"/>
                    <a:pt x="450047" y="360040"/>
                  </a:cubicBezTo>
                  <a:cubicBezTo>
                    <a:pt x="201493" y="360040"/>
                    <a:pt x="0" y="198845"/>
                    <a:pt x="0" y="0"/>
                  </a:cubicBezTo>
                  <a:close/>
                </a:path>
              </a:pathLst>
            </a:custGeom>
            <a:solidFill>
              <a:schemeClr val="accent4"/>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8" name="Trapezoid 18">
            <a:extLst>
              <a:ext uri="{FF2B5EF4-FFF2-40B4-BE49-F238E27FC236}">
                <a16:creationId xmlns:a16="http://schemas.microsoft.com/office/drawing/2014/main" id="{47E28C43-07D1-4DC1-85C9-AE062D7D4545}"/>
              </a:ext>
            </a:extLst>
          </p:cNvPr>
          <p:cNvSpPr/>
          <p:nvPr/>
        </p:nvSpPr>
        <p:spPr>
          <a:xfrm rot="10800000">
            <a:off x="6463478" y="3576812"/>
            <a:ext cx="1083270" cy="59940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dirty="0">
              <a:solidFill>
                <a:schemeClr val="tx1">
                  <a:lumMod val="75000"/>
                  <a:lumOff val="25000"/>
                </a:schemeClr>
              </a:solidFill>
            </a:endParaRPr>
          </a:p>
        </p:txBody>
      </p:sp>
      <p:pic>
        <p:nvPicPr>
          <p:cNvPr id="2052" name="Picture 4" descr="Unacademy - Crunchbase Company Profile &amp; Funding">
            <a:extLst>
              <a:ext uri="{FF2B5EF4-FFF2-40B4-BE49-F238E27FC236}">
                <a16:creationId xmlns:a16="http://schemas.microsoft.com/office/drawing/2014/main" id="{A7D00AE7-795C-420C-8669-4ED92172B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2545" y="3743760"/>
            <a:ext cx="413930" cy="41393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95E63B48-232D-40CE-B75E-916ABC97445F}"/>
              </a:ext>
            </a:extLst>
          </p:cNvPr>
          <p:cNvSpPr/>
          <p:nvPr/>
        </p:nvSpPr>
        <p:spPr>
          <a:xfrm>
            <a:off x="246000" y="189000"/>
            <a:ext cx="11700000" cy="648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005271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CD3658-71B3-436D-83D5-4E418D3A956E}"/>
              </a:ext>
            </a:extLst>
          </p:cNvPr>
          <p:cNvSpPr/>
          <p:nvPr/>
        </p:nvSpPr>
        <p:spPr>
          <a:xfrm>
            <a:off x="246000" y="189000"/>
            <a:ext cx="11700000" cy="648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D27394C7-1B14-48F0-928D-06C3FCFB01A2}"/>
              </a:ext>
            </a:extLst>
          </p:cNvPr>
          <p:cNvPicPr>
            <a:picLocks noChangeAspect="1"/>
          </p:cNvPicPr>
          <p:nvPr/>
        </p:nvPicPr>
        <p:blipFill rotWithShape="1">
          <a:blip r:embed="rId2">
            <a:extLst>
              <a:ext uri="{28A0092B-C50C-407E-A947-70E740481C1C}">
                <a14:useLocalDpi xmlns:a14="http://schemas.microsoft.com/office/drawing/2010/main" val="0"/>
              </a:ext>
            </a:extLst>
          </a:blip>
          <a:srcRect l="7500" t="11852" r="3409" b="9630"/>
          <a:stretch/>
        </p:blipFill>
        <p:spPr>
          <a:xfrm>
            <a:off x="748145" y="736600"/>
            <a:ext cx="10861964" cy="5384800"/>
          </a:xfrm>
          <a:prstGeom prst="rect">
            <a:avLst/>
          </a:prstGeom>
        </p:spPr>
      </p:pic>
      <p:sp>
        <p:nvSpPr>
          <p:cNvPr id="7" name="Rectangle 6">
            <a:extLst>
              <a:ext uri="{FF2B5EF4-FFF2-40B4-BE49-F238E27FC236}">
                <a16:creationId xmlns:a16="http://schemas.microsoft.com/office/drawing/2014/main" id="{D83CBF9F-909E-448D-9ED8-4C8BCB30A74D}"/>
              </a:ext>
            </a:extLst>
          </p:cNvPr>
          <p:cNvSpPr/>
          <p:nvPr/>
        </p:nvSpPr>
        <p:spPr>
          <a:xfrm>
            <a:off x="683489" y="4036291"/>
            <a:ext cx="2632366" cy="2186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9993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30AD79-0E0B-4831-AC17-7CA12C775D1B}"/>
              </a:ext>
            </a:extLst>
          </p:cNvPr>
          <p:cNvSpPr/>
          <p:nvPr/>
        </p:nvSpPr>
        <p:spPr>
          <a:xfrm>
            <a:off x="246000" y="189000"/>
            <a:ext cx="11700000" cy="648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A58A7D7A-53CA-4E15-A8DE-2BBB0DFA5AE5}"/>
              </a:ext>
            </a:extLst>
          </p:cNvPr>
          <p:cNvPicPr>
            <a:picLocks noChangeAspect="1"/>
          </p:cNvPicPr>
          <p:nvPr/>
        </p:nvPicPr>
        <p:blipFill rotWithShape="1">
          <a:blip r:embed="rId2">
            <a:extLst>
              <a:ext uri="{28A0092B-C50C-407E-A947-70E740481C1C}">
                <a14:useLocalDpi xmlns:a14="http://schemas.microsoft.com/office/drawing/2010/main" val="0"/>
              </a:ext>
            </a:extLst>
          </a:blip>
          <a:srcRect l="14104" t="27311" r="15080" b="21871"/>
          <a:stretch/>
        </p:blipFill>
        <p:spPr>
          <a:xfrm>
            <a:off x="733123" y="1286162"/>
            <a:ext cx="10725754" cy="4606637"/>
          </a:xfrm>
          <a:prstGeom prst="rect">
            <a:avLst/>
          </a:prstGeom>
        </p:spPr>
      </p:pic>
      <p:sp>
        <p:nvSpPr>
          <p:cNvPr id="7" name="TextBox 6">
            <a:extLst>
              <a:ext uri="{FF2B5EF4-FFF2-40B4-BE49-F238E27FC236}">
                <a16:creationId xmlns:a16="http://schemas.microsoft.com/office/drawing/2014/main" id="{DBC91FF3-D39A-40B7-ABB7-254B9757B38E}"/>
              </a:ext>
            </a:extLst>
          </p:cNvPr>
          <p:cNvSpPr txBox="1"/>
          <p:nvPr/>
        </p:nvSpPr>
        <p:spPr>
          <a:xfrm>
            <a:off x="1717964" y="429691"/>
            <a:ext cx="2854037" cy="1200329"/>
          </a:xfrm>
          <a:prstGeom prst="rect">
            <a:avLst/>
          </a:prstGeom>
          <a:noFill/>
        </p:spPr>
        <p:txBody>
          <a:bodyPr wrap="square" rtlCol="0">
            <a:spAutoFit/>
          </a:bodyPr>
          <a:lstStyle/>
          <a:p>
            <a:r>
              <a:rPr lang="en-US" sz="2400" b="1" dirty="0">
                <a:solidFill>
                  <a:srgbClr val="1380D0"/>
                </a:solidFill>
                <a:effectLst>
                  <a:outerShdw blurRad="38100" dist="38100" dir="2700000" algn="tl">
                    <a:srgbClr val="000000">
                      <a:alpha val="43137"/>
                    </a:srgbClr>
                  </a:outerShdw>
                </a:effectLst>
                <a:latin typeface="+mj-lt"/>
              </a:rPr>
              <a:t>Our Portable solution for learning by creating an app</a:t>
            </a:r>
            <a:endParaRPr lang="en-IN" sz="2400" b="1" dirty="0">
              <a:solidFill>
                <a:srgbClr val="1380D0"/>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4146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18A144-D840-43DD-8D52-6DD4C5F109FC}"/>
              </a:ext>
            </a:extLst>
          </p:cNvPr>
          <p:cNvSpPr/>
          <p:nvPr/>
        </p:nvSpPr>
        <p:spPr>
          <a:xfrm>
            <a:off x="246000" y="189000"/>
            <a:ext cx="11700000" cy="648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098" name="Picture 2" descr="Can Unacademy Crack India's Online Learning Riddle? – A Junior VC">
            <a:extLst>
              <a:ext uri="{FF2B5EF4-FFF2-40B4-BE49-F238E27FC236}">
                <a16:creationId xmlns:a16="http://schemas.microsoft.com/office/drawing/2014/main" id="{04250DC4-9573-4041-BBE8-EBA3E6641C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66" t="3034" r="1322" b="4979"/>
          <a:stretch/>
        </p:blipFill>
        <p:spPr bwMode="auto">
          <a:xfrm>
            <a:off x="452582" y="378691"/>
            <a:ext cx="11342254" cy="6132945"/>
          </a:xfrm>
          <a:prstGeom prst="rect">
            <a:avLst/>
          </a:prstGeom>
          <a:noFill/>
          <a:ln w="3810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716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b="1" dirty="0">
                <a:effectLst>
                  <a:outerShdw blurRad="38100" dist="38100" dir="2700000" algn="tl">
                    <a:srgbClr val="000000">
                      <a:alpha val="43137"/>
                    </a:srgbClr>
                  </a:outerShdw>
                </a:effectLst>
              </a:rPr>
              <a:t>How do we Generate Revenue</a:t>
            </a:r>
          </a:p>
        </p:txBody>
      </p:sp>
      <p:sp>
        <p:nvSpPr>
          <p:cNvPr id="11" name="TextBox 10">
            <a:extLst>
              <a:ext uri="{FF2B5EF4-FFF2-40B4-BE49-F238E27FC236}">
                <a16:creationId xmlns:a16="http://schemas.microsoft.com/office/drawing/2014/main" id="{708B121F-7323-4DF9-932B-09A5D28A4A57}"/>
              </a:ext>
            </a:extLst>
          </p:cNvPr>
          <p:cNvSpPr txBox="1"/>
          <p:nvPr/>
        </p:nvSpPr>
        <p:spPr>
          <a:xfrm>
            <a:off x="4828182" y="1568544"/>
            <a:ext cx="964679" cy="830997"/>
          </a:xfrm>
          <a:prstGeom prst="rect">
            <a:avLst/>
          </a:prstGeom>
          <a:noFill/>
        </p:spPr>
        <p:txBody>
          <a:bodyPr wrap="square" tIns="0" bIns="0" rtlCol="0" anchor="ctr">
            <a:spAutoFit/>
          </a:bodyPr>
          <a:lstStyle/>
          <a:p>
            <a:r>
              <a:rPr lang="en-US" altLang="ko-KR" sz="5400" dirty="0">
                <a:solidFill>
                  <a:schemeClr val="accent1"/>
                </a:solidFill>
              </a:rPr>
              <a:t>01</a:t>
            </a:r>
          </a:p>
        </p:txBody>
      </p:sp>
      <p:sp>
        <p:nvSpPr>
          <p:cNvPr id="15" name="TextBox 14">
            <a:extLst>
              <a:ext uri="{FF2B5EF4-FFF2-40B4-BE49-F238E27FC236}">
                <a16:creationId xmlns:a16="http://schemas.microsoft.com/office/drawing/2014/main" id="{A92937C3-4A0B-4935-8735-11E4A316F243}"/>
              </a:ext>
            </a:extLst>
          </p:cNvPr>
          <p:cNvSpPr txBox="1"/>
          <p:nvPr/>
        </p:nvSpPr>
        <p:spPr>
          <a:xfrm>
            <a:off x="4858915" y="4396333"/>
            <a:ext cx="964679" cy="830997"/>
          </a:xfrm>
          <a:prstGeom prst="rect">
            <a:avLst/>
          </a:prstGeom>
          <a:noFill/>
        </p:spPr>
        <p:txBody>
          <a:bodyPr wrap="square" tIns="0" bIns="0" rtlCol="0" anchor="ctr">
            <a:spAutoFit/>
          </a:bodyPr>
          <a:lstStyle/>
          <a:p>
            <a:r>
              <a:rPr lang="en-US" altLang="ko-KR" sz="5400" dirty="0">
                <a:solidFill>
                  <a:schemeClr val="accent2"/>
                </a:solidFill>
              </a:rPr>
              <a:t>02</a:t>
            </a:r>
          </a:p>
        </p:txBody>
      </p:sp>
      <p:pic>
        <p:nvPicPr>
          <p:cNvPr id="25" name="Picture 6">
            <a:extLst>
              <a:ext uri="{FF2B5EF4-FFF2-40B4-BE49-F238E27FC236}">
                <a16:creationId xmlns:a16="http://schemas.microsoft.com/office/drawing/2014/main" id="{E1591284-EFB2-459C-A466-288772828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388" y="1975489"/>
            <a:ext cx="3446621" cy="3446621"/>
          </a:xfrm>
          <a:prstGeom prst="rect">
            <a:avLst/>
          </a:prstGeom>
          <a:noFill/>
        </p:spPr>
      </p:pic>
      <p:sp>
        <p:nvSpPr>
          <p:cNvPr id="28" name="TextBox 27">
            <a:extLst>
              <a:ext uri="{FF2B5EF4-FFF2-40B4-BE49-F238E27FC236}">
                <a16:creationId xmlns:a16="http://schemas.microsoft.com/office/drawing/2014/main" id="{E46DD476-4200-446A-AC8B-919DE52E3898}"/>
              </a:ext>
            </a:extLst>
          </p:cNvPr>
          <p:cNvSpPr txBox="1"/>
          <p:nvPr/>
        </p:nvSpPr>
        <p:spPr>
          <a:xfrm>
            <a:off x="5823594" y="1397675"/>
            <a:ext cx="5149067" cy="2031325"/>
          </a:xfrm>
          <a:prstGeom prst="rect">
            <a:avLst/>
          </a:prstGeom>
          <a:noFill/>
        </p:spPr>
        <p:txBody>
          <a:bodyPr wrap="square" rtlCol="0">
            <a:spAutoFit/>
          </a:bodyPr>
          <a:lstStyle/>
          <a:p>
            <a:r>
              <a:rPr lang="en-US" b="0" i="0" dirty="0">
                <a:solidFill>
                  <a:srgbClr val="282829"/>
                </a:solidFill>
                <a:effectLst/>
                <a:latin typeface="-apple-system"/>
              </a:rPr>
              <a:t>Personalized sessions with the educators - now that you have taken a course on Unacademy.in, to take a personal session or asking a doubt for which you need an answer on a personal basis you can pay a fee directly to the educator, we take a cut for the same as a platform</a:t>
            </a:r>
          </a:p>
          <a:p>
            <a:endParaRPr lang="en-IN" dirty="0"/>
          </a:p>
        </p:txBody>
      </p:sp>
      <p:sp>
        <p:nvSpPr>
          <p:cNvPr id="30" name="TextBox 29">
            <a:extLst>
              <a:ext uri="{FF2B5EF4-FFF2-40B4-BE49-F238E27FC236}">
                <a16:creationId xmlns:a16="http://schemas.microsoft.com/office/drawing/2014/main" id="{D976BF58-CEA8-48A2-ADCB-3382AEF6DF06}"/>
              </a:ext>
            </a:extLst>
          </p:cNvPr>
          <p:cNvSpPr txBox="1"/>
          <p:nvPr/>
        </p:nvSpPr>
        <p:spPr>
          <a:xfrm>
            <a:off x="5823594" y="4186788"/>
            <a:ext cx="5407824" cy="1754326"/>
          </a:xfrm>
          <a:prstGeom prst="rect">
            <a:avLst/>
          </a:prstGeom>
          <a:noFill/>
        </p:spPr>
        <p:txBody>
          <a:bodyPr wrap="square">
            <a:spAutoFit/>
          </a:bodyPr>
          <a:lstStyle/>
          <a:p>
            <a:pPr algn="l" rtl="0"/>
            <a:r>
              <a:rPr lang="en-US" b="0" i="0" dirty="0">
                <a:solidFill>
                  <a:srgbClr val="282829"/>
                </a:solidFill>
                <a:effectLst/>
                <a:latin typeface="-apple-system"/>
              </a:rPr>
              <a:t>Subscription model - viewing courses is absolutely free but we might add more features like viewing videos offline on app, like tests and a personal coach to help you with learning for which we might charge 200-300 Rupees per month which is optional and which will not stop you from taking courses</a:t>
            </a:r>
          </a:p>
        </p:txBody>
      </p:sp>
    </p:spTree>
    <p:extLst>
      <p:ext uri="{BB962C8B-B14F-4D97-AF65-F5344CB8AC3E}">
        <p14:creationId xmlns:p14="http://schemas.microsoft.com/office/powerpoint/2010/main" val="154701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36">
            <a:extLst>
              <a:ext uri="{FF2B5EF4-FFF2-40B4-BE49-F238E27FC236}">
                <a16:creationId xmlns:a16="http://schemas.microsoft.com/office/drawing/2014/main" id="{E2FE38F3-B049-48AB-AB05-BA2CB273EDA2}"/>
              </a:ext>
            </a:extLst>
          </p:cNvPr>
          <p:cNvGrpSpPr/>
          <p:nvPr/>
        </p:nvGrpSpPr>
        <p:grpSpPr>
          <a:xfrm>
            <a:off x="940777" y="1261974"/>
            <a:ext cx="10310446" cy="4176596"/>
            <a:chOff x="2063552" y="1806318"/>
            <a:chExt cx="8064896" cy="3355223"/>
          </a:xfrm>
        </p:grpSpPr>
        <p:sp>
          <p:nvSpPr>
            <p:cNvPr id="4" name="사각형: 둥근 모서리 37">
              <a:extLst>
                <a:ext uri="{FF2B5EF4-FFF2-40B4-BE49-F238E27FC236}">
                  <a16:creationId xmlns:a16="http://schemas.microsoft.com/office/drawing/2014/main" id="{F3E36AC7-AC43-4D90-A035-3DD9BA6DB47B}"/>
                </a:ext>
              </a:extLst>
            </p:cNvPr>
            <p:cNvSpPr/>
            <p:nvPr/>
          </p:nvSpPr>
          <p:spPr>
            <a:xfrm>
              <a:off x="2063552" y="3513089"/>
              <a:ext cx="3960000" cy="1648452"/>
            </a:xfrm>
            <a:prstGeom prst="roundRect">
              <a:avLst>
                <a:gd name="adj" fmla="val 1227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사각형: 둥근 모서리 47">
              <a:extLst>
                <a:ext uri="{FF2B5EF4-FFF2-40B4-BE49-F238E27FC236}">
                  <a16:creationId xmlns:a16="http://schemas.microsoft.com/office/drawing/2014/main" id="{EB4CBEA0-762A-43B8-A9C9-CB9EB0B41D68}"/>
                </a:ext>
              </a:extLst>
            </p:cNvPr>
            <p:cNvSpPr/>
            <p:nvPr/>
          </p:nvSpPr>
          <p:spPr>
            <a:xfrm>
              <a:off x="6168448" y="3513088"/>
              <a:ext cx="3960000" cy="1648452"/>
            </a:xfrm>
            <a:prstGeom prst="roundRect">
              <a:avLst>
                <a:gd name="adj" fmla="val 122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사각형: 둥근 모서리 48">
              <a:extLst>
                <a:ext uri="{FF2B5EF4-FFF2-40B4-BE49-F238E27FC236}">
                  <a16:creationId xmlns:a16="http://schemas.microsoft.com/office/drawing/2014/main" id="{634E13E3-C5FB-4769-8E68-5F66E4452FDE}"/>
                </a:ext>
              </a:extLst>
            </p:cNvPr>
            <p:cNvSpPr/>
            <p:nvPr/>
          </p:nvSpPr>
          <p:spPr>
            <a:xfrm>
              <a:off x="6168448" y="1806318"/>
              <a:ext cx="3960000" cy="1648452"/>
            </a:xfrm>
            <a:prstGeom prst="roundRect">
              <a:avLst>
                <a:gd name="adj" fmla="val 122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사각형: 둥근 모서리 49">
              <a:extLst>
                <a:ext uri="{FF2B5EF4-FFF2-40B4-BE49-F238E27FC236}">
                  <a16:creationId xmlns:a16="http://schemas.microsoft.com/office/drawing/2014/main" id="{0C35237A-44CF-4C99-9C90-603627635A02}"/>
                </a:ext>
              </a:extLst>
            </p:cNvPr>
            <p:cNvSpPr/>
            <p:nvPr/>
          </p:nvSpPr>
          <p:spPr>
            <a:xfrm>
              <a:off x="2063552" y="1806318"/>
              <a:ext cx="3960000" cy="1648452"/>
            </a:xfrm>
            <a:prstGeom prst="roundRect">
              <a:avLst>
                <a:gd name="adj" fmla="val 122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8" name="그룹 6">
            <a:extLst>
              <a:ext uri="{FF2B5EF4-FFF2-40B4-BE49-F238E27FC236}">
                <a16:creationId xmlns:a16="http://schemas.microsoft.com/office/drawing/2014/main" id="{BE687377-8B91-4B0C-B9AF-34D35AA2854C}"/>
              </a:ext>
            </a:extLst>
          </p:cNvPr>
          <p:cNvGrpSpPr/>
          <p:nvPr/>
        </p:nvGrpSpPr>
        <p:grpSpPr>
          <a:xfrm>
            <a:off x="4459607" y="1713388"/>
            <a:ext cx="3273771" cy="3273771"/>
            <a:chOff x="11977794" y="1437147"/>
            <a:chExt cx="3273771" cy="3273771"/>
          </a:xfrm>
        </p:grpSpPr>
        <p:sp>
          <p:nvSpPr>
            <p:cNvPr id="9" name="타원 3">
              <a:extLst>
                <a:ext uri="{FF2B5EF4-FFF2-40B4-BE49-F238E27FC236}">
                  <a16:creationId xmlns:a16="http://schemas.microsoft.com/office/drawing/2014/main" id="{B882EDA6-90C7-4C18-84C7-A46EF710A935}"/>
                </a:ext>
              </a:extLst>
            </p:cNvPr>
            <p:cNvSpPr/>
            <p:nvPr/>
          </p:nvSpPr>
          <p:spPr>
            <a:xfrm>
              <a:off x="11977794" y="1437147"/>
              <a:ext cx="3273771" cy="3273771"/>
            </a:xfrm>
            <a:prstGeom prst="ellipse">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타원 4">
              <a:extLst>
                <a:ext uri="{FF2B5EF4-FFF2-40B4-BE49-F238E27FC236}">
                  <a16:creationId xmlns:a16="http://schemas.microsoft.com/office/drawing/2014/main" id="{0929AB9A-6F50-4398-8382-23D6ABBDD27A}"/>
                </a:ext>
              </a:extLst>
            </p:cNvPr>
            <p:cNvSpPr/>
            <p:nvPr/>
          </p:nvSpPr>
          <p:spPr>
            <a:xfrm>
              <a:off x="12378035" y="1837388"/>
              <a:ext cx="2473289" cy="2473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1" name="Group 10">
            <a:extLst>
              <a:ext uri="{FF2B5EF4-FFF2-40B4-BE49-F238E27FC236}">
                <a16:creationId xmlns:a16="http://schemas.microsoft.com/office/drawing/2014/main" id="{DA67250C-99CF-4BEC-9D04-B941F7322F4E}"/>
              </a:ext>
            </a:extLst>
          </p:cNvPr>
          <p:cNvGrpSpPr/>
          <p:nvPr/>
        </p:nvGrpSpPr>
        <p:grpSpPr>
          <a:xfrm>
            <a:off x="1435381" y="1557914"/>
            <a:ext cx="2936722" cy="916778"/>
            <a:chOff x="270023" y="1638319"/>
            <a:chExt cx="2605242" cy="925947"/>
          </a:xfrm>
        </p:grpSpPr>
        <p:sp>
          <p:nvSpPr>
            <p:cNvPr id="12" name="TextBox 11">
              <a:extLst>
                <a:ext uri="{FF2B5EF4-FFF2-40B4-BE49-F238E27FC236}">
                  <a16:creationId xmlns:a16="http://schemas.microsoft.com/office/drawing/2014/main" id="{B64C7E81-DB2C-406F-8902-CEFA67554AAF}"/>
                </a:ext>
              </a:extLst>
            </p:cNvPr>
            <p:cNvSpPr txBox="1"/>
            <p:nvPr/>
          </p:nvSpPr>
          <p:spPr>
            <a:xfrm>
              <a:off x="270024" y="1911471"/>
              <a:ext cx="2605241" cy="652795"/>
            </a:xfrm>
            <a:prstGeom prst="rect">
              <a:avLst/>
            </a:prstGeom>
            <a:noFill/>
          </p:spPr>
          <p:txBody>
            <a:bodyPr wrap="square" rtlCol="0">
              <a:spAutoFit/>
            </a:bodyPr>
            <a:lstStyle/>
            <a:p>
              <a:r>
                <a:rPr lang="en-US" altLang="ko-KR" sz="1200" dirty="0">
                  <a:solidFill>
                    <a:schemeClr val="bg1"/>
                  </a:solidFill>
                  <a:cs typeface="Arial" pitchFamily="34" charset="0"/>
                </a:rPr>
                <a:t>Presently data base of more than 3.5 lakhs of verified subscribers and more than 18000 tutors are our true strengths.</a:t>
              </a:r>
              <a:endParaRPr lang="ko-KR" altLang="en-US"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4D200A3E-9EB0-45C0-8E53-E8D501669E7B}"/>
                </a:ext>
              </a:extLst>
            </p:cNvPr>
            <p:cNvSpPr txBox="1"/>
            <p:nvPr/>
          </p:nvSpPr>
          <p:spPr>
            <a:xfrm>
              <a:off x="270023" y="1638319"/>
              <a:ext cx="2605241" cy="279769"/>
            </a:xfrm>
            <a:prstGeom prst="rect">
              <a:avLst/>
            </a:prstGeom>
            <a:noFill/>
          </p:spPr>
          <p:txBody>
            <a:bodyPr wrap="square" rtlCol="0">
              <a:spAutoFit/>
            </a:bodyPr>
            <a:lstStyle/>
            <a:p>
              <a:r>
                <a:rPr lang="en-US" altLang="ko-KR" sz="1200" b="1" dirty="0">
                  <a:solidFill>
                    <a:schemeClr val="bg1"/>
                  </a:solidFill>
                  <a:cs typeface="Arial" pitchFamily="34" charset="0"/>
                </a:rPr>
                <a:t>Students</a:t>
              </a:r>
              <a:endParaRPr lang="ko-KR" altLang="en-US" sz="1200" b="1" dirty="0">
                <a:solidFill>
                  <a:schemeClr val="bg1"/>
                </a:solidFill>
                <a:cs typeface="Arial" pitchFamily="34" charset="0"/>
              </a:endParaRPr>
            </a:p>
          </p:txBody>
        </p:sp>
      </p:grpSp>
      <p:sp>
        <p:nvSpPr>
          <p:cNvPr id="14" name="TextBox 13">
            <a:extLst>
              <a:ext uri="{FF2B5EF4-FFF2-40B4-BE49-F238E27FC236}">
                <a16:creationId xmlns:a16="http://schemas.microsoft.com/office/drawing/2014/main" id="{49DC7C6F-DFE6-40E5-B1EE-D7A4C73F5160}"/>
              </a:ext>
            </a:extLst>
          </p:cNvPr>
          <p:cNvSpPr txBox="1"/>
          <p:nvPr/>
        </p:nvSpPr>
        <p:spPr>
          <a:xfrm rot="18900000">
            <a:off x="4802875" y="1971387"/>
            <a:ext cx="2446398" cy="2635271"/>
          </a:xfrm>
          <a:prstGeom prst="rect">
            <a:avLst/>
          </a:prstGeom>
          <a:noFill/>
        </p:spPr>
        <p:txBody>
          <a:bodyPr wrap="square" rtlCol="0">
            <a:prstTxWarp prst="textArchUp">
              <a:avLst>
                <a:gd name="adj" fmla="val 13656205"/>
              </a:avLst>
            </a:prstTxWarp>
            <a:spAutoFit/>
          </a:bodyPr>
          <a:lstStyle/>
          <a:p>
            <a:pPr algn="ctr"/>
            <a:r>
              <a:rPr lang="en-US" altLang="ko-KR" sz="1600" b="1" dirty="0">
                <a:solidFill>
                  <a:schemeClr val="bg1"/>
                </a:solidFill>
                <a:cs typeface="Arial" pitchFamily="34" charset="0"/>
              </a:rPr>
              <a:t>Strengths</a:t>
            </a:r>
            <a:endParaRPr lang="ko-KR" altLang="en-US" sz="1600" b="1" dirty="0">
              <a:solidFill>
                <a:schemeClr val="bg1"/>
              </a:solidFill>
              <a:cs typeface="Arial" pitchFamily="34" charset="0"/>
            </a:endParaRPr>
          </a:p>
        </p:txBody>
      </p:sp>
      <p:sp>
        <p:nvSpPr>
          <p:cNvPr id="15" name="TextBox 14">
            <a:extLst>
              <a:ext uri="{FF2B5EF4-FFF2-40B4-BE49-F238E27FC236}">
                <a16:creationId xmlns:a16="http://schemas.microsoft.com/office/drawing/2014/main" id="{0C9B3F25-550E-4560-8370-A6E3DB2C9399}"/>
              </a:ext>
            </a:extLst>
          </p:cNvPr>
          <p:cNvSpPr txBox="1"/>
          <p:nvPr/>
        </p:nvSpPr>
        <p:spPr>
          <a:xfrm rot="2700000">
            <a:off x="4945547" y="1971387"/>
            <a:ext cx="2446398" cy="2635271"/>
          </a:xfrm>
          <a:prstGeom prst="rect">
            <a:avLst/>
          </a:prstGeom>
          <a:noFill/>
        </p:spPr>
        <p:txBody>
          <a:bodyPr wrap="square" rtlCol="0">
            <a:prstTxWarp prst="textArchUp">
              <a:avLst>
                <a:gd name="adj" fmla="val 13656205"/>
              </a:avLst>
            </a:prstTxWarp>
            <a:spAutoFit/>
          </a:bodyPr>
          <a:lstStyle/>
          <a:p>
            <a:pPr algn="ctr"/>
            <a:r>
              <a:rPr lang="en-US" altLang="ko-KR" sz="1600" b="1" dirty="0">
                <a:solidFill>
                  <a:schemeClr val="bg1"/>
                </a:solidFill>
                <a:cs typeface="Arial" pitchFamily="34" charset="0"/>
              </a:rPr>
              <a:t>Weaknesses</a:t>
            </a:r>
            <a:endParaRPr lang="ko-KR" altLang="en-US" sz="1600" b="1" dirty="0">
              <a:solidFill>
                <a:schemeClr val="bg1"/>
              </a:solidFill>
              <a:cs typeface="Arial" pitchFamily="34" charset="0"/>
            </a:endParaRPr>
          </a:p>
        </p:txBody>
      </p:sp>
      <p:sp>
        <p:nvSpPr>
          <p:cNvPr id="16" name="TextBox 15">
            <a:extLst>
              <a:ext uri="{FF2B5EF4-FFF2-40B4-BE49-F238E27FC236}">
                <a16:creationId xmlns:a16="http://schemas.microsoft.com/office/drawing/2014/main" id="{26BFEBD8-B156-43C5-B5A4-8CA652FA8541}"/>
              </a:ext>
            </a:extLst>
          </p:cNvPr>
          <p:cNvSpPr txBox="1"/>
          <p:nvPr/>
        </p:nvSpPr>
        <p:spPr>
          <a:xfrm rot="13655560">
            <a:off x="4766678" y="2007402"/>
            <a:ext cx="2446398" cy="2635271"/>
          </a:xfrm>
          <a:prstGeom prst="rect">
            <a:avLst/>
          </a:prstGeom>
          <a:noFill/>
        </p:spPr>
        <p:txBody>
          <a:bodyPr wrap="square" rtlCol="0">
            <a:prstTxWarp prst="textArchUp">
              <a:avLst>
                <a:gd name="adj" fmla="val 13656205"/>
              </a:avLst>
            </a:prstTxWarp>
            <a:spAutoFit/>
          </a:bodyPr>
          <a:lstStyle/>
          <a:p>
            <a:pPr algn="ctr"/>
            <a:r>
              <a:rPr lang="en-US" altLang="ko-KR" sz="1600" b="1" dirty="0">
                <a:solidFill>
                  <a:schemeClr val="bg1"/>
                </a:solidFill>
                <a:cs typeface="Arial" pitchFamily="34" charset="0"/>
              </a:rPr>
              <a:t>Opportunities</a:t>
            </a:r>
            <a:endParaRPr lang="ko-KR" altLang="en-US" sz="1600" b="1" dirty="0">
              <a:solidFill>
                <a:schemeClr val="bg1"/>
              </a:solidFill>
              <a:cs typeface="Arial" pitchFamily="34" charset="0"/>
            </a:endParaRPr>
          </a:p>
        </p:txBody>
      </p:sp>
      <p:sp>
        <p:nvSpPr>
          <p:cNvPr id="17" name="TextBox 16">
            <a:extLst>
              <a:ext uri="{FF2B5EF4-FFF2-40B4-BE49-F238E27FC236}">
                <a16:creationId xmlns:a16="http://schemas.microsoft.com/office/drawing/2014/main" id="{B295A90E-12B7-48E3-8868-BE4B56663B59}"/>
              </a:ext>
            </a:extLst>
          </p:cNvPr>
          <p:cNvSpPr txBox="1"/>
          <p:nvPr/>
        </p:nvSpPr>
        <p:spPr>
          <a:xfrm rot="8100000">
            <a:off x="4945547" y="2094569"/>
            <a:ext cx="2446398" cy="2635271"/>
          </a:xfrm>
          <a:prstGeom prst="rect">
            <a:avLst/>
          </a:prstGeom>
          <a:noFill/>
        </p:spPr>
        <p:txBody>
          <a:bodyPr wrap="square" rtlCol="0">
            <a:prstTxWarp prst="textArchUp">
              <a:avLst>
                <a:gd name="adj" fmla="val 13656205"/>
              </a:avLst>
            </a:prstTxWarp>
            <a:spAutoFit/>
          </a:bodyPr>
          <a:lstStyle/>
          <a:p>
            <a:pPr algn="ctr"/>
            <a:r>
              <a:rPr lang="en-US" altLang="ko-KR" sz="1600" b="1" dirty="0">
                <a:solidFill>
                  <a:schemeClr val="bg1"/>
                </a:solidFill>
                <a:cs typeface="Arial" pitchFamily="34" charset="0"/>
              </a:rPr>
              <a:t>Threats</a:t>
            </a:r>
            <a:endParaRPr lang="ko-KR" altLang="en-US" sz="1600" b="1" dirty="0">
              <a:solidFill>
                <a:schemeClr val="bg1"/>
              </a:solidFill>
              <a:cs typeface="Arial" pitchFamily="34" charset="0"/>
            </a:endParaRPr>
          </a:p>
        </p:txBody>
      </p:sp>
      <p:sp>
        <p:nvSpPr>
          <p:cNvPr id="18" name="TextBox 17">
            <a:extLst>
              <a:ext uri="{FF2B5EF4-FFF2-40B4-BE49-F238E27FC236}">
                <a16:creationId xmlns:a16="http://schemas.microsoft.com/office/drawing/2014/main" id="{AB6B52F9-8CB7-4E94-90BD-79C6F40A26CF}"/>
              </a:ext>
            </a:extLst>
          </p:cNvPr>
          <p:cNvSpPr txBox="1"/>
          <p:nvPr/>
        </p:nvSpPr>
        <p:spPr>
          <a:xfrm>
            <a:off x="4852587" y="2996329"/>
            <a:ext cx="2487810" cy="707886"/>
          </a:xfrm>
          <a:prstGeom prst="rect">
            <a:avLst/>
          </a:prstGeom>
          <a:noFill/>
        </p:spPr>
        <p:txBody>
          <a:bodyPr wrap="square" rtlCol="0">
            <a:spAutoFit/>
          </a:bodyPr>
          <a:lstStyle/>
          <a:p>
            <a:pPr algn="ctr"/>
            <a:r>
              <a:rPr lang="en-US" altLang="ko-KR" sz="4000" b="1" dirty="0">
                <a:solidFill>
                  <a:schemeClr val="tx1">
                    <a:lumMod val="75000"/>
                    <a:lumOff val="25000"/>
                  </a:schemeClr>
                </a:solidFill>
                <a:cs typeface="Arial" pitchFamily="34" charset="0"/>
              </a:rPr>
              <a:t>SWOT</a:t>
            </a:r>
            <a:endParaRPr lang="ko-KR" altLang="en-US" sz="4000" b="1" dirty="0">
              <a:solidFill>
                <a:schemeClr val="tx1">
                  <a:lumMod val="75000"/>
                  <a:lumOff val="25000"/>
                </a:schemeClr>
              </a:solidFill>
              <a:cs typeface="Arial" pitchFamily="34" charset="0"/>
            </a:endParaRPr>
          </a:p>
        </p:txBody>
      </p:sp>
      <p:grpSp>
        <p:nvGrpSpPr>
          <p:cNvPr id="19" name="Group 18">
            <a:extLst>
              <a:ext uri="{FF2B5EF4-FFF2-40B4-BE49-F238E27FC236}">
                <a16:creationId xmlns:a16="http://schemas.microsoft.com/office/drawing/2014/main" id="{CFEA9D52-F3D8-498B-8356-2B8C2A7660F0}"/>
              </a:ext>
            </a:extLst>
          </p:cNvPr>
          <p:cNvGrpSpPr/>
          <p:nvPr/>
        </p:nvGrpSpPr>
        <p:grpSpPr>
          <a:xfrm>
            <a:off x="1435381" y="3666042"/>
            <a:ext cx="2936722" cy="916778"/>
            <a:chOff x="270023" y="1638319"/>
            <a:chExt cx="2605242" cy="925947"/>
          </a:xfrm>
        </p:grpSpPr>
        <p:sp>
          <p:nvSpPr>
            <p:cNvPr id="20" name="TextBox 19">
              <a:extLst>
                <a:ext uri="{FF2B5EF4-FFF2-40B4-BE49-F238E27FC236}">
                  <a16:creationId xmlns:a16="http://schemas.microsoft.com/office/drawing/2014/main" id="{B7DC90E9-0176-4815-B5AD-5C1B9479A6A0}"/>
                </a:ext>
              </a:extLst>
            </p:cNvPr>
            <p:cNvSpPr txBox="1"/>
            <p:nvPr/>
          </p:nvSpPr>
          <p:spPr>
            <a:xfrm>
              <a:off x="270024" y="1911471"/>
              <a:ext cx="2605241" cy="652795"/>
            </a:xfrm>
            <a:prstGeom prst="rect">
              <a:avLst/>
            </a:prstGeom>
            <a:noFill/>
          </p:spPr>
          <p:txBody>
            <a:bodyPr wrap="square" rtlCol="0">
              <a:spAutoFit/>
            </a:bodyPr>
            <a:lstStyle/>
            <a:p>
              <a:r>
                <a:rPr lang="en-US" altLang="ko-KR" sz="1200" dirty="0">
                  <a:solidFill>
                    <a:schemeClr val="bg1"/>
                  </a:solidFill>
                  <a:cs typeface="Arial" pitchFamily="34" charset="0"/>
                </a:rPr>
                <a:t>Despite of having such a huge base of subscribers we still know that many more students needs to know about our facilities.</a:t>
              </a:r>
              <a:endParaRPr lang="ko-KR" altLang="en-US" sz="1200" dirty="0">
                <a:solidFill>
                  <a:schemeClr val="bg1"/>
                </a:solidFill>
                <a:cs typeface="Arial" pitchFamily="34" charset="0"/>
              </a:endParaRPr>
            </a:p>
          </p:txBody>
        </p:sp>
        <p:sp>
          <p:nvSpPr>
            <p:cNvPr id="21" name="TextBox 20">
              <a:extLst>
                <a:ext uri="{FF2B5EF4-FFF2-40B4-BE49-F238E27FC236}">
                  <a16:creationId xmlns:a16="http://schemas.microsoft.com/office/drawing/2014/main" id="{677BF022-C588-4E22-99A6-75429C91DBEE}"/>
                </a:ext>
              </a:extLst>
            </p:cNvPr>
            <p:cNvSpPr txBox="1"/>
            <p:nvPr/>
          </p:nvSpPr>
          <p:spPr>
            <a:xfrm>
              <a:off x="270023" y="1638319"/>
              <a:ext cx="2605241" cy="279769"/>
            </a:xfrm>
            <a:prstGeom prst="rect">
              <a:avLst/>
            </a:prstGeom>
            <a:noFill/>
          </p:spPr>
          <p:txBody>
            <a:bodyPr wrap="square" rtlCol="0">
              <a:spAutoFit/>
            </a:bodyPr>
            <a:lstStyle/>
            <a:p>
              <a:r>
                <a:rPr lang="en-US" altLang="ko-KR" sz="1200" b="1" dirty="0">
                  <a:solidFill>
                    <a:schemeClr val="bg1"/>
                  </a:solidFill>
                  <a:cs typeface="Arial" pitchFamily="34" charset="0"/>
                </a:rPr>
                <a:t>Unreached corners of nation</a:t>
              </a:r>
              <a:endParaRPr lang="ko-KR" altLang="en-US" sz="120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A23683DC-78C9-418B-A222-3C9AFA9EE36E}"/>
              </a:ext>
            </a:extLst>
          </p:cNvPr>
          <p:cNvGrpSpPr/>
          <p:nvPr/>
        </p:nvGrpSpPr>
        <p:grpSpPr>
          <a:xfrm>
            <a:off x="7786519" y="1557914"/>
            <a:ext cx="2936722" cy="1286110"/>
            <a:chOff x="270023" y="1638319"/>
            <a:chExt cx="2605242" cy="1298973"/>
          </a:xfrm>
        </p:grpSpPr>
        <p:sp>
          <p:nvSpPr>
            <p:cNvPr id="23" name="TextBox 22">
              <a:extLst>
                <a:ext uri="{FF2B5EF4-FFF2-40B4-BE49-F238E27FC236}">
                  <a16:creationId xmlns:a16="http://schemas.microsoft.com/office/drawing/2014/main" id="{3BB559A1-39E3-408D-8360-9AC45CDC041B}"/>
                </a:ext>
              </a:extLst>
            </p:cNvPr>
            <p:cNvSpPr txBox="1"/>
            <p:nvPr/>
          </p:nvSpPr>
          <p:spPr>
            <a:xfrm>
              <a:off x="270024" y="1911471"/>
              <a:ext cx="2605241" cy="1025821"/>
            </a:xfrm>
            <a:prstGeom prst="rect">
              <a:avLst/>
            </a:prstGeom>
            <a:noFill/>
          </p:spPr>
          <p:txBody>
            <a:bodyPr wrap="square" rtlCol="0">
              <a:spAutoFit/>
            </a:bodyPr>
            <a:lstStyle/>
            <a:p>
              <a:pPr algn="r"/>
              <a:r>
                <a:rPr lang="en-US" altLang="ko-KR" sz="1200" dirty="0">
                  <a:solidFill>
                    <a:schemeClr val="bg1"/>
                  </a:solidFill>
                  <a:cs typeface="Arial" pitchFamily="34" charset="0"/>
                </a:rPr>
                <a:t>We have proven our selves in e-learning models that are really useful for society and also we have provided much employments yet we need to furnish ourself and reach to every corner of nation.</a:t>
              </a:r>
              <a:endParaRPr lang="ko-KR" altLang="en-US" sz="1200" dirty="0">
                <a:solidFill>
                  <a:schemeClr val="bg1"/>
                </a:solidFill>
                <a:cs typeface="Arial" pitchFamily="34" charset="0"/>
              </a:endParaRPr>
            </a:p>
          </p:txBody>
        </p:sp>
        <p:sp>
          <p:nvSpPr>
            <p:cNvPr id="24" name="TextBox 23">
              <a:extLst>
                <a:ext uri="{FF2B5EF4-FFF2-40B4-BE49-F238E27FC236}">
                  <a16:creationId xmlns:a16="http://schemas.microsoft.com/office/drawing/2014/main" id="{3ED4A00F-198D-438F-A735-6607F9904E4F}"/>
                </a:ext>
              </a:extLst>
            </p:cNvPr>
            <p:cNvSpPr txBox="1"/>
            <p:nvPr/>
          </p:nvSpPr>
          <p:spPr>
            <a:xfrm>
              <a:off x="270023" y="1638319"/>
              <a:ext cx="2605241" cy="279769"/>
            </a:xfrm>
            <a:prstGeom prst="rect">
              <a:avLst/>
            </a:prstGeom>
            <a:noFill/>
          </p:spPr>
          <p:txBody>
            <a:bodyPr wrap="square" rtlCol="0">
              <a:spAutoFit/>
            </a:bodyPr>
            <a:lstStyle/>
            <a:p>
              <a:pPr algn="r"/>
              <a:r>
                <a:rPr lang="en-US" altLang="ko-KR" sz="1200" b="1" dirty="0">
                  <a:solidFill>
                    <a:schemeClr val="bg1"/>
                  </a:solidFill>
                  <a:cs typeface="Arial" pitchFamily="34" charset="0"/>
                </a:rPr>
                <a:t>Funds to Grow More and Wide</a:t>
              </a:r>
              <a:endParaRPr lang="ko-KR" altLang="en-US" sz="1200" b="1" dirty="0">
                <a:solidFill>
                  <a:schemeClr val="bg1"/>
                </a:solidFill>
                <a:cs typeface="Arial" pitchFamily="34" charset="0"/>
              </a:endParaRPr>
            </a:p>
          </p:txBody>
        </p:sp>
      </p:grpSp>
      <p:grpSp>
        <p:nvGrpSpPr>
          <p:cNvPr id="25" name="Group 24">
            <a:extLst>
              <a:ext uri="{FF2B5EF4-FFF2-40B4-BE49-F238E27FC236}">
                <a16:creationId xmlns:a16="http://schemas.microsoft.com/office/drawing/2014/main" id="{7DB71641-EC6E-4420-9772-1CEAFBF30621}"/>
              </a:ext>
            </a:extLst>
          </p:cNvPr>
          <p:cNvGrpSpPr/>
          <p:nvPr/>
        </p:nvGrpSpPr>
        <p:grpSpPr>
          <a:xfrm>
            <a:off x="7790711" y="3666042"/>
            <a:ext cx="2936722" cy="1655442"/>
            <a:chOff x="270023" y="1638319"/>
            <a:chExt cx="2605242" cy="1671999"/>
          </a:xfrm>
        </p:grpSpPr>
        <p:sp>
          <p:nvSpPr>
            <p:cNvPr id="26" name="TextBox 25">
              <a:extLst>
                <a:ext uri="{FF2B5EF4-FFF2-40B4-BE49-F238E27FC236}">
                  <a16:creationId xmlns:a16="http://schemas.microsoft.com/office/drawing/2014/main" id="{F3469B1C-B9F2-40DE-BD99-AE7541A16D85}"/>
                </a:ext>
              </a:extLst>
            </p:cNvPr>
            <p:cNvSpPr txBox="1"/>
            <p:nvPr/>
          </p:nvSpPr>
          <p:spPr>
            <a:xfrm>
              <a:off x="270024" y="1911471"/>
              <a:ext cx="2605241" cy="1398847"/>
            </a:xfrm>
            <a:prstGeom prst="rect">
              <a:avLst/>
            </a:prstGeom>
            <a:noFill/>
          </p:spPr>
          <p:txBody>
            <a:bodyPr wrap="square" rtlCol="0">
              <a:spAutoFit/>
            </a:bodyPr>
            <a:lstStyle/>
            <a:p>
              <a:pPr algn="r"/>
              <a:r>
                <a:rPr lang="en-US" altLang="ko-KR" sz="1200" dirty="0">
                  <a:solidFill>
                    <a:schemeClr val="bg1"/>
                  </a:solidFill>
                  <a:cs typeface="Arial" pitchFamily="34" charset="0"/>
                </a:rPr>
                <a:t>We can see there are so many platforms available today with a student to prepare themselves but unacademy is growing faster then any other platform reason being our free services so there are threats from others who can defeat us just by showing their funding capabilities</a:t>
              </a:r>
              <a:endParaRPr lang="ko-KR" altLang="en-US" sz="1200" dirty="0">
                <a:solidFill>
                  <a:schemeClr val="bg1"/>
                </a:solidFill>
                <a:cs typeface="Arial" pitchFamily="34" charset="0"/>
              </a:endParaRPr>
            </a:p>
          </p:txBody>
        </p:sp>
        <p:sp>
          <p:nvSpPr>
            <p:cNvPr id="27" name="TextBox 26">
              <a:extLst>
                <a:ext uri="{FF2B5EF4-FFF2-40B4-BE49-F238E27FC236}">
                  <a16:creationId xmlns:a16="http://schemas.microsoft.com/office/drawing/2014/main" id="{B35902CD-0341-4659-81A4-C6954654C33B}"/>
                </a:ext>
              </a:extLst>
            </p:cNvPr>
            <p:cNvSpPr txBox="1"/>
            <p:nvPr/>
          </p:nvSpPr>
          <p:spPr>
            <a:xfrm>
              <a:off x="270023" y="1638319"/>
              <a:ext cx="2605241" cy="279769"/>
            </a:xfrm>
            <a:prstGeom prst="rect">
              <a:avLst/>
            </a:prstGeom>
            <a:noFill/>
          </p:spPr>
          <p:txBody>
            <a:bodyPr wrap="square" rtlCol="0">
              <a:spAutoFit/>
            </a:bodyPr>
            <a:lstStyle/>
            <a:p>
              <a:pPr algn="r"/>
              <a:r>
                <a:rPr lang="en-US" altLang="ko-KR" sz="1200" b="1" dirty="0">
                  <a:solidFill>
                    <a:schemeClr val="bg1"/>
                  </a:solidFill>
                  <a:cs typeface="Arial" pitchFamily="34" charset="0"/>
                </a:rPr>
                <a:t>Other E-learning Platforms</a:t>
              </a:r>
              <a:endParaRPr lang="ko-KR" altLang="en-US" sz="1200" b="1" dirty="0">
                <a:solidFill>
                  <a:schemeClr val="bg1"/>
                </a:solidFill>
                <a:cs typeface="Arial" pitchFamily="34" charset="0"/>
              </a:endParaRPr>
            </a:p>
          </p:txBody>
        </p:sp>
      </p:grpSp>
      <p:sp>
        <p:nvSpPr>
          <p:cNvPr id="29" name="Rectangle 28">
            <a:extLst>
              <a:ext uri="{FF2B5EF4-FFF2-40B4-BE49-F238E27FC236}">
                <a16:creationId xmlns:a16="http://schemas.microsoft.com/office/drawing/2014/main" id="{107E605B-95B4-4566-901F-0A87DC8AF755}"/>
              </a:ext>
            </a:extLst>
          </p:cNvPr>
          <p:cNvSpPr/>
          <p:nvPr/>
        </p:nvSpPr>
        <p:spPr>
          <a:xfrm>
            <a:off x="246000" y="189000"/>
            <a:ext cx="11700000" cy="648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83651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1C8B84-D407-4848-92C3-BA8CF3234AC0}"/>
              </a:ext>
            </a:extLst>
          </p:cNvPr>
          <p:cNvSpPr>
            <a:spLocks noGrp="1"/>
          </p:cNvSpPr>
          <p:nvPr>
            <p:ph type="body" sz="quarter" idx="10"/>
          </p:nvPr>
        </p:nvSpPr>
        <p:spPr>
          <a:xfrm>
            <a:off x="309401" y="3066876"/>
            <a:ext cx="11573197" cy="724247"/>
          </a:xfrm>
        </p:spPr>
        <p:txBody>
          <a:bodyPr>
            <a:normAutofit fontScale="92500" lnSpcReduction="10000"/>
          </a:bodyPr>
          <a:lstStyle/>
          <a:p>
            <a:r>
              <a:rPr lang="en-US" b="1" u="sng" dirty="0">
                <a:solidFill>
                  <a:schemeClr val="accent5">
                    <a:lumMod val="50000"/>
                  </a:schemeClr>
                </a:solidFill>
                <a:effectLst>
                  <a:outerShdw blurRad="38100" dist="38100" dir="2700000" algn="tl">
                    <a:srgbClr val="000000">
                      <a:alpha val="43137"/>
                    </a:srgbClr>
                  </a:outerShdw>
                </a:effectLst>
                <a:latin typeface="Arial Black" panose="020B0A04020102020204" pitchFamily="34" charset="0"/>
              </a:rPr>
              <a:t>Why To Invest in Unacademy ?</a:t>
            </a:r>
            <a:endParaRPr lang="en-IN" b="1" u="sng" dirty="0">
              <a:solidFill>
                <a:schemeClr val="accent5">
                  <a:lumMod val="50000"/>
                </a:schemeClr>
              </a:solidFill>
              <a:effectLst>
                <a:outerShdw blurRad="38100" dist="38100" dir="2700000" algn="tl">
                  <a:srgbClr val="000000">
                    <a:alpha val="43137"/>
                  </a:srgbClr>
                </a:outerShdw>
              </a:effectLst>
              <a:latin typeface="Arial Black" panose="020B0A04020102020204" pitchFamily="34" charset="0"/>
            </a:endParaRPr>
          </a:p>
        </p:txBody>
      </p:sp>
      <p:sp>
        <p:nvSpPr>
          <p:cNvPr id="3" name="TextBox 2">
            <a:extLst>
              <a:ext uri="{FF2B5EF4-FFF2-40B4-BE49-F238E27FC236}">
                <a16:creationId xmlns:a16="http://schemas.microsoft.com/office/drawing/2014/main" id="{1FDD6E5D-1CBA-47F9-AFD6-D4C9B0A4FA9C}"/>
              </a:ext>
            </a:extLst>
          </p:cNvPr>
          <p:cNvSpPr txBox="1"/>
          <p:nvPr/>
        </p:nvSpPr>
        <p:spPr>
          <a:xfrm>
            <a:off x="6095999" y="6350123"/>
            <a:ext cx="4886037" cy="369332"/>
          </a:xfrm>
          <a:prstGeom prst="rect">
            <a:avLst/>
          </a:prstGeom>
          <a:noFill/>
        </p:spPr>
        <p:txBody>
          <a:bodyPr wrap="square" rtlCol="0">
            <a:spAutoFit/>
          </a:bodyPr>
          <a:lstStyle/>
          <a:p>
            <a:r>
              <a:rPr lang="en-US" b="1" dirty="0"/>
              <a:t>Because stats speak more truth than humans</a:t>
            </a:r>
            <a:endParaRPr lang="en-IN" b="1" dirty="0"/>
          </a:p>
        </p:txBody>
      </p:sp>
      <p:sp>
        <p:nvSpPr>
          <p:cNvPr id="4" name="Arrow: Right 3">
            <a:extLst>
              <a:ext uri="{FF2B5EF4-FFF2-40B4-BE49-F238E27FC236}">
                <a16:creationId xmlns:a16="http://schemas.microsoft.com/office/drawing/2014/main" id="{945E164D-6110-4AB3-9633-C0E67D79C496}"/>
              </a:ext>
            </a:extLst>
          </p:cNvPr>
          <p:cNvSpPr/>
          <p:nvPr/>
        </p:nvSpPr>
        <p:spPr>
          <a:xfrm>
            <a:off x="10982036" y="6260069"/>
            <a:ext cx="812800" cy="503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80008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4BE471-42A3-4B03-9A19-3FE511BCA87A}"/>
              </a:ext>
            </a:extLst>
          </p:cNvPr>
          <p:cNvSpPr/>
          <p:nvPr/>
        </p:nvSpPr>
        <p:spPr>
          <a:xfrm>
            <a:off x="246000" y="189000"/>
            <a:ext cx="11700000" cy="648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2BAE9D77-1F4D-44D5-B1CD-AA88B5F03E00}"/>
              </a:ext>
            </a:extLst>
          </p:cNvPr>
          <p:cNvSpPr txBox="1"/>
          <p:nvPr/>
        </p:nvSpPr>
        <p:spPr>
          <a:xfrm>
            <a:off x="4049701" y="591899"/>
            <a:ext cx="4368800" cy="523220"/>
          </a:xfrm>
          <a:prstGeom prst="rect">
            <a:avLst/>
          </a:prstGeom>
          <a:noFill/>
        </p:spPr>
        <p:txBody>
          <a:bodyPr wrap="square" rtlCol="0">
            <a:spAutoFit/>
          </a:bodyPr>
          <a:lstStyle/>
          <a:p>
            <a:r>
              <a:rPr lang="en-US" sz="2800" b="1" dirty="0"/>
              <a:t>Unacademy Capital Raised</a:t>
            </a:r>
            <a:endParaRPr lang="en-IN" sz="2800" b="1" dirty="0"/>
          </a:p>
        </p:txBody>
      </p:sp>
      <p:pic>
        <p:nvPicPr>
          <p:cNvPr id="9" name="Picture 8">
            <a:extLst>
              <a:ext uri="{FF2B5EF4-FFF2-40B4-BE49-F238E27FC236}">
                <a16:creationId xmlns:a16="http://schemas.microsoft.com/office/drawing/2014/main" id="{52EF1353-36EE-4862-A103-FF997FF3EE47}"/>
              </a:ext>
            </a:extLst>
          </p:cNvPr>
          <p:cNvPicPr>
            <a:picLocks noChangeAspect="1"/>
          </p:cNvPicPr>
          <p:nvPr/>
        </p:nvPicPr>
        <p:blipFill rotWithShape="1">
          <a:blip r:embed="rId2">
            <a:extLst>
              <a:ext uri="{28A0092B-C50C-407E-A947-70E740481C1C}">
                <a14:useLocalDpi xmlns:a14="http://schemas.microsoft.com/office/drawing/2010/main" val="0"/>
              </a:ext>
            </a:extLst>
          </a:blip>
          <a:srcRect l="12554" t="37845" r="51970" b="28485"/>
          <a:stretch/>
        </p:blipFill>
        <p:spPr>
          <a:xfrm>
            <a:off x="2955636" y="2041237"/>
            <a:ext cx="6556931" cy="350058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TextBox 9">
            <a:extLst>
              <a:ext uri="{FF2B5EF4-FFF2-40B4-BE49-F238E27FC236}">
                <a16:creationId xmlns:a16="http://schemas.microsoft.com/office/drawing/2014/main" id="{DF36325E-C27B-4B72-9DC8-57025A9951EE}"/>
              </a:ext>
            </a:extLst>
          </p:cNvPr>
          <p:cNvSpPr txBox="1"/>
          <p:nvPr/>
        </p:nvSpPr>
        <p:spPr>
          <a:xfrm>
            <a:off x="3962400" y="5195454"/>
            <a:ext cx="489527" cy="430887"/>
          </a:xfrm>
          <a:prstGeom prst="rect">
            <a:avLst/>
          </a:prstGeom>
          <a:noFill/>
        </p:spPr>
        <p:txBody>
          <a:bodyPr wrap="square" rtlCol="0" anchor="ctr">
            <a:spAutoFit/>
          </a:bodyPr>
          <a:lstStyle/>
          <a:p>
            <a:pPr algn="ctr"/>
            <a:r>
              <a:rPr lang="en-US" sz="1100" dirty="0"/>
              <a:t>May 2016</a:t>
            </a:r>
            <a:endParaRPr lang="en-IN" sz="1100" dirty="0"/>
          </a:p>
        </p:txBody>
      </p:sp>
      <p:sp>
        <p:nvSpPr>
          <p:cNvPr id="11" name="TextBox 10">
            <a:extLst>
              <a:ext uri="{FF2B5EF4-FFF2-40B4-BE49-F238E27FC236}">
                <a16:creationId xmlns:a16="http://schemas.microsoft.com/office/drawing/2014/main" id="{4ECF83A1-7857-4592-B463-37AA39FF09A8}"/>
              </a:ext>
            </a:extLst>
          </p:cNvPr>
          <p:cNvSpPr txBox="1"/>
          <p:nvPr/>
        </p:nvSpPr>
        <p:spPr>
          <a:xfrm>
            <a:off x="4802910" y="5195454"/>
            <a:ext cx="489527" cy="430887"/>
          </a:xfrm>
          <a:prstGeom prst="rect">
            <a:avLst/>
          </a:prstGeom>
          <a:noFill/>
        </p:spPr>
        <p:txBody>
          <a:bodyPr wrap="square" rtlCol="0" anchor="ctr">
            <a:spAutoFit/>
          </a:bodyPr>
          <a:lstStyle/>
          <a:p>
            <a:pPr algn="ctr"/>
            <a:r>
              <a:rPr lang="en-US" sz="1100" dirty="0"/>
              <a:t>Jan 2017</a:t>
            </a:r>
            <a:endParaRPr lang="en-IN" sz="1100" dirty="0"/>
          </a:p>
        </p:txBody>
      </p:sp>
      <p:sp>
        <p:nvSpPr>
          <p:cNvPr id="12" name="TextBox 11">
            <a:extLst>
              <a:ext uri="{FF2B5EF4-FFF2-40B4-BE49-F238E27FC236}">
                <a16:creationId xmlns:a16="http://schemas.microsoft.com/office/drawing/2014/main" id="{6E8CD680-FBF4-4B15-A19E-314C59882887}"/>
              </a:ext>
            </a:extLst>
          </p:cNvPr>
          <p:cNvSpPr txBox="1"/>
          <p:nvPr/>
        </p:nvSpPr>
        <p:spPr>
          <a:xfrm>
            <a:off x="5827701" y="5195454"/>
            <a:ext cx="489527" cy="430887"/>
          </a:xfrm>
          <a:prstGeom prst="rect">
            <a:avLst/>
          </a:prstGeom>
          <a:noFill/>
        </p:spPr>
        <p:txBody>
          <a:bodyPr wrap="square" rtlCol="0" anchor="ctr">
            <a:spAutoFit/>
          </a:bodyPr>
          <a:lstStyle/>
          <a:p>
            <a:pPr algn="ctr"/>
            <a:r>
              <a:rPr lang="en-US" sz="1100" dirty="0"/>
              <a:t>Sept 2017</a:t>
            </a:r>
            <a:endParaRPr lang="en-IN" sz="1100" dirty="0"/>
          </a:p>
        </p:txBody>
      </p:sp>
      <p:sp>
        <p:nvSpPr>
          <p:cNvPr id="13" name="TextBox 12">
            <a:extLst>
              <a:ext uri="{FF2B5EF4-FFF2-40B4-BE49-F238E27FC236}">
                <a16:creationId xmlns:a16="http://schemas.microsoft.com/office/drawing/2014/main" id="{8DDE3DC1-34A5-4766-BFD1-B680DF13E5F7}"/>
              </a:ext>
            </a:extLst>
          </p:cNvPr>
          <p:cNvSpPr txBox="1"/>
          <p:nvPr/>
        </p:nvSpPr>
        <p:spPr>
          <a:xfrm>
            <a:off x="8616909" y="5195454"/>
            <a:ext cx="489527" cy="430887"/>
          </a:xfrm>
          <a:prstGeom prst="rect">
            <a:avLst/>
          </a:prstGeom>
          <a:noFill/>
        </p:spPr>
        <p:txBody>
          <a:bodyPr wrap="square" rtlCol="0" anchor="ctr">
            <a:spAutoFit/>
          </a:bodyPr>
          <a:lstStyle/>
          <a:p>
            <a:pPr algn="ctr"/>
            <a:r>
              <a:rPr lang="en-US" sz="1100" dirty="0"/>
              <a:t>Feb 2020</a:t>
            </a:r>
            <a:endParaRPr lang="en-IN" sz="1100" dirty="0"/>
          </a:p>
        </p:txBody>
      </p:sp>
      <p:sp>
        <p:nvSpPr>
          <p:cNvPr id="14" name="TextBox 13">
            <a:extLst>
              <a:ext uri="{FF2B5EF4-FFF2-40B4-BE49-F238E27FC236}">
                <a16:creationId xmlns:a16="http://schemas.microsoft.com/office/drawing/2014/main" id="{9A58FB46-9190-436C-AA2E-308338678A64}"/>
              </a:ext>
            </a:extLst>
          </p:cNvPr>
          <p:cNvSpPr txBox="1"/>
          <p:nvPr/>
        </p:nvSpPr>
        <p:spPr>
          <a:xfrm>
            <a:off x="7721251" y="5200072"/>
            <a:ext cx="489527" cy="430887"/>
          </a:xfrm>
          <a:prstGeom prst="rect">
            <a:avLst/>
          </a:prstGeom>
          <a:noFill/>
        </p:spPr>
        <p:txBody>
          <a:bodyPr wrap="square" rtlCol="0" anchor="ctr">
            <a:spAutoFit/>
          </a:bodyPr>
          <a:lstStyle/>
          <a:p>
            <a:pPr algn="ctr"/>
            <a:r>
              <a:rPr lang="en-US" sz="1100" dirty="0"/>
              <a:t>Jun 2019</a:t>
            </a:r>
            <a:endParaRPr lang="en-IN" sz="1100" dirty="0"/>
          </a:p>
        </p:txBody>
      </p:sp>
      <p:sp>
        <p:nvSpPr>
          <p:cNvPr id="16" name="TextBox 15">
            <a:extLst>
              <a:ext uri="{FF2B5EF4-FFF2-40B4-BE49-F238E27FC236}">
                <a16:creationId xmlns:a16="http://schemas.microsoft.com/office/drawing/2014/main" id="{08BBBBD3-BA7E-43E5-9BDA-9930BA907799}"/>
              </a:ext>
            </a:extLst>
          </p:cNvPr>
          <p:cNvSpPr txBox="1"/>
          <p:nvPr/>
        </p:nvSpPr>
        <p:spPr>
          <a:xfrm>
            <a:off x="6776785" y="5201468"/>
            <a:ext cx="489527" cy="430887"/>
          </a:xfrm>
          <a:prstGeom prst="rect">
            <a:avLst/>
          </a:prstGeom>
          <a:noFill/>
        </p:spPr>
        <p:txBody>
          <a:bodyPr wrap="square" rtlCol="0" anchor="ctr">
            <a:spAutoFit/>
          </a:bodyPr>
          <a:lstStyle/>
          <a:p>
            <a:pPr algn="ctr"/>
            <a:r>
              <a:rPr lang="en-US" sz="1100" dirty="0"/>
              <a:t>Jul 2018</a:t>
            </a:r>
            <a:endParaRPr lang="en-IN" sz="1100" dirty="0"/>
          </a:p>
        </p:txBody>
      </p:sp>
      <p:sp>
        <p:nvSpPr>
          <p:cNvPr id="18" name="TextBox 17">
            <a:extLst>
              <a:ext uri="{FF2B5EF4-FFF2-40B4-BE49-F238E27FC236}">
                <a16:creationId xmlns:a16="http://schemas.microsoft.com/office/drawing/2014/main" id="{5D07EAA1-F053-40F6-83BD-45B954E5E72D}"/>
              </a:ext>
            </a:extLst>
          </p:cNvPr>
          <p:cNvSpPr txBox="1"/>
          <p:nvPr/>
        </p:nvSpPr>
        <p:spPr>
          <a:xfrm>
            <a:off x="1232609" y="6081435"/>
            <a:ext cx="10169237" cy="369332"/>
          </a:xfrm>
          <a:prstGeom prst="rect">
            <a:avLst/>
          </a:prstGeom>
          <a:noFill/>
        </p:spPr>
        <p:txBody>
          <a:bodyPr wrap="square" rtlCol="0">
            <a:spAutoFit/>
          </a:bodyPr>
          <a:lstStyle/>
          <a:p>
            <a:pPr marL="285750" indent="-285750">
              <a:buFont typeface="Arial" panose="020B0604020202020204" pitchFamily="34" charset="0"/>
              <a:buChar char="•"/>
            </a:pPr>
            <a:r>
              <a:rPr lang="en-US" dirty="0"/>
              <a:t>Also, in last fund raising round which is Series F round has raised  </a:t>
            </a:r>
            <a:r>
              <a:rPr lang="en-US" b="1" dirty="0"/>
              <a:t>$150m, in September 2020.</a:t>
            </a:r>
            <a:endParaRPr lang="en-IN" b="1" dirty="0"/>
          </a:p>
        </p:txBody>
      </p:sp>
    </p:spTree>
    <p:extLst>
      <p:ext uri="{BB962C8B-B14F-4D97-AF65-F5344CB8AC3E}">
        <p14:creationId xmlns:p14="http://schemas.microsoft.com/office/powerpoint/2010/main" val="7219726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6">
    <wetp:webextensionref xmlns:r="http://schemas.openxmlformats.org/officeDocument/2006/relationships" r:id="rId1"/>
  </wetp:taskpane>
  <wetp:taskpane dockstate="right" visibility="0" width="438" row="7">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333A18F-5284-4251-96C0-32A4D5910332}">
  <we:reference id="wa104380902" version="1.0.0.0" store="en-US" storeType="OMEX"/>
  <we:alternateReferences>
    <we:reference id="wa104380902" version="1.0.0.0" store="WA104380902"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643B6CD-6A91-4206-A31A-19A4F285C2DD}">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Wisp</Template>
  <TotalTime>634</TotalTime>
  <Words>689</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Arial Black</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KC</dc:creator>
  <cp:lastModifiedBy>KC</cp:lastModifiedBy>
  <cp:revision>39</cp:revision>
  <dcterms:created xsi:type="dcterms:W3CDTF">2020-10-26T06:37:07Z</dcterms:created>
  <dcterms:modified xsi:type="dcterms:W3CDTF">2020-10-26T17:18:24Z</dcterms:modified>
</cp:coreProperties>
</file>