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8" r:id="rId3"/>
    <p:sldId id="269" r:id="rId4"/>
    <p:sldId id="287" r:id="rId5"/>
    <p:sldId id="266" r:id="rId6"/>
    <p:sldId id="270" r:id="rId7"/>
    <p:sldId id="265" r:id="rId8"/>
    <p:sldId id="277" r:id="rId9"/>
    <p:sldId id="259" r:id="rId10"/>
  </p:sldIdLst>
  <p:sldSz cx="9144000" cy="5143500" type="screen16x9"/>
  <p:notesSz cx="6858000" cy="9144000"/>
  <p:embeddedFontLst>
    <p:embeddedFont>
      <p:font typeface="Bebas Neue" panose="020B0604020202020204" charset="0"/>
      <p:regular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Overpass" panose="020B0604020202020204" charset="0"/>
      <p:regular r:id="rId17"/>
      <p:bold r:id="rId18"/>
      <p:italic r:id="rId19"/>
      <p:boldItalic r:id="rId20"/>
    </p:embeddedFont>
    <p:embeddedFont>
      <p:font typeface="Overpass Light" panose="020B0604020202020204" charset="0"/>
      <p:regular r:id="rId21"/>
      <p:bold r:id="rId22"/>
      <p:italic r:id="rId23"/>
      <p:boldItalic r:id="rId24"/>
    </p:embeddedFont>
    <p:embeddedFont>
      <p:font typeface="Roboto Slab Regular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0C5DF0-38F0-4E66-8634-C3C5A5277055}">
  <a:tblStyle styleId="{4B0C5DF0-38F0-4E66-8634-C3C5A5277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4339e58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4339e58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7a667ef0f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7a667ef0f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85066482e2_0_24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85066482e2_0_24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7a667ef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7a667ef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4339e580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4339e580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7a667ef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7a667ef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7a667ef0f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7a667ef0f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7d29277cd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7d29277cd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2766683" y="357561"/>
            <a:ext cx="55596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3845043" y="1000523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2"/>
          </p:nvPr>
        </p:nvSpPr>
        <p:spPr>
          <a:xfrm>
            <a:off x="3845043" y="1263389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3"/>
          </p:nvPr>
        </p:nvSpPr>
        <p:spPr>
          <a:xfrm>
            <a:off x="3845043" y="30882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4"/>
          </p:nvPr>
        </p:nvSpPr>
        <p:spPr>
          <a:xfrm>
            <a:off x="6411818" y="1263378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5"/>
          </p:nvPr>
        </p:nvSpPr>
        <p:spPr>
          <a:xfrm>
            <a:off x="6411068" y="999173"/>
            <a:ext cx="1629000" cy="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6"/>
          </p:nvPr>
        </p:nvSpPr>
        <p:spPr>
          <a:xfrm>
            <a:off x="3845043" y="3350418"/>
            <a:ext cx="16494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7"/>
          </p:nvPr>
        </p:nvSpPr>
        <p:spPr>
          <a:xfrm>
            <a:off x="6411818" y="30882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8"/>
          </p:nvPr>
        </p:nvSpPr>
        <p:spPr>
          <a:xfrm>
            <a:off x="6411818" y="3351760"/>
            <a:ext cx="16455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696450" y="1555800"/>
            <a:ext cx="18576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2">
  <p:cSld name="CUSTOM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1"/>
          </p:nvPr>
        </p:nvSpPr>
        <p:spPr>
          <a:xfrm>
            <a:off x="3878479" y="3404434"/>
            <a:ext cx="13806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3621679" y="3707085"/>
            <a:ext cx="1894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3"/>
          </p:nvPr>
        </p:nvSpPr>
        <p:spPr>
          <a:xfrm>
            <a:off x="1160379" y="3404434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4"/>
          </p:nvPr>
        </p:nvSpPr>
        <p:spPr>
          <a:xfrm>
            <a:off x="6347879" y="3707085"/>
            <a:ext cx="1892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5"/>
          </p:nvPr>
        </p:nvSpPr>
        <p:spPr>
          <a:xfrm>
            <a:off x="6607154" y="3403984"/>
            <a:ext cx="1380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6"/>
          </p:nvPr>
        </p:nvSpPr>
        <p:spPr>
          <a:xfrm>
            <a:off x="903429" y="3707085"/>
            <a:ext cx="1892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092825" y="316735"/>
            <a:ext cx="69519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27"/>
          <p:cNvGrpSpPr/>
          <p:nvPr/>
        </p:nvGrpSpPr>
        <p:grpSpPr>
          <a:xfrm>
            <a:off x="101550" y="2571913"/>
            <a:ext cx="8941926" cy="2465867"/>
            <a:chOff x="101550" y="4001975"/>
            <a:chExt cx="8941926" cy="1035600"/>
          </a:xfrm>
        </p:grpSpPr>
        <p:cxnSp>
          <p:nvCxnSpPr>
            <p:cNvPr id="182" name="Google Shape;182;p27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27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7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740500" y="1865638"/>
            <a:ext cx="5473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9042625" y="1877800"/>
            <a:ext cx="2400" cy="111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title" hasCustomPrompt="1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/>
          </p:nvPr>
        </p:nvSpPr>
        <p:spPr>
          <a:xfrm>
            <a:off x="4454300" y="1753298"/>
            <a:ext cx="43215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96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468205" y="3131645"/>
            <a:ext cx="3834000" cy="6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2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09547" y="378511"/>
            <a:ext cx="39468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91400" y="1929600"/>
            <a:ext cx="22677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2" hasCustomPrompt="1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1465040" y="2195840"/>
            <a:ext cx="21219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4" hasCustomPrompt="1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5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6"/>
          </p:nvPr>
        </p:nvSpPr>
        <p:spPr>
          <a:xfrm>
            <a:off x="3852975" y="2195840"/>
            <a:ext cx="2344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 idx="7" hasCustomPrompt="1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8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9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13" hasCustomPrompt="1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4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15"/>
          </p:nvPr>
        </p:nvSpPr>
        <p:spPr>
          <a:xfrm>
            <a:off x="1465040" y="4089824"/>
            <a:ext cx="2121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 idx="16" hasCustomPrompt="1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7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8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9" hasCustomPrompt="1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20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21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  <a:defRPr sz="1800"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66" r:id="rId7"/>
    <p:sldLayoutId id="2147483667" r:id="rId8"/>
    <p:sldLayoutId id="2147483669" r:id="rId9"/>
    <p:sldLayoutId id="2147483671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Elite Crew</a:t>
            </a:r>
            <a:endParaRPr dirty="0"/>
          </a:p>
        </p:txBody>
      </p:sp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896916" y="1461900"/>
            <a:ext cx="6986097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Zuperly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Marketing Case study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28" name="Picture 4" descr="Indian Institute of Foreign Trade (IIFT), Kolkata Logo">
            <a:extLst>
              <a:ext uri="{FF2B5EF4-FFF2-40B4-BE49-F238E27FC236}">
                <a16:creationId xmlns:a16="http://schemas.microsoft.com/office/drawing/2014/main" id="{E036DC5F-AE5A-4A71-A8D9-160B35EEA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0" y="173908"/>
            <a:ext cx="534015" cy="53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ACAE42-CCED-4A4B-B9AC-5E93B1C74D83}"/>
              </a:ext>
            </a:extLst>
          </p:cNvPr>
          <p:cNvSpPr txBox="1"/>
          <p:nvPr/>
        </p:nvSpPr>
        <p:spPr>
          <a:xfrm>
            <a:off x="92484" y="707923"/>
            <a:ext cx="105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spc="300" dirty="0">
                <a:solidFill>
                  <a:schemeClr val="dk1"/>
                </a:solidFill>
                <a:latin typeface="Bebas Neue" panose="020B0604020202020204" charset="0"/>
              </a:rPr>
              <a:t>INCUBATE</a:t>
            </a:r>
          </a:p>
          <a:p>
            <a:r>
              <a:rPr lang="en-IN" b="1" spc="300" dirty="0">
                <a:solidFill>
                  <a:schemeClr val="dk1"/>
                </a:solidFill>
                <a:latin typeface="Bebas Neue" panose="020B0604020202020204" charset="0"/>
              </a:rPr>
              <a:t>V</a:t>
            </a:r>
            <a:r>
              <a:rPr lang="en" b="1" spc="300" dirty="0">
                <a:solidFill>
                  <a:schemeClr val="dk1"/>
                </a:solidFill>
                <a:latin typeface="Bebas Neue" panose="020B0604020202020204" charset="0"/>
              </a:rPr>
              <a:t>ivan </a:t>
            </a:r>
            <a:r>
              <a:rPr lang="en" b="1" dirty="0">
                <a:solidFill>
                  <a:schemeClr val="dk1"/>
                </a:solidFill>
                <a:latin typeface="Bebas Neue" panose="020B0604020202020204" charset="0"/>
              </a:rPr>
              <a:t>6.0</a:t>
            </a:r>
            <a:endParaRPr lang="en-IN" b="1" dirty="0">
              <a:latin typeface="Bebas Neue" panose="020B060402020202020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C44091C-E920-4E66-A4CB-F8A430D18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5139" y="184703"/>
            <a:ext cx="1915748" cy="523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1500300" y="1346401"/>
            <a:ext cx="7643700" cy="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37"/>
          <p:cNvSpPr/>
          <p:nvPr/>
        </p:nvSpPr>
        <p:spPr>
          <a:xfrm>
            <a:off x="1500300" y="3245575"/>
            <a:ext cx="7643700" cy="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264" name="Google Shape;264;p37"/>
          <p:cNvSpPr txBox="1">
            <a:spLocks noGrp="1"/>
          </p:cNvSpPr>
          <p:nvPr>
            <p:ph type="title" idx="2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subTitle" idx="1"/>
          </p:nvPr>
        </p:nvSpPr>
        <p:spPr>
          <a:xfrm>
            <a:off x="1269834" y="1877798"/>
            <a:ext cx="2562881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IDENTification</a:t>
            </a:r>
            <a:endParaRPr dirty="0"/>
          </a:p>
        </p:txBody>
      </p:sp>
      <p:sp>
        <p:nvSpPr>
          <p:cNvPr id="266" name="Google Shape;266;p37"/>
          <p:cNvSpPr txBox="1">
            <a:spLocks noGrp="1"/>
          </p:cNvSpPr>
          <p:nvPr>
            <p:ph type="subTitle" idx="3"/>
          </p:nvPr>
        </p:nvSpPr>
        <p:spPr>
          <a:xfrm>
            <a:off x="1465040" y="2277612"/>
            <a:ext cx="21219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Golden Cirlcle Analysis</a:t>
            </a:r>
            <a:endParaRPr dirty="0"/>
          </a:p>
        </p:txBody>
      </p:sp>
      <p:sp>
        <p:nvSpPr>
          <p:cNvPr id="267" name="Google Shape;267;p37"/>
          <p:cNvSpPr txBox="1">
            <a:spLocks noGrp="1"/>
          </p:cNvSpPr>
          <p:nvPr>
            <p:ph type="title" idx="4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68" name="Google Shape;268;p37"/>
          <p:cNvSpPr txBox="1">
            <a:spLocks noGrp="1"/>
          </p:cNvSpPr>
          <p:nvPr>
            <p:ph type="subTitle" idx="5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Analysis </a:t>
            </a:r>
            <a:endParaRPr dirty="0"/>
          </a:p>
        </p:txBody>
      </p:sp>
      <p:sp>
        <p:nvSpPr>
          <p:cNvPr id="269" name="Google Shape;269;p37"/>
          <p:cNvSpPr txBox="1">
            <a:spLocks noGrp="1"/>
          </p:cNvSpPr>
          <p:nvPr>
            <p:ph type="subTitle" idx="6"/>
          </p:nvPr>
        </p:nvSpPr>
        <p:spPr>
          <a:xfrm>
            <a:off x="3919575" y="2376026"/>
            <a:ext cx="2344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Based on various research papers and analysing websites</a:t>
            </a:r>
            <a:endParaRPr dirty="0"/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 idx="7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8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Targeting</a:t>
            </a:r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9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Based on Market Analysis</a:t>
            </a:r>
            <a:endParaRPr dirty="0"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13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14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r>
              <a:rPr lang="en-IN" dirty="0"/>
              <a:t>r</a:t>
            </a:r>
            <a:r>
              <a:rPr lang="en" dirty="0"/>
              <a:t>anding strategy</a:t>
            </a:r>
            <a:endParaRPr dirty="0"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5"/>
          </p:nvPr>
        </p:nvSpPr>
        <p:spPr>
          <a:xfrm>
            <a:off x="1465040" y="4089824"/>
            <a:ext cx="2121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Focuses on Maximum reach and impressions</a:t>
            </a:r>
            <a:endParaRPr dirty="0"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16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7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strategy</a:t>
            </a:r>
            <a:endParaRPr dirty="0"/>
          </a:p>
        </p:txBody>
      </p:sp>
      <p:sp>
        <p:nvSpPr>
          <p:cNvPr id="278" name="Google Shape;278;p37"/>
          <p:cNvSpPr txBox="1">
            <a:spLocks noGrp="1"/>
          </p:cNvSpPr>
          <p:nvPr>
            <p:ph type="subTitle" idx="18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Focuses to generate Revanue and do business</a:t>
            </a:r>
            <a:endParaRPr dirty="0"/>
          </a:p>
        </p:txBody>
      </p:sp>
      <p:sp>
        <p:nvSpPr>
          <p:cNvPr id="279" name="Google Shape;279;p37"/>
          <p:cNvSpPr txBox="1">
            <a:spLocks noGrp="1"/>
          </p:cNvSpPr>
          <p:nvPr>
            <p:ph type="title" idx="19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dirty="0"/>
          </a:p>
        </p:txBody>
      </p:sp>
      <p:sp>
        <p:nvSpPr>
          <p:cNvPr id="280" name="Google Shape;280;p37"/>
          <p:cNvSpPr txBox="1">
            <a:spLocks noGrp="1"/>
          </p:cNvSpPr>
          <p:nvPr>
            <p:ph type="subTitle" idx="20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 to actions</a:t>
            </a:r>
            <a:endParaRPr dirty="0"/>
          </a:p>
        </p:txBody>
      </p:sp>
      <p:sp>
        <p:nvSpPr>
          <p:cNvPr id="281" name="Google Shape;281;p37"/>
          <p:cNvSpPr txBox="1">
            <a:spLocks noGrp="1"/>
          </p:cNvSpPr>
          <p:nvPr>
            <p:ph type="subTitle" idx="21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</a:t>
            </a:r>
            <a:r>
              <a:rPr lang="en" dirty="0"/>
              <a:t>hat we can start with in current scenario</a:t>
            </a:r>
            <a:endParaRPr dirty="0"/>
          </a:p>
        </p:txBody>
      </p:sp>
      <p:cxnSp>
        <p:nvCxnSpPr>
          <p:cNvPr id="282" name="Google Shape;282;p37"/>
          <p:cNvCxnSpPr/>
          <p:nvPr/>
        </p:nvCxnSpPr>
        <p:spPr>
          <a:xfrm>
            <a:off x="9044950" y="1353300"/>
            <a:ext cx="0" cy="44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7"/>
          <p:cNvCxnSpPr/>
          <p:nvPr/>
        </p:nvCxnSpPr>
        <p:spPr>
          <a:xfrm>
            <a:off x="9044950" y="3253225"/>
            <a:ext cx="0" cy="44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"/>
          <p:cNvSpPr txBox="1">
            <a:spLocks noGrp="1"/>
          </p:cNvSpPr>
          <p:nvPr>
            <p:ph type="title"/>
          </p:nvPr>
        </p:nvSpPr>
        <p:spPr>
          <a:xfrm>
            <a:off x="115112" y="133448"/>
            <a:ext cx="2974472" cy="1296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</a:t>
            </a:r>
            <a:br>
              <a:rPr lang="en" dirty="0"/>
            </a:br>
            <a:r>
              <a:rPr lang="en" dirty="0"/>
              <a:t>the problem </a:t>
            </a:r>
            <a:endParaRPr dirty="0"/>
          </a:p>
        </p:txBody>
      </p:sp>
      <p:pic>
        <p:nvPicPr>
          <p:cNvPr id="516" name="Google Shape;516;p48"/>
          <p:cNvPicPr preferRelativeResize="0"/>
          <p:nvPr/>
        </p:nvPicPr>
        <p:blipFill rotWithShape="1">
          <a:blip r:embed="rId3">
            <a:alphaModFix/>
          </a:blip>
          <a:srcRect l="28291" r="7263"/>
          <a:stretch/>
        </p:blipFill>
        <p:spPr>
          <a:xfrm>
            <a:off x="3250600" y="0"/>
            <a:ext cx="58934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8"/>
          <p:cNvSpPr/>
          <p:nvPr/>
        </p:nvSpPr>
        <p:spPr>
          <a:xfrm>
            <a:off x="2967825" y="296700"/>
            <a:ext cx="6030300" cy="45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529" name="Google Shape;529;p48"/>
          <p:cNvGrpSpPr/>
          <p:nvPr/>
        </p:nvGrpSpPr>
        <p:grpSpPr>
          <a:xfrm>
            <a:off x="3237130" y="101275"/>
            <a:ext cx="5806849" cy="4935100"/>
            <a:chOff x="4571486" y="101275"/>
            <a:chExt cx="4473000" cy="4935100"/>
          </a:xfrm>
        </p:grpSpPr>
        <p:cxnSp>
          <p:nvCxnSpPr>
            <p:cNvPr id="530" name="Google Shape;530;p48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48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8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52ACED-D0C8-45D0-9C0C-E4A1AFFB715C}"/>
              </a:ext>
            </a:extLst>
          </p:cNvPr>
          <p:cNvGrpSpPr/>
          <p:nvPr/>
        </p:nvGrpSpPr>
        <p:grpSpPr>
          <a:xfrm>
            <a:off x="2221985" y="666662"/>
            <a:ext cx="6500379" cy="3936909"/>
            <a:chOff x="48551" y="1044700"/>
            <a:chExt cx="6500379" cy="393690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D41AE2F-0BBD-48B6-BE4A-CB852A78A22A}"/>
                </a:ext>
              </a:extLst>
            </p:cNvPr>
            <p:cNvGrpSpPr/>
            <p:nvPr/>
          </p:nvGrpSpPr>
          <p:grpSpPr>
            <a:xfrm>
              <a:off x="48551" y="1565323"/>
              <a:ext cx="3454514" cy="2838887"/>
              <a:chOff x="448965" y="1655519"/>
              <a:chExt cx="3664920" cy="29013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B84452A-ACD9-4672-9749-D49046B4233B}"/>
                  </a:ext>
                </a:extLst>
              </p:cNvPr>
              <p:cNvSpPr/>
              <p:nvPr/>
            </p:nvSpPr>
            <p:spPr>
              <a:xfrm>
                <a:off x="448965" y="1655519"/>
                <a:ext cx="3664920" cy="290139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98F93DB-57F9-4166-B3EB-F8C04A0A8F7C}"/>
                  </a:ext>
                </a:extLst>
              </p:cNvPr>
              <p:cNvSpPr/>
              <p:nvPr/>
            </p:nvSpPr>
            <p:spPr>
              <a:xfrm>
                <a:off x="1288840" y="2323601"/>
                <a:ext cx="1985165" cy="156523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584F635-50D6-474F-BC58-DB2D02258873}"/>
                  </a:ext>
                </a:extLst>
              </p:cNvPr>
              <p:cNvSpPr/>
              <p:nvPr/>
            </p:nvSpPr>
            <p:spPr>
              <a:xfrm>
                <a:off x="1823309" y="2800806"/>
                <a:ext cx="916230" cy="6108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4716A4-85C4-4917-86A0-03917485093D}"/>
                  </a:ext>
                </a:extLst>
              </p:cNvPr>
              <p:cNvSpPr txBox="1"/>
              <p:nvPr/>
            </p:nvSpPr>
            <p:spPr>
              <a:xfrm>
                <a:off x="1976015" y="2925438"/>
                <a:ext cx="763525" cy="314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WHY</a:t>
                </a:r>
                <a:endParaRPr lang="en-I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BE42CF-9DB4-4EB2-99E1-1A1B2A68D1AC}"/>
                  </a:ext>
                </a:extLst>
              </p:cNvPr>
              <p:cNvSpPr txBox="1"/>
              <p:nvPr/>
            </p:nvSpPr>
            <p:spPr>
              <a:xfrm>
                <a:off x="1939006" y="2402843"/>
                <a:ext cx="763525" cy="346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HOW</a:t>
                </a:r>
                <a:endParaRPr lang="en-I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67E34E-7CF4-41C2-A2C4-C29EEE836F0E}"/>
                  </a:ext>
                </a:extLst>
              </p:cNvPr>
              <p:cNvSpPr txBox="1"/>
              <p:nvPr/>
            </p:nvSpPr>
            <p:spPr>
              <a:xfrm>
                <a:off x="1894117" y="1834968"/>
                <a:ext cx="916231" cy="346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WHAT</a:t>
                </a:r>
                <a:endParaRPr lang="en-I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0C2F9D8-319C-4EBA-BD43-16AE02300E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30917" y="3297635"/>
              <a:ext cx="1550338" cy="1186386"/>
            </a:xfrm>
            <a:prstGeom prst="bentConnector3">
              <a:avLst>
                <a:gd name="adj1" fmla="val 99502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6D31B7-96CB-46F4-BE10-F70AA3A54907}"/>
                </a:ext>
              </a:extLst>
            </p:cNvPr>
            <p:cNvSpPr txBox="1"/>
            <p:nvPr/>
          </p:nvSpPr>
          <p:spPr>
            <a:xfrm>
              <a:off x="3236237" y="4293113"/>
              <a:ext cx="310826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>
                  <a:solidFill>
                    <a:schemeClr val="bg1"/>
                  </a:solidFill>
                </a:rPr>
                <a:t>We want to help each student to get actual insights in their daily routine, daily progress, also helping </a:t>
              </a:r>
              <a:endParaRPr lang="en-IN" sz="11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D5A45E0-7FF7-4081-B561-BB651B764953}"/>
                </a:ext>
              </a:extLst>
            </p:cNvPr>
            <p:cNvSpPr/>
            <p:nvPr/>
          </p:nvSpPr>
          <p:spPr>
            <a:xfrm>
              <a:off x="3197655" y="4204781"/>
              <a:ext cx="3305273" cy="776828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420527-FF3F-417C-93C7-D0557D6B6DE2}"/>
                </a:ext>
              </a:extLst>
            </p:cNvPr>
            <p:cNvCxnSpPr/>
            <p:nvPr/>
          </p:nvCxnSpPr>
          <p:spPr>
            <a:xfrm>
              <a:off x="2586835" y="3115660"/>
              <a:ext cx="137434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2B85C6-8B77-4694-B8D1-67DD168E4CB1}"/>
                </a:ext>
              </a:extLst>
            </p:cNvPr>
            <p:cNvSpPr txBox="1"/>
            <p:nvPr/>
          </p:nvSpPr>
          <p:spPr>
            <a:xfrm>
              <a:off x="4113885" y="2807883"/>
              <a:ext cx="24350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>
                  <a:solidFill>
                    <a:schemeClr val="bg1"/>
                  </a:solidFill>
                </a:rPr>
                <a:t>What makes us special and unique than peers is we provide everything at a single platform analysis, status tracking and refreshment </a:t>
              </a:r>
              <a:endParaRPr lang="en-IN" sz="11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E451434-7908-4B5D-9EF3-1068653F41E1}"/>
                </a:ext>
              </a:extLst>
            </p:cNvPr>
            <p:cNvSpPr/>
            <p:nvPr/>
          </p:nvSpPr>
          <p:spPr>
            <a:xfrm>
              <a:off x="4113885" y="2807883"/>
              <a:ext cx="2389043" cy="763499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29A765-32FE-4A8E-8779-EC252B5D43CA}"/>
                </a:ext>
              </a:extLst>
            </p:cNvPr>
            <p:cNvSpPr txBox="1"/>
            <p:nvPr/>
          </p:nvSpPr>
          <p:spPr>
            <a:xfrm>
              <a:off x="3503065" y="1044700"/>
              <a:ext cx="244328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>
                  <a:solidFill>
                    <a:schemeClr val="bg1"/>
                  </a:solidFill>
                </a:rPr>
                <a:t>We achieve this by keeping track of students daily schedule, his various subscription and where they consume time the most and make a progress matrix.</a:t>
              </a:r>
              <a:endParaRPr lang="en-IN" sz="110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545A583-AC60-4E88-9B79-B7BE061107D8}"/>
                </a:ext>
              </a:extLst>
            </p:cNvPr>
            <p:cNvSpPr/>
            <p:nvPr/>
          </p:nvSpPr>
          <p:spPr>
            <a:xfrm>
              <a:off x="3503065" y="1044700"/>
              <a:ext cx="2595985" cy="938719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79B0B20B-0FF8-4972-8336-CF1ACB9D0F50}"/>
                </a:ext>
              </a:extLst>
            </p:cNvPr>
            <p:cNvCxnSpPr/>
            <p:nvPr/>
          </p:nvCxnSpPr>
          <p:spPr>
            <a:xfrm flipV="1">
              <a:off x="2711403" y="1502815"/>
              <a:ext cx="638957" cy="480604"/>
            </a:xfrm>
            <a:prstGeom prst="bentConnector3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D97174-0679-4CE6-B6CA-9B71213D0EAC}"/>
              </a:ext>
            </a:extLst>
          </p:cNvPr>
          <p:cNvSpPr txBox="1"/>
          <p:nvPr/>
        </p:nvSpPr>
        <p:spPr>
          <a:xfrm>
            <a:off x="891833" y="2490059"/>
            <a:ext cx="1024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Golden Circle Analysis</a:t>
            </a:r>
            <a:endParaRPr lang="en-I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1;p53">
            <a:extLst>
              <a:ext uri="{FF2B5EF4-FFF2-40B4-BE49-F238E27FC236}">
                <a16:creationId xmlns:a16="http://schemas.microsoft.com/office/drawing/2014/main" id="{213BF975-1D4D-4037-B2FF-7AB953DD80FE}"/>
              </a:ext>
            </a:extLst>
          </p:cNvPr>
          <p:cNvSpPr txBox="1">
            <a:spLocks/>
          </p:cNvSpPr>
          <p:nvPr/>
        </p:nvSpPr>
        <p:spPr>
          <a:xfrm>
            <a:off x="329250" y="242700"/>
            <a:ext cx="38343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Market analysis</a:t>
            </a:r>
          </a:p>
        </p:txBody>
      </p:sp>
      <p:pic>
        <p:nvPicPr>
          <p:cNvPr id="9" name="Picture 6" descr="RedSeer Edtech ">
            <a:extLst>
              <a:ext uri="{FF2B5EF4-FFF2-40B4-BE49-F238E27FC236}">
                <a16:creationId xmlns:a16="http://schemas.microsoft.com/office/drawing/2014/main" id="{80C2471B-8F6E-4102-BFD5-1D509A4D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3" y="1026826"/>
            <a:ext cx="3388495" cy="397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ducational Technology Market">
            <a:extLst>
              <a:ext uri="{FF2B5EF4-FFF2-40B4-BE49-F238E27FC236}">
                <a16:creationId xmlns:a16="http://schemas.microsoft.com/office/drawing/2014/main" id="{B4AD614B-EF8B-46BC-95F7-C7192270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739" y="2403116"/>
            <a:ext cx="5363953" cy="259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F3B48BB-F082-4FF1-9FC2-206FF11A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8" y="344826"/>
            <a:ext cx="4607393" cy="205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45"/>
          <p:cNvPicPr preferRelativeResize="0"/>
          <p:nvPr/>
        </p:nvPicPr>
        <p:blipFill rotWithShape="1">
          <a:blip r:embed="rId3">
            <a:alphaModFix/>
          </a:blip>
          <a:srcRect t="35743" b="35746"/>
          <a:stretch/>
        </p:blipFill>
        <p:spPr>
          <a:xfrm>
            <a:off x="353074" y="1470433"/>
            <a:ext cx="8370600" cy="134239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5"/>
          <p:cNvSpPr/>
          <p:nvPr/>
        </p:nvSpPr>
        <p:spPr>
          <a:xfrm>
            <a:off x="4454886" y="1932449"/>
            <a:ext cx="683400" cy="683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45"/>
          <p:cNvSpPr txBox="1">
            <a:spLocks noGrp="1"/>
          </p:cNvSpPr>
          <p:nvPr>
            <p:ph type="title"/>
          </p:nvPr>
        </p:nvSpPr>
        <p:spPr>
          <a:xfrm>
            <a:off x="1092825" y="316735"/>
            <a:ext cx="69519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</a:t>
            </a:r>
            <a:r>
              <a:rPr lang="en" dirty="0"/>
              <a:t>arket targeting</a:t>
            </a:r>
            <a:endParaRPr dirty="0"/>
          </a:p>
        </p:txBody>
      </p:sp>
      <p:sp>
        <p:nvSpPr>
          <p:cNvPr id="462" name="Google Shape;462;p45"/>
          <p:cNvSpPr txBox="1">
            <a:spLocks noGrp="1"/>
          </p:cNvSpPr>
          <p:nvPr>
            <p:ph type="subTitle" idx="1"/>
          </p:nvPr>
        </p:nvSpPr>
        <p:spPr>
          <a:xfrm>
            <a:off x="2132538" y="3397185"/>
            <a:ext cx="13806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19 - 25</a:t>
            </a:r>
            <a:endParaRPr dirty="0"/>
          </a:p>
        </p:txBody>
      </p:sp>
      <p:sp>
        <p:nvSpPr>
          <p:cNvPr id="463" name="Google Shape;463;p45"/>
          <p:cNvSpPr txBox="1">
            <a:spLocks noGrp="1"/>
          </p:cNvSpPr>
          <p:nvPr>
            <p:ph type="subTitle" idx="2"/>
          </p:nvPr>
        </p:nvSpPr>
        <p:spPr>
          <a:xfrm>
            <a:off x="1479331" y="3708563"/>
            <a:ext cx="2314265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0"/>
            <a:r>
              <a:rPr lang="en-US" sz="1200" dirty="0"/>
              <a:t>Youngsters as this group is actively looking for a help to manage their schedules</a:t>
            </a:r>
            <a:endParaRPr lang="en-IN" sz="1200" dirty="0"/>
          </a:p>
        </p:txBody>
      </p:sp>
      <p:sp>
        <p:nvSpPr>
          <p:cNvPr id="464" name="Google Shape;464;p45"/>
          <p:cNvSpPr txBox="1">
            <a:spLocks noGrp="1"/>
          </p:cNvSpPr>
          <p:nvPr>
            <p:ph type="subTitle" idx="3"/>
          </p:nvPr>
        </p:nvSpPr>
        <p:spPr>
          <a:xfrm>
            <a:off x="308934" y="3397185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16 - 18</a:t>
            </a:r>
            <a:endParaRPr dirty="0"/>
          </a:p>
        </p:txBody>
      </p:sp>
      <p:sp>
        <p:nvSpPr>
          <p:cNvPr id="465" name="Google Shape;465;p45"/>
          <p:cNvSpPr txBox="1">
            <a:spLocks noGrp="1"/>
          </p:cNvSpPr>
          <p:nvPr>
            <p:ph type="subTitle" idx="4"/>
          </p:nvPr>
        </p:nvSpPr>
        <p:spPr>
          <a:xfrm>
            <a:off x="3529590" y="3716033"/>
            <a:ext cx="231832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indent="0" algn="ctr"/>
            <a:r>
              <a:rPr lang="en-US" sz="1200" dirty="0">
                <a:solidFill>
                  <a:schemeClr val="bg1"/>
                </a:solidFill>
              </a:rPr>
              <a:t>80% working people where they need such app which can make their work-life balance.</a:t>
            </a:r>
          </a:p>
        </p:txBody>
      </p:sp>
      <p:sp>
        <p:nvSpPr>
          <p:cNvPr id="466" name="Google Shape;466;p45"/>
          <p:cNvSpPr txBox="1">
            <a:spLocks noGrp="1"/>
          </p:cNvSpPr>
          <p:nvPr>
            <p:ph type="subTitle" idx="5"/>
          </p:nvPr>
        </p:nvSpPr>
        <p:spPr>
          <a:xfrm>
            <a:off x="4094614" y="3396285"/>
            <a:ext cx="1380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25 - 30</a:t>
            </a:r>
            <a:endParaRPr dirty="0"/>
          </a:p>
        </p:txBody>
      </p:sp>
      <p:sp>
        <p:nvSpPr>
          <p:cNvPr id="467" name="Google Shape;467;p45"/>
          <p:cNvSpPr txBox="1">
            <a:spLocks noGrp="1"/>
          </p:cNvSpPr>
          <p:nvPr>
            <p:ph type="subTitle" idx="6"/>
          </p:nvPr>
        </p:nvSpPr>
        <p:spPr>
          <a:xfrm>
            <a:off x="-59149" y="3707085"/>
            <a:ext cx="1892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975" lvl="0" indent="0"/>
            <a:r>
              <a:rPr lang="en-US" sz="1200" dirty="0"/>
              <a:t>Teen as this people are observing the maximum change in their daily routine of study.</a:t>
            </a:r>
            <a:endParaRPr lang="en-IN" sz="1200" dirty="0"/>
          </a:p>
        </p:txBody>
      </p:sp>
      <p:cxnSp>
        <p:nvCxnSpPr>
          <p:cNvPr id="468" name="Google Shape;468;p45"/>
          <p:cNvCxnSpPr/>
          <p:nvPr/>
        </p:nvCxnSpPr>
        <p:spPr>
          <a:xfrm rot="10800000">
            <a:off x="1003576" y="2563510"/>
            <a:ext cx="0" cy="66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5"/>
          <p:cNvCxnSpPr/>
          <p:nvPr/>
        </p:nvCxnSpPr>
        <p:spPr>
          <a:xfrm rot="10800000">
            <a:off x="2794328" y="2593674"/>
            <a:ext cx="0" cy="66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5"/>
          <p:cNvCxnSpPr/>
          <p:nvPr/>
        </p:nvCxnSpPr>
        <p:spPr>
          <a:xfrm rot="10800000">
            <a:off x="4784914" y="2585975"/>
            <a:ext cx="0" cy="66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7" name="Google Shape;14591;p83">
            <a:extLst>
              <a:ext uri="{FF2B5EF4-FFF2-40B4-BE49-F238E27FC236}">
                <a16:creationId xmlns:a16="http://schemas.microsoft.com/office/drawing/2014/main" id="{F402C003-5177-4313-8745-F9A6971468E0}"/>
              </a:ext>
            </a:extLst>
          </p:cNvPr>
          <p:cNvSpPr/>
          <p:nvPr/>
        </p:nvSpPr>
        <p:spPr>
          <a:xfrm>
            <a:off x="6842271" y="319879"/>
            <a:ext cx="903916" cy="805680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947320-A0E6-43FB-BD05-8D3608EA3159}"/>
              </a:ext>
            </a:extLst>
          </p:cNvPr>
          <p:cNvGrpSpPr/>
          <p:nvPr/>
        </p:nvGrpSpPr>
        <p:grpSpPr>
          <a:xfrm>
            <a:off x="660478" y="1932449"/>
            <a:ext cx="683400" cy="683400"/>
            <a:chOff x="660478" y="1932449"/>
            <a:chExt cx="683400" cy="683400"/>
          </a:xfrm>
        </p:grpSpPr>
        <p:grpSp>
          <p:nvGrpSpPr>
            <p:cNvPr id="452" name="Google Shape;452;p45"/>
            <p:cNvGrpSpPr/>
            <p:nvPr/>
          </p:nvGrpSpPr>
          <p:grpSpPr>
            <a:xfrm>
              <a:off x="660478" y="1932449"/>
              <a:ext cx="683400" cy="683400"/>
              <a:chOff x="1511304" y="1868100"/>
              <a:chExt cx="683400" cy="683400"/>
            </a:xfrm>
          </p:grpSpPr>
          <p:sp>
            <p:nvSpPr>
              <p:cNvPr id="453" name="Google Shape;453;p45"/>
              <p:cNvSpPr/>
              <p:nvPr/>
            </p:nvSpPr>
            <p:spPr>
              <a:xfrm>
                <a:off x="1511304" y="1868100"/>
                <a:ext cx="683400" cy="683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54" name="Google Shape;454;p45"/>
              <p:cNvGrpSpPr/>
              <p:nvPr/>
            </p:nvGrpSpPr>
            <p:grpSpPr>
              <a:xfrm>
                <a:off x="1767009" y="2308965"/>
                <a:ext cx="218596" cy="106797"/>
                <a:chOff x="5254638" y="2666376"/>
                <a:chExt cx="142121" cy="69421"/>
              </a:xfrm>
            </p:grpSpPr>
            <p:sp>
              <p:nvSpPr>
                <p:cNvPr id="455" name="Google Shape;455;p45"/>
                <p:cNvSpPr/>
                <p:nvPr/>
              </p:nvSpPr>
              <p:spPr>
                <a:xfrm>
                  <a:off x="5383486" y="2674747"/>
                  <a:ext cx="13273" cy="13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8" extrusionOk="0">
                      <a:moveTo>
                        <a:pt x="203" y="0"/>
                      </a:moveTo>
                      <a:cubicBezTo>
                        <a:pt x="107" y="0"/>
                        <a:pt x="0" y="84"/>
                        <a:pt x="0" y="203"/>
                      </a:cubicBezTo>
                      <a:cubicBezTo>
                        <a:pt x="0" y="322"/>
                        <a:pt x="84" y="417"/>
                        <a:pt x="203" y="417"/>
                      </a:cubicBezTo>
                      <a:cubicBezTo>
                        <a:pt x="322" y="417"/>
                        <a:pt x="417" y="322"/>
                        <a:pt x="417" y="203"/>
                      </a:cubicBezTo>
                      <a:cubicBezTo>
                        <a:pt x="417" y="84"/>
                        <a:pt x="322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6" name="Google Shape;456;p45"/>
                <p:cNvSpPr/>
                <p:nvPr/>
              </p:nvSpPr>
              <p:spPr>
                <a:xfrm>
                  <a:off x="5350128" y="2724402"/>
                  <a:ext cx="11395" cy="1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58" extrusionOk="0">
                      <a:moveTo>
                        <a:pt x="179" y="0"/>
                      </a:moveTo>
                      <a:cubicBezTo>
                        <a:pt x="96" y="0"/>
                        <a:pt x="0" y="84"/>
                        <a:pt x="0" y="179"/>
                      </a:cubicBezTo>
                      <a:cubicBezTo>
                        <a:pt x="0" y="262"/>
                        <a:pt x="96" y="357"/>
                        <a:pt x="179" y="357"/>
                      </a:cubicBezTo>
                      <a:cubicBezTo>
                        <a:pt x="274" y="357"/>
                        <a:pt x="358" y="286"/>
                        <a:pt x="358" y="179"/>
                      </a:cubicBezTo>
                      <a:cubicBezTo>
                        <a:pt x="358" y="84"/>
                        <a:pt x="274" y="0"/>
                        <a:pt x="1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457;p45"/>
                <p:cNvSpPr/>
                <p:nvPr/>
              </p:nvSpPr>
              <p:spPr>
                <a:xfrm>
                  <a:off x="5254638" y="2666376"/>
                  <a:ext cx="11395" cy="1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59" extrusionOk="0">
                      <a:moveTo>
                        <a:pt x="193" y="1"/>
                      </a:moveTo>
                      <a:cubicBezTo>
                        <a:pt x="188" y="1"/>
                        <a:pt x="183" y="1"/>
                        <a:pt x="179" y="2"/>
                      </a:cubicBezTo>
                      <a:cubicBezTo>
                        <a:pt x="83" y="2"/>
                        <a:pt x="0" y="97"/>
                        <a:pt x="0" y="180"/>
                      </a:cubicBezTo>
                      <a:cubicBezTo>
                        <a:pt x="0" y="275"/>
                        <a:pt x="71" y="359"/>
                        <a:pt x="179" y="359"/>
                      </a:cubicBezTo>
                      <a:cubicBezTo>
                        <a:pt x="262" y="359"/>
                        <a:pt x="357" y="287"/>
                        <a:pt x="357" y="180"/>
                      </a:cubicBezTo>
                      <a:cubicBezTo>
                        <a:pt x="357" y="90"/>
                        <a:pt x="273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8" name="Google Shape;458;p45"/>
                <p:cNvSpPr/>
                <p:nvPr/>
              </p:nvSpPr>
              <p:spPr>
                <a:xfrm>
                  <a:off x="5273959" y="2724402"/>
                  <a:ext cx="11395" cy="1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58" extrusionOk="0">
                      <a:moveTo>
                        <a:pt x="179" y="0"/>
                      </a:moveTo>
                      <a:cubicBezTo>
                        <a:pt x="84" y="0"/>
                        <a:pt x="0" y="84"/>
                        <a:pt x="0" y="179"/>
                      </a:cubicBezTo>
                      <a:cubicBezTo>
                        <a:pt x="0" y="262"/>
                        <a:pt x="84" y="357"/>
                        <a:pt x="179" y="357"/>
                      </a:cubicBezTo>
                      <a:cubicBezTo>
                        <a:pt x="274" y="357"/>
                        <a:pt x="357" y="286"/>
                        <a:pt x="357" y="179"/>
                      </a:cubicBezTo>
                      <a:cubicBezTo>
                        <a:pt x="357" y="84"/>
                        <a:pt x="274" y="0"/>
                        <a:pt x="1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459;p45"/>
                <p:cNvSpPr/>
                <p:nvPr/>
              </p:nvSpPr>
              <p:spPr>
                <a:xfrm>
                  <a:off x="5308049" y="2678917"/>
                  <a:ext cx="14451" cy="14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441" extrusionOk="0">
                      <a:moveTo>
                        <a:pt x="227" y="0"/>
                      </a:moveTo>
                      <a:cubicBezTo>
                        <a:pt x="108" y="0"/>
                        <a:pt x="1" y="108"/>
                        <a:pt x="1" y="227"/>
                      </a:cubicBezTo>
                      <a:cubicBezTo>
                        <a:pt x="1" y="346"/>
                        <a:pt x="108" y="441"/>
                        <a:pt x="227" y="441"/>
                      </a:cubicBezTo>
                      <a:cubicBezTo>
                        <a:pt x="346" y="441"/>
                        <a:pt x="453" y="346"/>
                        <a:pt x="453" y="227"/>
                      </a:cubicBezTo>
                      <a:cubicBezTo>
                        <a:pt x="453" y="84"/>
                        <a:pt x="35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9" name="Google Shape;12853;p80">
              <a:extLst>
                <a:ext uri="{FF2B5EF4-FFF2-40B4-BE49-F238E27FC236}">
                  <a16:creationId xmlns:a16="http://schemas.microsoft.com/office/drawing/2014/main" id="{2E5F53DE-41B5-4EF2-B7D0-277D312B0D8E}"/>
                </a:ext>
              </a:extLst>
            </p:cNvPr>
            <p:cNvGrpSpPr/>
            <p:nvPr/>
          </p:nvGrpSpPr>
          <p:grpSpPr>
            <a:xfrm>
              <a:off x="801418" y="2031940"/>
              <a:ext cx="367303" cy="452015"/>
              <a:chOff x="7594288" y="2415259"/>
              <a:chExt cx="279513" cy="355735"/>
            </a:xfrm>
          </p:grpSpPr>
          <p:sp>
            <p:nvSpPr>
              <p:cNvPr id="50" name="Google Shape;12854;p80">
                <a:extLst>
                  <a:ext uri="{FF2B5EF4-FFF2-40B4-BE49-F238E27FC236}">
                    <a16:creationId xmlns:a16="http://schemas.microsoft.com/office/drawing/2014/main" id="{5161F984-582A-4247-8D3E-E50454874082}"/>
                  </a:ext>
                </a:extLst>
              </p:cNvPr>
              <p:cNvSpPr/>
              <p:nvPr/>
            </p:nvSpPr>
            <p:spPr>
              <a:xfrm>
                <a:off x="7696108" y="2531841"/>
                <a:ext cx="10233" cy="1622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12" extrusionOk="0">
                    <a:moveTo>
                      <a:pt x="167" y="0"/>
                    </a:moveTo>
                    <a:cubicBezTo>
                      <a:pt x="72" y="0"/>
                      <a:pt x="1" y="71"/>
                      <a:pt x="1" y="167"/>
                    </a:cubicBezTo>
                    <a:lnTo>
                      <a:pt x="1" y="345"/>
                    </a:lnTo>
                    <a:cubicBezTo>
                      <a:pt x="1" y="429"/>
                      <a:pt x="72" y="512"/>
                      <a:pt x="167" y="512"/>
                    </a:cubicBezTo>
                    <a:cubicBezTo>
                      <a:pt x="251" y="512"/>
                      <a:pt x="322" y="429"/>
                      <a:pt x="322" y="345"/>
                    </a:cubicBezTo>
                    <a:lnTo>
                      <a:pt x="322" y="167"/>
                    </a:lnTo>
                    <a:cubicBezTo>
                      <a:pt x="322" y="71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12855;p80">
                <a:extLst>
                  <a:ext uri="{FF2B5EF4-FFF2-40B4-BE49-F238E27FC236}">
                    <a16:creationId xmlns:a16="http://schemas.microsoft.com/office/drawing/2014/main" id="{F8BB8995-6FD8-4605-A6AF-955A52C9E1C4}"/>
                  </a:ext>
                </a:extLst>
              </p:cNvPr>
              <p:cNvSpPr/>
              <p:nvPr/>
            </p:nvSpPr>
            <p:spPr>
              <a:xfrm>
                <a:off x="7762889" y="2531841"/>
                <a:ext cx="10581" cy="1622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2" extrusionOk="0">
                    <a:moveTo>
                      <a:pt x="167" y="0"/>
                    </a:moveTo>
                    <a:cubicBezTo>
                      <a:pt x="84" y="0"/>
                      <a:pt x="0" y="71"/>
                      <a:pt x="0" y="167"/>
                    </a:cubicBezTo>
                    <a:lnTo>
                      <a:pt x="0" y="345"/>
                    </a:lnTo>
                    <a:cubicBezTo>
                      <a:pt x="0" y="429"/>
                      <a:pt x="84" y="512"/>
                      <a:pt x="167" y="512"/>
                    </a:cubicBezTo>
                    <a:cubicBezTo>
                      <a:pt x="262" y="512"/>
                      <a:pt x="334" y="429"/>
                      <a:pt x="334" y="345"/>
                    </a:cubicBezTo>
                    <a:lnTo>
                      <a:pt x="334" y="167"/>
                    </a:lnTo>
                    <a:cubicBezTo>
                      <a:pt x="334" y="71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12856;p80">
                <a:extLst>
                  <a:ext uri="{FF2B5EF4-FFF2-40B4-BE49-F238E27FC236}">
                    <a16:creationId xmlns:a16="http://schemas.microsoft.com/office/drawing/2014/main" id="{6EE73470-DD29-4D2A-880D-A3D2B3FA7F63}"/>
                  </a:ext>
                </a:extLst>
              </p:cNvPr>
              <p:cNvSpPr/>
              <p:nvPr/>
            </p:nvSpPr>
            <p:spPr>
              <a:xfrm>
                <a:off x="7711948" y="2571156"/>
                <a:ext cx="45302" cy="1577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98" extrusionOk="0">
                    <a:moveTo>
                      <a:pt x="188" y="0"/>
                    </a:moveTo>
                    <a:cubicBezTo>
                      <a:pt x="147" y="0"/>
                      <a:pt x="102" y="15"/>
                      <a:pt x="60" y="45"/>
                    </a:cubicBezTo>
                    <a:cubicBezTo>
                      <a:pt x="1" y="93"/>
                      <a:pt x="1" y="200"/>
                      <a:pt x="60" y="283"/>
                    </a:cubicBezTo>
                    <a:cubicBezTo>
                      <a:pt x="215" y="414"/>
                      <a:pt x="453" y="497"/>
                      <a:pt x="703" y="497"/>
                    </a:cubicBezTo>
                    <a:cubicBezTo>
                      <a:pt x="977" y="497"/>
                      <a:pt x="1215" y="414"/>
                      <a:pt x="1346" y="283"/>
                    </a:cubicBezTo>
                    <a:cubicBezTo>
                      <a:pt x="1430" y="223"/>
                      <a:pt x="1430" y="116"/>
                      <a:pt x="1370" y="45"/>
                    </a:cubicBezTo>
                    <a:cubicBezTo>
                      <a:pt x="1340" y="15"/>
                      <a:pt x="1302" y="0"/>
                      <a:pt x="1260" y="0"/>
                    </a:cubicBezTo>
                    <a:cubicBezTo>
                      <a:pt x="1218" y="0"/>
                      <a:pt x="1174" y="15"/>
                      <a:pt x="1132" y="45"/>
                    </a:cubicBezTo>
                    <a:cubicBezTo>
                      <a:pt x="1072" y="93"/>
                      <a:pt x="930" y="176"/>
                      <a:pt x="715" y="176"/>
                    </a:cubicBezTo>
                    <a:cubicBezTo>
                      <a:pt x="513" y="176"/>
                      <a:pt x="358" y="93"/>
                      <a:pt x="298" y="45"/>
                    </a:cubicBezTo>
                    <a:cubicBezTo>
                      <a:pt x="269" y="15"/>
                      <a:pt x="230" y="0"/>
                      <a:pt x="18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12857;p80">
                <a:extLst>
                  <a:ext uri="{FF2B5EF4-FFF2-40B4-BE49-F238E27FC236}">
                    <a16:creationId xmlns:a16="http://schemas.microsoft.com/office/drawing/2014/main" id="{EA27DA55-25F4-4D3E-8457-C85FD14AF4DB}"/>
                  </a:ext>
                </a:extLst>
              </p:cNvPr>
              <p:cNvSpPr/>
              <p:nvPr/>
            </p:nvSpPr>
            <p:spPr>
              <a:xfrm>
                <a:off x="7594288" y="2415259"/>
                <a:ext cx="279513" cy="35573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1229" extrusionOk="0">
                    <a:moveTo>
                      <a:pt x="6846" y="2323"/>
                    </a:moveTo>
                    <a:lnTo>
                      <a:pt x="6751" y="3501"/>
                    </a:lnTo>
                    <a:lnTo>
                      <a:pt x="6727" y="3501"/>
                    </a:lnTo>
                    <a:cubicBezTo>
                      <a:pt x="6620" y="3501"/>
                      <a:pt x="6537" y="3418"/>
                      <a:pt x="6537" y="3311"/>
                    </a:cubicBezTo>
                    <a:lnTo>
                      <a:pt x="6537" y="2406"/>
                    </a:lnTo>
                    <a:cubicBezTo>
                      <a:pt x="6632" y="2406"/>
                      <a:pt x="6739" y="2370"/>
                      <a:pt x="6846" y="2323"/>
                    </a:cubicBezTo>
                    <a:close/>
                    <a:moveTo>
                      <a:pt x="6358" y="346"/>
                    </a:moveTo>
                    <a:cubicBezTo>
                      <a:pt x="6846" y="346"/>
                      <a:pt x="7251" y="751"/>
                      <a:pt x="7251" y="1239"/>
                    </a:cubicBezTo>
                    <a:cubicBezTo>
                      <a:pt x="7251" y="1727"/>
                      <a:pt x="6846" y="2132"/>
                      <a:pt x="6358" y="2132"/>
                    </a:cubicBezTo>
                    <a:cubicBezTo>
                      <a:pt x="6037" y="2132"/>
                      <a:pt x="5739" y="1954"/>
                      <a:pt x="5584" y="1680"/>
                    </a:cubicBezTo>
                    <a:cubicBezTo>
                      <a:pt x="5551" y="1630"/>
                      <a:pt x="5490" y="1604"/>
                      <a:pt x="5432" y="1604"/>
                    </a:cubicBezTo>
                    <a:cubicBezTo>
                      <a:pt x="5406" y="1604"/>
                      <a:pt x="5380" y="1609"/>
                      <a:pt x="5358" y="1620"/>
                    </a:cubicBezTo>
                    <a:cubicBezTo>
                      <a:pt x="5286" y="1668"/>
                      <a:pt x="5251" y="1775"/>
                      <a:pt x="5298" y="1846"/>
                    </a:cubicBezTo>
                    <a:cubicBezTo>
                      <a:pt x="5310" y="1858"/>
                      <a:pt x="5310" y="1882"/>
                      <a:pt x="5322" y="1894"/>
                    </a:cubicBezTo>
                    <a:cubicBezTo>
                      <a:pt x="5263" y="1942"/>
                      <a:pt x="5191" y="1954"/>
                      <a:pt x="5120" y="1954"/>
                    </a:cubicBezTo>
                    <a:cubicBezTo>
                      <a:pt x="4917" y="1954"/>
                      <a:pt x="4763" y="1787"/>
                      <a:pt x="4763" y="1596"/>
                    </a:cubicBezTo>
                    <a:cubicBezTo>
                      <a:pt x="4763" y="1501"/>
                      <a:pt x="4679" y="1430"/>
                      <a:pt x="4596" y="1430"/>
                    </a:cubicBezTo>
                    <a:cubicBezTo>
                      <a:pt x="4513" y="1430"/>
                      <a:pt x="4429" y="1501"/>
                      <a:pt x="4429" y="1596"/>
                    </a:cubicBezTo>
                    <a:cubicBezTo>
                      <a:pt x="4429" y="1977"/>
                      <a:pt x="4739" y="2299"/>
                      <a:pt x="5132" y="2299"/>
                    </a:cubicBezTo>
                    <a:cubicBezTo>
                      <a:pt x="5286" y="2299"/>
                      <a:pt x="5429" y="2251"/>
                      <a:pt x="5548" y="2156"/>
                    </a:cubicBezTo>
                    <a:cubicBezTo>
                      <a:pt x="5727" y="2323"/>
                      <a:pt x="5965" y="2430"/>
                      <a:pt x="6215" y="2454"/>
                    </a:cubicBezTo>
                    <a:lnTo>
                      <a:pt x="6215" y="3347"/>
                    </a:lnTo>
                    <a:cubicBezTo>
                      <a:pt x="6215" y="3632"/>
                      <a:pt x="6453" y="3871"/>
                      <a:pt x="6739" y="3871"/>
                    </a:cubicBezTo>
                    <a:lnTo>
                      <a:pt x="7001" y="3871"/>
                    </a:lnTo>
                    <a:cubicBezTo>
                      <a:pt x="7084" y="3871"/>
                      <a:pt x="7156" y="3906"/>
                      <a:pt x="7215" y="3966"/>
                    </a:cubicBezTo>
                    <a:cubicBezTo>
                      <a:pt x="7275" y="4025"/>
                      <a:pt x="7287" y="4097"/>
                      <a:pt x="7287" y="4168"/>
                    </a:cubicBezTo>
                    <a:cubicBezTo>
                      <a:pt x="7275" y="4299"/>
                      <a:pt x="7144" y="4418"/>
                      <a:pt x="6989" y="4418"/>
                    </a:cubicBezTo>
                    <a:lnTo>
                      <a:pt x="6918" y="4418"/>
                    </a:lnTo>
                    <a:lnTo>
                      <a:pt x="6918" y="4406"/>
                    </a:lnTo>
                    <a:cubicBezTo>
                      <a:pt x="6918" y="4323"/>
                      <a:pt x="6846" y="4240"/>
                      <a:pt x="6751" y="4240"/>
                    </a:cubicBezTo>
                    <a:cubicBezTo>
                      <a:pt x="6668" y="4240"/>
                      <a:pt x="6596" y="4323"/>
                      <a:pt x="6596" y="4406"/>
                    </a:cubicBezTo>
                    <a:cubicBezTo>
                      <a:pt x="6596" y="5585"/>
                      <a:pt x="5644" y="6526"/>
                      <a:pt x="4465" y="6526"/>
                    </a:cubicBezTo>
                    <a:cubicBezTo>
                      <a:pt x="3274" y="6490"/>
                      <a:pt x="2322" y="5561"/>
                      <a:pt x="2322" y="4382"/>
                    </a:cubicBezTo>
                    <a:cubicBezTo>
                      <a:pt x="2322" y="4287"/>
                      <a:pt x="2250" y="4216"/>
                      <a:pt x="2155" y="4216"/>
                    </a:cubicBezTo>
                    <a:cubicBezTo>
                      <a:pt x="2072" y="4216"/>
                      <a:pt x="1988" y="4287"/>
                      <a:pt x="1988" y="4382"/>
                    </a:cubicBezTo>
                    <a:lnTo>
                      <a:pt x="1988" y="4394"/>
                    </a:lnTo>
                    <a:lnTo>
                      <a:pt x="1893" y="4394"/>
                    </a:lnTo>
                    <a:cubicBezTo>
                      <a:pt x="1810" y="4394"/>
                      <a:pt x="1738" y="4371"/>
                      <a:pt x="1679" y="4311"/>
                    </a:cubicBezTo>
                    <a:cubicBezTo>
                      <a:pt x="1619" y="4252"/>
                      <a:pt x="1607" y="4168"/>
                      <a:pt x="1607" y="4097"/>
                    </a:cubicBezTo>
                    <a:cubicBezTo>
                      <a:pt x="1619" y="3966"/>
                      <a:pt x="1750" y="3847"/>
                      <a:pt x="1905" y="3847"/>
                    </a:cubicBezTo>
                    <a:lnTo>
                      <a:pt x="2143" y="3847"/>
                    </a:lnTo>
                    <a:cubicBezTo>
                      <a:pt x="2429" y="3847"/>
                      <a:pt x="2667" y="3609"/>
                      <a:pt x="2667" y="3323"/>
                    </a:cubicBezTo>
                    <a:lnTo>
                      <a:pt x="2667" y="2549"/>
                    </a:lnTo>
                    <a:cubicBezTo>
                      <a:pt x="2667" y="2251"/>
                      <a:pt x="2905" y="2013"/>
                      <a:pt x="3203" y="2013"/>
                    </a:cubicBezTo>
                    <a:lnTo>
                      <a:pt x="3882" y="2013"/>
                    </a:lnTo>
                    <a:cubicBezTo>
                      <a:pt x="3965" y="2013"/>
                      <a:pt x="4048" y="1942"/>
                      <a:pt x="4048" y="1846"/>
                    </a:cubicBezTo>
                    <a:cubicBezTo>
                      <a:pt x="4048" y="1763"/>
                      <a:pt x="3965" y="1680"/>
                      <a:pt x="3882" y="1680"/>
                    </a:cubicBezTo>
                    <a:lnTo>
                      <a:pt x="3203" y="1680"/>
                    </a:lnTo>
                    <a:cubicBezTo>
                      <a:pt x="2727" y="1680"/>
                      <a:pt x="2334" y="2073"/>
                      <a:pt x="2334" y="2549"/>
                    </a:cubicBezTo>
                    <a:lnTo>
                      <a:pt x="2334" y="3323"/>
                    </a:lnTo>
                    <a:cubicBezTo>
                      <a:pt x="2334" y="3430"/>
                      <a:pt x="2250" y="3513"/>
                      <a:pt x="2143" y="3513"/>
                    </a:cubicBezTo>
                    <a:lnTo>
                      <a:pt x="2107" y="3513"/>
                    </a:lnTo>
                    <a:lnTo>
                      <a:pt x="1929" y="1704"/>
                    </a:lnTo>
                    <a:cubicBezTo>
                      <a:pt x="1905" y="1358"/>
                      <a:pt x="2012" y="1001"/>
                      <a:pt x="2238" y="751"/>
                    </a:cubicBezTo>
                    <a:cubicBezTo>
                      <a:pt x="2477" y="489"/>
                      <a:pt x="2810" y="346"/>
                      <a:pt x="3167" y="346"/>
                    </a:cubicBezTo>
                    <a:close/>
                    <a:moveTo>
                      <a:pt x="5525" y="6597"/>
                    </a:moveTo>
                    <a:lnTo>
                      <a:pt x="5525" y="7169"/>
                    </a:lnTo>
                    <a:cubicBezTo>
                      <a:pt x="5525" y="7466"/>
                      <a:pt x="5727" y="7740"/>
                      <a:pt x="6013" y="7835"/>
                    </a:cubicBezTo>
                    <a:lnTo>
                      <a:pt x="6310" y="7919"/>
                    </a:lnTo>
                    <a:cubicBezTo>
                      <a:pt x="6239" y="8204"/>
                      <a:pt x="6084" y="8454"/>
                      <a:pt x="5894" y="8681"/>
                    </a:cubicBezTo>
                    <a:cubicBezTo>
                      <a:pt x="5834" y="8752"/>
                      <a:pt x="5834" y="8859"/>
                      <a:pt x="5906" y="8919"/>
                    </a:cubicBezTo>
                    <a:cubicBezTo>
                      <a:pt x="5941" y="8954"/>
                      <a:pt x="5977" y="8966"/>
                      <a:pt x="6013" y="8966"/>
                    </a:cubicBezTo>
                    <a:cubicBezTo>
                      <a:pt x="6060" y="8966"/>
                      <a:pt x="6096" y="8954"/>
                      <a:pt x="6132" y="8907"/>
                    </a:cubicBezTo>
                    <a:cubicBezTo>
                      <a:pt x="6358" y="8657"/>
                      <a:pt x="6513" y="8359"/>
                      <a:pt x="6608" y="8026"/>
                    </a:cubicBezTo>
                    <a:lnTo>
                      <a:pt x="6965" y="8133"/>
                    </a:lnTo>
                    <a:cubicBezTo>
                      <a:pt x="6810" y="8621"/>
                      <a:pt x="6501" y="9097"/>
                      <a:pt x="6084" y="9443"/>
                    </a:cubicBezTo>
                    <a:cubicBezTo>
                      <a:pt x="5608" y="9824"/>
                      <a:pt x="5048" y="10026"/>
                      <a:pt x="4429" y="10026"/>
                    </a:cubicBezTo>
                    <a:cubicBezTo>
                      <a:pt x="3822" y="10026"/>
                      <a:pt x="3262" y="9812"/>
                      <a:pt x="2786" y="9443"/>
                    </a:cubicBezTo>
                    <a:cubicBezTo>
                      <a:pt x="2346" y="9097"/>
                      <a:pt x="2036" y="8633"/>
                      <a:pt x="1893" y="8121"/>
                    </a:cubicBezTo>
                    <a:lnTo>
                      <a:pt x="2250" y="8014"/>
                    </a:lnTo>
                    <a:cubicBezTo>
                      <a:pt x="2381" y="8454"/>
                      <a:pt x="2631" y="8847"/>
                      <a:pt x="2989" y="9145"/>
                    </a:cubicBezTo>
                    <a:cubicBezTo>
                      <a:pt x="3393" y="9466"/>
                      <a:pt x="3917" y="9669"/>
                      <a:pt x="4429" y="9669"/>
                    </a:cubicBezTo>
                    <a:cubicBezTo>
                      <a:pt x="4834" y="9669"/>
                      <a:pt x="5227" y="9562"/>
                      <a:pt x="5560" y="9371"/>
                    </a:cubicBezTo>
                    <a:cubicBezTo>
                      <a:pt x="5644" y="9324"/>
                      <a:pt x="5667" y="9216"/>
                      <a:pt x="5620" y="9145"/>
                    </a:cubicBezTo>
                    <a:cubicBezTo>
                      <a:pt x="5595" y="9096"/>
                      <a:pt x="5537" y="9064"/>
                      <a:pt x="5480" y="9064"/>
                    </a:cubicBezTo>
                    <a:cubicBezTo>
                      <a:pt x="5454" y="9064"/>
                      <a:pt x="5428" y="9070"/>
                      <a:pt x="5406" y="9085"/>
                    </a:cubicBezTo>
                    <a:cubicBezTo>
                      <a:pt x="5108" y="9252"/>
                      <a:pt x="4774" y="9335"/>
                      <a:pt x="4429" y="9335"/>
                    </a:cubicBezTo>
                    <a:cubicBezTo>
                      <a:pt x="3572" y="9335"/>
                      <a:pt x="2798" y="8752"/>
                      <a:pt x="2560" y="7919"/>
                    </a:cubicBezTo>
                    <a:lnTo>
                      <a:pt x="2881" y="7835"/>
                    </a:lnTo>
                    <a:cubicBezTo>
                      <a:pt x="3179" y="7740"/>
                      <a:pt x="3381" y="7478"/>
                      <a:pt x="3381" y="7169"/>
                    </a:cubicBezTo>
                    <a:lnTo>
                      <a:pt x="3381" y="6597"/>
                    </a:lnTo>
                    <a:cubicBezTo>
                      <a:pt x="3703" y="6764"/>
                      <a:pt x="4060" y="6835"/>
                      <a:pt x="4453" y="6835"/>
                    </a:cubicBezTo>
                    <a:cubicBezTo>
                      <a:pt x="4834" y="6835"/>
                      <a:pt x="5191" y="6752"/>
                      <a:pt x="5525" y="6597"/>
                    </a:cubicBezTo>
                    <a:close/>
                    <a:moveTo>
                      <a:pt x="3155" y="1"/>
                    </a:moveTo>
                    <a:cubicBezTo>
                      <a:pt x="2703" y="1"/>
                      <a:pt x="2286" y="191"/>
                      <a:pt x="1988" y="525"/>
                    </a:cubicBezTo>
                    <a:cubicBezTo>
                      <a:pt x="1691" y="846"/>
                      <a:pt x="1548" y="1299"/>
                      <a:pt x="1596" y="1727"/>
                    </a:cubicBezTo>
                    <a:lnTo>
                      <a:pt x="1774" y="3525"/>
                    </a:lnTo>
                    <a:cubicBezTo>
                      <a:pt x="1500" y="3573"/>
                      <a:pt x="1298" y="3799"/>
                      <a:pt x="1262" y="4073"/>
                    </a:cubicBezTo>
                    <a:cubicBezTo>
                      <a:pt x="1250" y="4228"/>
                      <a:pt x="1310" y="4406"/>
                      <a:pt x="1417" y="4525"/>
                    </a:cubicBezTo>
                    <a:cubicBezTo>
                      <a:pt x="1536" y="4644"/>
                      <a:pt x="1691" y="4716"/>
                      <a:pt x="1857" y="4716"/>
                    </a:cubicBezTo>
                    <a:lnTo>
                      <a:pt x="1977" y="4716"/>
                    </a:lnTo>
                    <a:cubicBezTo>
                      <a:pt x="2060" y="5406"/>
                      <a:pt x="2453" y="6014"/>
                      <a:pt x="3000" y="6395"/>
                    </a:cubicBezTo>
                    <a:lnTo>
                      <a:pt x="3000" y="7145"/>
                    </a:lnTo>
                    <a:cubicBezTo>
                      <a:pt x="3000" y="7311"/>
                      <a:pt x="2905" y="7442"/>
                      <a:pt x="2739" y="7490"/>
                    </a:cubicBezTo>
                    <a:lnTo>
                      <a:pt x="881" y="8038"/>
                    </a:lnTo>
                    <a:cubicBezTo>
                      <a:pt x="357" y="8192"/>
                      <a:pt x="0" y="8681"/>
                      <a:pt x="0" y="9216"/>
                    </a:cubicBezTo>
                    <a:lnTo>
                      <a:pt x="0" y="11062"/>
                    </a:lnTo>
                    <a:cubicBezTo>
                      <a:pt x="0" y="11157"/>
                      <a:pt x="72" y="11229"/>
                      <a:pt x="155" y="11229"/>
                    </a:cubicBezTo>
                    <a:cubicBezTo>
                      <a:pt x="250" y="11229"/>
                      <a:pt x="322" y="11157"/>
                      <a:pt x="322" y="11062"/>
                    </a:cubicBezTo>
                    <a:lnTo>
                      <a:pt x="322" y="9216"/>
                    </a:lnTo>
                    <a:cubicBezTo>
                      <a:pt x="322" y="8835"/>
                      <a:pt x="595" y="8478"/>
                      <a:pt x="964" y="8371"/>
                    </a:cubicBezTo>
                    <a:lnTo>
                      <a:pt x="1500" y="8204"/>
                    </a:lnTo>
                    <a:cubicBezTo>
                      <a:pt x="1667" y="8788"/>
                      <a:pt x="2024" y="9324"/>
                      <a:pt x="2500" y="9693"/>
                    </a:cubicBezTo>
                    <a:cubicBezTo>
                      <a:pt x="3012" y="10109"/>
                      <a:pt x="3691" y="10348"/>
                      <a:pt x="4358" y="10348"/>
                    </a:cubicBezTo>
                    <a:cubicBezTo>
                      <a:pt x="5025" y="10348"/>
                      <a:pt x="5691" y="10109"/>
                      <a:pt x="6215" y="9693"/>
                    </a:cubicBezTo>
                    <a:cubicBezTo>
                      <a:pt x="6691" y="9300"/>
                      <a:pt x="7049" y="8788"/>
                      <a:pt x="7215" y="8192"/>
                    </a:cubicBezTo>
                    <a:lnTo>
                      <a:pt x="7775" y="8347"/>
                    </a:lnTo>
                    <a:cubicBezTo>
                      <a:pt x="8156" y="8454"/>
                      <a:pt x="8418" y="8812"/>
                      <a:pt x="8418" y="9205"/>
                    </a:cubicBezTo>
                    <a:lnTo>
                      <a:pt x="8418" y="11050"/>
                    </a:lnTo>
                    <a:cubicBezTo>
                      <a:pt x="8418" y="11133"/>
                      <a:pt x="8489" y="11217"/>
                      <a:pt x="8584" y="11217"/>
                    </a:cubicBezTo>
                    <a:cubicBezTo>
                      <a:pt x="8668" y="11217"/>
                      <a:pt x="8751" y="11133"/>
                      <a:pt x="8751" y="11050"/>
                    </a:cubicBezTo>
                    <a:lnTo>
                      <a:pt x="8751" y="9216"/>
                    </a:lnTo>
                    <a:cubicBezTo>
                      <a:pt x="8823" y="8681"/>
                      <a:pt x="8465" y="8192"/>
                      <a:pt x="7942" y="8038"/>
                    </a:cubicBezTo>
                    <a:lnTo>
                      <a:pt x="6084" y="7490"/>
                    </a:lnTo>
                    <a:cubicBezTo>
                      <a:pt x="5941" y="7442"/>
                      <a:pt x="5822" y="7300"/>
                      <a:pt x="5822" y="7145"/>
                    </a:cubicBezTo>
                    <a:lnTo>
                      <a:pt x="5822" y="6395"/>
                    </a:lnTo>
                    <a:cubicBezTo>
                      <a:pt x="6370" y="6002"/>
                      <a:pt x="6751" y="5406"/>
                      <a:pt x="6846" y="4716"/>
                    </a:cubicBezTo>
                    <a:lnTo>
                      <a:pt x="6953" y="4716"/>
                    </a:lnTo>
                    <a:cubicBezTo>
                      <a:pt x="7275" y="4716"/>
                      <a:pt x="7549" y="4478"/>
                      <a:pt x="7572" y="4180"/>
                    </a:cubicBezTo>
                    <a:cubicBezTo>
                      <a:pt x="7584" y="4025"/>
                      <a:pt x="7525" y="3847"/>
                      <a:pt x="7430" y="3728"/>
                    </a:cubicBezTo>
                    <a:cubicBezTo>
                      <a:pt x="7334" y="3620"/>
                      <a:pt x="7203" y="3549"/>
                      <a:pt x="7072" y="3525"/>
                    </a:cubicBezTo>
                    <a:lnTo>
                      <a:pt x="7168" y="2120"/>
                    </a:lnTo>
                    <a:cubicBezTo>
                      <a:pt x="7406" y="1894"/>
                      <a:pt x="7561" y="1585"/>
                      <a:pt x="7561" y="1227"/>
                    </a:cubicBezTo>
                    <a:cubicBezTo>
                      <a:pt x="7561" y="549"/>
                      <a:pt x="7013" y="1"/>
                      <a:pt x="633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12858;p80">
                <a:extLst>
                  <a:ext uri="{FF2B5EF4-FFF2-40B4-BE49-F238E27FC236}">
                    <a16:creationId xmlns:a16="http://schemas.microsoft.com/office/drawing/2014/main" id="{8A7ECDB5-98D1-4635-9E1A-34139D5D2429}"/>
                  </a:ext>
                </a:extLst>
              </p:cNvPr>
              <p:cNvSpPr/>
              <p:nvPr/>
            </p:nvSpPr>
            <p:spPr>
              <a:xfrm>
                <a:off x="7690469" y="2515241"/>
                <a:ext cx="21511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34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524" y="334"/>
                    </a:lnTo>
                    <a:cubicBezTo>
                      <a:pt x="607" y="334"/>
                      <a:pt x="679" y="262"/>
                      <a:pt x="679" y="167"/>
                    </a:cubicBezTo>
                    <a:cubicBezTo>
                      <a:pt x="679" y="72"/>
                      <a:pt x="607" y="0"/>
                      <a:pt x="52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12859;p80">
                <a:extLst>
                  <a:ext uri="{FF2B5EF4-FFF2-40B4-BE49-F238E27FC236}">
                    <a16:creationId xmlns:a16="http://schemas.microsoft.com/office/drawing/2014/main" id="{C0C1534B-58DA-47B6-9674-03A4EEDF00F1}"/>
                  </a:ext>
                </a:extLst>
              </p:cNvPr>
              <p:cNvSpPr/>
              <p:nvPr/>
            </p:nvSpPr>
            <p:spPr>
              <a:xfrm>
                <a:off x="7757218" y="2515241"/>
                <a:ext cx="21923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4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cubicBezTo>
                      <a:pt x="1" y="262"/>
                      <a:pt x="84" y="334"/>
                      <a:pt x="167" y="334"/>
                    </a:cubicBezTo>
                    <a:lnTo>
                      <a:pt x="524" y="334"/>
                    </a:lnTo>
                    <a:cubicBezTo>
                      <a:pt x="620" y="334"/>
                      <a:pt x="691" y="262"/>
                      <a:pt x="691" y="167"/>
                    </a:cubicBezTo>
                    <a:cubicBezTo>
                      <a:pt x="691" y="72"/>
                      <a:pt x="620" y="0"/>
                      <a:pt x="52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6" name="Google Shape;10837;p77">
            <a:extLst>
              <a:ext uri="{FF2B5EF4-FFF2-40B4-BE49-F238E27FC236}">
                <a16:creationId xmlns:a16="http://schemas.microsoft.com/office/drawing/2014/main" id="{EA794ACA-4CCC-42CB-940D-F8F8143AB7FE}"/>
              </a:ext>
            </a:extLst>
          </p:cNvPr>
          <p:cNvSpPr/>
          <p:nvPr/>
        </p:nvSpPr>
        <p:spPr>
          <a:xfrm>
            <a:off x="1635264" y="241736"/>
            <a:ext cx="903915" cy="811497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579502-0144-42F8-BDA4-E0AB69CEC9E7}"/>
              </a:ext>
            </a:extLst>
          </p:cNvPr>
          <p:cNvGrpSpPr/>
          <p:nvPr/>
        </p:nvGrpSpPr>
        <p:grpSpPr>
          <a:xfrm>
            <a:off x="2442901" y="1941514"/>
            <a:ext cx="683400" cy="683400"/>
            <a:chOff x="2442901" y="1941514"/>
            <a:chExt cx="683400" cy="683400"/>
          </a:xfrm>
        </p:grpSpPr>
        <p:grpSp>
          <p:nvGrpSpPr>
            <p:cNvPr id="67" name="Google Shape;452;p45">
              <a:extLst>
                <a:ext uri="{FF2B5EF4-FFF2-40B4-BE49-F238E27FC236}">
                  <a16:creationId xmlns:a16="http://schemas.microsoft.com/office/drawing/2014/main" id="{42B95381-1341-4D1F-B5EA-17EC53DFA30A}"/>
                </a:ext>
              </a:extLst>
            </p:cNvPr>
            <p:cNvGrpSpPr/>
            <p:nvPr/>
          </p:nvGrpSpPr>
          <p:grpSpPr>
            <a:xfrm>
              <a:off x="2442901" y="1941514"/>
              <a:ext cx="683400" cy="683400"/>
              <a:chOff x="1511304" y="1868100"/>
              <a:chExt cx="683400" cy="683400"/>
            </a:xfrm>
          </p:grpSpPr>
          <p:sp>
            <p:nvSpPr>
              <p:cNvPr id="68" name="Google Shape;453;p45">
                <a:extLst>
                  <a:ext uri="{FF2B5EF4-FFF2-40B4-BE49-F238E27FC236}">
                    <a16:creationId xmlns:a16="http://schemas.microsoft.com/office/drawing/2014/main" id="{0914A2F5-E3F2-4C1F-B9F0-E8F16F98CA6F}"/>
                  </a:ext>
                </a:extLst>
              </p:cNvPr>
              <p:cNvSpPr/>
              <p:nvPr/>
            </p:nvSpPr>
            <p:spPr>
              <a:xfrm>
                <a:off x="1511304" y="1868100"/>
                <a:ext cx="683400" cy="683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9" name="Google Shape;454;p45">
                <a:extLst>
                  <a:ext uri="{FF2B5EF4-FFF2-40B4-BE49-F238E27FC236}">
                    <a16:creationId xmlns:a16="http://schemas.microsoft.com/office/drawing/2014/main" id="{A688D9B2-DDA8-4195-B4B3-6672A51A76A3}"/>
                  </a:ext>
                </a:extLst>
              </p:cNvPr>
              <p:cNvGrpSpPr/>
              <p:nvPr/>
            </p:nvGrpSpPr>
            <p:grpSpPr>
              <a:xfrm>
                <a:off x="1767009" y="2308965"/>
                <a:ext cx="218596" cy="106797"/>
                <a:chOff x="5254638" y="2666376"/>
                <a:chExt cx="142121" cy="69421"/>
              </a:xfrm>
            </p:grpSpPr>
            <p:sp>
              <p:nvSpPr>
                <p:cNvPr id="70" name="Google Shape;455;p45">
                  <a:extLst>
                    <a:ext uri="{FF2B5EF4-FFF2-40B4-BE49-F238E27FC236}">
                      <a16:creationId xmlns:a16="http://schemas.microsoft.com/office/drawing/2014/main" id="{DE8D9AC2-7626-4CA6-B152-22A184A95AAF}"/>
                    </a:ext>
                  </a:extLst>
                </p:cNvPr>
                <p:cNvSpPr/>
                <p:nvPr/>
              </p:nvSpPr>
              <p:spPr>
                <a:xfrm>
                  <a:off x="5383486" y="2674747"/>
                  <a:ext cx="13273" cy="13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8" extrusionOk="0">
                      <a:moveTo>
                        <a:pt x="203" y="0"/>
                      </a:moveTo>
                      <a:cubicBezTo>
                        <a:pt x="107" y="0"/>
                        <a:pt x="0" y="84"/>
                        <a:pt x="0" y="203"/>
                      </a:cubicBezTo>
                      <a:cubicBezTo>
                        <a:pt x="0" y="322"/>
                        <a:pt x="84" y="417"/>
                        <a:pt x="203" y="417"/>
                      </a:cubicBezTo>
                      <a:cubicBezTo>
                        <a:pt x="322" y="417"/>
                        <a:pt x="417" y="322"/>
                        <a:pt x="417" y="203"/>
                      </a:cubicBezTo>
                      <a:cubicBezTo>
                        <a:pt x="417" y="84"/>
                        <a:pt x="322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" name="Google Shape;456;p45">
                  <a:extLst>
                    <a:ext uri="{FF2B5EF4-FFF2-40B4-BE49-F238E27FC236}">
                      <a16:creationId xmlns:a16="http://schemas.microsoft.com/office/drawing/2014/main" id="{1EAAFCEE-D75E-4EDB-B60D-E59B01DE6950}"/>
                    </a:ext>
                  </a:extLst>
                </p:cNvPr>
                <p:cNvSpPr/>
                <p:nvPr/>
              </p:nvSpPr>
              <p:spPr>
                <a:xfrm>
                  <a:off x="5350128" y="2724402"/>
                  <a:ext cx="11395" cy="1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58" extrusionOk="0">
                      <a:moveTo>
                        <a:pt x="179" y="0"/>
                      </a:moveTo>
                      <a:cubicBezTo>
                        <a:pt x="96" y="0"/>
                        <a:pt x="0" y="84"/>
                        <a:pt x="0" y="179"/>
                      </a:cubicBezTo>
                      <a:cubicBezTo>
                        <a:pt x="0" y="262"/>
                        <a:pt x="96" y="357"/>
                        <a:pt x="179" y="357"/>
                      </a:cubicBezTo>
                      <a:cubicBezTo>
                        <a:pt x="274" y="357"/>
                        <a:pt x="358" y="286"/>
                        <a:pt x="358" y="179"/>
                      </a:cubicBezTo>
                      <a:cubicBezTo>
                        <a:pt x="358" y="84"/>
                        <a:pt x="274" y="0"/>
                        <a:pt x="1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" name="Google Shape;457;p45">
                  <a:extLst>
                    <a:ext uri="{FF2B5EF4-FFF2-40B4-BE49-F238E27FC236}">
                      <a16:creationId xmlns:a16="http://schemas.microsoft.com/office/drawing/2014/main" id="{56BDDB03-3492-420D-94B4-DCA455831116}"/>
                    </a:ext>
                  </a:extLst>
                </p:cNvPr>
                <p:cNvSpPr/>
                <p:nvPr/>
              </p:nvSpPr>
              <p:spPr>
                <a:xfrm>
                  <a:off x="5254638" y="2666376"/>
                  <a:ext cx="11395" cy="1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59" extrusionOk="0">
                      <a:moveTo>
                        <a:pt x="193" y="1"/>
                      </a:moveTo>
                      <a:cubicBezTo>
                        <a:pt x="188" y="1"/>
                        <a:pt x="183" y="1"/>
                        <a:pt x="179" y="2"/>
                      </a:cubicBezTo>
                      <a:cubicBezTo>
                        <a:pt x="83" y="2"/>
                        <a:pt x="0" y="97"/>
                        <a:pt x="0" y="180"/>
                      </a:cubicBezTo>
                      <a:cubicBezTo>
                        <a:pt x="0" y="275"/>
                        <a:pt x="71" y="359"/>
                        <a:pt x="179" y="359"/>
                      </a:cubicBezTo>
                      <a:cubicBezTo>
                        <a:pt x="262" y="359"/>
                        <a:pt x="357" y="287"/>
                        <a:pt x="357" y="180"/>
                      </a:cubicBezTo>
                      <a:cubicBezTo>
                        <a:pt x="357" y="90"/>
                        <a:pt x="273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" name="Google Shape;458;p45">
                  <a:extLst>
                    <a:ext uri="{FF2B5EF4-FFF2-40B4-BE49-F238E27FC236}">
                      <a16:creationId xmlns:a16="http://schemas.microsoft.com/office/drawing/2014/main" id="{0E5AED8D-6988-4379-A0CE-94E838633198}"/>
                    </a:ext>
                  </a:extLst>
                </p:cNvPr>
                <p:cNvSpPr/>
                <p:nvPr/>
              </p:nvSpPr>
              <p:spPr>
                <a:xfrm>
                  <a:off x="5273959" y="2724402"/>
                  <a:ext cx="11395" cy="1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58" extrusionOk="0">
                      <a:moveTo>
                        <a:pt x="179" y="0"/>
                      </a:moveTo>
                      <a:cubicBezTo>
                        <a:pt x="84" y="0"/>
                        <a:pt x="0" y="84"/>
                        <a:pt x="0" y="179"/>
                      </a:cubicBezTo>
                      <a:cubicBezTo>
                        <a:pt x="0" y="262"/>
                        <a:pt x="84" y="357"/>
                        <a:pt x="179" y="357"/>
                      </a:cubicBezTo>
                      <a:cubicBezTo>
                        <a:pt x="274" y="357"/>
                        <a:pt x="357" y="286"/>
                        <a:pt x="357" y="179"/>
                      </a:cubicBezTo>
                      <a:cubicBezTo>
                        <a:pt x="357" y="84"/>
                        <a:pt x="274" y="0"/>
                        <a:pt x="1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" name="Google Shape;459;p45">
                  <a:extLst>
                    <a:ext uri="{FF2B5EF4-FFF2-40B4-BE49-F238E27FC236}">
                      <a16:creationId xmlns:a16="http://schemas.microsoft.com/office/drawing/2014/main" id="{99E657E1-FD57-4263-8ECD-1C1A4D12819C}"/>
                    </a:ext>
                  </a:extLst>
                </p:cNvPr>
                <p:cNvSpPr/>
                <p:nvPr/>
              </p:nvSpPr>
              <p:spPr>
                <a:xfrm>
                  <a:off x="5308049" y="2678917"/>
                  <a:ext cx="14451" cy="14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441" extrusionOk="0">
                      <a:moveTo>
                        <a:pt x="227" y="0"/>
                      </a:moveTo>
                      <a:cubicBezTo>
                        <a:pt x="108" y="0"/>
                        <a:pt x="1" y="108"/>
                        <a:pt x="1" y="227"/>
                      </a:cubicBezTo>
                      <a:cubicBezTo>
                        <a:pt x="1" y="346"/>
                        <a:pt x="108" y="441"/>
                        <a:pt x="227" y="441"/>
                      </a:cubicBezTo>
                      <a:cubicBezTo>
                        <a:pt x="346" y="441"/>
                        <a:pt x="453" y="346"/>
                        <a:pt x="453" y="227"/>
                      </a:cubicBezTo>
                      <a:cubicBezTo>
                        <a:pt x="453" y="84"/>
                        <a:pt x="35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7" name="Google Shape;11165;p77">
              <a:extLst>
                <a:ext uri="{FF2B5EF4-FFF2-40B4-BE49-F238E27FC236}">
                  <a16:creationId xmlns:a16="http://schemas.microsoft.com/office/drawing/2014/main" id="{6C7FD1C2-68D1-481C-9D67-41997DCC1635}"/>
                </a:ext>
              </a:extLst>
            </p:cNvPr>
            <p:cNvGrpSpPr/>
            <p:nvPr/>
          </p:nvGrpSpPr>
          <p:grpSpPr>
            <a:xfrm>
              <a:off x="2514313" y="2034856"/>
              <a:ext cx="245172" cy="462427"/>
              <a:chOff x="6410063" y="4135124"/>
              <a:chExt cx="159950" cy="364516"/>
            </a:xfrm>
          </p:grpSpPr>
          <p:sp>
            <p:nvSpPr>
              <p:cNvPr id="58" name="Google Shape;11166;p77">
                <a:extLst>
                  <a:ext uri="{FF2B5EF4-FFF2-40B4-BE49-F238E27FC236}">
                    <a16:creationId xmlns:a16="http://schemas.microsoft.com/office/drawing/2014/main" id="{40D2E3A6-C19E-4961-9397-6379F2396992}"/>
                  </a:ext>
                </a:extLst>
              </p:cNvPr>
              <p:cNvSpPr/>
              <p:nvPr/>
            </p:nvSpPr>
            <p:spPr>
              <a:xfrm>
                <a:off x="6493991" y="4299202"/>
                <a:ext cx="36328" cy="200438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6312" extrusionOk="0">
                    <a:moveTo>
                      <a:pt x="965" y="1"/>
                    </a:moveTo>
                    <a:cubicBezTo>
                      <a:pt x="882" y="1"/>
                      <a:pt x="810" y="72"/>
                      <a:pt x="810" y="168"/>
                    </a:cubicBezTo>
                    <a:lnTo>
                      <a:pt x="810" y="5716"/>
                    </a:lnTo>
                    <a:cubicBezTo>
                      <a:pt x="810" y="5847"/>
                      <a:pt x="703" y="5954"/>
                      <a:pt x="584" y="5966"/>
                    </a:cubicBezTo>
                    <a:cubicBezTo>
                      <a:pt x="453" y="5966"/>
                      <a:pt x="334" y="5859"/>
                      <a:pt x="334" y="5728"/>
                    </a:cubicBezTo>
                    <a:lnTo>
                      <a:pt x="334" y="4656"/>
                    </a:lnTo>
                    <a:cubicBezTo>
                      <a:pt x="334" y="4573"/>
                      <a:pt x="251" y="4490"/>
                      <a:pt x="167" y="4490"/>
                    </a:cubicBezTo>
                    <a:cubicBezTo>
                      <a:pt x="72" y="4490"/>
                      <a:pt x="1" y="4573"/>
                      <a:pt x="1" y="4656"/>
                    </a:cubicBezTo>
                    <a:lnTo>
                      <a:pt x="1" y="5728"/>
                    </a:lnTo>
                    <a:cubicBezTo>
                      <a:pt x="1" y="5966"/>
                      <a:pt x="167" y="6192"/>
                      <a:pt x="394" y="6276"/>
                    </a:cubicBezTo>
                    <a:cubicBezTo>
                      <a:pt x="453" y="6299"/>
                      <a:pt x="525" y="6311"/>
                      <a:pt x="596" y="6311"/>
                    </a:cubicBezTo>
                    <a:cubicBezTo>
                      <a:pt x="906" y="6299"/>
                      <a:pt x="1144" y="6037"/>
                      <a:pt x="1144" y="5728"/>
                    </a:cubicBezTo>
                    <a:lnTo>
                      <a:pt x="1144" y="180"/>
                    </a:lnTo>
                    <a:cubicBezTo>
                      <a:pt x="1144" y="72"/>
                      <a:pt x="1072" y="1"/>
                      <a:pt x="96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11167;p77">
                <a:extLst>
                  <a:ext uri="{FF2B5EF4-FFF2-40B4-BE49-F238E27FC236}">
                    <a16:creationId xmlns:a16="http://schemas.microsoft.com/office/drawing/2014/main" id="{5AD39033-FB35-48BE-9149-E91E9B43690C}"/>
                  </a:ext>
                </a:extLst>
              </p:cNvPr>
              <p:cNvSpPr/>
              <p:nvPr/>
            </p:nvSpPr>
            <p:spPr>
              <a:xfrm>
                <a:off x="6454297" y="4135124"/>
                <a:ext cx="71099" cy="7113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40" extrusionOk="0">
                    <a:moveTo>
                      <a:pt x="1120" y="346"/>
                    </a:moveTo>
                    <a:cubicBezTo>
                      <a:pt x="1548" y="346"/>
                      <a:pt x="1894" y="679"/>
                      <a:pt x="1894" y="1120"/>
                    </a:cubicBezTo>
                    <a:cubicBezTo>
                      <a:pt x="1894" y="1548"/>
                      <a:pt x="1548" y="1894"/>
                      <a:pt x="1120" y="1894"/>
                    </a:cubicBezTo>
                    <a:cubicBezTo>
                      <a:pt x="691" y="1894"/>
                      <a:pt x="346" y="1548"/>
                      <a:pt x="346" y="1120"/>
                    </a:cubicBezTo>
                    <a:cubicBezTo>
                      <a:pt x="346" y="679"/>
                      <a:pt x="691" y="346"/>
                      <a:pt x="1120" y="346"/>
                    </a:cubicBezTo>
                    <a:close/>
                    <a:moveTo>
                      <a:pt x="1120" y="1"/>
                    </a:moveTo>
                    <a:cubicBezTo>
                      <a:pt x="513" y="1"/>
                      <a:pt x="1" y="513"/>
                      <a:pt x="1" y="1120"/>
                    </a:cubicBezTo>
                    <a:cubicBezTo>
                      <a:pt x="1" y="1727"/>
                      <a:pt x="513" y="2239"/>
                      <a:pt x="1120" y="2239"/>
                    </a:cubicBezTo>
                    <a:cubicBezTo>
                      <a:pt x="1727" y="2239"/>
                      <a:pt x="2239" y="1727"/>
                      <a:pt x="2239" y="1120"/>
                    </a:cubicBezTo>
                    <a:cubicBezTo>
                      <a:pt x="2239" y="513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11168;p77">
                <a:extLst>
                  <a:ext uri="{FF2B5EF4-FFF2-40B4-BE49-F238E27FC236}">
                    <a16:creationId xmlns:a16="http://schemas.microsoft.com/office/drawing/2014/main" id="{1863E9FC-E6BC-45AC-ADBB-1F99735CFF70}"/>
                  </a:ext>
                </a:extLst>
              </p:cNvPr>
              <p:cNvSpPr/>
              <p:nvPr/>
            </p:nvSpPr>
            <p:spPr>
              <a:xfrm>
                <a:off x="6410063" y="4252712"/>
                <a:ext cx="94566" cy="246927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7776" extrusionOk="0">
                    <a:moveTo>
                      <a:pt x="1191" y="0"/>
                    </a:moveTo>
                    <a:cubicBezTo>
                      <a:pt x="977" y="0"/>
                      <a:pt x="798" y="179"/>
                      <a:pt x="798" y="393"/>
                    </a:cubicBezTo>
                    <a:lnTo>
                      <a:pt x="798" y="2894"/>
                    </a:lnTo>
                    <a:cubicBezTo>
                      <a:pt x="798" y="3025"/>
                      <a:pt x="691" y="3132"/>
                      <a:pt x="560" y="3132"/>
                    </a:cubicBezTo>
                    <a:cubicBezTo>
                      <a:pt x="429" y="3132"/>
                      <a:pt x="322" y="3025"/>
                      <a:pt x="322" y="2894"/>
                    </a:cubicBezTo>
                    <a:lnTo>
                      <a:pt x="322" y="2275"/>
                    </a:lnTo>
                    <a:cubicBezTo>
                      <a:pt x="322" y="2191"/>
                      <a:pt x="251" y="2120"/>
                      <a:pt x="155" y="2120"/>
                    </a:cubicBezTo>
                    <a:cubicBezTo>
                      <a:pt x="72" y="2120"/>
                      <a:pt x="1" y="2191"/>
                      <a:pt x="1" y="2275"/>
                    </a:cubicBezTo>
                    <a:lnTo>
                      <a:pt x="1" y="2894"/>
                    </a:lnTo>
                    <a:cubicBezTo>
                      <a:pt x="1" y="3203"/>
                      <a:pt x="251" y="3465"/>
                      <a:pt x="572" y="3465"/>
                    </a:cubicBezTo>
                    <a:cubicBezTo>
                      <a:pt x="894" y="3465"/>
                      <a:pt x="1156" y="3215"/>
                      <a:pt x="1156" y="2894"/>
                    </a:cubicBezTo>
                    <a:lnTo>
                      <a:pt x="1156" y="393"/>
                    </a:lnTo>
                    <a:cubicBezTo>
                      <a:pt x="1156" y="358"/>
                      <a:pt x="1191" y="334"/>
                      <a:pt x="1215" y="334"/>
                    </a:cubicBezTo>
                    <a:cubicBezTo>
                      <a:pt x="1251" y="334"/>
                      <a:pt x="1275" y="358"/>
                      <a:pt x="1275" y="393"/>
                    </a:cubicBezTo>
                    <a:lnTo>
                      <a:pt x="1275" y="7192"/>
                    </a:lnTo>
                    <a:cubicBezTo>
                      <a:pt x="1275" y="7501"/>
                      <a:pt x="1525" y="7775"/>
                      <a:pt x="1858" y="7775"/>
                    </a:cubicBezTo>
                    <a:cubicBezTo>
                      <a:pt x="2168" y="7775"/>
                      <a:pt x="2441" y="7513"/>
                      <a:pt x="2441" y="7192"/>
                    </a:cubicBezTo>
                    <a:lnTo>
                      <a:pt x="2441" y="4251"/>
                    </a:lnTo>
                    <a:cubicBezTo>
                      <a:pt x="2441" y="4168"/>
                      <a:pt x="2501" y="4132"/>
                      <a:pt x="2560" y="4132"/>
                    </a:cubicBezTo>
                    <a:cubicBezTo>
                      <a:pt x="2632" y="4132"/>
                      <a:pt x="2680" y="4191"/>
                      <a:pt x="2680" y="4251"/>
                    </a:cubicBezTo>
                    <a:lnTo>
                      <a:pt x="2644" y="5442"/>
                    </a:lnTo>
                    <a:cubicBezTo>
                      <a:pt x="2644" y="5525"/>
                      <a:pt x="2715" y="5596"/>
                      <a:pt x="2810" y="5596"/>
                    </a:cubicBezTo>
                    <a:cubicBezTo>
                      <a:pt x="2894" y="5596"/>
                      <a:pt x="2977" y="5525"/>
                      <a:pt x="2977" y="5442"/>
                    </a:cubicBezTo>
                    <a:lnTo>
                      <a:pt x="2977" y="4251"/>
                    </a:lnTo>
                    <a:cubicBezTo>
                      <a:pt x="2977" y="3989"/>
                      <a:pt x="2763" y="3787"/>
                      <a:pt x="2513" y="3787"/>
                    </a:cubicBezTo>
                    <a:cubicBezTo>
                      <a:pt x="2263" y="3787"/>
                      <a:pt x="2048" y="3989"/>
                      <a:pt x="2048" y="4251"/>
                    </a:cubicBezTo>
                    <a:lnTo>
                      <a:pt x="2048" y="7192"/>
                    </a:lnTo>
                    <a:cubicBezTo>
                      <a:pt x="2048" y="7323"/>
                      <a:pt x="1941" y="7430"/>
                      <a:pt x="1810" y="7430"/>
                    </a:cubicBezTo>
                    <a:cubicBezTo>
                      <a:pt x="1679" y="7430"/>
                      <a:pt x="1572" y="7323"/>
                      <a:pt x="1572" y="7192"/>
                    </a:cubicBezTo>
                    <a:lnTo>
                      <a:pt x="1572" y="393"/>
                    </a:lnTo>
                    <a:cubicBezTo>
                      <a:pt x="1572" y="179"/>
                      <a:pt x="1394" y="0"/>
                      <a:pt x="119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11169;p77">
                <a:extLst>
                  <a:ext uri="{FF2B5EF4-FFF2-40B4-BE49-F238E27FC236}">
                    <a16:creationId xmlns:a16="http://schemas.microsoft.com/office/drawing/2014/main" id="{874643F0-7CF4-4DB7-B952-C0197A0CFB98}"/>
                  </a:ext>
                </a:extLst>
              </p:cNvPr>
              <p:cNvSpPr/>
              <p:nvPr/>
            </p:nvSpPr>
            <p:spPr>
              <a:xfrm>
                <a:off x="6410063" y="4212638"/>
                <a:ext cx="159950" cy="150519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4740" extrusionOk="0">
                    <a:moveTo>
                      <a:pt x="1429" y="0"/>
                    </a:moveTo>
                    <a:cubicBezTo>
                      <a:pt x="632" y="0"/>
                      <a:pt x="1" y="643"/>
                      <a:pt x="1" y="1429"/>
                    </a:cubicBezTo>
                    <a:lnTo>
                      <a:pt x="1" y="2858"/>
                    </a:lnTo>
                    <a:cubicBezTo>
                      <a:pt x="1" y="2953"/>
                      <a:pt x="72" y="3025"/>
                      <a:pt x="155" y="3025"/>
                    </a:cubicBezTo>
                    <a:cubicBezTo>
                      <a:pt x="251" y="3025"/>
                      <a:pt x="322" y="2953"/>
                      <a:pt x="322" y="2858"/>
                    </a:cubicBezTo>
                    <a:lnTo>
                      <a:pt x="322" y="1429"/>
                    </a:lnTo>
                    <a:cubicBezTo>
                      <a:pt x="322" y="822"/>
                      <a:pt x="810" y="334"/>
                      <a:pt x="1429" y="334"/>
                    </a:cubicBezTo>
                    <a:lnTo>
                      <a:pt x="3608" y="334"/>
                    </a:lnTo>
                    <a:cubicBezTo>
                      <a:pt x="4227" y="334"/>
                      <a:pt x="4715" y="822"/>
                      <a:pt x="4715" y="1429"/>
                    </a:cubicBezTo>
                    <a:lnTo>
                      <a:pt x="4715" y="4144"/>
                    </a:lnTo>
                    <a:cubicBezTo>
                      <a:pt x="4715" y="4275"/>
                      <a:pt x="4608" y="4382"/>
                      <a:pt x="4489" y="4394"/>
                    </a:cubicBezTo>
                    <a:cubicBezTo>
                      <a:pt x="4358" y="4394"/>
                      <a:pt x="4239" y="4287"/>
                      <a:pt x="4239" y="4156"/>
                    </a:cubicBezTo>
                    <a:lnTo>
                      <a:pt x="4239" y="1655"/>
                    </a:lnTo>
                    <a:cubicBezTo>
                      <a:pt x="4239" y="1441"/>
                      <a:pt x="4061" y="1262"/>
                      <a:pt x="3846" y="1262"/>
                    </a:cubicBezTo>
                    <a:cubicBezTo>
                      <a:pt x="3644" y="1262"/>
                      <a:pt x="3465" y="1441"/>
                      <a:pt x="3465" y="1655"/>
                    </a:cubicBezTo>
                    <a:lnTo>
                      <a:pt x="3465" y="2239"/>
                    </a:lnTo>
                    <a:cubicBezTo>
                      <a:pt x="3465" y="2322"/>
                      <a:pt x="3537" y="2394"/>
                      <a:pt x="3632" y="2394"/>
                    </a:cubicBezTo>
                    <a:cubicBezTo>
                      <a:pt x="3715" y="2394"/>
                      <a:pt x="3787" y="2322"/>
                      <a:pt x="3787" y="2239"/>
                    </a:cubicBezTo>
                    <a:lnTo>
                      <a:pt x="3787" y="1655"/>
                    </a:lnTo>
                    <a:cubicBezTo>
                      <a:pt x="3787" y="1620"/>
                      <a:pt x="3814" y="1602"/>
                      <a:pt x="3840" y="1602"/>
                    </a:cubicBezTo>
                    <a:cubicBezTo>
                      <a:pt x="3867" y="1602"/>
                      <a:pt x="3894" y="1620"/>
                      <a:pt x="3894" y="1655"/>
                    </a:cubicBezTo>
                    <a:lnTo>
                      <a:pt x="3894" y="4156"/>
                    </a:lnTo>
                    <a:cubicBezTo>
                      <a:pt x="3894" y="4382"/>
                      <a:pt x="4049" y="4596"/>
                      <a:pt x="4251" y="4691"/>
                    </a:cubicBezTo>
                    <a:cubicBezTo>
                      <a:pt x="4323" y="4715"/>
                      <a:pt x="4406" y="4739"/>
                      <a:pt x="4489" y="4739"/>
                    </a:cubicBezTo>
                    <a:cubicBezTo>
                      <a:pt x="4799" y="4715"/>
                      <a:pt x="5037" y="4465"/>
                      <a:pt x="5037" y="4156"/>
                    </a:cubicBezTo>
                    <a:lnTo>
                      <a:pt x="5037" y="1429"/>
                    </a:lnTo>
                    <a:cubicBezTo>
                      <a:pt x="5037" y="643"/>
                      <a:pt x="4406" y="0"/>
                      <a:pt x="360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2" name="Google Shape;11170;p77">
              <a:extLst>
                <a:ext uri="{FF2B5EF4-FFF2-40B4-BE49-F238E27FC236}">
                  <a16:creationId xmlns:a16="http://schemas.microsoft.com/office/drawing/2014/main" id="{4B29AC29-168E-4B08-A8A9-BDC4D334DE37}"/>
                </a:ext>
              </a:extLst>
            </p:cNvPr>
            <p:cNvGrpSpPr/>
            <p:nvPr/>
          </p:nvGrpSpPr>
          <p:grpSpPr>
            <a:xfrm>
              <a:off x="2794328" y="2038890"/>
              <a:ext cx="252583" cy="438113"/>
              <a:chOff x="6924652" y="4135505"/>
              <a:chExt cx="214378" cy="364135"/>
            </a:xfrm>
          </p:grpSpPr>
          <p:sp>
            <p:nvSpPr>
              <p:cNvPr id="63" name="Google Shape;11171;p77">
                <a:extLst>
                  <a:ext uri="{FF2B5EF4-FFF2-40B4-BE49-F238E27FC236}">
                    <a16:creationId xmlns:a16="http://schemas.microsoft.com/office/drawing/2014/main" id="{4035CD68-29FF-492C-9296-AC262B0D54A8}"/>
                  </a:ext>
                </a:extLst>
              </p:cNvPr>
              <p:cNvSpPr/>
              <p:nvPr/>
            </p:nvSpPr>
            <p:spPr>
              <a:xfrm>
                <a:off x="6996482" y="4135505"/>
                <a:ext cx="70718" cy="71099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39" extrusionOk="0">
                    <a:moveTo>
                      <a:pt x="1119" y="346"/>
                    </a:moveTo>
                    <a:cubicBezTo>
                      <a:pt x="1548" y="346"/>
                      <a:pt x="1893" y="691"/>
                      <a:pt x="1893" y="1120"/>
                    </a:cubicBezTo>
                    <a:cubicBezTo>
                      <a:pt x="1893" y="1548"/>
                      <a:pt x="1548" y="1894"/>
                      <a:pt x="1119" y="1894"/>
                    </a:cubicBezTo>
                    <a:cubicBezTo>
                      <a:pt x="679" y="1894"/>
                      <a:pt x="345" y="1548"/>
                      <a:pt x="345" y="1120"/>
                    </a:cubicBezTo>
                    <a:cubicBezTo>
                      <a:pt x="345" y="691"/>
                      <a:pt x="703" y="346"/>
                      <a:pt x="1119" y="346"/>
                    </a:cubicBezTo>
                    <a:close/>
                    <a:moveTo>
                      <a:pt x="1119" y="1"/>
                    </a:moveTo>
                    <a:cubicBezTo>
                      <a:pt x="500" y="1"/>
                      <a:pt x="0" y="513"/>
                      <a:pt x="0" y="1120"/>
                    </a:cubicBezTo>
                    <a:cubicBezTo>
                      <a:pt x="12" y="1727"/>
                      <a:pt x="500" y="2239"/>
                      <a:pt x="1119" y="2239"/>
                    </a:cubicBezTo>
                    <a:cubicBezTo>
                      <a:pt x="1727" y="2239"/>
                      <a:pt x="2227" y="1727"/>
                      <a:pt x="2227" y="1120"/>
                    </a:cubicBezTo>
                    <a:cubicBezTo>
                      <a:pt x="2227" y="513"/>
                      <a:pt x="1727" y="1"/>
                      <a:pt x="111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11172;p77">
                <a:extLst>
                  <a:ext uri="{FF2B5EF4-FFF2-40B4-BE49-F238E27FC236}">
                    <a16:creationId xmlns:a16="http://schemas.microsoft.com/office/drawing/2014/main" id="{2206A679-EF1E-4811-AED1-A920B4036651}"/>
                  </a:ext>
                </a:extLst>
              </p:cNvPr>
              <p:cNvSpPr/>
              <p:nvPr/>
            </p:nvSpPr>
            <p:spPr>
              <a:xfrm>
                <a:off x="7018012" y="4345183"/>
                <a:ext cx="88882" cy="154456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4864" extrusionOk="0">
                    <a:moveTo>
                      <a:pt x="2293" y="0"/>
                    </a:moveTo>
                    <a:cubicBezTo>
                      <a:pt x="2280" y="0"/>
                      <a:pt x="2266" y="2"/>
                      <a:pt x="2251" y="6"/>
                    </a:cubicBezTo>
                    <a:cubicBezTo>
                      <a:pt x="2168" y="41"/>
                      <a:pt x="2108" y="125"/>
                      <a:pt x="2132" y="220"/>
                    </a:cubicBezTo>
                    <a:lnTo>
                      <a:pt x="2358" y="1077"/>
                    </a:lnTo>
                    <a:lnTo>
                      <a:pt x="1549" y="1077"/>
                    </a:lnTo>
                    <a:cubicBezTo>
                      <a:pt x="1465" y="1077"/>
                      <a:pt x="1394" y="1160"/>
                      <a:pt x="1394" y="1244"/>
                    </a:cubicBezTo>
                    <a:lnTo>
                      <a:pt x="1394" y="4280"/>
                    </a:lnTo>
                    <a:cubicBezTo>
                      <a:pt x="1394" y="4411"/>
                      <a:pt x="1287" y="4518"/>
                      <a:pt x="1156" y="4518"/>
                    </a:cubicBezTo>
                    <a:cubicBezTo>
                      <a:pt x="1013" y="4518"/>
                      <a:pt x="918" y="4411"/>
                      <a:pt x="918" y="4280"/>
                    </a:cubicBezTo>
                    <a:lnTo>
                      <a:pt x="918" y="1244"/>
                    </a:lnTo>
                    <a:cubicBezTo>
                      <a:pt x="918" y="1160"/>
                      <a:pt x="834" y="1077"/>
                      <a:pt x="751" y="1077"/>
                    </a:cubicBezTo>
                    <a:lnTo>
                      <a:pt x="168" y="1077"/>
                    </a:lnTo>
                    <a:cubicBezTo>
                      <a:pt x="84" y="1077"/>
                      <a:pt x="1" y="1160"/>
                      <a:pt x="1" y="1244"/>
                    </a:cubicBezTo>
                    <a:lnTo>
                      <a:pt x="1" y="2482"/>
                    </a:lnTo>
                    <a:cubicBezTo>
                      <a:pt x="1" y="2565"/>
                      <a:pt x="84" y="2649"/>
                      <a:pt x="168" y="2649"/>
                    </a:cubicBezTo>
                    <a:cubicBezTo>
                      <a:pt x="263" y="2649"/>
                      <a:pt x="334" y="2565"/>
                      <a:pt x="334" y="2482"/>
                    </a:cubicBezTo>
                    <a:lnTo>
                      <a:pt x="334" y="1422"/>
                    </a:lnTo>
                    <a:lnTo>
                      <a:pt x="584" y="1422"/>
                    </a:lnTo>
                    <a:lnTo>
                      <a:pt x="584" y="4280"/>
                    </a:lnTo>
                    <a:cubicBezTo>
                      <a:pt x="584" y="4589"/>
                      <a:pt x="834" y="4863"/>
                      <a:pt x="1168" y="4863"/>
                    </a:cubicBezTo>
                    <a:cubicBezTo>
                      <a:pt x="1477" y="4863"/>
                      <a:pt x="1751" y="4601"/>
                      <a:pt x="1751" y="4280"/>
                    </a:cubicBezTo>
                    <a:lnTo>
                      <a:pt x="1751" y="1422"/>
                    </a:lnTo>
                    <a:lnTo>
                      <a:pt x="2608" y="1422"/>
                    </a:lnTo>
                    <a:cubicBezTo>
                      <a:pt x="2715" y="1422"/>
                      <a:pt x="2799" y="1315"/>
                      <a:pt x="2775" y="1208"/>
                    </a:cubicBezTo>
                    <a:lnTo>
                      <a:pt x="2465" y="125"/>
                    </a:lnTo>
                    <a:cubicBezTo>
                      <a:pt x="2435" y="54"/>
                      <a:pt x="2370" y="0"/>
                      <a:pt x="229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11173;p77">
                <a:extLst>
                  <a:ext uri="{FF2B5EF4-FFF2-40B4-BE49-F238E27FC236}">
                    <a16:creationId xmlns:a16="http://schemas.microsoft.com/office/drawing/2014/main" id="{1BC833E0-2A26-4AC5-8DC1-A0451F8AF145}"/>
                  </a:ext>
                </a:extLst>
              </p:cNvPr>
              <p:cNvSpPr/>
              <p:nvPr/>
            </p:nvSpPr>
            <p:spPr>
              <a:xfrm>
                <a:off x="6948850" y="4212638"/>
                <a:ext cx="190181" cy="149884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4720" extrusionOk="0">
                    <a:moveTo>
                      <a:pt x="1548" y="0"/>
                    </a:moveTo>
                    <a:cubicBezTo>
                      <a:pt x="917" y="0"/>
                      <a:pt x="369" y="417"/>
                      <a:pt x="179" y="1012"/>
                    </a:cubicBezTo>
                    <a:lnTo>
                      <a:pt x="179" y="1024"/>
                    </a:lnTo>
                    <a:lnTo>
                      <a:pt x="24" y="1596"/>
                    </a:lnTo>
                    <a:cubicBezTo>
                      <a:pt x="0" y="1679"/>
                      <a:pt x="60" y="1774"/>
                      <a:pt x="143" y="1798"/>
                    </a:cubicBezTo>
                    <a:cubicBezTo>
                      <a:pt x="160" y="1805"/>
                      <a:pt x="177" y="1809"/>
                      <a:pt x="194" y="1809"/>
                    </a:cubicBezTo>
                    <a:cubicBezTo>
                      <a:pt x="262" y="1809"/>
                      <a:pt x="329" y="1755"/>
                      <a:pt x="357" y="1679"/>
                    </a:cubicBezTo>
                    <a:lnTo>
                      <a:pt x="500" y="1132"/>
                    </a:lnTo>
                    <a:lnTo>
                      <a:pt x="500" y="1120"/>
                    </a:lnTo>
                    <a:cubicBezTo>
                      <a:pt x="631" y="655"/>
                      <a:pt x="1072" y="334"/>
                      <a:pt x="1548" y="334"/>
                    </a:cubicBezTo>
                    <a:lnTo>
                      <a:pt x="3727" y="334"/>
                    </a:lnTo>
                    <a:cubicBezTo>
                      <a:pt x="4203" y="334"/>
                      <a:pt x="4643" y="655"/>
                      <a:pt x="4774" y="1120"/>
                    </a:cubicBezTo>
                    <a:lnTo>
                      <a:pt x="4774" y="1132"/>
                    </a:lnTo>
                    <a:lnTo>
                      <a:pt x="5596" y="4084"/>
                    </a:lnTo>
                    <a:cubicBezTo>
                      <a:pt x="5620" y="4191"/>
                      <a:pt x="5548" y="4334"/>
                      <a:pt x="5429" y="4382"/>
                    </a:cubicBezTo>
                    <a:cubicBezTo>
                      <a:pt x="5414" y="4385"/>
                      <a:pt x="5398" y="4386"/>
                      <a:pt x="5383" y="4386"/>
                    </a:cubicBezTo>
                    <a:cubicBezTo>
                      <a:pt x="5278" y="4386"/>
                      <a:pt x="5173" y="4319"/>
                      <a:pt x="5132" y="4215"/>
                    </a:cubicBezTo>
                    <a:lnTo>
                      <a:pt x="4382" y="1560"/>
                    </a:lnTo>
                    <a:cubicBezTo>
                      <a:pt x="4346" y="1405"/>
                      <a:pt x="4179" y="1286"/>
                      <a:pt x="4012" y="1286"/>
                    </a:cubicBezTo>
                    <a:cubicBezTo>
                      <a:pt x="3762" y="1286"/>
                      <a:pt x="3572" y="1524"/>
                      <a:pt x="3631" y="1774"/>
                    </a:cubicBezTo>
                    <a:lnTo>
                      <a:pt x="4131" y="3751"/>
                    </a:lnTo>
                    <a:cubicBezTo>
                      <a:pt x="4161" y="3830"/>
                      <a:pt x="4223" y="3876"/>
                      <a:pt x="4298" y="3876"/>
                    </a:cubicBezTo>
                    <a:cubicBezTo>
                      <a:pt x="4313" y="3876"/>
                      <a:pt x="4329" y="3874"/>
                      <a:pt x="4346" y="3870"/>
                    </a:cubicBezTo>
                    <a:cubicBezTo>
                      <a:pt x="4429" y="3834"/>
                      <a:pt x="4489" y="3751"/>
                      <a:pt x="4465" y="3656"/>
                    </a:cubicBezTo>
                    <a:lnTo>
                      <a:pt x="3953" y="1679"/>
                    </a:lnTo>
                    <a:cubicBezTo>
                      <a:pt x="3946" y="1637"/>
                      <a:pt x="3980" y="1607"/>
                      <a:pt x="4012" y="1607"/>
                    </a:cubicBezTo>
                    <a:cubicBezTo>
                      <a:pt x="4034" y="1607"/>
                      <a:pt x="4055" y="1621"/>
                      <a:pt x="4060" y="1655"/>
                    </a:cubicBezTo>
                    <a:lnTo>
                      <a:pt x="4798" y="4299"/>
                    </a:lnTo>
                    <a:cubicBezTo>
                      <a:pt x="4879" y="4552"/>
                      <a:pt x="5116" y="4719"/>
                      <a:pt x="5368" y="4719"/>
                    </a:cubicBezTo>
                    <a:cubicBezTo>
                      <a:pt x="5412" y="4719"/>
                      <a:pt x="5456" y="4714"/>
                      <a:pt x="5501" y="4703"/>
                    </a:cubicBezTo>
                    <a:cubicBezTo>
                      <a:pt x="5810" y="4620"/>
                      <a:pt x="5989" y="4287"/>
                      <a:pt x="5917" y="3989"/>
                    </a:cubicBezTo>
                    <a:lnTo>
                      <a:pt x="5096" y="1024"/>
                    </a:lnTo>
                    <a:lnTo>
                      <a:pt x="5096" y="1012"/>
                    </a:lnTo>
                    <a:cubicBezTo>
                      <a:pt x="4917" y="417"/>
                      <a:pt x="4358" y="0"/>
                      <a:pt x="372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11174;p77">
                <a:extLst>
                  <a:ext uri="{FF2B5EF4-FFF2-40B4-BE49-F238E27FC236}">
                    <a16:creationId xmlns:a16="http://schemas.microsoft.com/office/drawing/2014/main" id="{41D30C0F-6F54-40E6-8DF2-A7CE076B72CE}"/>
                  </a:ext>
                </a:extLst>
              </p:cNvPr>
              <p:cNvSpPr/>
              <p:nvPr/>
            </p:nvSpPr>
            <p:spPr>
              <a:xfrm>
                <a:off x="6924652" y="4252331"/>
                <a:ext cx="103617" cy="24581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7741" extrusionOk="0">
                    <a:moveTo>
                      <a:pt x="1988" y="1"/>
                    </a:moveTo>
                    <a:cubicBezTo>
                      <a:pt x="1810" y="1"/>
                      <a:pt x="1667" y="120"/>
                      <a:pt x="1619" y="286"/>
                    </a:cubicBezTo>
                    <a:lnTo>
                      <a:pt x="881" y="2930"/>
                    </a:lnTo>
                    <a:cubicBezTo>
                      <a:pt x="851" y="3030"/>
                      <a:pt x="754" y="3105"/>
                      <a:pt x="645" y="3105"/>
                    </a:cubicBezTo>
                    <a:cubicBezTo>
                      <a:pt x="625" y="3105"/>
                      <a:pt x="604" y="3102"/>
                      <a:pt x="583" y="3096"/>
                    </a:cubicBezTo>
                    <a:cubicBezTo>
                      <a:pt x="464" y="3072"/>
                      <a:pt x="381" y="2930"/>
                      <a:pt x="417" y="2799"/>
                    </a:cubicBezTo>
                    <a:lnTo>
                      <a:pt x="905" y="1048"/>
                    </a:lnTo>
                    <a:cubicBezTo>
                      <a:pt x="941" y="953"/>
                      <a:pt x="881" y="870"/>
                      <a:pt x="786" y="834"/>
                    </a:cubicBezTo>
                    <a:cubicBezTo>
                      <a:pt x="773" y="830"/>
                      <a:pt x="760" y="829"/>
                      <a:pt x="748" y="829"/>
                    </a:cubicBezTo>
                    <a:cubicBezTo>
                      <a:pt x="675" y="829"/>
                      <a:pt x="604" y="882"/>
                      <a:pt x="583" y="953"/>
                    </a:cubicBezTo>
                    <a:lnTo>
                      <a:pt x="83" y="2715"/>
                    </a:lnTo>
                    <a:cubicBezTo>
                      <a:pt x="0" y="3013"/>
                      <a:pt x="191" y="3334"/>
                      <a:pt x="488" y="3406"/>
                    </a:cubicBezTo>
                    <a:cubicBezTo>
                      <a:pt x="541" y="3423"/>
                      <a:pt x="594" y="3430"/>
                      <a:pt x="647" y="3430"/>
                    </a:cubicBezTo>
                    <a:cubicBezTo>
                      <a:pt x="895" y="3430"/>
                      <a:pt x="1132" y="3258"/>
                      <a:pt x="1191" y="3013"/>
                    </a:cubicBezTo>
                    <a:lnTo>
                      <a:pt x="1929" y="358"/>
                    </a:lnTo>
                    <a:cubicBezTo>
                      <a:pt x="1938" y="329"/>
                      <a:pt x="1964" y="315"/>
                      <a:pt x="1988" y="315"/>
                    </a:cubicBezTo>
                    <a:cubicBezTo>
                      <a:pt x="2024" y="315"/>
                      <a:pt x="2057" y="344"/>
                      <a:pt x="2036" y="393"/>
                    </a:cubicBezTo>
                    <a:lnTo>
                      <a:pt x="1083" y="4096"/>
                    </a:lnTo>
                    <a:cubicBezTo>
                      <a:pt x="1060" y="4203"/>
                      <a:pt x="1143" y="4299"/>
                      <a:pt x="1250" y="4299"/>
                    </a:cubicBezTo>
                    <a:lnTo>
                      <a:pt x="2107" y="4299"/>
                    </a:lnTo>
                    <a:lnTo>
                      <a:pt x="2107" y="7156"/>
                    </a:lnTo>
                    <a:cubicBezTo>
                      <a:pt x="2107" y="7478"/>
                      <a:pt x="2346" y="7728"/>
                      <a:pt x="2667" y="7740"/>
                    </a:cubicBezTo>
                    <a:cubicBezTo>
                      <a:pt x="2676" y="7740"/>
                      <a:pt x="2684" y="7740"/>
                      <a:pt x="2693" y="7740"/>
                    </a:cubicBezTo>
                    <a:cubicBezTo>
                      <a:pt x="2922" y="7740"/>
                      <a:pt x="3146" y="7589"/>
                      <a:pt x="3227" y="7371"/>
                    </a:cubicBezTo>
                    <a:cubicBezTo>
                      <a:pt x="3262" y="7311"/>
                      <a:pt x="3262" y="7240"/>
                      <a:pt x="3262" y="7156"/>
                    </a:cubicBezTo>
                    <a:lnTo>
                      <a:pt x="3262" y="6025"/>
                    </a:lnTo>
                    <a:cubicBezTo>
                      <a:pt x="3262" y="5966"/>
                      <a:pt x="3179" y="5894"/>
                      <a:pt x="3096" y="5894"/>
                    </a:cubicBezTo>
                    <a:cubicBezTo>
                      <a:pt x="3000" y="5894"/>
                      <a:pt x="2929" y="5966"/>
                      <a:pt x="2929" y="6061"/>
                    </a:cubicBezTo>
                    <a:lnTo>
                      <a:pt x="2929" y="7192"/>
                    </a:lnTo>
                    <a:cubicBezTo>
                      <a:pt x="2929" y="7323"/>
                      <a:pt x="2810" y="7430"/>
                      <a:pt x="2679" y="7430"/>
                    </a:cubicBezTo>
                    <a:cubicBezTo>
                      <a:pt x="2560" y="7430"/>
                      <a:pt x="2453" y="7311"/>
                      <a:pt x="2453" y="7180"/>
                    </a:cubicBezTo>
                    <a:lnTo>
                      <a:pt x="2453" y="4156"/>
                    </a:lnTo>
                    <a:cubicBezTo>
                      <a:pt x="2453" y="4061"/>
                      <a:pt x="2381" y="3989"/>
                      <a:pt x="2286" y="3989"/>
                    </a:cubicBezTo>
                    <a:lnTo>
                      <a:pt x="1488" y="3989"/>
                    </a:lnTo>
                    <a:lnTo>
                      <a:pt x="2381" y="489"/>
                    </a:lnTo>
                    <a:cubicBezTo>
                      <a:pt x="2441" y="251"/>
                      <a:pt x="2250" y="1"/>
                      <a:pt x="1988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7" name="Google Shape;12019;p79">
            <a:extLst>
              <a:ext uri="{FF2B5EF4-FFF2-40B4-BE49-F238E27FC236}">
                <a16:creationId xmlns:a16="http://schemas.microsoft.com/office/drawing/2014/main" id="{555DEC3C-E903-4320-A34F-54EFC294D778}"/>
              </a:ext>
            </a:extLst>
          </p:cNvPr>
          <p:cNvGrpSpPr/>
          <p:nvPr/>
        </p:nvGrpSpPr>
        <p:grpSpPr>
          <a:xfrm>
            <a:off x="4538374" y="2110465"/>
            <a:ext cx="493079" cy="369646"/>
            <a:chOff x="5733194" y="2431718"/>
            <a:chExt cx="446826" cy="327059"/>
          </a:xfrm>
        </p:grpSpPr>
        <p:sp>
          <p:nvSpPr>
            <p:cNvPr id="78" name="Google Shape;12020;p79">
              <a:extLst>
                <a:ext uri="{FF2B5EF4-FFF2-40B4-BE49-F238E27FC236}">
                  <a16:creationId xmlns:a16="http://schemas.microsoft.com/office/drawing/2014/main" id="{CBD23C05-A60F-4A3F-BBBA-F0E80268943A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2021;p79">
              <a:extLst>
                <a:ext uri="{FF2B5EF4-FFF2-40B4-BE49-F238E27FC236}">
                  <a16:creationId xmlns:a16="http://schemas.microsoft.com/office/drawing/2014/main" id="{80FAD2D9-BAC0-4551-9E60-2CD9114974D4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2022;p79">
              <a:extLst>
                <a:ext uri="{FF2B5EF4-FFF2-40B4-BE49-F238E27FC236}">
                  <a16:creationId xmlns:a16="http://schemas.microsoft.com/office/drawing/2014/main" id="{A3D51C10-777A-478A-BA9B-D4E607641F9C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Plus Sign 3">
            <a:extLst>
              <a:ext uri="{FF2B5EF4-FFF2-40B4-BE49-F238E27FC236}">
                <a16:creationId xmlns:a16="http://schemas.microsoft.com/office/drawing/2014/main" id="{AE80B618-682E-4376-8B97-C78743B387BA}"/>
              </a:ext>
            </a:extLst>
          </p:cNvPr>
          <p:cNvSpPr/>
          <p:nvPr/>
        </p:nvSpPr>
        <p:spPr>
          <a:xfrm>
            <a:off x="1687734" y="2106582"/>
            <a:ext cx="243685" cy="2441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Plus Sign 81">
            <a:extLst>
              <a:ext uri="{FF2B5EF4-FFF2-40B4-BE49-F238E27FC236}">
                <a16:creationId xmlns:a16="http://schemas.microsoft.com/office/drawing/2014/main" id="{213D5DD8-3720-44A4-AE5F-EA90E6BBDFEF}"/>
              </a:ext>
            </a:extLst>
          </p:cNvPr>
          <p:cNvSpPr/>
          <p:nvPr/>
        </p:nvSpPr>
        <p:spPr>
          <a:xfrm>
            <a:off x="3818226" y="2110291"/>
            <a:ext cx="243685" cy="2441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910A5B37-81EF-46C2-9AFA-DE77DD673ABD}"/>
              </a:ext>
            </a:extLst>
          </p:cNvPr>
          <p:cNvSpPr/>
          <p:nvPr/>
        </p:nvSpPr>
        <p:spPr>
          <a:xfrm>
            <a:off x="5913334" y="2101126"/>
            <a:ext cx="469486" cy="3221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85" name="Google Shape;452;p45">
            <a:extLst>
              <a:ext uri="{FF2B5EF4-FFF2-40B4-BE49-F238E27FC236}">
                <a16:creationId xmlns:a16="http://schemas.microsoft.com/office/drawing/2014/main" id="{136FA844-A229-4C8E-A6DE-0481C7A3924C}"/>
              </a:ext>
            </a:extLst>
          </p:cNvPr>
          <p:cNvGrpSpPr/>
          <p:nvPr/>
        </p:nvGrpSpPr>
        <p:grpSpPr>
          <a:xfrm>
            <a:off x="7248084" y="1908378"/>
            <a:ext cx="683400" cy="683400"/>
            <a:chOff x="1511304" y="1868100"/>
            <a:chExt cx="683400" cy="683400"/>
          </a:xfrm>
        </p:grpSpPr>
        <p:sp>
          <p:nvSpPr>
            <p:cNvPr id="93" name="Google Shape;453;p45">
              <a:extLst>
                <a:ext uri="{FF2B5EF4-FFF2-40B4-BE49-F238E27FC236}">
                  <a16:creationId xmlns:a16="http://schemas.microsoft.com/office/drawing/2014/main" id="{CF9DB7B3-4AE1-40EE-890B-0FF45F33A289}"/>
                </a:ext>
              </a:extLst>
            </p:cNvPr>
            <p:cNvSpPr/>
            <p:nvPr/>
          </p:nvSpPr>
          <p:spPr>
            <a:xfrm>
              <a:off x="1511304" y="1868100"/>
              <a:ext cx="683400" cy="683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4" name="Google Shape;454;p45">
              <a:extLst>
                <a:ext uri="{FF2B5EF4-FFF2-40B4-BE49-F238E27FC236}">
                  <a16:creationId xmlns:a16="http://schemas.microsoft.com/office/drawing/2014/main" id="{0FBAE8A5-9A46-41E4-A85F-A1CBDD57D290}"/>
                </a:ext>
              </a:extLst>
            </p:cNvPr>
            <p:cNvGrpSpPr/>
            <p:nvPr/>
          </p:nvGrpSpPr>
          <p:grpSpPr>
            <a:xfrm>
              <a:off x="1767009" y="2308965"/>
              <a:ext cx="218596" cy="106797"/>
              <a:chOff x="5254638" y="2666376"/>
              <a:chExt cx="142121" cy="69421"/>
            </a:xfrm>
          </p:grpSpPr>
          <p:sp>
            <p:nvSpPr>
              <p:cNvPr id="95" name="Google Shape;455;p45">
                <a:extLst>
                  <a:ext uri="{FF2B5EF4-FFF2-40B4-BE49-F238E27FC236}">
                    <a16:creationId xmlns:a16="http://schemas.microsoft.com/office/drawing/2014/main" id="{ADBF20CE-B526-4D1B-B277-0AE8D79D6305}"/>
                  </a:ext>
                </a:extLst>
              </p:cNvPr>
              <p:cNvSpPr/>
              <p:nvPr/>
            </p:nvSpPr>
            <p:spPr>
              <a:xfrm>
                <a:off x="5383486" y="2674747"/>
                <a:ext cx="13273" cy="1330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3" y="0"/>
                    </a:moveTo>
                    <a:cubicBezTo>
                      <a:pt x="107" y="0"/>
                      <a:pt x="0" y="84"/>
                      <a:pt x="0" y="203"/>
                    </a:cubicBezTo>
                    <a:cubicBezTo>
                      <a:pt x="0" y="322"/>
                      <a:pt x="84" y="417"/>
                      <a:pt x="203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456;p45">
                <a:extLst>
                  <a:ext uri="{FF2B5EF4-FFF2-40B4-BE49-F238E27FC236}">
                    <a16:creationId xmlns:a16="http://schemas.microsoft.com/office/drawing/2014/main" id="{90A02FCB-58F0-4F2E-B318-3E50B2183DAA}"/>
                  </a:ext>
                </a:extLst>
              </p:cNvPr>
              <p:cNvSpPr/>
              <p:nvPr/>
            </p:nvSpPr>
            <p:spPr>
              <a:xfrm>
                <a:off x="5350128" y="2724402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96" y="0"/>
                      <a:pt x="0" y="84"/>
                      <a:pt x="0" y="179"/>
                    </a:cubicBezTo>
                    <a:cubicBezTo>
                      <a:pt x="0" y="262"/>
                      <a:pt x="96" y="357"/>
                      <a:pt x="179" y="357"/>
                    </a:cubicBezTo>
                    <a:cubicBezTo>
                      <a:pt x="274" y="357"/>
                      <a:pt x="358" y="286"/>
                      <a:pt x="358" y="179"/>
                    </a:cubicBezTo>
                    <a:cubicBezTo>
                      <a:pt x="358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457;p45">
                <a:extLst>
                  <a:ext uri="{FF2B5EF4-FFF2-40B4-BE49-F238E27FC236}">
                    <a16:creationId xmlns:a16="http://schemas.microsoft.com/office/drawing/2014/main" id="{5C868DAF-E2D9-4175-B6AB-5E50F197EECB}"/>
                  </a:ext>
                </a:extLst>
              </p:cNvPr>
              <p:cNvSpPr/>
              <p:nvPr/>
            </p:nvSpPr>
            <p:spPr>
              <a:xfrm>
                <a:off x="5254638" y="2666376"/>
                <a:ext cx="11395" cy="1142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9" extrusionOk="0">
                    <a:moveTo>
                      <a:pt x="193" y="1"/>
                    </a:moveTo>
                    <a:cubicBezTo>
                      <a:pt x="188" y="1"/>
                      <a:pt x="183" y="1"/>
                      <a:pt x="179" y="2"/>
                    </a:cubicBezTo>
                    <a:cubicBezTo>
                      <a:pt x="83" y="2"/>
                      <a:pt x="0" y="97"/>
                      <a:pt x="0" y="180"/>
                    </a:cubicBezTo>
                    <a:cubicBezTo>
                      <a:pt x="0" y="275"/>
                      <a:pt x="71" y="359"/>
                      <a:pt x="179" y="359"/>
                    </a:cubicBezTo>
                    <a:cubicBezTo>
                      <a:pt x="262" y="359"/>
                      <a:pt x="357" y="287"/>
                      <a:pt x="357" y="180"/>
                    </a:cubicBezTo>
                    <a:cubicBezTo>
                      <a:pt x="357" y="90"/>
                      <a:pt x="273" y="1"/>
                      <a:pt x="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458;p45">
                <a:extLst>
                  <a:ext uri="{FF2B5EF4-FFF2-40B4-BE49-F238E27FC236}">
                    <a16:creationId xmlns:a16="http://schemas.microsoft.com/office/drawing/2014/main" id="{B514BEE4-4F6B-457D-BF25-D42D8F3D7D86}"/>
                  </a:ext>
                </a:extLst>
              </p:cNvPr>
              <p:cNvSpPr/>
              <p:nvPr/>
            </p:nvSpPr>
            <p:spPr>
              <a:xfrm>
                <a:off x="5273959" y="2724402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cubicBezTo>
                      <a:pt x="0" y="262"/>
                      <a:pt x="84" y="357"/>
                      <a:pt x="179" y="357"/>
                    </a:cubicBezTo>
                    <a:cubicBezTo>
                      <a:pt x="274" y="357"/>
                      <a:pt x="357" y="286"/>
                      <a:pt x="357" y="179"/>
                    </a:cubicBezTo>
                    <a:cubicBezTo>
                      <a:pt x="357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459;p45">
                <a:extLst>
                  <a:ext uri="{FF2B5EF4-FFF2-40B4-BE49-F238E27FC236}">
                    <a16:creationId xmlns:a16="http://schemas.microsoft.com/office/drawing/2014/main" id="{6587965D-B967-4703-B9E4-FA178E05D32C}"/>
                  </a:ext>
                </a:extLst>
              </p:cNvPr>
              <p:cNvSpPr/>
              <p:nvPr/>
            </p:nvSpPr>
            <p:spPr>
              <a:xfrm>
                <a:off x="5308049" y="2678917"/>
                <a:ext cx="14451" cy="14037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41" extrusionOk="0">
                    <a:moveTo>
                      <a:pt x="227" y="0"/>
                    </a:moveTo>
                    <a:cubicBezTo>
                      <a:pt x="108" y="0"/>
                      <a:pt x="1" y="108"/>
                      <a:pt x="1" y="227"/>
                    </a:cubicBezTo>
                    <a:cubicBezTo>
                      <a:pt x="1" y="346"/>
                      <a:pt x="108" y="441"/>
                      <a:pt x="227" y="441"/>
                    </a:cubicBezTo>
                    <a:cubicBezTo>
                      <a:pt x="346" y="441"/>
                      <a:pt x="453" y="346"/>
                      <a:pt x="453" y="227"/>
                    </a:cubicBezTo>
                    <a:cubicBezTo>
                      <a:pt x="453" y="84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100" name="Google Shape;470;p45">
            <a:extLst>
              <a:ext uri="{FF2B5EF4-FFF2-40B4-BE49-F238E27FC236}">
                <a16:creationId xmlns:a16="http://schemas.microsoft.com/office/drawing/2014/main" id="{9FD0F38A-01FF-416B-8592-E8DE26AA4C8B}"/>
              </a:ext>
            </a:extLst>
          </p:cNvPr>
          <p:cNvCxnSpPr/>
          <p:nvPr/>
        </p:nvCxnSpPr>
        <p:spPr>
          <a:xfrm rot="10800000">
            <a:off x="7589784" y="2585975"/>
            <a:ext cx="0" cy="66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1" name="Google Shape;466;p45">
            <a:extLst>
              <a:ext uri="{FF2B5EF4-FFF2-40B4-BE49-F238E27FC236}">
                <a16:creationId xmlns:a16="http://schemas.microsoft.com/office/drawing/2014/main" id="{A981DC55-9975-41BD-8736-3AFC901A03BC}"/>
              </a:ext>
            </a:extLst>
          </p:cNvPr>
          <p:cNvSpPr txBox="1">
            <a:spLocks/>
          </p:cNvSpPr>
          <p:nvPr/>
        </p:nvSpPr>
        <p:spPr>
          <a:xfrm>
            <a:off x="6891231" y="3396285"/>
            <a:ext cx="13806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None/>
              <a:defRPr sz="2200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2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2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2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2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2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2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2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2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/>
              <a:t>16 - 30</a:t>
            </a:r>
          </a:p>
        </p:txBody>
      </p:sp>
      <p:sp>
        <p:nvSpPr>
          <p:cNvPr id="102" name="Google Shape;465;p45">
            <a:extLst>
              <a:ext uri="{FF2B5EF4-FFF2-40B4-BE49-F238E27FC236}">
                <a16:creationId xmlns:a16="http://schemas.microsoft.com/office/drawing/2014/main" id="{C466FE86-CCEC-4C1C-9F08-45E9E066BBF0}"/>
              </a:ext>
            </a:extLst>
          </p:cNvPr>
          <p:cNvSpPr txBox="1">
            <a:spLocks/>
          </p:cNvSpPr>
          <p:nvPr/>
        </p:nvSpPr>
        <p:spPr>
          <a:xfrm>
            <a:off x="6169152" y="3707085"/>
            <a:ext cx="24888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None/>
              <a:defRPr sz="16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16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16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16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16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16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16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16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None/>
              <a:defRPr sz="16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444500" lvl="0" indent="0"/>
            <a:r>
              <a:rPr lang="en-US" sz="1400" dirty="0"/>
              <a:t>Making Our Target audience of age group     16 – 30 years </a:t>
            </a:r>
            <a:endParaRPr lang="en-IN" sz="1400" dirty="0"/>
          </a:p>
        </p:txBody>
      </p:sp>
      <p:grpSp>
        <p:nvGrpSpPr>
          <p:cNvPr id="103" name="Google Shape;12032;p79">
            <a:extLst>
              <a:ext uri="{FF2B5EF4-FFF2-40B4-BE49-F238E27FC236}">
                <a16:creationId xmlns:a16="http://schemas.microsoft.com/office/drawing/2014/main" id="{15B5FD1F-F383-4C03-A125-BCBF0E581BBC}"/>
              </a:ext>
            </a:extLst>
          </p:cNvPr>
          <p:cNvGrpSpPr/>
          <p:nvPr/>
        </p:nvGrpSpPr>
        <p:grpSpPr>
          <a:xfrm>
            <a:off x="7382370" y="2035647"/>
            <a:ext cx="398321" cy="371013"/>
            <a:chOff x="7070872" y="2410871"/>
            <a:chExt cx="398321" cy="371013"/>
          </a:xfrm>
        </p:grpSpPr>
        <p:sp>
          <p:nvSpPr>
            <p:cNvPr id="104" name="Google Shape;12033;p79">
              <a:extLst>
                <a:ext uri="{FF2B5EF4-FFF2-40B4-BE49-F238E27FC236}">
                  <a16:creationId xmlns:a16="http://schemas.microsoft.com/office/drawing/2014/main" id="{741D043E-6579-4AAB-8CE7-A180BF2DA400}"/>
                </a:ext>
              </a:extLst>
            </p:cNvPr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2034;p79">
              <a:extLst>
                <a:ext uri="{FF2B5EF4-FFF2-40B4-BE49-F238E27FC236}">
                  <a16:creationId xmlns:a16="http://schemas.microsoft.com/office/drawing/2014/main" id="{1F1A5B46-53D1-4759-85F1-36546FE47D9B}"/>
                </a:ext>
              </a:extLst>
            </p:cNvPr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2035;p79">
              <a:extLst>
                <a:ext uri="{FF2B5EF4-FFF2-40B4-BE49-F238E27FC236}">
                  <a16:creationId xmlns:a16="http://schemas.microsoft.com/office/drawing/2014/main" id="{CBF81C8D-E6B7-4152-9D73-3449BCA02F22}"/>
                </a:ext>
              </a:extLst>
            </p:cNvPr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2036;p79">
              <a:extLst>
                <a:ext uri="{FF2B5EF4-FFF2-40B4-BE49-F238E27FC236}">
                  <a16:creationId xmlns:a16="http://schemas.microsoft.com/office/drawing/2014/main" id="{DED00E3A-F649-43D4-8B0E-AC3E847BDE16}"/>
                </a:ext>
              </a:extLst>
            </p:cNvPr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3" name="Google Shape;11637;p79">
            <a:extLst>
              <a:ext uri="{FF2B5EF4-FFF2-40B4-BE49-F238E27FC236}">
                <a16:creationId xmlns:a16="http://schemas.microsoft.com/office/drawing/2014/main" id="{B2990CA2-025D-4D9F-A9E1-22FF594892D2}"/>
              </a:ext>
            </a:extLst>
          </p:cNvPr>
          <p:cNvSpPr/>
          <p:nvPr/>
        </p:nvSpPr>
        <p:spPr>
          <a:xfrm>
            <a:off x="7437185" y="1946223"/>
            <a:ext cx="294850" cy="278554"/>
          </a:xfrm>
          <a:custGeom>
            <a:avLst/>
            <a:gdLst/>
            <a:ahLst/>
            <a:cxnLst/>
            <a:rect l="l" t="t" r="r" b="b"/>
            <a:pathLst>
              <a:path w="9264" h="8752" extrusionOk="0">
                <a:moveTo>
                  <a:pt x="3096" y="584"/>
                </a:moveTo>
                <a:lnTo>
                  <a:pt x="3096" y="584"/>
                </a:lnTo>
                <a:cubicBezTo>
                  <a:pt x="2858" y="798"/>
                  <a:pt x="2620" y="1060"/>
                  <a:pt x="2430" y="1382"/>
                </a:cubicBezTo>
                <a:cubicBezTo>
                  <a:pt x="2299" y="1584"/>
                  <a:pt x="2156" y="1810"/>
                  <a:pt x="2061" y="2048"/>
                </a:cubicBezTo>
                <a:lnTo>
                  <a:pt x="1168" y="2048"/>
                </a:lnTo>
                <a:cubicBezTo>
                  <a:pt x="1656" y="1394"/>
                  <a:pt x="2322" y="882"/>
                  <a:pt x="3096" y="584"/>
                </a:cubicBezTo>
                <a:close/>
                <a:moveTo>
                  <a:pt x="4466" y="310"/>
                </a:moveTo>
                <a:lnTo>
                  <a:pt x="4466" y="2048"/>
                </a:lnTo>
                <a:lnTo>
                  <a:pt x="2418" y="2048"/>
                </a:lnTo>
                <a:cubicBezTo>
                  <a:pt x="2894" y="1048"/>
                  <a:pt x="3632" y="382"/>
                  <a:pt x="4466" y="310"/>
                </a:cubicBezTo>
                <a:close/>
                <a:moveTo>
                  <a:pt x="4799" y="310"/>
                </a:moveTo>
                <a:cubicBezTo>
                  <a:pt x="5644" y="382"/>
                  <a:pt x="6371" y="1048"/>
                  <a:pt x="6847" y="2048"/>
                </a:cubicBezTo>
                <a:lnTo>
                  <a:pt x="4799" y="2048"/>
                </a:lnTo>
                <a:lnTo>
                  <a:pt x="4799" y="310"/>
                </a:lnTo>
                <a:close/>
                <a:moveTo>
                  <a:pt x="6168" y="608"/>
                </a:moveTo>
                <a:cubicBezTo>
                  <a:pt x="6942" y="905"/>
                  <a:pt x="7609" y="1405"/>
                  <a:pt x="8097" y="2060"/>
                </a:cubicBezTo>
                <a:lnTo>
                  <a:pt x="7204" y="2060"/>
                </a:lnTo>
                <a:cubicBezTo>
                  <a:pt x="7097" y="1810"/>
                  <a:pt x="6966" y="1584"/>
                  <a:pt x="6835" y="1382"/>
                </a:cubicBezTo>
                <a:cubicBezTo>
                  <a:pt x="6621" y="1072"/>
                  <a:pt x="6406" y="810"/>
                  <a:pt x="6168" y="608"/>
                </a:cubicBezTo>
                <a:close/>
                <a:moveTo>
                  <a:pt x="1941" y="2382"/>
                </a:moveTo>
                <a:cubicBezTo>
                  <a:pt x="1703" y="3013"/>
                  <a:pt x="1560" y="3715"/>
                  <a:pt x="1549" y="4465"/>
                </a:cubicBezTo>
                <a:lnTo>
                  <a:pt x="322" y="4465"/>
                </a:lnTo>
                <a:cubicBezTo>
                  <a:pt x="358" y="3703"/>
                  <a:pt x="584" y="2989"/>
                  <a:pt x="953" y="2382"/>
                </a:cubicBezTo>
                <a:close/>
                <a:moveTo>
                  <a:pt x="8323" y="2382"/>
                </a:moveTo>
                <a:cubicBezTo>
                  <a:pt x="8692" y="2989"/>
                  <a:pt x="8919" y="3703"/>
                  <a:pt x="8942" y="4465"/>
                </a:cubicBezTo>
                <a:lnTo>
                  <a:pt x="7728" y="4465"/>
                </a:lnTo>
                <a:cubicBezTo>
                  <a:pt x="7692" y="3715"/>
                  <a:pt x="7561" y="3013"/>
                  <a:pt x="7335" y="2382"/>
                </a:cubicBezTo>
                <a:close/>
                <a:moveTo>
                  <a:pt x="1537" y="4787"/>
                </a:moveTo>
                <a:cubicBezTo>
                  <a:pt x="1560" y="5466"/>
                  <a:pt x="1668" y="6132"/>
                  <a:pt x="1882" y="6739"/>
                </a:cubicBezTo>
                <a:lnTo>
                  <a:pt x="1918" y="6870"/>
                </a:lnTo>
                <a:lnTo>
                  <a:pt x="941" y="6870"/>
                </a:lnTo>
                <a:cubicBezTo>
                  <a:pt x="572" y="6239"/>
                  <a:pt x="346" y="5525"/>
                  <a:pt x="310" y="4787"/>
                </a:cubicBezTo>
                <a:close/>
                <a:moveTo>
                  <a:pt x="8919" y="4787"/>
                </a:moveTo>
                <a:cubicBezTo>
                  <a:pt x="8919" y="5501"/>
                  <a:pt x="8704" y="6204"/>
                  <a:pt x="8347" y="6811"/>
                </a:cubicBezTo>
                <a:cubicBezTo>
                  <a:pt x="8335" y="6823"/>
                  <a:pt x="8323" y="6859"/>
                  <a:pt x="8311" y="6870"/>
                </a:cubicBezTo>
                <a:lnTo>
                  <a:pt x="7323" y="6870"/>
                </a:lnTo>
                <a:lnTo>
                  <a:pt x="7371" y="6739"/>
                </a:lnTo>
                <a:cubicBezTo>
                  <a:pt x="7573" y="6120"/>
                  <a:pt x="7680" y="5466"/>
                  <a:pt x="7692" y="4787"/>
                </a:cubicBezTo>
                <a:close/>
                <a:moveTo>
                  <a:pt x="4632" y="1"/>
                </a:moveTo>
                <a:cubicBezTo>
                  <a:pt x="3394" y="1"/>
                  <a:pt x="2239" y="477"/>
                  <a:pt x="1358" y="1346"/>
                </a:cubicBezTo>
                <a:cubicBezTo>
                  <a:pt x="477" y="2227"/>
                  <a:pt x="1" y="3382"/>
                  <a:pt x="1" y="4620"/>
                </a:cubicBezTo>
                <a:cubicBezTo>
                  <a:pt x="1" y="6358"/>
                  <a:pt x="953" y="7930"/>
                  <a:pt x="2501" y="8728"/>
                </a:cubicBezTo>
                <a:cubicBezTo>
                  <a:pt x="2537" y="8752"/>
                  <a:pt x="2549" y="8752"/>
                  <a:pt x="2573" y="8752"/>
                </a:cubicBezTo>
                <a:cubicBezTo>
                  <a:pt x="2632" y="8752"/>
                  <a:pt x="2692" y="8716"/>
                  <a:pt x="2727" y="8656"/>
                </a:cubicBezTo>
                <a:cubicBezTo>
                  <a:pt x="2775" y="8585"/>
                  <a:pt x="2739" y="8478"/>
                  <a:pt x="2656" y="8430"/>
                </a:cubicBezTo>
                <a:cubicBezTo>
                  <a:pt x="2061" y="8121"/>
                  <a:pt x="1560" y="7692"/>
                  <a:pt x="1179" y="7180"/>
                </a:cubicBezTo>
                <a:lnTo>
                  <a:pt x="2072" y="7180"/>
                </a:lnTo>
                <a:cubicBezTo>
                  <a:pt x="2263" y="7632"/>
                  <a:pt x="2513" y="8013"/>
                  <a:pt x="2799" y="8335"/>
                </a:cubicBezTo>
                <a:cubicBezTo>
                  <a:pt x="2831" y="8368"/>
                  <a:pt x="2879" y="8386"/>
                  <a:pt x="2924" y="8386"/>
                </a:cubicBezTo>
                <a:cubicBezTo>
                  <a:pt x="2962" y="8386"/>
                  <a:pt x="2998" y="8374"/>
                  <a:pt x="3025" y="8347"/>
                </a:cubicBezTo>
                <a:cubicBezTo>
                  <a:pt x="3084" y="8287"/>
                  <a:pt x="3096" y="8180"/>
                  <a:pt x="3037" y="8121"/>
                </a:cubicBezTo>
                <a:cubicBezTo>
                  <a:pt x="2799" y="7859"/>
                  <a:pt x="2596" y="7537"/>
                  <a:pt x="2430" y="7180"/>
                </a:cubicBezTo>
                <a:cubicBezTo>
                  <a:pt x="2501" y="7168"/>
                  <a:pt x="2561" y="7109"/>
                  <a:pt x="2561" y="7025"/>
                </a:cubicBezTo>
                <a:cubicBezTo>
                  <a:pt x="2561" y="6930"/>
                  <a:pt x="2489" y="6859"/>
                  <a:pt x="2394" y="6859"/>
                </a:cubicBezTo>
                <a:lnTo>
                  <a:pt x="2275" y="6859"/>
                </a:lnTo>
                <a:cubicBezTo>
                  <a:pt x="2025" y="6228"/>
                  <a:pt x="1894" y="5513"/>
                  <a:pt x="1882" y="4775"/>
                </a:cubicBezTo>
                <a:lnTo>
                  <a:pt x="2061" y="4775"/>
                </a:lnTo>
                <a:cubicBezTo>
                  <a:pt x="2144" y="4775"/>
                  <a:pt x="2215" y="4704"/>
                  <a:pt x="2215" y="4608"/>
                </a:cubicBezTo>
                <a:cubicBezTo>
                  <a:pt x="2215" y="4513"/>
                  <a:pt x="2144" y="4442"/>
                  <a:pt x="2061" y="4442"/>
                </a:cubicBezTo>
                <a:lnTo>
                  <a:pt x="1882" y="4442"/>
                </a:lnTo>
                <a:cubicBezTo>
                  <a:pt x="1894" y="3680"/>
                  <a:pt x="2037" y="2965"/>
                  <a:pt x="2275" y="2358"/>
                </a:cubicBezTo>
                <a:lnTo>
                  <a:pt x="4478" y="2358"/>
                </a:lnTo>
                <a:lnTo>
                  <a:pt x="4478" y="2715"/>
                </a:lnTo>
                <a:cubicBezTo>
                  <a:pt x="4478" y="2810"/>
                  <a:pt x="4561" y="2882"/>
                  <a:pt x="4644" y="2882"/>
                </a:cubicBezTo>
                <a:cubicBezTo>
                  <a:pt x="4739" y="2882"/>
                  <a:pt x="4811" y="2810"/>
                  <a:pt x="4811" y="2715"/>
                </a:cubicBezTo>
                <a:lnTo>
                  <a:pt x="4811" y="2358"/>
                </a:lnTo>
                <a:lnTo>
                  <a:pt x="7014" y="2358"/>
                </a:lnTo>
                <a:cubicBezTo>
                  <a:pt x="7252" y="2965"/>
                  <a:pt x="7395" y="3680"/>
                  <a:pt x="7418" y="4442"/>
                </a:cubicBezTo>
                <a:lnTo>
                  <a:pt x="7204" y="4442"/>
                </a:lnTo>
                <a:cubicBezTo>
                  <a:pt x="7121" y="4442"/>
                  <a:pt x="7037" y="4513"/>
                  <a:pt x="7037" y="4608"/>
                </a:cubicBezTo>
                <a:cubicBezTo>
                  <a:pt x="7037" y="4704"/>
                  <a:pt x="7121" y="4775"/>
                  <a:pt x="7204" y="4775"/>
                </a:cubicBezTo>
                <a:lnTo>
                  <a:pt x="7383" y="4775"/>
                </a:lnTo>
                <a:cubicBezTo>
                  <a:pt x="7371" y="5513"/>
                  <a:pt x="7216" y="6228"/>
                  <a:pt x="6978" y="6859"/>
                </a:cubicBezTo>
                <a:lnTo>
                  <a:pt x="6859" y="6859"/>
                </a:lnTo>
                <a:cubicBezTo>
                  <a:pt x="6775" y="6859"/>
                  <a:pt x="6704" y="6930"/>
                  <a:pt x="6704" y="7025"/>
                </a:cubicBezTo>
                <a:cubicBezTo>
                  <a:pt x="6704" y="7109"/>
                  <a:pt x="6764" y="7168"/>
                  <a:pt x="6835" y="7180"/>
                </a:cubicBezTo>
                <a:cubicBezTo>
                  <a:pt x="6668" y="7537"/>
                  <a:pt x="6466" y="7859"/>
                  <a:pt x="6228" y="8121"/>
                </a:cubicBezTo>
                <a:cubicBezTo>
                  <a:pt x="6168" y="8180"/>
                  <a:pt x="6168" y="8287"/>
                  <a:pt x="6240" y="8347"/>
                </a:cubicBezTo>
                <a:cubicBezTo>
                  <a:pt x="6263" y="8371"/>
                  <a:pt x="6311" y="8394"/>
                  <a:pt x="6347" y="8394"/>
                </a:cubicBezTo>
                <a:cubicBezTo>
                  <a:pt x="6383" y="8394"/>
                  <a:pt x="6430" y="8371"/>
                  <a:pt x="6466" y="8335"/>
                </a:cubicBezTo>
                <a:cubicBezTo>
                  <a:pt x="6740" y="8013"/>
                  <a:pt x="7002" y="7621"/>
                  <a:pt x="7192" y="7180"/>
                </a:cubicBezTo>
                <a:lnTo>
                  <a:pt x="8085" y="7180"/>
                </a:lnTo>
                <a:cubicBezTo>
                  <a:pt x="7728" y="7656"/>
                  <a:pt x="7299" y="8061"/>
                  <a:pt x="6775" y="8347"/>
                </a:cubicBezTo>
                <a:cubicBezTo>
                  <a:pt x="6704" y="8394"/>
                  <a:pt x="6668" y="8490"/>
                  <a:pt x="6716" y="8573"/>
                </a:cubicBezTo>
                <a:cubicBezTo>
                  <a:pt x="6749" y="8622"/>
                  <a:pt x="6804" y="8649"/>
                  <a:pt x="6863" y="8649"/>
                </a:cubicBezTo>
                <a:cubicBezTo>
                  <a:pt x="6889" y="8649"/>
                  <a:pt x="6916" y="8644"/>
                  <a:pt x="6942" y="8633"/>
                </a:cubicBezTo>
                <a:cubicBezTo>
                  <a:pt x="7621" y="8228"/>
                  <a:pt x="8204" y="7644"/>
                  <a:pt x="8621" y="6966"/>
                </a:cubicBezTo>
                <a:cubicBezTo>
                  <a:pt x="9038" y="6251"/>
                  <a:pt x="9264" y="5442"/>
                  <a:pt x="9264" y="4608"/>
                </a:cubicBezTo>
                <a:cubicBezTo>
                  <a:pt x="9264" y="3382"/>
                  <a:pt x="8788" y="2227"/>
                  <a:pt x="7907" y="1346"/>
                </a:cubicBezTo>
                <a:cubicBezTo>
                  <a:pt x="7025" y="477"/>
                  <a:pt x="5871" y="1"/>
                  <a:pt x="463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49"/>
          <p:cNvPicPr preferRelativeResize="0"/>
          <p:nvPr/>
        </p:nvPicPr>
        <p:blipFill rotWithShape="1">
          <a:blip r:embed="rId3">
            <a:alphaModFix/>
          </a:blip>
          <a:srcRect l="12011" r="35573"/>
          <a:stretch/>
        </p:blipFill>
        <p:spPr>
          <a:xfrm>
            <a:off x="4475364" y="0"/>
            <a:ext cx="4792963" cy="51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9"/>
          <p:cNvSpPr/>
          <p:nvPr/>
        </p:nvSpPr>
        <p:spPr>
          <a:xfrm>
            <a:off x="-10077" y="1759711"/>
            <a:ext cx="6307633" cy="30743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41" name="Google Shape;541;p49"/>
          <p:cNvSpPr txBox="1">
            <a:spLocks noGrp="1"/>
          </p:cNvSpPr>
          <p:nvPr>
            <p:ph type="title"/>
          </p:nvPr>
        </p:nvSpPr>
        <p:spPr>
          <a:xfrm>
            <a:off x="609547" y="378511"/>
            <a:ext cx="39468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300" dirty="0"/>
              <a:t>Branding</a:t>
            </a:r>
            <a:endParaRPr dirty="0"/>
          </a:p>
        </p:txBody>
      </p:sp>
      <p:cxnSp>
        <p:nvCxnSpPr>
          <p:cNvPr id="596" name="Google Shape;596;p49"/>
          <p:cNvCxnSpPr>
            <a:cxnSpLocks/>
          </p:cNvCxnSpPr>
          <p:nvPr/>
        </p:nvCxnSpPr>
        <p:spPr>
          <a:xfrm>
            <a:off x="101775" y="1759711"/>
            <a:ext cx="0" cy="305341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7" name="Google Shape;597;p49"/>
          <p:cNvGrpSpPr/>
          <p:nvPr/>
        </p:nvGrpSpPr>
        <p:grpSpPr>
          <a:xfrm>
            <a:off x="4475364" y="101275"/>
            <a:ext cx="4567692" cy="4935100"/>
            <a:chOff x="4479077" y="101275"/>
            <a:chExt cx="4565409" cy="4935100"/>
          </a:xfrm>
        </p:grpSpPr>
        <p:cxnSp>
          <p:nvCxnSpPr>
            <p:cNvPr id="598" name="Google Shape;598;p49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9"/>
            <p:cNvCxnSpPr>
              <a:cxnSpLocks/>
            </p:cNvCxnSpPr>
            <p:nvPr/>
          </p:nvCxnSpPr>
          <p:spPr>
            <a:xfrm>
              <a:off x="4479077" y="5028600"/>
              <a:ext cx="4565409" cy="7775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9"/>
            <p:cNvCxnSpPr>
              <a:cxnSpLocks/>
            </p:cNvCxnSpPr>
            <p:nvPr/>
          </p:nvCxnSpPr>
          <p:spPr>
            <a:xfrm>
              <a:off x="4479077" y="101275"/>
              <a:ext cx="4565409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945F103C-A8E6-47E5-804F-6EDA4AF76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7489" y="2320532"/>
            <a:ext cx="639159" cy="17456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E254615-9C66-46C3-850D-D1526EFAB710}"/>
              </a:ext>
            </a:extLst>
          </p:cNvPr>
          <p:cNvSpPr txBox="1"/>
          <p:nvPr/>
        </p:nvSpPr>
        <p:spPr>
          <a:xfrm>
            <a:off x="160568" y="2086055"/>
            <a:ext cx="2450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bas Neue" panose="020B0604020202020204" charset="0"/>
              </a:rPr>
              <a:t>SOCIAL MEDIA PLATFORMS</a:t>
            </a:r>
          </a:p>
          <a:p>
            <a:endParaRPr lang="en-IN" sz="24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BD73A9-558B-400F-B6D2-06723FB7D834}"/>
              </a:ext>
            </a:extLst>
          </p:cNvPr>
          <p:cNvSpPr txBox="1"/>
          <p:nvPr/>
        </p:nvSpPr>
        <p:spPr>
          <a:xfrm>
            <a:off x="160568" y="2996743"/>
            <a:ext cx="2599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Short vine videos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Value SMO strategies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7A81EA-E7B9-4DCB-8515-AC6E1659BCB7}"/>
              </a:ext>
            </a:extLst>
          </p:cNvPr>
          <p:cNvSpPr txBox="1"/>
          <p:nvPr/>
        </p:nvSpPr>
        <p:spPr>
          <a:xfrm>
            <a:off x="160568" y="3805806"/>
            <a:ext cx="229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</a:rPr>
              <a:t>Purpose behind Social Media Branding should be WHY is Zuperly unique and special. 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9FDE8E-2091-43FD-BFFD-90DAD44FD977}"/>
              </a:ext>
            </a:extLst>
          </p:cNvPr>
          <p:cNvSpPr txBox="1"/>
          <p:nvPr/>
        </p:nvSpPr>
        <p:spPr>
          <a:xfrm>
            <a:off x="2919500" y="2086055"/>
            <a:ext cx="280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bas Neue" panose="020B0604020202020204" charset="0"/>
              </a:rPr>
              <a:t>Video broadcasting platforms</a:t>
            </a:r>
            <a:endParaRPr lang="en-IN" sz="24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4B86C8-8CD0-4DC8-AFB8-07FD0B69C9DC}"/>
              </a:ext>
            </a:extLst>
          </p:cNvPr>
          <p:cNvSpPr txBox="1"/>
          <p:nvPr/>
        </p:nvSpPr>
        <p:spPr>
          <a:xfrm>
            <a:off x="2610591" y="2897865"/>
            <a:ext cx="3425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Highly demanded </a:t>
            </a:r>
            <a:r>
              <a:rPr lang="en-US" b="1" dirty="0">
                <a:solidFill>
                  <a:schemeClr val="bg1"/>
                </a:solidFill>
              </a:rPr>
              <a:t>YouTube Influencers</a:t>
            </a:r>
            <a:r>
              <a:rPr lang="en-US" dirty="0">
                <a:solidFill>
                  <a:schemeClr val="bg1"/>
                </a:solidFill>
              </a:rPr>
              <a:t>.(60% of internet traffic)</a:t>
            </a:r>
          </a:p>
          <a:p>
            <a:pPr marL="285750" indent="-285750" algn="just">
              <a:buClr>
                <a:schemeClr val="bg2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Urban Branding </a:t>
            </a:r>
            <a:r>
              <a:rPr lang="en-IN" dirty="0">
                <a:solidFill>
                  <a:schemeClr val="bg1"/>
                </a:solidFill>
              </a:rPr>
              <a:t>using flyers and video posters at high traffic places.</a:t>
            </a:r>
          </a:p>
          <a:p>
            <a:pPr marL="285750" indent="-285750" algn="just">
              <a:buClr>
                <a:schemeClr val="bg2"/>
              </a:buClr>
              <a:buFont typeface="Wingdings" panose="05000000000000000000" pitchFamily="2" charset="2"/>
              <a:buChar char="ü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OTT platforms branding </a:t>
            </a:r>
            <a:r>
              <a:rPr lang="en-IN" dirty="0">
                <a:solidFill>
                  <a:schemeClr val="bg1"/>
                </a:solidFill>
              </a:rPr>
              <a:t>Zuperly as the only escape plan of your trouble.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2D1513-65CA-4C3A-9408-E9BEBB4F586F}"/>
              </a:ext>
            </a:extLst>
          </p:cNvPr>
          <p:cNvSpPr/>
          <p:nvPr/>
        </p:nvSpPr>
        <p:spPr>
          <a:xfrm flipH="1">
            <a:off x="2581221" y="2086055"/>
            <a:ext cx="45719" cy="23660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4"/>
          <p:cNvPicPr preferRelativeResize="0"/>
          <p:nvPr/>
        </p:nvPicPr>
        <p:blipFill rotWithShape="1">
          <a:blip r:embed="rId3">
            <a:alphaModFix/>
          </a:blip>
          <a:srcRect l="21832" r="21826"/>
          <a:stretch/>
        </p:blipFill>
        <p:spPr>
          <a:xfrm>
            <a:off x="4572000" y="0"/>
            <a:ext cx="515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/>
          <p:nvPr/>
        </p:nvSpPr>
        <p:spPr>
          <a:xfrm>
            <a:off x="2820156" y="323925"/>
            <a:ext cx="55596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92" name="Google Shape;392;p44"/>
          <p:cNvSpPr txBox="1">
            <a:spLocks noGrp="1"/>
          </p:cNvSpPr>
          <p:nvPr>
            <p:ph type="subTitle" idx="1"/>
          </p:nvPr>
        </p:nvSpPr>
        <p:spPr>
          <a:xfrm>
            <a:off x="3845043" y="1000523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/>
              <a:t>Freemium for schools</a:t>
            </a:r>
            <a:endParaRPr spc="300" dirty="0"/>
          </a:p>
        </p:txBody>
      </p:sp>
      <p:sp>
        <p:nvSpPr>
          <p:cNvPr id="393" name="Google Shape;393;p44"/>
          <p:cNvSpPr txBox="1">
            <a:spLocks noGrp="1"/>
          </p:cNvSpPr>
          <p:nvPr>
            <p:ph type="subTitle" idx="2"/>
          </p:nvPr>
        </p:nvSpPr>
        <p:spPr>
          <a:xfrm>
            <a:off x="3774410" y="1517762"/>
            <a:ext cx="2002311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Asking Higher Secondary schools for using Zuperly as their daily assesment</a:t>
            </a:r>
            <a:endParaRPr sz="1100" dirty="0"/>
          </a:p>
        </p:txBody>
      </p:sp>
      <p:sp>
        <p:nvSpPr>
          <p:cNvPr id="394" name="Google Shape;394;p44"/>
          <p:cNvSpPr txBox="1">
            <a:spLocks noGrp="1"/>
          </p:cNvSpPr>
          <p:nvPr>
            <p:ph type="subTitle" idx="3"/>
          </p:nvPr>
        </p:nvSpPr>
        <p:spPr>
          <a:xfrm>
            <a:off x="3845043" y="30882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/>
              <a:t>Freemium for enterprise</a:t>
            </a:r>
            <a:endParaRPr spc="300" dirty="0"/>
          </a:p>
        </p:txBody>
      </p:sp>
      <p:sp>
        <p:nvSpPr>
          <p:cNvPr id="395" name="Google Shape;395;p44"/>
          <p:cNvSpPr txBox="1">
            <a:spLocks noGrp="1"/>
          </p:cNvSpPr>
          <p:nvPr>
            <p:ph type="subTitle" idx="4"/>
          </p:nvPr>
        </p:nvSpPr>
        <p:spPr>
          <a:xfrm>
            <a:off x="6397597" y="1507375"/>
            <a:ext cx="1835413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V</a:t>
            </a:r>
            <a:r>
              <a:rPr lang="en-IN" sz="1100" dirty="0"/>
              <a:t>I</a:t>
            </a:r>
            <a:r>
              <a:rPr lang="en" sz="1100" dirty="0"/>
              <a:t>a Branding, give students free access to dashboards a</a:t>
            </a:r>
            <a:r>
              <a:rPr lang="en-IN" sz="1100" dirty="0" err="1"/>
              <a:t>nd</a:t>
            </a:r>
            <a:r>
              <a:rPr lang="en" sz="1100" dirty="0"/>
              <a:t> making Zuperly, a habit for them.</a:t>
            </a:r>
            <a:endParaRPr sz="1100" dirty="0"/>
          </a:p>
        </p:txBody>
      </p:sp>
      <p:sp>
        <p:nvSpPr>
          <p:cNvPr id="396" name="Google Shape;396;p44"/>
          <p:cNvSpPr txBox="1">
            <a:spLocks noGrp="1"/>
          </p:cNvSpPr>
          <p:nvPr>
            <p:ph type="subTitle" idx="5"/>
          </p:nvPr>
        </p:nvSpPr>
        <p:spPr>
          <a:xfrm>
            <a:off x="6411068" y="999173"/>
            <a:ext cx="1629000" cy="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/>
              <a:t>Freemium for students</a:t>
            </a:r>
            <a:endParaRPr spc="300" dirty="0"/>
          </a:p>
        </p:txBody>
      </p:sp>
      <p:sp>
        <p:nvSpPr>
          <p:cNvPr id="397" name="Google Shape;397;p44"/>
          <p:cNvSpPr txBox="1">
            <a:spLocks noGrp="1"/>
          </p:cNvSpPr>
          <p:nvPr>
            <p:ph type="subTitle" idx="6"/>
          </p:nvPr>
        </p:nvSpPr>
        <p:spPr>
          <a:xfrm>
            <a:off x="3718376" y="3628988"/>
            <a:ext cx="2128978" cy="1354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Providing personalized dashboards to the employees of huge corporate firms. So that they can make th</a:t>
            </a:r>
            <a:r>
              <a:rPr lang="en-IN" sz="1100" dirty="0" err="1"/>
              <a:t>ei</a:t>
            </a:r>
            <a:r>
              <a:rPr lang="en" sz="1100" dirty="0"/>
              <a:t>r employees lear and earn at the same time.</a:t>
            </a:r>
            <a:endParaRPr sz="1100" dirty="0"/>
          </a:p>
        </p:txBody>
      </p:sp>
      <p:sp>
        <p:nvSpPr>
          <p:cNvPr id="398" name="Google Shape;398;p44"/>
          <p:cNvSpPr txBox="1">
            <a:spLocks noGrp="1"/>
          </p:cNvSpPr>
          <p:nvPr>
            <p:ph type="subTitle" idx="7"/>
          </p:nvPr>
        </p:nvSpPr>
        <p:spPr>
          <a:xfrm>
            <a:off x="6411818" y="3088289"/>
            <a:ext cx="16275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pc="300" dirty="0"/>
              <a:t>S</a:t>
            </a:r>
            <a:r>
              <a:rPr lang="en" spc="300" dirty="0"/>
              <a:t>elling to edtech companies</a:t>
            </a:r>
            <a:endParaRPr spc="300" dirty="0"/>
          </a:p>
        </p:txBody>
      </p:sp>
      <p:sp>
        <p:nvSpPr>
          <p:cNvPr id="399" name="Google Shape;399;p44"/>
          <p:cNvSpPr txBox="1">
            <a:spLocks noGrp="1"/>
          </p:cNvSpPr>
          <p:nvPr>
            <p:ph type="subTitle" idx="8"/>
          </p:nvPr>
        </p:nvSpPr>
        <p:spPr>
          <a:xfrm>
            <a:off x="6440590" y="3680535"/>
            <a:ext cx="1835413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Selling few features of Zuperly as a widget tool which can act as Ad-in in their personalized dashboards</a:t>
            </a:r>
            <a:endParaRPr sz="1100" dirty="0"/>
          </a:p>
        </p:txBody>
      </p:sp>
      <p:sp>
        <p:nvSpPr>
          <p:cNvPr id="400" name="Google Shape;400;p44"/>
          <p:cNvSpPr txBox="1">
            <a:spLocks noGrp="1"/>
          </p:cNvSpPr>
          <p:nvPr>
            <p:ph type="title"/>
          </p:nvPr>
        </p:nvSpPr>
        <p:spPr>
          <a:xfrm>
            <a:off x="466599" y="1539100"/>
            <a:ext cx="2209319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Marketing</a:t>
            </a:r>
            <a:br>
              <a:rPr lang="en-US" dirty="0"/>
            </a:br>
            <a:r>
              <a:rPr lang="en-US" dirty="0"/>
              <a:t>strategy</a:t>
            </a:r>
            <a:endParaRPr dirty="0"/>
          </a:p>
        </p:txBody>
      </p:sp>
      <p:sp>
        <p:nvSpPr>
          <p:cNvPr id="401" name="Google Shape;401;p44"/>
          <p:cNvSpPr/>
          <p:nvPr/>
        </p:nvSpPr>
        <p:spPr>
          <a:xfrm>
            <a:off x="5776721" y="1024675"/>
            <a:ext cx="482700" cy="482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4"/>
          <p:cNvSpPr/>
          <p:nvPr/>
        </p:nvSpPr>
        <p:spPr>
          <a:xfrm>
            <a:off x="5776721" y="3088300"/>
            <a:ext cx="482700" cy="482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4"/>
          <p:cNvSpPr/>
          <p:nvPr/>
        </p:nvSpPr>
        <p:spPr>
          <a:xfrm>
            <a:off x="3209946" y="1024675"/>
            <a:ext cx="482700" cy="482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4"/>
          <p:cNvSpPr/>
          <p:nvPr/>
        </p:nvSpPr>
        <p:spPr>
          <a:xfrm>
            <a:off x="3209946" y="3088300"/>
            <a:ext cx="482700" cy="482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4"/>
          <p:cNvSpPr/>
          <p:nvPr/>
        </p:nvSpPr>
        <p:spPr>
          <a:xfrm>
            <a:off x="3274125" y="3152454"/>
            <a:ext cx="354363" cy="354395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44"/>
          <p:cNvGrpSpPr/>
          <p:nvPr/>
        </p:nvGrpSpPr>
        <p:grpSpPr>
          <a:xfrm>
            <a:off x="5847354" y="1098500"/>
            <a:ext cx="341472" cy="335074"/>
            <a:chOff x="1329585" y="1989925"/>
            <a:chExt cx="341472" cy="335074"/>
          </a:xfrm>
        </p:grpSpPr>
        <p:sp>
          <p:nvSpPr>
            <p:cNvPr id="407" name="Google Shape;407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44"/>
          <p:cNvGrpSpPr/>
          <p:nvPr/>
        </p:nvGrpSpPr>
        <p:grpSpPr>
          <a:xfrm>
            <a:off x="5849411" y="3152850"/>
            <a:ext cx="337334" cy="353599"/>
            <a:chOff x="853568" y="1975538"/>
            <a:chExt cx="337334" cy="353599"/>
          </a:xfrm>
        </p:grpSpPr>
        <p:sp>
          <p:nvSpPr>
            <p:cNvPr id="411" name="Google Shape;411;p44"/>
            <p:cNvSpPr/>
            <p:nvPr/>
          </p:nvSpPr>
          <p:spPr>
            <a:xfrm>
              <a:off x="853568" y="1975538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4"/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44"/>
          <p:cNvGrpSpPr/>
          <p:nvPr/>
        </p:nvGrpSpPr>
        <p:grpSpPr>
          <a:xfrm>
            <a:off x="3287770" y="1127490"/>
            <a:ext cx="327085" cy="277080"/>
            <a:chOff x="2770052" y="2009628"/>
            <a:chExt cx="327085" cy="277080"/>
          </a:xfrm>
        </p:grpSpPr>
        <p:sp>
          <p:nvSpPr>
            <p:cNvPr id="416" name="Google Shape;416;p44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44"/>
          <p:cNvGrpSpPr/>
          <p:nvPr/>
        </p:nvGrpSpPr>
        <p:grpSpPr>
          <a:xfrm>
            <a:off x="4571486" y="101275"/>
            <a:ext cx="4473000" cy="4935100"/>
            <a:chOff x="4571486" y="101275"/>
            <a:chExt cx="4473000" cy="4935100"/>
          </a:xfrm>
        </p:grpSpPr>
        <p:cxnSp>
          <p:nvCxnSpPr>
            <p:cNvPr id="419" name="Google Shape;419;p44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44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44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56"/>
          <p:cNvPicPr preferRelativeResize="0"/>
          <p:nvPr/>
        </p:nvPicPr>
        <p:blipFill rotWithShape="1">
          <a:blip r:embed="rId3">
            <a:alphaModFix/>
          </a:blip>
          <a:srcRect l="25000" r="25000"/>
          <a:stretch/>
        </p:blipFill>
        <p:spPr>
          <a:xfrm>
            <a:off x="4572007" y="-14862"/>
            <a:ext cx="4598424" cy="5173224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6"/>
          <p:cNvSpPr/>
          <p:nvPr/>
        </p:nvSpPr>
        <p:spPr>
          <a:xfrm>
            <a:off x="2871175" y="357561"/>
            <a:ext cx="55596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750" name="Google Shape;750;p56"/>
          <p:cNvGraphicFramePr/>
          <p:nvPr>
            <p:extLst>
              <p:ext uri="{D42A27DB-BD31-4B8C-83A1-F6EECF244321}">
                <p14:modId xmlns:p14="http://schemas.microsoft.com/office/powerpoint/2010/main" val="1342518188"/>
              </p:ext>
            </p:extLst>
          </p:nvPr>
        </p:nvGraphicFramePr>
        <p:xfrm>
          <a:off x="2588400" y="733706"/>
          <a:ext cx="5697276" cy="4970485"/>
        </p:xfrm>
        <a:graphic>
          <a:graphicData uri="http://schemas.openxmlformats.org/drawingml/2006/table">
            <a:tbl>
              <a:tblPr>
                <a:noFill/>
                <a:tableStyleId>{4B0C5DF0-38F0-4E66-8634-C3C5A5277055}</a:tableStyleId>
              </a:tblPr>
              <a:tblGrid>
                <a:gridCol w="1135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8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1st Quarter</a:t>
                      </a:r>
                      <a:endParaRPr b="1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2nd Quarter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3rd Quarter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4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Key action</a:t>
                      </a:r>
                      <a:endParaRPr b="1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01</a:t>
                      </a:r>
                      <a:endParaRPr b="1" dirty="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Overpass"/>
                          <a:sym typeface="Overpass"/>
                        </a:rPr>
                        <a:t>Working on Branding strategies and making a habit of students to use Zuperly and creating a big database of users.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Maximising the reach and impressions over the subs by giving freemiums and using marketing strategies. </a:t>
                      </a:r>
                      <a:r>
                        <a:rPr lang="en-IN" sz="1050" dirty="0">
                          <a:solidFill>
                            <a:schemeClr val="lt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</a:t>
                      </a:r>
                      <a:r>
                        <a:rPr lang="en" sz="1050" dirty="0">
                          <a:solidFill>
                            <a:schemeClr val="lt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hile maintain the image of Zuperly a superior and only option to user.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Turning existing customer base into paid subscribers by showing them premium features.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Overpass"/>
                          <a:sym typeface="Overpass"/>
                        </a:rPr>
                        <a:t>Also work with enterprises to buy our subscription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6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Key action</a:t>
                      </a:r>
                      <a:endParaRPr b="1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Using Freemium strategies with branding strategies to penetrate marketing, also asking Top Institute’s student to use our BETA version and give feedback.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Turn Freebies into monthly subscriptions which will be paid and dashboards can be customised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Focus on Word of mouth marketing and pamper existing subs, so as to attract new faithful subs.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1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1" name="Google Shape;751;p56"/>
          <p:cNvSpPr txBox="1">
            <a:spLocks noGrp="1"/>
          </p:cNvSpPr>
          <p:nvPr>
            <p:ph type="title"/>
          </p:nvPr>
        </p:nvSpPr>
        <p:spPr>
          <a:xfrm>
            <a:off x="491400" y="1929600"/>
            <a:ext cx="22677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r>
              <a:rPr lang="en" dirty="0"/>
              <a:t>all to actions</a:t>
            </a:r>
            <a:endParaRPr dirty="0"/>
          </a:p>
        </p:txBody>
      </p:sp>
      <p:grpSp>
        <p:nvGrpSpPr>
          <p:cNvPr id="752" name="Google Shape;752;p56"/>
          <p:cNvGrpSpPr/>
          <p:nvPr/>
        </p:nvGrpSpPr>
        <p:grpSpPr>
          <a:xfrm>
            <a:off x="4574899" y="101275"/>
            <a:ext cx="4469422" cy="4935100"/>
            <a:chOff x="4571486" y="101275"/>
            <a:chExt cx="4473000" cy="4935100"/>
          </a:xfrm>
        </p:grpSpPr>
        <p:cxnSp>
          <p:nvCxnSpPr>
            <p:cNvPr id="753" name="Google Shape;753;p56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56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56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 idx="2"/>
          </p:nvPr>
        </p:nvSpPr>
        <p:spPr>
          <a:xfrm>
            <a:off x="4336313" y="1760672"/>
            <a:ext cx="43215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"/>
          </p:nvPr>
        </p:nvSpPr>
        <p:spPr>
          <a:xfrm>
            <a:off x="4823813" y="2858800"/>
            <a:ext cx="3834000" cy="6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Open For Questions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F0E34-3DFC-42C0-BA90-0BA9F4350843}"/>
              </a:ext>
            </a:extLst>
          </p:cNvPr>
          <p:cNvSpPr txBox="1"/>
          <p:nvPr/>
        </p:nvSpPr>
        <p:spPr>
          <a:xfrm>
            <a:off x="4048943" y="3492400"/>
            <a:ext cx="460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spc="300" dirty="0">
                <a:latin typeface="Bebas Neue" panose="020B0604020202020204" charset="0"/>
              </a:rPr>
              <a:t>Presented by Elite Crew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546</Words>
  <Application>Microsoft Office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Overpass Light</vt:lpstr>
      <vt:lpstr>Roboto Slab Regular</vt:lpstr>
      <vt:lpstr>Wingdings</vt:lpstr>
      <vt:lpstr>Bebas Neue</vt:lpstr>
      <vt:lpstr>Overpass</vt:lpstr>
      <vt:lpstr>Fira Sans Extra Condensed Medium</vt:lpstr>
      <vt:lpstr>Arial</vt:lpstr>
      <vt:lpstr>Minimal Marketing by Slidesgo</vt:lpstr>
      <vt:lpstr>Zuperly Marketing Case study</vt:lpstr>
      <vt:lpstr>Table of contents</vt:lpstr>
      <vt:lpstr>Identifying  the problem </vt:lpstr>
      <vt:lpstr>PowerPoint Presentation</vt:lpstr>
      <vt:lpstr>Market targeting</vt:lpstr>
      <vt:lpstr>Branding</vt:lpstr>
      <vt:lpstr>Marketing strategy</vt:lpstr>
      <vt:lpstr>Call to actions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Zupperly Marketing Case study</dc:title>
  <dc:creator>KC</dc:creator>
  <cp:lastModifiedBy>KC</cp:lastModifiedBy>
  <cp:revision>29</cp:revision>
  <dcterms:modified xsi:type="dcterms:W3CDTF">2020-11-27T17:07:46Z</dcterms:modified>
</cp:coreProperties>
</file>