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490" r:id="rId3"/>
    <p:sldId id="491" r:id="rId4"/>
    <p:sldId id="492" r:id="rId5"/>
    <p:sldId id="275" r:id="rId6"/>
    <p:sldId id="463" r:id="rId7"/>
    <p:sldId id="424" r:id="rId8"/>
    <p:sldId id="422" r:id="rId9"/>
    <p:sldId id="423" r:id="rId10"/>
    <p:sldId id="425" r:id="rId11"/>
    <p:sldId id="464" r:id="rId12"/>
    <p:sldId id="435" r:id="rId13"/>
    <p:sldId id="428" r:id="rId14"/>
    <p:sldId id="431" r:id="rId15"/>
    <p:sldId id="430" r:id="rId16"/>
    <p:sldId id="477" r:id="rId17"/>
    <p:sldId id="478" r:id="rId18"/>
    <p:sldId id="479" r:id="rId19"/>
    <p:sldId id="480" r:id="rId20"/>
    <p:sldId id="481" r:id="rId21"/>
    <p:sldId id="486" r:id="rId22"/>
    <p:sldId id="433" r:id="rId23"/>
    <p:sldId id="429" r:id="rId24"/>
    <p:sldId id="483" r:id="rId25"/>
    <p:sldId id="437" r:id="rId26"/>
    <p:sldId id="434" r:id="rId27"/>
    <p:sldId id="441" r:id="rId28"/>
    <p:sldId id="439" r:id="rId29"/>
    <p:sldId id="442" r:id="rId30"/>
    <p:sldId id="484" r:id="rId31"/>
    <p:sldId id="465" r:id="rId32"/>
    <p:sldId id="436" r:id="rId33"/>
    <p:sldId id="414" r:id="rId34"/>
    <p:sldId id="416" r:id="rId35"/>
    <p:sldId id="417" r:id="rId36"/>
    <p:sldId id="418" r:id="rId37"/>
    <p:sldId id="415" r:id="rId38"/>
    <p:sldId id="487" r:id="rId39"/>
    <p:sldId id="489" r:id="rId40"/>
    <p:sldId id="443" r:id="rId41"/>
    <p:sldId id="444" r:id="rId42"/>
    <p:sldId id="467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66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9" r:id="rId6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CE9-605D-6B4A-B347-2AA9AA9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79C9-1BB4-2349-B757-1B29DDC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Midterm will be on next week Nov 27, 6:00PM-8:30PM</a:t>
            </a:r>
          </a:p>
          <a:p>
            <a:pPr lvl="1"/>
            <a:r>
              <a:rPr lang="en-US" sz="2400" dirty="0"/>
              <a:t>Attendance at exams is mandatory </a:t>
            </a:r>
          </a:p>
          <a:p>
            <a:pPr lvl="1"/>
            <a:r>
              <a:rPr lang="en-US" sz="2400" dirty="0"/>
              <a:t>According to school policy, if you registered for in-person class, you must take in-person exams</a:t>
            </a:r>
          </a:p>
          <a:p>
            <a:pPr lvl="1"/>
            <a:r>
              <a:rPr lang="en-US" sz="2400" dirty="0"/>
              <a:t>If you registered for online class, you can take the exam online, or you can come to school and take the exam in person</a:t>
            </a:r>
          </a:p>
          <a:p>
            <a:pPr lvl="2"/>
            <a:r>
              <a:rPr lang="en-US" sz="2200" dirty="0"/>
              <a:t>Use the Zoom link for the lecture to join the exam</a:t>
            </a:r>
          </a:p>
          <a:p>
            <a:r>
              <a:rPr lang="en-US" sz="2400" dirty="0"/>
              <a:t>All materials in Lecture 1-7 will be in the exam</a:t>
            </a:r>
          </a:p>
          <a:p>
            <a:pPr lvl="1"/>
            <a:r>
              <a:rPr lang="en-US" sz="2200" dirty="0"/>
              <a:t>Including today’s lecture</a:t>
            </a:r>
          </a:p>
          <a:p>
            <a:pPr lvl="1"/>
            <a:r>
              <a:rPr lang="en-US" sz="2400" dirty="0"/>
              <a:t>You don’t need to submit this week’s homework as solution will be released early</a:t>
            </a:r>
          </a:p>
          <a:p>
            <a:r>
              <a:rPr lang="en-US" sz="2400" dirty="0"/>
              <a:t>Close-book exam</a:t>
            </a:r>
          </a:p>
          <a:p>
            <a:pPr lvl="1"/>
            <a:r>
              <a:rPr lang="en-US" sz="2200" dirty="0"/>
              <a:t>2 pieces of paper </a:t>
            </a:r>
            <a:r>
              <a:rPr lang="en-US" sz="2200" dirty="0" err="1"/>
              <a:t>cheatsheet</a:t>
            </a:r>
            <a:r>
              <a:rPr lang="en-US" sz="2200" dirty="0"/>
              <a:t> allowed, can write/print on both sides.</a:t>
            </a:r>
          </a:p>
          <a:p>
            <a:pPr lvl="1"/>
            <a:endParaRPr lang="en-US" sz="2400" dirty="0"/>
          </a:p>
          <a:p>
            <a:pPr lvl="1"/>
            <a:endParaRPr lang="en-US" sz="2200" dirty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98B6B-D500-7C45-9DD0-4E311E5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8241-F50C-2649-8901-7DE96D32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In-person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F515-8B86-1D4C-953F-ECCCDA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Assigned seating and you will get the seat assignment before the exam by email</a:t>
            </a:r>
          </a:p>
          <a:p>
            <a:r>
              <a:rPr lang="en-US" sz="2800" dirty="0"/>
              <a:t>Please wear a mask over your nose and mouth all the time</a:t>
            </a:r>
          </a:p>
          <a:p>
            <a:r>
              <a:rPr lang="en-US" sz="2800" dirty="0"/>
              <a:t>Write your answers in the question book</a:t>
            </a:r>
          </a:p>
          <a:p>
            <a:pPr lvl="1"/>
            <a:r>
              <a:rPr lang="en-US" sz="2400" dirty="0"/>
              <a:t>You should have enough space to answer the questions</a:t>
            </a:r>
          </a:p>
          <a:p>
            <a:pPr lvl="1"/>
            <a:r>
              <a:rPr lang="en-US" sz="2400" dirty="0"/>
              <a:t>Remember to write names on all pages</a:t>
            </a:r>
          </a:p>
          <a:p>
            <a:pPr lvl="1"/>
            <a:r>
              <a:rPr lang="en-US" sz="2400" dirty="0"/>
              <a:t>Don’t tear any page off the question book</a:t>
            </a:r>
          </a:p>
          <a:p>
            <a:pPr lvl="1"/>
            <a:r>
              <a:rPr lang="en-US" sz="2400" dirty="0"/>
              <a:t>Don’t write on the back of any page, as it will not be scanned</a:t>
            </a:r>
          </a:p>
          <a:p>
            <a:pPr lvl="1"/>
            <a:r>
              <a:rPr lang="en-US" sz="2400" dirty="0"/>
              <a:t>We will give you scratch paper. Don’t write your answers on them 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C0D7D-1782-7143-A7C3-575CE28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4434-CA21-DB46-B04E-831FCD80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Online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C489-D767-234D-8439-E31A8F81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join the Zoom meeting on 15 minutes before the exam using the lecture Zoom link</a:t>
            </a:r>
          </a:p>
          <a:p>
            <a:pPr lvl="1"/>
            <a:r>
              <a:rPr lang="en-US" dirty="0"/>
              <a:t>Use your full name when you join.</a:t>
            </a:r>
          </a:p>
          <a:p>
            <a:r>
              <a:rPr lang="en-US" dirty="0"/>
              <a:t>If you have a printer, it is recommended that you print the exam papers and write on it. Otherwise, use your own paper.</a:t>
            </a:r>
          </a:p>
          <a:p>
            <a:pPr lvl="1"/>
            <a:r>
              <a:rPr lang="en-US" dirty="0"/>
              <a:t>Make sure you clearly write the page number on each page.</a:t>
            </a:r>
          </a:p>
          <a:p>
            <a:r>
              <a:rPr lang="en-US" dirty="0"/>
              <a:t>Each student is required to turn on a video camera, which captures hand/ face/computer keyboard. The whole exam will be recorded. To clearly capture the video of exam taking, it is recommended that: </a:t>
            </a:r>
          </a:p>
          <a:p>
            <a:pPr lvl="1"/>
            <a:r>
              <a:rPr lang="en-US" dirty="0"/>
              <a:t>Use am external webcam connected to the computer; </a:t>
            </a:r>
          </a:p>
          <a:p>
            <a:pPr lvl="1"/>
            <a:r>
              <a:rPr lang="en-US" dirty="0"/>
              <a:t>Or use another device other than the computer you use to read exam questions (smartphone/</a:t>
            </a:r>
            <a:r>
              <a:rPr lang="en-US" dirty="0" err="1"/>
              <a:t>ipad</a:t>
            </a:r>
            <a:r>
              <a:rPr lang="en-US" dirty="0"/>
              <a:t>/laptop with power plugged in);</a:t>
            </a:r>
          </a:p>
          <a:p>
            <a:pPr lvl="1"/>
            <a:r>
              <a:rPr lang="en-US" dirty="0"/>
              <a:t>In both cases, adjust the position/orientation of the camera so that it clearly captures the keyboard, hands, and face of the student.</a:t>
            </a:r>
          </a:p>
          <a:p>
            <a:r>
              <a:rPr lang="en-US" dirty="0"/>
              <a:t>During the exam, you should keep your video on all the time. If there is anything wrong with your Zoom connection, please email or call me ASAP.</a:t>
            </a:r>
          </a:p>
          <a:p>
            <a:r>
              <a:rPr lang="en-US" dirty="0"/>
              <a:t>Submit the exam over </a:t>
            </a:r>
            <a:r>
              <a:rPr lang="en-US" dirty="0" err="1"/>
              <a:t>Gradescope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42DE-419A-B047-938F-ADC3C119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62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141B84-3724-6D4F-8F6A-03AEFC97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2" y="1491890"/>
            <a:ext cx="4639570" cy="45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8005</TotalTime>
  <Words>3405</Words>
  <Application>Microsoft Macintosh PowerPoint</Application>
  <PresentationFormat>Widescreen</PresentationFormat>
  <Paragraphs>527</Paragraphs>
  <Slides>60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Midterm Exam</vt:lpstr>
      <vt:lpstr>Requirement for In-person Exam</vt:lpstr>
      <vt:lpstr>Requirements for Online Exam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622</cp:revision>
  <cp:lastPrinted>2018-03-04T16:35:01Z</cp:lastPrinted>
  <dcterms:created xsi:type="dcterms:W3CDTF">2015-03-22T11:15:32Z</dcterms:created>
  <dcterms:modified xsi:type="dcterms:W3CDTF">2021-10-20T14:51:08Z</dcterms:modified>
</cp:coreProperties>
</file>