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sldIdLst>
    <p:sldId id="258" r:id="rId2"/>
    <p:sldId id="275" r:id="rId3"/>
    <p:sldId id="408" r:id="rId4"/>
    <p:sldId id="324" r:id="rId5"/>
    <p:sldId id="374" r:id="rId6"/>
    <p:sldId id="352" r:id="rId7"/>
    <p:sldId id="353" r:id="rId8"/>
    <p:sldId id="326" r:id="rId9"/>
    <p:sldId id="327" r:id="rId10"/>
    <p:sldId id="328" r:id="rId11"/>
    <p:sldId id="329" r:id="rId12"/>
    <p:sldId id="407" r:id="rId13"/>
    <p:sldId id="422" r:id="rId14"/>
    <p:sldId id="351" r:id="rId15"/>
    <p:sldId id="371" r:id="rId16"/>
    <p:sldId id="372" r:id="rId17"/>
    <p:sldId id="416" r:id="rId18"/>
    <p:sldId id="358" r:id="rId19"/>
    <p:sldId id="414" r:id="rId20"/>
    <p:sldId id="359" r:id="rId21"/>
    <p:sldId id="418" r:id="rId22"/>
    <p:sldId id="419" r:id="rId23"/>
    <p:sldId id="423" r:id="rId24"/>
    <p:sldId id="390" r:id="rId25"/>
    <p:sldId id="366" r:id="rId26"/>
    <p:sldId id="420" r:id="rId27"/>
    <p:sldId id="391" r:id="rId28"/>
    <p:sldId id="368" r:id="rId29"/>
    <p:sldId id="392" r:id="rId30"/>
    <p:sldId id="421" r:id="rId31"/>
    <p:sldId id="424" r:id="rId32"/>
    <p:sldId id="405" r:id="rId33"/>
    <p:sldId id="383" r:id="rId34"/>
    <p:sldId id="396" r:id="rId35"/>
    <p:sldId id="394" r:id="rId36"/>
    <p:sldId id="395" r:id="rId37"/>
    <p:sldId id="397" r:id="rId38"/>
    <p:sldId id="398" r:id="rId39"/>
    <p:sldId id="399" r:id="rId40"/>
    <p:sldId id="400" r:id="rId41"/>
    <p:sldId id="401" r:id="rId42"/>
    <p:sldId id="370" r:id="rId43"/>
    <p:sldId id="402" r:id="rId44"/>
    <p:sldId id="425" r:id="rId45"/>
    <p:sldId id="346" r:id="rId46"/>
    <p:sldId id="347" r:id="rId47"/>
    <p:sldId id="354" r:id="rId48"/>
    <p:sldId id="348" r:id="rId49"/>
    <p:sldId id="410" r:id="rId50"/>
    <p:sldId id="355" r:id="rId51"/>
    <p:sldId id="356" r:id="rId52"/>
    <p:sldId id="357" r:id="rId53"/>
    <p:sldId id="411" r:id="rId54"/>
    <p:sldId id="373" r:id="rId55"/>
    <p:sldId id="412" r:id="rId5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84634" autoAdjust="0"/>
  </p:normalViewPr>
  <p:slideViewPr>
    <p:cSldViewPr snapToGrid="0">
      <p:cViewPr varScale="1">
        <p:scale>
          <a:sx n="119" d="100"/>
          <a:sy n="119" d="100"/>
        </p:scale>
        <p:origin x="81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4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06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891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47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30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01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89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0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99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47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8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1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1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73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66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1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000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111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0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0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3721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34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99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637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92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356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65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900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93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955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55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1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70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1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80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6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7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5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en.wikipedia.org/wiki/Cubic_function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hyperlink" Target="https://en.wikipedia.org/wiki/Cubic_function" TargetMode="External"/><Relationship Id="rId10" Type="http://schemas.openxmlformats.org/officeDocument/2006/relationships/image" Target="../media/image190.png"/><Relationship Id="rId4" Type="http://schemas.openxmlformats.org/officeDocument/2006/relationships/image" Target="../media/image21.png"/><Relationship Id="rId9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9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iugithub/MachineLearning/blob/master/unit04_model_sel/demo1_polyfit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7" Type="http://schemas.openxmlformats.org/officeDocument/2006/relationships/hyperlink" Target="https://crcns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63.png"/><Relationship Id="rId4" Type="http://schemas.openxmlformats.org/officeDocument/2006/relationships/image" Target="../media/image6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Unit 4 </a:t>
            </a:r>
            <a:br>
              <a:rPr lang="en-US" sz="6600" dirty="0"/>
            </a:br>
            <a:r>
              <a:rPr lang="en-US" sz="6600" dirty="0"/>
              <a:t>Model Order Selection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EL-GY 6143/CS-GY 6923:  Introduction to machine learning</a:t>
            </a:r>
          </a:p>
          <a:p>
            <a:r>
              <a:rPr lang="en-US" dirty="0"/>
              <a:t>Prof. Pei Liu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Tell from Data?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there a way to tell what is the correct model order to use?</a:t>
                </a:r>
              </a:p>
              <a:p>
                <a:r>
                  <a:rPr lang="en-US" dirty="0"/>
                  <a:t>Must use the data.  Do not have access to the true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happens if we guess: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big?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too small?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775046"/>
                <a:ext cx="10058400" cy="2094048"/>
              </a:xfrm>
              <a:blipFill>
                <a:blip r:embed="rId3"/>
                <a:stretch>
                  <a:fillRect l="-1455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4098" name="Picture 2" descr="Image result for overfit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3656" y="1884179"/>
            <a:ext cx="7263138" cy="18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12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RSS on Training Data	?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Simple (but bad) idea:</a:t>
                </a:r>
              </a:p>
              <a:p>
                <a:pPr lvl="1"/>
                <a:r>
                  <a:rPr lang="en-US" dirty="0"/>
                  <a:t>For each model order,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find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predicted values on training data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RSS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 lowest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doesn’t work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always decreasing (Question: Why?)</a:t>
                </a:r>
              </a:p>
              <a:p>
                <a:pPr lvl="1"/>
                <a:r>
                  <a:rPr lang="en-US" dirty="0"/>
                  <a:t>Minimizing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will pick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as large as possible</a:t>
                </a:r>
              </a:p>
              <a:p>
                <a:pPr lvl="1"/>
                <a:r>
                  <a:rPr lang="en-US" dirty="0"/>
                  <a:t>Leads to overfitting</a:t>
                </a:r>
              </a:p>
              <a:p>
                <a:r>
                  <a:rPr lang="en-US" dirty="0"/>
                  <a:t>What went wrong?</a:t>
                </a:r>
              </a:p>
              <a:p>
                <a:r>
                  <a:rPr lang="en-US" dirty="0"/>
                  <a:t>How do we do better?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61546" cy="4329817"/>
              </a:xfrm>
              <a:blipFill>
                <a:blip r:embed="rId3"/>
                <a:stretch>
                  <a:fillRect l="-2249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7D754-44CD-4977-9631-6009FFB7F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7" y="1775144"/>
            <a:ext cx="566737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44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1918292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Machine learning: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Learn</a:t>
                </a:r>
                <a:r>
                  <a:rPr lang="en-US" dirty="0">
                    <a:solidFill>
                      <a:schemeClr val="tx1"/>
                    </a:solidFill>
                  </a:rPr>
                  <a:t> some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dirty="0"/>
                  <a:t>Implicitly, we are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Inferring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new</a:t>
                </a:r>
                <a:r>
                  <a:rPr lang="en-US" dirty="0"/>
                  <a:t>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Called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generalization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Basic question </a:t>
                </a:r>
                <a:r>
                  <a:rPr lang="en-US" dirty="0">
                    <a:solidFill>
                      <a:schemeClr val="tx1"/>
                    </a:solidFill>
                  </a:rPr>
                  <a:t>for all ML:</a:t>
                </a:r>
              </a:p>
              <a:p>
                <a:pPr lvl="1"/>
                <a:r>
                  <a:rPr lang="en-US" i="1" dirty="0">
                    <a:solidFill>
                      <a:schemeClr val="tx1"/>
                    </a:solidFill>
                  </a:rPr>
                  <a:t>How well do models we train generalize to new samples?</a:t>
                </a: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73B147-2903-429F-81B6-95B8F19DD9CE}"/>
              </a:ext>
            </a:extLst>
          </p:cNvPr>
          <p:cNvGrpSpPr/>
          <p:nvPr/>
        </p:nvGrpSpPr>
        <p:grpSpPr>
          <a:xfrm>
            <a:off x="7474599" y="1770510"/>
            <a:ext cx="3856010" cy="3179810"/>
            <a:chOff x="7474599" y="1770510"/>
            <a:chExt cx="3856010" cy="317981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215F57-944E-4A11-B859-B06F76570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74564" y="2305878"/>
              <a:ext cx="3533" cy="26444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06E629-B971-4A72-8B7F-2C1BA52E0A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94104" y="4245943"/>
              <a:ext cx="3836505" cy="47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/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F952B7-4AE0-418F-A8F1-271F5069E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3566" y="3894262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/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FA9A35A-7F36-447F-99FA-49D674473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4599" y="1770510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352CBF7-45B6-4DA2-8D33-B2779F31F675}"/>
              </a:ext>
            </a:extLst>
          </p:cNvPr>
          <p:cNvSpPr txBox="1"/>
          <p:nvPr/>
        </p:nvSpPr>
        <p:spPr>
          <a:xfrm>
            <a:off x="7218912" y="3401027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?</a:t>
            </a:r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017ACD-718A-40E9-8980-886B715093BD}"/>
              </a:ext>
            </a:extLst>
          </p:cNvPr>
          <p:cNvGrpSpPr/>
          <p:nvPr/>
        </p:nvGrpSpPr>
        <p:grpSpPr>
          <a:xfrm>
            <a:off x="6729799" y="3442430"/>
            <a:ext cx="2278821" cy="1211407"/>
            <a:chOff x="6729799" y="3442430"/>
            <a:chExt cx="2278821" cy="121140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2C13A3-B3B7-4054-BB2D-04BB158FAF18}"/>
                </a:ext>
              </a:extLst>
            </p:cNvPr>
            <p:cNvSpPr/>
            <p:nvPr/>
          </p:nvSpPr>
          <p:spPr>
            <a:xfrm>
              <a:off x="8572190" y="3539266"/>
              <a:ext cx="162025" cy="175661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895527-F1F4-4E6B-8904-2596B957D096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94104" y="3627097"/>
              <a:ext cx="1078086" cy="6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31AE6F2-40CD-49A1-B0B6-8F13FB36F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202" y="3608402"/>
              <a:ext cx="0" cy="684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/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A3B977-1035-4796-9B50-416B3CD74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7784" y="4284505"/>
                  <a:ext cx="71083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/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FF02B511-6739-4639-8D8B-DCB40C37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9799" y="3442430"/>
                  <a:ext cx="699230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649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To Understand Generalization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</a:t>
                </a:r>
                <a:r>
                  <a:rPr lang="en-US" dirty="0">
                    <a:solidFill>
                      <a:schemeClr val="tx1"/>
                    </a:solidFill>
                  </a:rPr>
                  <a:t> relation: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Get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data</a:t>
                </a:r>
                <a:r>
                  <a:rPr lang="en-US" dirty="0">
                    <a:solidFill>
                      <a:schemeClr val="tx1"/>
                    </a:solidFill>
                  </a:rPr>
                  <a:t>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br>
                  <a:rPr lang="es-E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Assume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endParaRPr lang="es-ES" b="1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 </a:t>
                </a:r>
                <a:r>
                  <a:rPr lang="en-US" dirty="0">
                    <a:solidFill>
                      <a:schemeClr val="tx1"/>
                    </a:solidFill>
                  </a:rPr>
                  <a:t>a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training data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Results in estimated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Question</a:t>
                </a:r>
                <a:r>
                  <a:rPr lang="en-US" dirty="0">
                    <a:solidFill>
                      <a:schemeClr val="tx1"/>
                    </a:solidFill>
                  </a:rPr>
                  <a:t>:  How “good” is the estimated function?</a:t>
                </a: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844139" cy="4329817"/>
              </a:xfrm>
              <a:blipFill>
                <a:blip r:embed="rId3"/>
                <a:stretch>
                  <a:fillRect l="-250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34" name="Picture 33" descr="A picture containing person&#10;&#10;Description automatically generated">
            <a:extLst>
              <a:ext uri="{FF2B5EF4-FFF2-40B4-BE49-F238E27FC236}">
                <a16:creationId xmlns:a16="http://schemas.microsoft.com/office/drawing/2014/main" id="{F28F4BB7-1AF1-4690-BD9C-751AD48236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2EDF75E-49DA-4ABF-8138-75DE894676A4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0933BA6-7C5A-4CCD-8F6E-AEB4DF18ED18}"/>
              </a:ext>
            </a:extLst>
          </p:cNvPr>
          <p:cNvGrpSpPr/>
          <p:nvPr/>
        </p:nvGrpSpPr>
        <p:grpSpPr>
          <a:xfrm>
            <a:off x="7802078" y="1766382"/>
            <a:ext cx="3013705" cy="3218300"/>
            <a:chOff x="7802078" y="1766382"/>
            <a:chExt cx="3013705" cy="321830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D8D027-ADCD-4405-B53F-CEBA9A3EE7C5}"/>
                </a:ext>
              </a:extLst>
            </p:cNvPr>
            <p:cNvSpPr/>
            <p:nvPr/>
          </p:nvSpPr>
          <p:spPr>
            <a:xfrm>
              <a:off x="7802078" y="472119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4721F5E-8C06-46F5-B556-8CAFCCC7CB6D}"/>
                </a:ext>
              </a:extLst>
            </p:cNvPr>
            <p:cNvSpPr/>
            <p:nvPr/>
          </p:nvSpPr>
          <p:spPr>
            <a:xfrm>
              <a:off x="8146983" y="3253339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28DDF94-CFC7-4404-B47B-1A4790251010}"/>
                </a:ext>
              </a:extLst>
            </p:cNvPr>
            <p:cNvSpPr/>
            <p:nvPr/>
          </p:nvSpPr>
          <p:spPr>
            <a:xfrm>
              <a:off x="8937057" y="3947160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7999A16-50A5-4ABE-A951-DF16EB9D84C6}"/>
                </a:ext>
              </a:extLst>
            </p:cNvPr>
            <p:cNvSpPr/>
            <p:nvPr/>
          </p:nvSpPr>
          <p:spPr>
            <a:xfrm>
              <a:off x="10002806" y="480902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16ED1B4-FE7E-4AA0-B899-8A197CB34416}"/>
                </a:ext>
              </a:extLst>
            </p:cNvPr>
            <p:cNvSpPr/>
            <p:nvPr/>
          </p:nvSpPr>
          <p:spPr>
            <a:xfrm>
              <a:off x="10653758" y="1766382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EB901EB-77E0-4F05-95E1-80BD570AE75F}"/>
              </a:ext>
            </a:extLst>
          </p:cNvPr>
          <p:cNvGrpSpPr/>
          <p:nvPr/>
        </p:nvGrpSpPr>
        <p:grpSpPr>
          <a:xfrm>
            <a:off x="9513879" y="5314710"/>
            <a:ext cx="1824543" cy="369332"/>
            <a:chOff x="9513879" y="5314710"/>
            <a:chExt cx="1824543" cy="3693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B45A51C-4402-4C30-93E3-372D09467BBA}"/>
                </a:ext>
              </a:extLst>
            </p:cNvPr>
            <p:cNvCxnSpPr/>
            <p:nvPr/>
          </p:nvCxnSpPr>
          <p:spPr>
            <a:xfrm>
              <a:off x="9513879" y="5524368"/>
              <a:ext cx="5699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/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True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8FE0EB3-352E-4B5B-A5EC-C253E780F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831" y="5314710"/>
                  <a:ext cx="1173591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145" t="-10000" r="-51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84FF18F-E70F-47E1-B219-C70D5D42EC8A}"/>
              </a:ext>
            </a:extLst>
          </p:cNvPr>
          <p:cNvGrpSpPr/>
          <p:nvPr/>
        </p:nvGrpSpPr>
        <p:grpSpPr>
          <a:xfrm>
            <a:off x="9518083" y="5629823"/>
            <a:ext cx="2417911" cy="406458"/>
            <a:chOff x="9518083" y="5629823"/>
            <a:chExt cx="2417911" cy="406458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3D390A5-D74D-4332-989E-84301293173B}"/>
                </a:ext>
              </a:extLst>
            </p:cNvPr>
            <p:cNvCxnSpPr/>
            <p:nvPr/>
          </p:nvCxnSpPr>
          <p:spPr>
            <a:xfrm>
              <a:off x="9518083" y="5839481"/>
              <a:ext cx="569940" cy="0"/>
            </a:xfrm>
            <a:prstGeom prst="line">
              <a:avLst/>
            </a:prstGeom>
            <a:ln w="317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/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Estimate </a:t>
                  </a:r>
                  <a14:m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D5B1F0A-AC04-4CC1-B976-0977CD21D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9035" y="5629823"/>
                  <a:ext cx="1766959" cy="406458"/>
                </a:xfrm>
                <a:prstGeom prst="rect">
                  <a:avLst/>
                </a:prstGeom>
                <a:blipFill>
                  <a:blip r:embed="rId7"/>
                  <a:stretch>
                    <a:fillRect l="-2759" t="-3030" r="-12759" b="-212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19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Mean Squared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evaluate generalization, suppose we are given: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test point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point, generally different from training samples.</a:t>
                </a:r>
              </a:p>
              <a:p>
                <a:r>
                  <a:rPr lang="en-US" dirty="0"/>
                  <a:t>Actual value: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Predicted value: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is random due to noise in training data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mean squared error </a:t>
                </a:r>
                <a:r>
                  <a:rPr lang="en-US" dirty="0"/>
                  <a:t>: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s-E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Expectation is over noise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dirty="0"/>
                  <a:t> on the training and test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29162" cy="4620891"/>
              </a:xfrm>
              <a:blipFill>
                <a:blip r:embed="rId3"/>
                <a:stretch>
                  <a:fillRect l="-2467" t="-1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2EE959DE-FB5B-41B4-A9C6-E98D69FC6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630828" y="1826046"/>
            <a:ext cx="3429000" cy="3429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D569A00-6B2C-4576-8761-2B8D272B3026}"/>
              </a:ext>
            </a:extLst>
          </p:cNvPr>
          <p:cNvSpPr/>
          <p:nvPr/>
        </p:nvSpPr>
        <p:spPr>
          <a:xfrm>
            <a:off x="7883091" y="1849721"/>
            <a:ext cx="2993456" cy="3213167"/>
          </a:xfrm>
          <a:custGeom>
            <a:avLst/>
            <a:gdLst>
              <a:gd name="connsiteX0" fmla="*/ 0 w 2993456"/>
              <a:gd name="connsiteY0" fmla="*/ 3213167 h 3213167"/>
              <a:gd name="connsiteX1" fmla="*/ 317633 w 2993456"/>
              <a:gd name="connsiteY1" fmla="*/ 1480620 h 3213167"/>
              <a:gd name="connsiteX2" fmla="*/ 981776 w 2993456"/>
              <a:gd name="connsiteY2" fmla="*/ 1971508 h 3213167"/>
              <a:gd name="connsiteX3" fmla="*/ 1848050 w 2993456"/>
              <a:gd name="connsiteY3" fmla="*/ 2943660 h 3213167"/>
              <a:gd name="connsiteX4" fmla="*/ 2387065 w 2993456"/>
              <a:gd name="connsiteY4" fmla="*/ 2751155 h 3213167"/>
              <a:gd name="connsiteX5" fmla="*/ 2714324 w 2993456"/>
              <a:gd name="connsiteY5" fmla="*/ 315963 h 3213167"/>
              <a:gd name="connsiteX6" fmla="*/ 2993456 w 2993456"/>
              <a:gd name="connsiteY6" fmla="*/ 104207 h 3213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3456" h="3213167">
                <a:moveTo>
                  <a:pt x="0" y="3213167"/>
                </a:moveTo>
                <a:cubicBezTo>
                  <a:pt x="77002" y="2450365"/>
                  <a:pt x="154004" y="1687563"/>
                  <a:pt x="317633" y="1480620"/>
                </a:cubicBezTo>
                <a:cubicBezTo>
                  <a:pt x="481262" y="1273677"/>
                  <a:pt x="726707" y="1727668"/>
                  <a:pt x="981776" y="1971508"/>
                </a:cubicBezTo>
                <a:cubicBezTo>
                  <a:pt x="1236845" y="2215348"/>
                  <a:pt x="1613835" y="2813719"/>
                  <a:pt x="1848050" y="2943660"/>
                </a:cubicBezTo>
                <a:cubicBezTo>
                  <a:pt x="2082265" y="3073601"/>
                  <a:pt x="2242686" y="3189104"/>
                  <a:pt x="2387065" y="2751155"/>
                </a:cubicBezTo>
                <a:cubicBezTo>
                  <a:pt x="2531444" y="2313205"/>
                  <a:pt x="2613259" y="757121"/>
                  <a:pt x="2714324" y="315963"/>
                </a:cubicBezTo>
                <a:cubicBezTo>
                  <a:pt x="2815389" y="-125195"/>
                  <a:pt x="2904422" y="-10494"/>
                  <a:pt x="2993456" y="104207"/>
                </a:cubicBezTo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8BFC9D-1AFA-4F29-8DE6-57BD2377B8C9}"/>
              </a:ext>
            </a:extLst>
          </p:cNvPr>
          <p:cNvSpPr/>
          <p:nvPr/>
        </p:nvSpPr>
        <p:spPr>
          <a:xfrm>
            <a:off x="7802078" y="472119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F2BDA0-D700-405F-94A0-1BCD3EA10E3B}"/>
              </a:ext>
            </a:extLst>
          </p:cNvPr>
          <p:cNvSpPr/>
          <p:nvPr/>
        </p:nvSpPr>
        <p:spPr>
          <a:xfrm>
            <a:off x="8146983" y="3253339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60800F-B95F-4F64-90BA-DBD0CFF1DBFA}"/>
              </a:ext>
            </a:extLst>
          </p:cNvPr>
          <p:cNvSpPr/>
          <p:nvPr/>
        </p:nvSpPr>
        <p:spPr>
          <a:xfrm>
            <a:off x="8937057" y="3947160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53899D-226E-49FF-B6DB-2B3863C73C98}"/>
              </a:ext>
            </a:extLst>
          </p:cNvPr>
          <p:cNvSpPr/>
          <p:nvPr/>
        </p:nvSpPr>
        <p:spPr>
          <a:xfrm>
            <a:off x="10002806" y="4809021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FD7E46-47F3-47CD-915A-22000040EFAD}"/>
              </a:ext>
            </a:extLst>
          </p:cNvPr>
          <p:cNvSpPr/>
          <p:nvPr/>
        </p:nvSpPr>
        <p:spPr>
          <a:xfrm>
            <a:off x="10653758" y="1766382"/>
            <a:ext cx="162025" cy="175661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B2FEE7-0A5C-4EAC-9C3E-DAE79199AA51}"/>
              </a:ext>
            </a:extLst>
          </p:cNvPr>
          <p:cNvGrpSpPr/>
          <p:nvPr/>
        </p:nvGrpSpPr>
        <p:grpSpPr>
          <a:xfrm>
            <a:off x="8279330" y="2369951"/>
            <a:ext cx="693395" cy="3423605"/>
            <a:chOff x="8279330" y="2369951"/>
            <a:chExt cx="693395" cy="342360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CA63C25-21FA-4FE3-9B0F-2C02CE327FB5}"/>
                </a:ext>
              </a:extLst>
            </p:cNvPr>
            <p:cNvCxnSpPr>
              <a:cxnSpLocks/>
            </p:cNvCxnSpPr>
            <p:nvPr/>
          </p:nvCxnSpPr>
          <p:spPr>
            <a:xfrm>
              <a:off x="8626027" y="2369951"/>
              <a:ext cx="0" cy="3154417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/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492C9E9-2FC2-4865-8B3F-D248E8C6A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330" y="5424224"/>
                  <a:ext cx="69339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2189D0-0D52-4E98-AB52-39B8378A8D5F}"/>
              </a:ext>
            </a:extLst>
          </p:cNvPr>
          <p:cNvGrpSpPr/>
          <p:nvPr/>
        </p:nvGrpSpPr>
        <p:grpSpPr>
          <a:xfrm>
            <a:off x="7029081" y="2721427"/>
            <a:ext cx="2001818" cy="369332"/>
            <a:chOff x="7029081" y="2721427"/>
            <a:chExt cx="2001818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95F571-82C8-4AF7-82FA-B736BD7464C2}"/>
                </a:ext>
              </a:extLst>
            </p:cNvPr>
            <p:cNvSpPr/>
            <p:nvPr/>
          </p:nvSpPr>
          <p:spPr>
            <a:xfrm>
              <a:off x="8561270" y="2818263"/>
              <a:ext cx="162025" cy="175661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/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B742427-A030-4347-921D-E1D1042B8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081" y="2721427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8A65C6-FF94-41FC-9547-3A79DFF49810}"/>
                </a:ext>
              </a:extLst>
            </p:cNvPr>
            <p:cNvCxnSpPr>
              <a:cxnSpLocks/>
            </p:cNvCxnSpPr>
            <p:nvPr/>
          </p:nvCxnSpPr>
          <p:spPr>
            <a:xfrm>
              <a:off x="7425090" y="2906093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83C16-1EA1-4D0D-9F8B-958DB7CCB68A}"/>
              </a:ext>
            </a:extLst>
          </p:cNvPr>
          <p:cNvGrpSpPr/>
          <p:nvPr/>
        </p:nvGrpSpPr>
        <p:grpSpPr>
          <a:xfrm>
            <a:off x="6998800" y="3419995"/>
            <a:ext cx="2019269" cy="369332"/>
            <a:chOff x="6998800" y="3419995"/>
            <a:chExt cx="2019269" cy="369332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41FF2D8-708D-45B8-8FCC-C0CC0568F1DD}"/>
                </a:ext>
              </a:extLst>
            </p:cNvPr>
            <p:cNvSpPr/>
            <p:nvPr/>
          </p:nvSpPr>
          <p:spPr>
            <a:xfrm>
              <a:off x="8561270" y="3516831"/>
              <a:ext cx="162025" cy="17566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/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749D254-E77F-4BDA-91C1-FB3D324446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8800" y="3419995"/>
                  <a:ext cx="371384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6557" r="-16393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285BC8C-F269-4850-AF5B-6367A18F5E7E}"/>
                </a:ext>
              </a:extLst>
            </p:cNvPr>
            <p:cNvCxnSpPr>
              <a:cxnSpLocks/>
            </p:cNvCxnSpPr>
            <p:nvPr/>
          </p:nvCxnSpPr>
          <p:spPr>
            <a:xfrm>
              <a:off x="7412260" y="3621374"/>
              <a:ext cx="1605809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CAD126D-1972-4D95-9167-E98EBDDEF3C8}"/>
              </a:ext>
            </a:extLst>
          </p:cNvPr>
          <p:cNvCxnSpPr/>
          <p:nvPr/>
        </p:nvCxnSpPr>
        <p:spPr>
          <a:xfrm>
            <a:off x="9513879" y="5524368"/>
            <a:ext cx="5699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/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AA407A5-919F-492F-9B62-7357DD06A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31" y="5314710"/>
                <a:ext cx="1173591" cy="369332"/>
              </a:xfrm>
              <a:prstGeom prst="rect">
                <a:avLst/>
              </a:prstGeom>
              <a:blipFill>
                <a:blip r:embed="rId9"/>
                <a:stretch>
                  <a:fillRect l="-4145" t="-10000" r="-51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A66C2D-2243-454A-8987-EE2A89968776}"/>
              </a:ext>
            </a:extLst>
          </p:cNvPr>
          <p:cNvCxnSpPr/>
          <p:nvPr/>
        </p:nvCxnSpPr>
        <p:spPr>
          <a:xfrm>
            <a:off x="9518083" y="5839481"/>
            <a:ext cx="569940" cy="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/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s-E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46311CF-F7AF-4BB4-8CDB-249A7C681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035" y="5629823"/>
                <a:ext cx="1766959" cy="406458"/>
              </a:xfrm>
              <a:prstGeom prst="rect">
                <a:avLst/>
              </a:prstGeom>
              <a:blipFill>
                <a:blip r:embed="rId10"/>
                <a:stretch>
                  <a:fillRect l="-2759" t="-3030" r="-12759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FE45C2-2ADC-4B40-8571-C2FB27645D10}"/>
              </a:ext>
            </a:extLst>
          </p:cNvPr>
          <p:cNvCxnSpPr/>
          <p:nvPr/>
        </p:nvCxnSpPr>
        <p:spPr>
          <a:xfrm>
            <a:off x="7533314" y="2906093"/>
            <a:ext cx="0" cy="71528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0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0ADC8-C489-4DE1-8FB3-3447BABBBF77}"/>
              </a:ext>
            </a:extLst>
          </p:cNvPr>
          <p:cNvSpPr/>
          <p:nvPr/>
        </p:nvSpPr>
        <p:spPr>
          <a:xfrm>
            <a:off x="3737113" y="1935829"/>
            <a:ext cx="4691270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MSE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satisfies: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Function MSE: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Represents difference between estimated and true function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Irreducible error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in output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Occurs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influenced by other factors than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Fundamental limit on ability to predict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Lower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BAB3-49CD-428E-A96A-79210D3C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 MSE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Output MSE decomposition:  </a:t>
                </a:r>
                <a:r>
                  <a:rPr lang="en-US" dirty="0"/>
                  <a:t>Output MSE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s-E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s-E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s-ES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s-E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" b="0" dirty="0"/>
              </a:p>
              <a:p>
                <a:pPr lvl="1"/>
                <a:r>
                  <a:rPr lang="en-US" dirty="0"/>
                  <a:t>Noise on test sample is independent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pPr lvl="1"/>
                <a:r>
                  <a:rPr lang="en-US" b="0" dirty="0"/>
                  <a:t>Therefore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1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EEC64A-BD01-45B0-B948-1DE14DCFF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C0584-6145-467E-80AB-1C586293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2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F478-1129-456E-8AF7-8158A00B8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Class and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Model class</a:t>
                </a:r>
                <a:r>
                  <a:rPr lang="en-US" dirty="0"/>
                  <a:t>: 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set</a:t>
                </a:r>
                <a:r>
                  <a:rPr lang="en-US" dirty="0"/>
                  <a:t> of possible functions,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  <m:r>
                      <a:rPr lang="es-E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Set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parametrized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A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in the model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d>
                  </m:oMath>
                </a14:m>
                <a:r>
                  <a:rPr lang="en-US" dirty="0"/>
                  <a:t> if: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for some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US" b="1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called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true parameter</a:t>
                </a:r>
                <a:endParaRPr lang="en-US" dirty="0"/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Under-modeling</a:t>
                </a:r>
                <a:r>
                  <a:rPr lang="en-US" dirty="0"/>
                  <a:t>: 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is not in the model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A62D75-1390-43DC-AA35-42BF4ED5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DC6C0-317D-4F21-A9D8-B3D8543E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1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1 and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1: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 True parameter: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=(2,3,0)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 2: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=2+3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term</a:t>
                </a:r>
              </a:p>
              <a:p>
                <a:pPr marL="201168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64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the model order for a given model class</a:t>
            </a:r>
          </a:p>
          <a:p>
            <a:r>
              <a:rPr lang="en-US" dirty="0"/>
              <a:t>Visually identify overfitting and underfitting of a model in a scatterplot</a:t>
            </a:r>
          </a:p>
          <a:p>
            <a:r>
              <a:rPr lang="en-US" dirty="0"/>
              <a:t>Determine if there is under-modeling for a given true function and model class</a:t>
            </a:r>
          </a:p>
          <a:p>
            <a:r>
              <a:rPr lang="en-US" dirty="0"/>
              <a:t>Compute the bias and variance for linear models (advanced)</a:t>
            </a:r>
          </a:p>
          <a:p>
            <a:r>
              <a:rPr lang="en-US" dirty="0"/>
              <a:t>Perform cross-validation for selecting an optimal order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01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E093-2CF4-4C8C-9836-9E9C3296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 3 and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each pair, state if the true function is in the model class or not</a:t>
                </a:r>
              </a:p>
              <a:p>
                <a:pPr lvl="1"/>
                <a:r>
                  <a:rPr lang="en-US" dirty="0"/>
                  <a:t>That is, is there under-modeling or not?</a:t>
                </a:r>
              </a:p>
              <a:p>
                <a:pPr lvl="1"/>
                <a:r>
                  <a:rPr lang="en-US" dirty="0"/>
                  <a:t>If true function is in the model class, state the true parameter</a:t>
                </a:r>
              </a:p>
              <a:p>
                <a:r>
                  <a:rPr lang="en-US" dirty="0"/>
                  <a:t>Ex 3:  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No under-modeling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𝑜𝑠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s-E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i="1">
                            <a:latin typeface="Cambria Math" panose="02040503050406030204" pitchFamily="18" charset="0"/>
                          </a:rPr>
                          <m:t>(7)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s-ES" b="0" dirty="0"/>
                  <a:t>True </a:t>
                </a:r>
                <a:r>
                  <a:rPr lang="en-US" b="0" dirty="0"/>
                  <a:t>parameter</a:t>
                </a:r>
                <a:r>
                  <a:rPr lang="es-ES" b="0" dirty="0"/>
                  <a:t>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=(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7)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 4:</a:t>
                </a:r>
              </a:p>
              <a:p>
                <a:pPr lvl="1"/>
                <a:r>
                  <a:rPr lang="en-US" dirty="0"/>
                  <a:t>True function: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+7)</m:t>
                        </m:r>
                      </m:e>
                    </m:func>
                  </m:oMath>
                </a14:m>
                <a:r>
                  <a:rPr lang="en-US" dirty="0"/>
                  <a:t>  Model class: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There is under-modeling</a:t>
                </a:r>
                <a:r>
                  <a:rPr lang="en-US" dirty="0"/>
                  <a:t>.  Model class does not contain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⁡(2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8)</m:t>
                    </m:r>
                  </m:oMath>
                </a14:m>
                <a:r>
                  <a:rPr lang="en-US" dirty="0"/>
                  <a:t> terms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65FFC-D237-4908-9E9F-E4618B75A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5DEA4-CB92-49CD-99A8-8F3386EC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97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Under-Modeling and Irreducible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that:</a:t>
                </a:r>
              </a:p>
              <a:p>
                <a:pPr lvl="1"/>
                <a:r>
                  <a:rPr lang="en-US" dirty="0"/>
                  <a:t>There is no under-modeling: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some “true”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; and</a:t>
                </a:r>
              </a:p>
              <a:p>
                <a:pPr lvl="1"/>
                <a:r>
                  <a:rPr lang="en-US" dirty="0"/>
                  <a:t>Estimator selects the true parameter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(somehow?)</a:t>
                </a:r>
              </a:p>
              <a:p>
                <a:r>
                  <a:rPr lang="en-US" dirty="0"/>
                  <a:t>Then, function MSE is zero: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s-ES" b="0" dirty="0"/>
              </a:p>
              <a:p>
                <a:endParaRPr lang="en-US" dirty="0"/>
              </a:p>
              <a:p>
                <a:r>
                  <a:rPr lang="en-US" dirty="0"/>
                  <a:t>Output MSE = irreducible error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31345-F730-4764-9BC9-A4B2D86D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Learned So Far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:r>
                  <a:rPr lang="en-US" dirty="0">
                    <a:solidFill>
                      <a:schemeClr val="tx1"/>
                    </a:solidFill>
                  </a:rPr>
                  <a:t> (A Big If!)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There is no </a:t>
                </a:r>
                <a:r>
                  <a:rPr lang="en-US" dirty="0" err="1">
                    <a:solidFill>
                      <a:schemeClr val="tx1"/>
                    </a:solidFill>
                  </a:rPr>
                  <a:t>undermodeling</a:t>
                </a:r>
                <a:r>
                  <a:rPr lang="en-US" dirty="0">
                    <a:solidFill>
                      <a:schemeClr val="tx1"/>
                    </a:solidFill>
                  </a:rPr>
                  <a:t> (i.e. true function is in model class), and</a:t>
                </a:r>
              </a:p>
              <a:p>
                <a:pPr lvl="1"/>
                <a:r>
                  <a:rPr lang="en-US" dirty="0"/>
                  <a:t>We can estimate the true parameter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error = irreducible error</a:t>
                </a:r>
              </a:p>
              <a:p>
                <a:pPr lvl="1"/>
                <a:r>
                  <a:rPr lang="en-US" dirty="0"/>
                  <a:t>We can achieve the same error as if we knew the true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suggests:  </a:t>
                </a:r>
                <a:r>
                  <a:rPr lang="en-US" i="1" dirty="0"/>
                  <a:t>Select the model class large! </a:t>
                </a:r>
              </a:p>
              <a:p>
                <a:pPr lvl="1"/>
                <a:r>
                  <a:rPr lang="en-US" dirty="0"/>
                  <a:t>Guarantees to approximately contains true function</a:t>
                </a:r>
              </a:p>
              <a:p>
                <a:pPr lvl="1"/>
                <a:r>
                  <a:rPr lang="en-US" dirty="0"/>
                  <a:t>Ex:  Take model class = set of polynomials with very high degree</a:t>
                </a:r>
              </a:p>
              <a:p>
                <a:endParaRPr lang="en-US" dirty="0"/>
              </a:p>
              <a:p>
                <a:r>
                  <a:rPr lang="en-US" dirty="0"/>
                  <a:t>But, using large models has other problems…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895F3E-8005-4534-8895-300BE2470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EE81-874E-4C28-855F-BDE88F13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F651-92D6-45D7-BF2B-BAD7093A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EF8BB-2D12-4503-9123-D1A8E582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B6DD67-DE60-454E-B7D8-0B036D4C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1974523"/>
            <a:ext cx="10154272" cy="240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84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D73BA-31E6-4707-B478-7FF5DF27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To understand potential problem of using a large model class introduce two key quantities: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average value of the estimate differs from the true function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much the estimate varies around its average</a:t>
                </a:r>
              </a:p>
              <a:p>
                <a:r>
                  <a:rPr lang="en-US" dirty="0"/>
                  <a:t>Bias and variance are (conceptually) measured as follows:</a:t>
                </a:r>
              </a:p>
              <a:p>
                <a:pPr lvl="1"/>
                <a:r>
                  <a:rPr lang="en-US" dirty="0"/>
                  <a:t>Get many independent training data sets, each with same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and input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dataset has different output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because of independent noise in the training data</a:t>
                </a:r>
              </a:p>
              <a:p>
                <a:pPr lvl="1"/>
                <a:r>
                  <a:rPr lang="en-US" dirty="0"/>
                  <a:t>Obtain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</m:oMath>
                </a14:m>
                <a:r>
                  <a:rPr lang="en-US" dirty="0"/>
                  <a:t> for each training data set</a:t>
                </a:r>
              </a:p>
              <a:p>
                <a:pPr lvl="1"/>
                <a:r>
                  <a:rPr lang="en-US" dirty="0"/>
                  <a:t>Bias and variances are computed over the different sets </a:t>
                </a:r>
              </a:p>
              <a:p>
                <a:r>
                  <a:rPr lang="en-US" dirty="0"/>
                  <a:t>Of course, in reality, we have only one training dataset</a:t>
                </a:r>
              </a:p>
              <a:p>
                <a:pPr lvl="1"/>
                <a:r>
                  <a:rPr lang="en-US" dirty="0"/>
                  <a:t>Used to study theoretical averages over different experiments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B6B949-448C-4446-80A1-F160A0D76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9FE-394E-4C4B-8FEA-1BB62821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27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Dashed line:</a:t>
                </a:r>
                <a:br>
                  <a:rPr lang="en-US" dirty="0"/>
                </a:br>
                <a:r>
                  <a:rPr lang="en-US" dirty="0"/>
                  <a:t>Mean estimate among all trials</a:t>
                </a:r>
              </a:p>
              <a:p>
                <a:r>
                  <a:rPr lang="en-US" dirty="0"/>
                  <a:t>Bias=True – Mean estimate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high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bias low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High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238352" cy="646331"/>
              </a:xfrm>
              <a:prstGeom prst="rect">
                <a:avLst/>
              </a:prstGeom>
              <a:blipFill>
                <a:blip r:embed="rId4"/>
                <a:stretch>
                  <a:fillRect l="-3941"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1238352" cy="646331"/>
              </a:xfrm>
              <a:prstGeom prst="rect">
                <a:avLst/>
              </a:prstGeom>
              <a:blipFill>
                <a:blip r:embed="rId5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/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No bias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FFA877-F662-43C4-A8E4-2636BEAF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328" y="5048776"/>
                <a:ext cx="1238352" cy="646331"/>
              </a:xfrm>
              <a:prstGeom prst="rect">
                <a:avLst/>
              </a:prstGeom>
              <a:blipFill>
                <a:blip r:embed="rId6"/>
                <a:stretch>
                  <a:fillRect l="-4433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FD555BE-4B66-482C-B2C1-C099499EFF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9444" y="1539277"/>
            <a:ext cx="6612174" cy="358478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70C2607-5F33-4A80-9D4B-CDA2E1E55594}"/>
              </a:ext>
            </a:extLst>
          </p:cNvPr>
          <p:cNvGrpSpPr/>
          <p:nvPr/>
        </p:nvGrpSpPr>
        <p:grpSpPr>
          <a:xfrm>
            <a:off x="5358470" y="2702765"/>
            <a:ext cx="803425" cy="1082356"/>
            <a:chOff x="5358470" y="2702765"/>
            <a:chExt cx="803425" cy="108235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931A5-A2FB-4D86-B7A7-A72B29C9C43D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522812"/>
              <a:ext cx="0" cy="262309"/>
            </a:xfrm>
            <a:prstGeom prst="straightConnector1">
              <a:avLst/>
            </a:prstGeom>
            <a:ln w="317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59144F-FBB4-4EBD-BC95-5E9BD27E4617}"/>
                </a:ext>
              </a:extLst>
            </p:cNvPr>
            <p:cNvSpPr txBox="1"/>
            <p:nvPr/>
          </p:nvSpPr>
          <p:spPr>
            <a:xfrm>
              <a:off x="5358470" y="270276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Bias(x)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23070B-6453-46C2-B4E2-5326382E017B}"/>
                </a:ext>
              </a:extLst>
            </p:cNvPr>
            <p:cNvCxnSpPr>
              <a:cxnSpLocks/>
            </p:cNvCxnSpPr>
            <p:nvPr/>
          </p:nvCxnSpPr>
          <p:spPr>
            <a:xfrm>
              <a:off x="5760183" y="3140555"/>
              <a:ext cx="0" cy="39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7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08F6-D882-4384-AA00-B6A6618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Illustrated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</p:spPr>
            <p:txBody>
              <a:bodyPr/>
              <a:lstStyle/>
              <a:p>
                <a:r>
                  <a:rPr lang="en-US" dirty="0"/>
                  <a:t>Red:  True function</a:t>
                </a:r>
              </a:p>
              <a:p>
                <a:r>
                  <a:rPr lang="en-US" dirty="0"/>
                  <a:t>Repeat 100 trials</a:t>
                </a:r>
              </a:p>
              <a:p>
                <a:pPr lvl="1"/>
                <a:r>
                  <a:rPr lang="en-US" dirty="0"/>
                  <a:t>Each trial has independent data</a:t>
                </a:r>
              </a:p>
              <a:p>
                <a:pPr lvl="1"/>
                <a:r>
                  <a:rPr lang="en-US" dirty="0"/>
                  <a:t>Obtain estimate for each trial</a:t>
                </a:r>
              </a:p>
              <a:p>
                <a:r>
                  <a:rPr lang="en-US" dirty="0"/>
                  <a:t>Variance=STD around mean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dirty="0"/>
                  <a:t>Low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low variance</a:t>
                </a:r>
              </a:p>
              <a:p>
                <a:pPr lvl="1"/>
                <a:r>
                  <a:rPr lang="en-US" dirty="0"/>
                  <a:t>High model orders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 variance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B77A4-1077-463B-8BCF-2872DE1A9C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7"/>
                <a:ext cx="3762956" cy="4329817"/>
              </a:xfrm>
              <a:blipFill>
                <a:blip r:embed="rId3"/>
                <a:stretch>
                  <a:fillRect l="-3890" t="-1549" r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4A1FF-721A-4E71-A714-3F4F3B5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/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High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FF000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DD4D3D-C640-4981-B82A-7C7B41EB6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801" y="5062893"/>
                <a:ext cx="1093569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/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No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rgbClr val="00B050"/>
                          </a:solidFill>
                        </a:rPr>
                        <m:t>bias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412E8A-3AB0-4F9B-9345-AEC3036F2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771" y="5068654"/>
                <a:ext cx="9364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0FFA877-F662-43C4-A8E4-2636BEAF7345}"/>
              </a:ext>
            </a:extLst>
          </p:cNvPr>
          <p:cNvSpPr txBox="1"/>
          <p:nvPr/>
        </p:nvSpPr>
        <p:spPr>
          <a:xfrm>
            <a:off x="9917328" y="504877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No bias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B87A4-2464-4E5B-961A-8A490BDD041D}"/>
              </a:ext>
            </a:extLst>
          </p:cNvPr>
          <p:cNvSpPr txBox="1"/>
          <p:nvPr/>
        </p:nvSpPr>
        <p:spPr>
          <a:xfrm>
            <a:off x="5615110" y="5486917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50"/>
                </a:solidFill>
              </a:rPr>
              <a:t>Low</a:t>
            </a:r>
            <a:r>
              <a:rPr lang="es-ES" dirty="0">
                <a:solidFill>
                  <a:srgbClr val="00B050"/>
                </a:solidFill>
              </a:rPr>
              <a:t> </a:t>
            </a:r>
            <a:r>
              <a:rPr lang="es-ES" dirty="0" err="1">
                <a:solidFill>
                  <a:srgbClr val="00B050"/>
                </a:solidFill>
              </a:rPr>
              <a:t>variance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B2872F-7E59-44E4-9CCD-E0CE47599982}"/>
              </a:ext>
            </a:extLst>
          </p:cNvPr>
          <p:cNvSpPr txBox="1"/>
          <p:nvPr/>
        </p:nvSpPr>
        <p:spPr>
          <a:xfrm>
            <a:off x="7662080" y="5492678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C000"/>
                </a:solidFill>
              </a:rPr>
              <a:t>Med</a:t>
            </a:r>
            <a:r>
              <a:rPr lang="es-ES" dirty="0">
                <a:solidFill>
                  <a:srgbClr val="FFC000"/>
                </a:solidFill>
              </a:rPr>
              <a:t> </a:t>
            </a:r>
            <a:r>
              <a:rPr lang="es-ES" dirty="0" err="1">
                <a:solidFill>
                  <a:srgbClr val="FFC000"/>
                </a:solidFill>
              </a:rPr>
              <a:t>variance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CC6E2-16D8-49C1-B858-2E51B9F6DD70}"/>
              </a:ext>
            </a:extLst>
          </p:cNvPr>
          <p:cNvSpPr txBox="1"/>
          <p:nvPr/>
        </p:nvSpPr>
        <p:spPr>
          <a:xfrm>
            <a:off x="9911637" y="5472800"/>
            <a:ext cx="1455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High variance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E2A8C-1D50-4656-900A-EC0AFBC862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652" y="1550254"/>
            <a:ext cx="6442922" cy="34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B36D5D-0242-45D1-95A0-0AF7B061E98F}"/>
              </a:ext>
            </a:extLst>
          </p:cNvPr>
          <p:cNvSpPr/>
          <p:nvPr/>
        </p:nvSpPr>
        <p:spPr>
          <a:xfrm>
            <a:off x="3738107" y="2919802"/>
            <a:ext cx="4776746" cy="6881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Recall definitions:</a:t>
                </a:r>
              </a:p>
              <a:p>
                <a:pPr lvl="1"/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Function MSE: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Variance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𝜷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formula 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Will be proved below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Bias-Variance tradeoff</a:t>
                </a:r>
              </a:p>
              <a:p>
                <a:r>
                  <a:rPr lang="en-US" dirty="0"/>
                  <a:t>Bias due to under-modeling</a:t>
                </a:r>
              </a:p>
              <a:p>
                <a:pPr lvl="1"/>
                <a:r>
                  <a:rPr lang="en-US" dirty="0"/>
                  <a:t>Reduced with high model order</a:t>
                </a:r>
              </a:p>
              <a:p>
                <a:r>
                  <a:rPr lang="en-US" dirty="0"/>
                  <a:t>Variance is due to noise in training data and number of parameters to estimate</a:t>
                </a:r>
              </a:p>
              <a:p>
                <a:pPr lvl="1"/>
                <a:r>
                  <a:rPr lang="en-US" dirty="0"/>
                  <a:t>Increases with higher model order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386" y="1769837"/>
            <a:ext cx="4377595" cy="3847347"/>
          </a:xfrm>
        </p:spPr>
        <p:txBody>
          <a:bodyPr/>
          <a:lstStyle/>
          <a:p>
            <a:r>
              <a:rPr lang="en-US" dirty="0"/>
              <a:t>Bias:  </a:t>
            </a:r>
          </a:p>
          <a:p>
            <a:pPr lvl="1"/>
            <a:r>
              <a:rPr lang="en-US" dirty="0"/>
              <a:t>Due to under-modeling</a:t>
            </a:r>
          </a:p>
          <a:p>
            <a:pPr lvl="1"/>
            <a:r>
              <a:rPr lang="en-US" dirty="0"/>
              <a:t>Reduced with high model order</a:t>
            </a:r>
          </a:p>
          <a:p>
            <a:r>
              <a:rPr lang="en-US" dirty="0"/>
              <a:t>Variance:  </a:t>
            </a:r>
          </a:p>
          <a:p>
            <a:pPr lvl="1"/>
            <a:r>
              <a:rPr lang="en-US" dirty="0"/>
              <a:t>Increases with noise in training data</a:t>
            </a:r>
          </a:p>
          <a:p>
            <a:pPr lvl="1"/>
            <a:r>
              <a:rPr lang="en-US" dirty="0"/>
              <a:t>Increase with high model order</a:t>
            </a:r>
          </a:p>
          <a:p>
            <a:r>
              <a:rPr lang="en-US" dirty="0"/>
              <a:t>Optimal model order depends on:</a:t>
            </a:r>
          </a:p>
          <a:p>
            <a:pPr lvl="1"/>
            <a:r>
              <a:rPr lang="en-US" dirty="0"/>
              <a:t>Amount of samples available</a:t>
            </a:r>
          </a:p>
          <a:p>
            <a:pPr lvl="1"/>
            <a:r>
              <a:rPr lang="en-US" dirty="0"/>
              <a:t>Underlying complexity of the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44" y="1608151"/>
            <a:ext cx="4352071" cy="27373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63611" y="4721072"/>
            <a:ext cx="18229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Richer models</a:t>
            </a:r>
          </a:p>
          <a:p>
            <a:r>
              <a:rPr lang="en-US" dirty="0"/>
              <a:t>More parameters</a:t>
            </a:r>
          </a:p>
          <a:p>
            <a:r>
              <a:rPr lang="en-US" dirty="0"/>
              <a:t>Over-fitting</a:t>
            </a:r>
          </a:p>
        </p:txBody>
      </p:sp>
      <p:sp>
        <p:nvSpPr>
          <p:cNvPr id="8" name="Arrow: Right 7"/>
          <p:cNvSpPr/>
          <p:nvPr/>
        </p:nvSpPr>
        <p:spPr>
          <a:xfrm>
            <a:off x="4563611" y="423644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/>
          <p:cNvSpPr/>
          <p:nvPr/>
        </p:nvSpPr>
        <p:spPr>
          <a:xfrm rot="10800000">
            <a:off x="1184246" y="421127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00356" y="4721072"/>
            <a:ext cx="17030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Simpler models</a:t>
            </a:r>
          </a:p>
          <a:p>
            <a:r>
              <a:rPr lang="en-US" dirty="0"/>
              <a:t>Less parameters</a:t>
            </a:r>
          </a:p>
          <a:p>
            <a:r>
              <a:rPr lang="en-US" dirty="0"/>
              <a:t>Under-fitting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5C91-987F-B942-90C4-B4A388BB6387}"/>
              </a:ext>
            </a:extLst>
          </p:cNvPr>
          <p:cNvSpPr txBox="1"/>
          <p:nvPr/>
        </p:nvSpPr>
        <p:spPr>
          <a:xfrm>
            <a:off x="4909390" y="3402321"/>
            <a:ext cx="215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Floor is the noise variance</a:t>
            </a:r>
          </a:p>
        </p:txBody>
      </p:sp>
    </p:spTree>
    <p:extLst>
      <p:ext uri="{BB962C8B-B14F-4D97-AF65-F5344CB8AC3E}">
        <p14:creationId xmlns:p14="http://schemas.microsoft.com/office/powerpoint/2010/main" val="123173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F6B-89BD-4A73-8FFF-E792F45A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Formula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Define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= average value of estimated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700" dirty="0"/>
                  <a:t>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17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7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7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700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sz="17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700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Three components: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𝐵𝑖𝑎𝑠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br>
                  <a:rPr lang="en-US" b="1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7025CB-006B-4E3B-A7C4-CD04ABA545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BF58A-5BE2-4386-805E-F7895E94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1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71253" y="143471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439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 parameters</a:t>
                </a:r>
              </a:p>
              <a:p>
                <a:r>
                  <a:rPr lang="en-US" dirty="0"/>
                  <a:t>Can show the following results (need some math, see next section)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randomly from the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AA07-4F98-426F-B7F9-608FDF773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0B688-A842-4F6E-AABD-32B360C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C040E-25E9-411E-9F79-7EF74955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10740"/>
            <a:ext cx="10094325" cy="359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6664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06422" y="2340323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22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E042-DAD2-49B1-ACAE-FFCFF9113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Consider linear model in general transformed feature space: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See previous lecture</a:t>
                </a:r>
              </a:p>
              <a:p>
                <a:r>
                  <a:rPr lang="en-US" dirty="0"/>
                  <a:t>Assume true data relation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=0,  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When there is no under-modeling: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True parameter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Least squares fit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476417-A1F1-492C-BA14-202CF75D68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72A57-41FE-4A6C-93A7-6E98902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68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A5F9-DA1C-4C4B-AA8F-516C7607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Number of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LS estimate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invertible.</a:t>
                </a:r>
              </a:p>
              <a:p>
                <a:r>
                  <a:rPr lang="en-US" dirty="0"/>
                  <a:t>Linear algebra fact: 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/>
                  <a:t>,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Otherwise solution is not unique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𝑅𝑎𝑛𝑘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we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Recall: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data samples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number of parameters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number of parameters</a:t>
                </a:r>
              </a:p>
              <a:p>
                <a:r>
                  <a:rPr lang="en-US" dirty="0"/>
                  <a:t>This places a basic limit on the model complexity that you can use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E85713-76AD-46BE-AB97-9DEE8002F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EC56B-D473-4987-A4EB-D08A122B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65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C0D3-4280-4A2C-91B4-4F9FE414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Vectors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analyze bias and variance in linear models, we need to review random vectors</a:t>
                </a:r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Random vectors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Each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 random variable</a:t>
                </a:r>
              </a:p>
              <a:p>
                <a:r>
                  <a:rPr lang="en-US" dirty="0"/>
                  <a:t>Mean:  The vector of means of the components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Covariance components: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Variance matrix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𝝁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0AC11B-08C7-461E-8693-E3C7E5FA91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47DF3-B650-4E56-9AE5-509CB8F1A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4A9B-FACB-4D1F-AFDC-CF3757DF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Transforms of Random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linear transform is a map: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Mean and variance matrix under linear map given by</a:t>
                </a:r>
              </a:p>
              <a:p>
                <a:pPr lvl="1"/>
                <a:r>
                  <a:rPr lang="en-US" dirty="0"/>
                  <a:t>Mean: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Variance: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BBAE02-52E3-4526-8F9E-45DFE7B27F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B628B-4E3C-4124-BF9D-A7172DEB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878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2F4-87D5-4CD9-A1DE-44DD5BEE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With No Under-Modeling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that there is no </a:t>
                </a:r>
                <a:r>
                  <a:rPr lang="en-US" dirty="0" err="1"/>
                  <a:t>undermodeling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Then each training sample output 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Hence:  true data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Parameter estimate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.  Average of parameter estimate matches true parameter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𝐵𝑖𝑎𝑠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Conclusion</a:t>
                </a:r>
                <a:r>
                  <a:rPr lang="en-US" dirty="0"/>
                  <a:t>:  When the model is linear and there is no under-modeling, there is no bias </a:t>
                </a: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25E0-BA71-4737-9A16-C6F2C0A2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8EE5B-844F-461C-81F7-CFCA980C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268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1553-1FD0-4016-9A06-A63AFDF0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of the Parameters in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independent for different samples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Cov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 variance matrix is: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last slide: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  </a:t>
                </a:r>
              </a:p>
              <a:p>
                <a:r>
                  <a:rPr lang="en-US" dirty="0"/>
                  <a:t>Applying variance formula of a linear transformation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15B82C-AD34-4B5F-8F89-3CF0E0B3C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96F24-5FE8-4B99-84CB-944AF7C0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1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F7B6-2FCB-42D0-ACB6-64CD40785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in Linear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compute variance use trick:  Suppose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vectors,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is non-random,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random: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From earlier: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acc>
                      <m:accPr>
                        <m:chr m:val="̂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Therefore variance of linear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acc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</m:acc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𝜷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Above calculation is for the case of no under-modeling</a:t>
                </a:r>
              </a:p>
              <a:p>
                <a:r>
                  <a:rPr lang="en-US" dirty="0"/>
                  <a:t>But, similar calculation shows variance expression is the same when there is under-modeling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B0B77-4E56-420C-8AE4-5C13796B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F9A74-2671-424A-A967-BCC27FF8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60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</p:spPr>
            <p:txBody>
              <a:bodyPr/>
              <a:lstStyle/>
              <a:p>
                <a:r>
                  <a:rPr lang="en-US" dirty="0"/>
                  <a:t>Last lecture:  polynomial regression</a:t>
                </a:r>
              </a:p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Learn a polynomial relationship: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= degree of polynomial. 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= coefficient vector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, can find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dirty="0"/>
                  <a:t> via least squares</a:t>
                </a:r>
              </a:p>
              <a:p>
                <a:r>
                  <a:rPr lang="en-US" dirty="0"/>
                  <a:t>How do we select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from data?</a:t>
                </a:r>
              </a:p>
              <a:p>
                <a:r>
                  <a:rPr lang="en-US" dirty="0"/>
                  <a:t>This problem is called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model order selection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731359" cy="4329817"/>
              </a:xfrm>
              <a:blipFill>
                <a:blip r:embed="rId3"/>
                <a:stretch>
                  <a:fillRect l="-255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642" y="2172924"/>
            <a:ext cx="3288680" cy="229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7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test point is distributed identically to training data</a:t>
                </a:r>
              </a:p>
              <a:p>
                <a:pPr lvl="1"/>
                <a:r>
                  <a:rPr lang="en-US" dirty="0"/>
                  <a:t>Training data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Since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Now use trick:  For random vectors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sum of diagonals</a:t>
                </a:r>
              </a:p>
              <a:p>
                <a:r>
                  <a:rPr lang="en-US" dirty="0"/>
                  <a:t>Therefore, variance averaged over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𝑡𝑒𝑠𝑡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𝑡𝑒𝑠𝑡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𝑡𝑒𝑠𝑡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𝑇𝑟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754" b="-28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92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B2E1-AEDB-41A4-ABEE-396F3CBC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with Equal Test &amp; Training Distributions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Assumption on previous slide:  Test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</m:oMath>
                </a14:m>
                <a:r>
                  <a:rPr lang="en-US" dirty="0"/>
                  <a:t> is randomly selected from training data</a:t>
                </a:r>
              </a:p>
              <a:p>
                <a:r>
                  <a:rPr lang="en-US" dirty="0"/>
                  <a:t>Then, average variance is given by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Increases with number of parameters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Shows that increasing model complexity increases variance error</a:t>
                </a:r>
              </a:p>
              <a:p>
                <a:r>
                  <a:rPr lang="en-US" dirty="0"/>
                  <a:t>Decreases with number of samples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if test data point is distributed differently from training data? </a:t>
                </a:r>
              </a:p>
              <a:p>
                <a:pPr lvl="1"/>
                <a:r>
                  <a:rPr lang="en-US" dirty="0"/>
                  <a:t>Then variance may be much larger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test data is not like training data, we are extending model to regions not seen in training data</a:t>
                </a:r>
              </a:p>
              <a:p>
                <a:pPr lvl="1"/>
                <a:r>
                  <a:rPr lang="en-US" dirty="0"/>
                  <a:t>Often leads to high error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D1EF-2750-49F8-BA86-1CF455DD0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2692A-88FA-4657-9F13-9339E9FF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79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B0B-F865-448D-8964-F801F8E13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 for Linear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model is linear with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num</a:t>
                </a:r>
                <a:r>
                  <a:rPr lang="en-US" dirty="0"/>
                  <a:t> samples,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err="1"/>
                  <a:t>num</a:t>
                </a:r>
                <a:r>
                  <a:rPr lang="en-US" dirty="0"/>
                  <a:t> parameters</a:t>
                </a:r>
              </a:p>
              <a:p>
                <a:r>
                  <a:rPr lang="en-US" dirty="0"/>
                  <a:t>Result 1: 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linear estimate is not unique</a:t>
                </a:r>
              </a:p>
              <a:p>
                <a:pPr lvl="1"/>
                <a:r>
                  <a:rPr lang="en-US" dirty="0"/>
                  <a:t>Need at least as many samples as parameters</a:t>
                </a:r>
              </a:p>
              <a:p>
                <a:r>
                  <a:rPr lang="en-US" dirty="0"/>
                  <a:t>Now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parameter estimate is unique</a:t>
                </a:r>
              </a:p>
              <a:p>
                <a:r>
                  <a:rPr lang="en-US" dirty="0"/>
                  <a:t>Result 2:  When there is no under-modeling, estimate is unbiased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𝑡𝑒𝑠𝑡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acc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𝑡𝑒𝑠𝑡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/>
                        <m:t>.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Result 3:  If test point drawn from same distribution as training data: </a:t>
                </a:r>
                <a:br>
                  <a:rPr lang="en-US" dirty="0"/>
                </a:b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Variance increases linearly with number of parameters and inversely with number of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B36AB-3BB4-4F73-849D-770B73651D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55493-A186-4024-B5AA-05361068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287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What polynomial degree should a model use? </a:t>
            </a:r>
          </a:p>
          <a:p>
            <a:r>
              <a:rPr lang="en-US" dirty="0"/>
              <a:t>Bias and variance </a:t>
            </a:r>
          </a:p>
          <a:p>
            <a:r>
              <a:rPr lang="en-US" dirty="0"/>
              <a:t>Bias and variance for linear models (Advanced)</a:t>
            </a:r>
          </a:p>
          <a:p>
            <a:r>
              <a:rPr lang="en-US" dirty="0"/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5214" y="2806135"/>
            <a:ext cx="978408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Key idea</a:t>
                </a:r>
                <a:r>
                  <a:rPr lang="en-US" dirty="0"/>
                  <a:t>:  Evaluate on samples different from training</a:t>
                </a:r>
              </a:p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 // Loop over model order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dirty="0"/>
                  <a:t> values on test data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dirty="0"/>
                  <a:t> fit on test data (e.g. measure RSS)</a:t>
                </a:r>
              </a:p>
              <a:p>
                <a:r>
                  <a:rPr lang="en-US" dirty="0"/>
                  <a:t>Select model order with smallest score:  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Maximize if higher score is better</a:t>
                </a:r>
                <a:br>
                  <a:rPr lang="en-US" dirty="0"/>
                </a:b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959503" cy="4329817"/>
              </a:xfrm>
              <a:blipFill>
                <a:blip r:embed="rId2"/>
                <a:stretch>
                  <a:fillRect l="-2249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9D41D8-AD73-4ADD-88B3-691CA1828BAD}"/>
              </a:ext>
            </a:extLst>
          </p:cNvPr>
          <p:cNvGrpSpPr/>
          <p:nvPr/>
        </p:nvGrpSpPr>
        <p:grpSpPr>
          <a:xfrm>
            <a:off x="7821895" y="1810739"/>
            <a:ext cx="1878542" cy="2097156"/>
            <a:chOff x="7821895" y="1810739"/>
            <a:chExt cx="1878542" cy="20971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5481B7-85FF-4D5D-A5FD-9EC00308D528}"/>
                </a:ext>
              </a:extLst>
            </p:cNvPr>
            <p:cNvSpPr/>
            <p:nvPr/>
          </p:nvSpPr>
          <p:spPr>
            <a:xfrm>
              <a:off x="7821895" y="1810739"/>
              <a:ext cx="1878542" cy="209715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/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2060"/>
                      </a:solidFill>
                    </a:rPr>
                    <a:t>Training data</a:t>
                  </a:r>
                  <a:br>
                    <a:rPr lang="en-US" dirty="0">
                      <a:solidFill>
                        <a:srgbClr val="002060"/>
                      </a:solidFill>
                    </a:rPr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5872B1-EFCD-4ACF-A9A6-92EAF3F992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2299304"/>
                  <a:ext cx="1601400" cy="923330"/>
                </a:xfrm>
                <a:prstGeom prst="rect">
                  <a:avLst/>
                </a:prstGeom>
                <a:blipFill>
                  <a:blip r:embed="rId3"/>
                  <a:stretch>
                    <a:fillRect l="-3422" t="-3289" r="-2662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F34BCE-63B4-43E4-B326-2054A8166F30}"/>
              </a:ext>
            </a:extLst>
          </p:cNvPr>
          <p:cNvGrpSpPr/>
          <p:nvPr/>
        </p:nvGrpSpPr>
        <p:grpSpPr>
          <a:xfrm>
            <a:off x="7821895" y="3907895"/>
            <a:ext cx="1878542" cy="1310148"/>
            <a:chOff x="7821895" y="3907895"/>
            <a:chExt cx="1878542" cy="13101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C694D7-65FC-4D5D-8FAB-0D5420A05D78}"/>
                </a:ext>
              </a:extLst>
            </p:cNvPr>
            <p:cNvSpPr/>
            <p:nvPr/>
          </p:nvSpPr>
          <p:spPr>
            <a:xfrm>
              <a:off x="7821895" y="3907895"/>
              <a:ext cx="1878542" cy="131014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/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Test data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br>
                    <a:rPr lang="en-US" dirty="0"/>
                  </a:br>
                  <a14:m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</m:oMath>
                  </a14:m>
                  <a:r>
                    <a:rPr lang="en-US" dirty="0"/>
                    <a:t> samples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BCE22E1-446A-439F-9E7A-1D89A267D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466" y="3924823"/>
                  <a:ext cx="1543094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3557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/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fit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28C7A10-9ABF-4111-8C87-B469E16C6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2640069"/>
                <a:ext cx="2525325" cy="384336"/>
              </a:xfrm>
              <a:prstGeom prst="rect">
                <a:avLst/>
              </a:prstGeom>
              <a:blipFill>
                <a:blip r:embed="rId5"/>
                <a:stretch>
                  <a:fillRect t="-793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/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B2F0041-0E4B-40D5-82CC-F1014FB9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063224"/>
                <a:ext cx="2760594" cy="406586"/>
              </a:xfrm>
              <a:prstGeom prst="rect">
                <a:avLst/>
              </a:prstGeom>
              <a:blipFill>
                <a:blip r:embed="rId6"/>
                <a:stretch>
                  <a:fillRect t="-606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/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70D711E-CA3C-4D20-884B-88FD32A2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518" y="4413736"/>
                <a:ext cx="2760594" cy="646331"/>
              </a:xfrm>
              <a:prstGeom prst="rect">
                <a:avLst/>
              </a:prstGeom>
              <a:blipFill>
                <a:blip r:embed="rId7"/>
                <a:stretch>
                  <a:fillRect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Example: Training Test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9103564" cy="390191"/>
          </a:xfrm>
        </p:spPr>
        <p:txBody>
          <a:bodyPr/>
          <a:lstStyle/>
          <a:p>
            <a:r>
              <a:rPr lang="en-US" dirty="0"/>
              <a:t>Example:  Split data into 20 samples for training, 20 for test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0A5A1-610C-47A3-82A5-E072D35C6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33" y="2313978"/>
            <a:ext cx="3823121" cy="24104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87FD8E-86BD-4354-85F6-B892F3BF0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374" y="197832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19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C645A-4147-46B1-83A9-517E6C77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53" y="1929468"/>
            <a:ext cx="4652891" cy="31130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4145839" cy="390191"/>
          </a:xfrm>
        </p:spPr>
        <p:txBody>
          <a:bodyPr/>
          <a:lstStyle/>
          <a:p>
            <a:r>
              <a:rPr lang="en-US" dirty="0"/>
              <a:t>Estimated optimal model order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667277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RSS test minimized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RSS training always decreases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854" y="5170825"/>
                <a:ext cx="2955746" cy="646331"/>
              </a:xfrm>
              <a:prstGeom prst="rect">
                <a:avLst/>
              </a:prstGeom>
              <a:blipFill>
                <a:blip r:embed="rId4"/>
                <a:stretch>
                  <a:fillRect l="-1649" t="-4717" r="-144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AADFEC9-9CD3-4290-B238-4B8C60667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0171" y="1464231"/>
            <a:ext cx="5543550" cy="43529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98FD59-7275-4F0E-85E8-DFBB13787E61}"/>
              </a:ext>
            </a:extLst>
          </p:cNvPr>
          <p:cNvCxnSpPr/>
          <p:nvPr/>
        </p:nvCxnSpPr>
        <p:spPr>
          <a:xfrm flipV="1">
            <a:off x="2673734" y="4818489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1610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028B-9DBE-4DEA-987B-577B01DA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Simple Train/Test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54A2-458D-47E8-871D-878A3CD2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error could vary significantly depending on samples selected</a:t>
            </a:r>
          </a:p>
          <a:p>
            <a:r>
              <a:rPr lang="en-US" dirty="0"/>
              <a:t>Only use limited number of samples for training</a:t>
            </a:r>
          </a:p>
          <a:p>
            <a:r>
              <a:rPr lang="en-US" dirty="0"/>
              <a:t>Problems particularly bad for data with limited number of samples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48884-A43E-41F3-B139-B00D988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7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-fold cross validation</a:t>
                </a:r>
              </a:p>
              <a:p>
                <a:pPr lvl="1"/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parts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parts for training.  Use remaining for test.</a:t>
                </a:r>
              </a:p>
              <a:p>
                <a:pPr lvl="1"/>
                <a:r>
                  <a:rPr lang="en-US" dirty="0"/>
                  <a:t>Average over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test choices</a:t>
                </a:r>
              </a:p>
              <a:p>
                <a:pPr lvl="1"/>
                <a:r>
                  <a:rPr lang="en-US" dirty="0"/>
                  <a:t>More accurate, but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fits of parameters</a:t>
                </a:r>
              </a:p>
              <a:p>
                <a:pPr lvl="1"/>
                <a:r>
                  <a:rPr lang="en-US" dirty="0"/>
                  <a:t>Typical choice: K=5 or 10</a:t>
                </a:r>
              </a:p>
              <a:p>
                <a:pPr lvl="1"/>
                <a:r>
                  <a:rPr lang="en-US" dirty="0"/>
                  <a:t>Average MSE over K folds estimates the total MSE</a:t>
                </a:r>
              </a:p>
              <a:p>
                <a:pPr lvl="1"/>
                <a:r>
                  <a:rPr lang="en-US" dirty="0"/>
                  <a:t>(=Bias^2+Variance+irreducible error)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Leave one out cross validation (LOOCV)</a:t>
                </a:r>
              </a:p>
              <a:p>
                <a:pPr lvl="1"/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one sample is left out.</a:t>
                </a:r>
              </a:p>
              <a:p>
                <a:pPr lvl="1"/>
                <a:r>
                  <a:rPr lang="en-US" dirty="0"/>
                  <a:t>Most accurate, but requires N model fittings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Necessary when </a:t>
                </a:r>
                <a:r>
                  <a:rPr lang="en-US" i="1" dirty="0">
                    <a:solidFill>
                      <a:schemeClr val="tx1"/>
                    </a:solidFill>
                  </a:rPr>
                  <a:t>N</a:t>
                </a:r>
                <a:r>
                  <a:rPr lang="en-US" dirty="0">
                    <a:solidFill>
                      <a:schemeClr val="tx1"/>
                    </a:solidFill>
                  </a:rPr>
                  <a:t> is small</a:t>
                </a:r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1528"/>
                <a:ext cx="10058400" cy="4329817"/>
              </a:xfrm>
              <a:blipFill>
                <a:blip r:embed="rId3"/>
                <a:stretch>
                  <a:fillRect l="-145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1028" name="Picture 4" descr="Image result for k fold cross validation">
            <a:extLst>
              <a:ext uri="{FF2B5EF4-FFF2-40B4-BE49-F238E27FC236}">
                <a16:creationId xmlns:a16="http://schemas.microsoft.com/office/drawing/2014/main" id="{0F42119C-7453-4C53-A17D-9544287A0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256" y="1771988"/>
            <a:ext cx="536257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1C62ED-1C7D-4AE1-8FEC-623E159AE983}"/>
              </a:ext>
            </a:extLst>
          </p:cNvPr>
          <p:cNvSpPr txBox="1"/>
          <p:nvPr/>
        </p:nvSpPr>
        <p:spPr>
          <a:xfrm flipH="1">
            <a:off x="6392255" y="4324959"/>
            <a:ext cx="5068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http://blog.goldenhelix.com/goldenadmin/cross-validation-for-genomic-prediction-in-svs/ </a:t>
            </a:r>
          </a:p>
        </p:txBody>
      </p:sp>
    </p:spTree>
    <p:extLst>
      <p:ext uri="{BB962C8B-B14F-4D97-AF65-F5344CB8AC3E}">
        <p14:creationId xmlns:p14="http://schemas.microsoft.com/office/powerpoint/2010/main" val="39655078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 // Loop over folds</a:t>
                </a:r>
                <a:endParaRPr lang="en-US" dirty="0"/>
              </a:p>
              <a:p>
                <a:pPr lvl="1"/>
                <a:r>
                  <a:rPr lang="en-US" sz="2000" dirty="0"/>
                  <a:t>Split into training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000" dirty="0"/>
                  <a:t> and test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/>
                  <a:t> for fold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/>
                  <a:t>  // Loop over model order</a:t>
                </a:r>
                <a:endParaRPr lang="en-US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Fit</a:t>
                </a:r>
                <a:r>
                  <a:rPr lang="en-US" sz="2000" dirty="0"/>
                  <a:t> on training data with model order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fit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Predict</a:t>
                </a:r>
                <a:r>
                  <a:rPr lang="en-US" sz="2000" dirty="0"/>
                  <a:t> values on test data: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predict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Score</a:t>
                </a:r>
                <a:r>
                  <a:rPr lang="en-US" sz="2000" dirty="0"/>
                  <a:t> the fit on test data: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dirty="0"/>
                  <a:t>Find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score </a:t>
                </a:r>
                <a:r>
                  <a:rPr lang="en-US" dirty="0"/>
                  <a:t>for each model order: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Select model order with lowest average score: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4" descr="Image result for k fold cross validation">
            <a:extLst>
              <a:ext uri="{FF2B5EF4-FFF2-40B4-BE49-F238E27FC236}">
                <a16:creationId xmlns:a16="http://schemas.microsoft.com/office/drawing/2014/main" id="{41B96AAF-3DB9-4D44-A5F2-7692695B2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753" y="823704"/>
            <a:ext cx="4745636" cy="189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545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2F93-86C8-4F19-B542-521B59A2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36797-3111-4A26-9C80-F5D9CBD9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 on </a:t>
            </a:r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sz="1600" dirty="0">
                <a:hlinkClick r:id="rId3"/>
              </a:rPr>
              <a:t>https://github.com/pliugithub/MachineLearning/blob/master/unit04_model_sel/</a:t>
            </a:r>
            <a:r>
              <a:rPr lang="en-US" sz="1600">
                <a:hlinkClick r:id="rId3"/>
              </a:rPr>
              <a:t>demo_</a:t>
            </a:r>
            <a:r>
              <a:rPr lang="en-US" sz="1600" dirty="0">
                <a:hlinkClick r:id="rId3"/>
              </a:rPr>
              <a:t>polyfit.ipynb</a:t>
            </a:r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2CC6-3A23-4849-A86D-6AEF0BDFD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6B62C-45C3-456D-8121-B058A7FBA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5501" y="2055381"/>
            <a:ext cx="5620520" cy="42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81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Kfold</a:t>
            </a:r>
            <a:r>
              <a:rPr lang="en-US" dirty="0"/>
              <a:t> object</a:t>
            </a:r>
          </a:p>
          <a:p>
            <a:r>
              <a:rPr lang="en-US" dirty="0"/>
              <a:t>Loop</a:t>
            </a:r>
          </a:p>
          <a:p>
            <a:pPr lvl="1"/>
            <a:r>
              <a:rPr lang="en-US" dirty="0"/>
              <a:t>Outer loop: Over K folds</a:t>
            </a:r>
          </a:p>
          <a:p>
            <a:pPr lvl="1"/>
            <a:r>
              <a:rPr lang="en-US" dirty="0"/>
              <a:t>Inner loop: Over D model orders</a:t>
            </a:r>
          </a:p>
          <a:p>
            <a:pPr lvl="1"/>
            <a:r>
              <a:rPr lang="en-US" dirty="0"/>
              <a:t>Measure test error in each fold and order</a:t>
            </a:r>
          </a:p>
          <a:p>
            <a:pPr lvl="1"/>
            <a:r>
              <a:rPr lang="en-US" dirty="0"/>
              <a:t>Averaging test errors from K folds for each model order</a:t>
            </a:r>
          </a:p>
          <a:p>
            <a:pPr lvl="1"/>
            <a:r>
              <a:rPr lang="en-US" dirty="0"/>
              <a:t>Find the model order with the minimal average test errors</a:t>
            </a:r>
          </a:p>
          <a:p>
            <a:pPr lvl="1"/>
            <a:r>
              <a:rPr lang="en-US" dirty="0"/>
              <a:t>Can be time-consuming </a:t>
            </a:r>
          </a:p>
          <a:p>
            <a:pPr marL="201168" lvl="1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1AD65-1470-4F74-AF37-EC11261A1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731" y="1217441"/>
            <a:ext cx="4810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864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Polynomial Example CV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each model order d</a:t>
                </a:r>
              </a:p>
              <a:p>
                <a:pPr lvl="1"/>
                <a:r>
                  <a:rPr lang="en-US" dirty="0"/>
                  <a:t>Compute mean test RSS over K folds</a:t>
                </a:r>
              </a:p>
              <a:p>
                <a:pPr lvl="1"/>
                <a:r>
                  <a:rPr lang="en-US" dirty="0"/>
                  <a:t>Compute standard error (SE) of test RSS</a:t>
                </a:r>
              </a:p>
              <a:p>
                <a:pPr lvl="1"/>
                <a:r>
                  <a:rPr lang="en-US" dirty="0"/>
                  <a:t>SE=STD of mean RSS=RSS </a:t>
                </a:r>
                <a:r>
                  <a:rPr lang="en-US" dirty="0" err="1"/>
                  <a:t>std</a:t>
                </a:r>
                <a:r>
                  <a:rPr lang="en-US" dirty="0"/>
                  <a:t>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(expectation over different realizations </a:t>
                </a:r>
              </a:p>
              <a:p>
                <a:pPr marL="201168" lvl="1" indent="0">
                  <a:buNone/>
                </a:pPr>
                <a:r>
                  <a:rPr lang="en-US" dirty="0"/>
                  <a:t>    of data in each fold)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Simple model selection</a:t>
                </a:r>
              </a:p>
              <a:p>
                <a:pPr lvl="1"/>
                <a:r>
                  <a:rPr lang="en-US" dirty="0"/>
                  <a:t>Select d with lowest mean test RSS</a:t>
                </a:r>
              </a:p>
              <a:p>
                <a:r>
                  <a:rPr lang="en-US" dirty="0"/>
                  <a:t>For this example</a:t>
                </a:r>
              </a:p>
              <a:p>
                <a:pPr lvl="1"/>
                <a:r>
                  <a:rPr lang="en-US" dirty="0"/>
                  <a:t>Estimate model order = 3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6EC12-DC9E-48D4-8155-B343EF3ED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61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7816F2-3DD1-4F7D-893B-B1FB8352D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1445811"/>
            <a:ext cx="5195214" cy="1604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33E8E-55C0-4544-8CB3-210C61650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208" y="3202633"/>
            <a:ext cx="4537611" cy="311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725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441666-EB43-427C-8C0E-219CF6D03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43" y="1190656"/>
            <a:ext cx="5583109" cy="36322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964662-F43A-4924-8BE5-B45A0578C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Standard Error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EC12-DC9E-48D4-8155-B343EF3ED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6240895" cy="4329817"/>
          </a:xfrm>
        </p:spPr>
        <p:txBody>
          <a:bodyPr/>
          <a:lstStyle/>
          <a:p>
            <a:r>
              <a:rPr lang="en-US" dirty="0"/>
              <a:t>Previous slide:  Select d to minimize </a:t>
            </a:r>
            <a:r>
              <a:rPr lang="en-US" dirty="0" err="1"/>
              <a:t>RSS_mean</a:t>
            </a:r>
            <a:r>
              <a:rPr lang="en-US" dirty="0"/>
              <a:t>[d]</a:t>
            </a:r>
          </a:p>
          <a:p>
            <a:pPr lvl="1"/>
            <a:r>
              <a:rPr lang="en-US" dirty="0"/>
              <a:t>Average RSS across the folds and select lowest average</a:t>
            </a:r>
          </a:p>
          <a:p>
            <a:endParaRPr lang="en-US" dirty="0"/>
          </a:p>
          <a:p>
            <a:r>
              <a:rPr lang="en-US" dirty="0"/>
              <a:t>Problem:  Often over-predicts model order</a:t>
            </a:r>
          </a:p>
          <a:p>
            <a:endParaRPr lang="en-US" dirty="0"/>
          </a:p>
          <a:p>
            <a:r>
              <a:rPr lang="en-US" dirty="0"/>
              <a:t>One standard deviation rule</a:t>
            </a:r>
          </a:p>
          <a:p>
            <a:pPr lvl="1"/>
            <a:r>
              <a:rPr lang="en-US" dirty="0"/>
              <a:t>Use simplest model “within one SE of minimum”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EC0C9-06D5-4858-89D1-DE6E4BD7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52</a:t>
            </a:fld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226432-013C-4C12-9881-FCE1D2E61E62}"/>
              </a:ext>
            </a:extLst>
          </p:cNvPr>
          <p:cNvCxnSpPr/>
          <p:nvPr/>
        </p:nvCxnSpPr>
        <p:spPr>
          <a:xfrm flipV="1">
            <a:off x="8814937" y="4562767"/>
            <a:ext cx="8390" cy="352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05677F-C53C-4439-8763-8B454EDAF119}"/>
              </a:ext>
            </a:extLst>
          </p:cNvPr>
          <p:cNvSpPr txBox="1"/>
          <p:nvPr/>
        </p:nvSpPr>
        <p:spPr>
          <a:xfrm>
            <a:off x="7783514" y="4915103"/>
            <a:ext cx="215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model order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B9C753-7253-4B50-B312-B60E4A45A98C}"/>
              </a:ext>
            </a:extLst>
          </p:cNvPr>
          <p:cNvCxnSpPr>
            <a:cxnSpLocks/>
          </p:cNvCxnSpPr>
          <p:nvPr/>
        </p:nvCxnSpPr>
        <p:spPr>
          <a:xfrm>
            <a:off x="6896293" y="4095235"/>
            <a:ext cx="575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9258-00C8-48CD-81D3-A74225EE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SE Rule Pseudo-Code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Get 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score as before: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score for model order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on fold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average, std deviation and standard error of the scores: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acc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Find model order via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normal rule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lim>
                            </m:limLow>
                          </m:fName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(lowest average score)</a:t>
                </a:r>
              </a:p>
              <a:p>
                <a:r>
                  <a:rPr lang="en-US" dirty="0"/>
                  <a:t>Compute target score: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One SE rule</a:t>
                </a:r>
                <a:r>
                  <a:rPr lang="en-US" dirty="0"/>
                  <a:t>:  Find simplest model with score lower than target: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Note that one SE rule always produce a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normal rule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EE084-EF6A-4557-8F70-601C98C5D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54523-5C13-4051-A03D-80FD2FCC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677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344" y="1399947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3410599" y="2111632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4753402" y="3108582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2B38F-203D-4602-A665-C8BB4C3E37E3}"/>
              </a:ext>
            </a:extLst>
          </p:cNvPr>
          <p:cNvSpPr txBox="1"/>
          <p:nvPr/>
        </p:nvSpPr>
        <p:spPr>
          <a:xfrm>
            <a:off x="1828800" y="1399947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arm motion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100" y="4179023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4861535" y="6002974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3618675" y="5066369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A4C6C116-B089-47BD-9000-148A0A2B718E}"/>
              </a:ext>
            </a:extLst>
          </p:cNvPr>
          <p:cNvSpPr/>
          <p:nvPr/>
        </p:nvSpPr>
        <p:spPr>
          <a:xfrm rot="5400000">
            <a:off x="2240314" y="3939573"/>
            <a:ext cx="672273" cy="2257301"/>
          </a:xfrm>
          <a:prstGeom prst="bentUpArrow">
            <a:avLst>
              <a:gd name="adj1" fmla="val 17716"/>
              <a:gd name="adj2" fmla="val 24267"/>
              <a:gd name="adj3" fmla="val 27224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1ED63F34-2803-4F7A-8E44-15AE412F2BFC}"/>
              </a:ext>
            </a:extLst>
          </p:cNvPr>
          <p:cNvSpPr/>
          <p:nvPr/>
        </p:nvSpPr>
        <p:spPr>
          <a:xfrm rot="5400000" flipH="1">
            <a:off x="2218657" y="970758"/>
            <a:ext cx="620586" cy="2162298"/>
          </a:xfrm>
          <a:prstGeom prst="bentUpArrow">
            <a:avLst>
              <a:gd name="adj1" fmla="val 17716"/>
              <a:gd name="adj2" fmla="val 24267"/>
              <a:gd name="adj3" fmla="val 50000"/>
            </a:avLst>
          </a:prstGeom>
          <a:solidFill>
            <a:schemeClr val="bg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39A828-90ED-4D5A-99AA-4FFDDF5A3AE9}"/>
              </a:ext>
            </a:extLst>
          </p:cNvPr>
          <p:cNvSpPr txBox="1"/>
          <p:nvPr/>
        </p:nvSpPr>
        <p:spPr>
          <a:xfrm>
            <a:off x="2114667" y="5404358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/>
              <a:t>Record spikes</a:t>
            </a:r>
            <a:br>
              <a:rPr lang="en-US" b="0" dirty="0"/>
            </a:br>
            <a:r>
              <a:rPr lang="en-US" b="0" dirty="0"/>
              <a:t>(</a:t>
            </a:r>
            <a:r>
              <a:rPr lang="en-US" b="0" dirty="0" err="1"/>
              <a:t>ECoG</a:t>
            </a:r>
            <a:r>
              <a:rPr lang="en-US" b="0" dirty="0"/>
              <a:t> in M1)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4824650" y="3641383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933" y="3513960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6253178" y="4921000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6215979" y="1886347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048773-FB51-44B6-83B4-9CB612D79D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20" y="2457282"/>
            <a:ext cx="1403758" cy="19915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BEDF2-022A-4CFF-834E-354F4408F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504" y="1539277"/>
            <a:ext cx="3852175" cy="4329817"/>
          </a:xfrm>
        </p:spPr>
        <p:txBody>
          <a:bodyPr>
            <a:normAutofit/>
          </a:bodyPr>
          <a:lstStyle/>
          <a:p>
            <a:r>
              <a:rPr lang="en-US" dirty="0"/>
              <a:t>Read a monkey’s brain!</a:t>
            </a:r>
          </a:p>
          <a:p>
            <a:r>
              <a:rPr lang="en-US" dirty="0"/>
              <a:t>Predict hand motion from electrode measurements (number of spikes in each neuron)</a:t>
            </a:r>
          </a:p>
          <a:p>
            <a:r>
              <a:rPr lang="en-US" dirty="0"/>
              <a:t>Data from </a:t>
            </a:r>
            <a:r>
              <a:rPr lang="en-US" dirty="0">
                <a:hlinkClick r:id="rId7"/>
              </a:rPr>
              <a:t>https://crcns.org/</a:t>
            </a:r>
            <a:endParaRPr lang="en-US" dirty="0"/>
          </a:p>
          <a:p>
            <a:pPr lvl="1"/>
            <a:r>
              <a:rPr lang="en-US" dirty="0"/>
              <a:t>Open source website on neural data</a:t>
            </a:r>
          </a:p>
          <a:p>
            <a:pPr lvl="1"/>
            <a:r>
              <a:rPr lang="en-US" dirty="0"/>
              <a:t>Great for projects</a:t>
            </a:r>
          </a:p>
        </p:txBody>
      </p:sp>
    </p:spTree>
    <p:extLst>
      <p:ext uri="{BB962C8B-B14F-4D97-AF65-F5344CB8AC3E}">
        <p14:creationId xmlns:p14="http://schemas.microsoft.com/office/powerpoint/2010/main" val="2059660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F70D-6798-4438-991B-B69931A9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Lab:  Neural </a:t>
            </a:r>
            <a:r>
              <a:rPr lang="en-US" dirty="0" err="1"/>
              <a:t>ECoG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4C134-042D-4D1B-86A8-37E0F82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CD571-3570-4F4F-8E2E-4CE2D6C2F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3" y="1412139"/>
            <a:ext cx="2158276" cy="1708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1E3563-734C-4EB9-97EE-A2B8FA3A6A12}"/>
              </a:ext>
            </a:extLst>
          </p:cNvPr>
          <p:cNvSpPr txBox="1"/>
          <p:nvPr/>
        </p:nvSpPr>
        <p:spPr>
          <a:xfrm rot="16200000">
            <a:off x="750518" y="2123824"/>
            <a:ext cx="131646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0" dirty="0"/>
              <a:t>Velocity 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0ABE6-09C8-4C09-8790-9E6FE97347BD}"/>
              </a:ext>
            </a:extLst>
          </p:cNvPr>
          <p:cNvSpPr txBox="1"/>
          <p:nvPr/>
        </p:nvSpPr>
        <p:spPr>
          <a:xfrm>
            <a:off x="2093321" y="3120774"/>
            <a:ext cx="105015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Velocity 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FA254A-ABFB-4DA8-89EF-7311CD6E42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019" y="4191215"/>
            <a:ext cx="2340992" cy="18532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3ECBDD-CABD-47B2-810E-0DE2F6FCD5E2}"/>
              </a:ext>
            </a:extLst>
          </p:cNvPr>
          <p:cNvSpPr txBox="1"/>
          <p:nvPr/>
        </p:nvSpPr>
        <p:spPr>
          <a:xfrm>
            <a:off x="2201454" y="6015166"/>
            <a:ext cx="74584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/>
              <a:t>Time</a:t>
            </a:r>
            <a:endParaRPr lang="en-US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5DB52-B62B-44CF-9892-6668116B1729}"/>
              </a:ext>
            </a:extLst>
          </p:cNvPr>
          <p:cNvSpPr txBox="1"/>
          <p:nvPr/>
        </p:nvSpPr>
        <p:spPr>
          <a:xfrm rot="16200000">
            <a:off x="958594" y="5078561"/>
            <a:ext cx="85632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0" dirty="0"/>
              <a:t>Neuron</a:t>
            </a:r>
            <a:endParaRPr lang="en-US" b="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1AD642F-223E-4A75-85E0-5568A5D13C46}"/>
              </a:ext>
            </a:extLst>
          </p:cNvPr>
          <p:cNvSpPr/>
          <p:nvPr/>
        </p:nvSpPr>
        <p:spPr>
          <a:xfrm rot="16200000">
            <a:off x="2164569" y="3653575"/>
            <a:ext cx="819617" cy="404948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Question Mark by rejon">
            <a:extLst>
              <a:ext uri="{FF2B5EF4-FFF2-40B4-BE49-F238E27FC236}">
                <a16:creationId xmlns:a16="http://schemas.microsoft.com/office/drawing/2014/main" id="{52FE03AD-B977-40A3-BCA6-E33C067210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852" y="3526152"/>
            <a:ext cx="650240" cy="6502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C581E48-DFD9-4D97-9AFB-4C7207BA3505}"/>
              </a:ext>
            </a:extLst>
          </p:cNvPr>
          <p:cNvSpPr txBox="1"/>
          <p:nvPr/>
        </p:nvSpPr>
        <p:spPr>
          <a:xfrm>
            <a:off x="3593097" y="4933192"/>
            <a:ext cx="1295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Spikes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588B3-06AF-409D-BD89-09A22B4786D7}"/>
              </a:ext>
            </a:extLst>
          </p:cNvPr>
          <p:cNvSpPr txBox="1"/>
          <p:nvPr/>
        </p:nvSpPr>
        <p:spPr>
          <a:xfrm>
            <a:off x="3555898" y="1898539"/>
            <a:ext cx="12954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Arm velocity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 filter model: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−ℓ,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[ℓ,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spikes from neuron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(two outputs for x and y motion)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weight from neuron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output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at time delay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Linear fitting: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Model order selection:</a:t>
                </a:r>
              </a:p>
              <a:p>
                <a:pPr lvl="1"/>
                <a:r>
                  <a:rPr lang="en-US" dirty="0"/>
                  <a:t>Find optimal maximum delay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Higher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allows better fit, but uses more parameters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5BEDF2-022A-4CFF-834E-354F4408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8498" y="1539277"/>
                <a:ext cx="6267182" cy="4329817"/>
              </a:xfrm>
              <a:blipFill>
                <a:blip r:embed="rId6"/>
                <a:stretch>
                  <a:fillRect l="-233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77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CD592-C4E3-4568-979D-2DF8DFC4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</p:spPr>
            <p:txBody>
              <a:bodyPr/>
              <a:lstStyle/>
              <a:p>
                <a:r>
                  <a:rPr lang="en-US" dirty="0"/>
                  <a:t>You are given some data.</a:t>
                </a:r>
              </a:p>
              <a:p>
                <a:r>
                  <a:rPr lang="en-US" dirty="0"/>
                  <a:t>Want to fit a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Decide to use a polynomial: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model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should we use?</a:t>
                </a:r>
              </a:p>
              <a:p>
                <a:r>
                  <a:rPr lang="en-US" dirty="0"/>
                  <a:t>Thoughts?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A356AF-7BFF-44C9-AA5A-6B3335645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8"/>
                <a:ext cx="4699086" cy="4202844"/>
              </a:xfrm>
              <a:blipFill>
                <a:blip r:embed="rId3"/>
                <a:stretch>
                  <a:fillRect l="-3113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61026-106D-475A-9DEC-A6E41CF6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E09-C98C-4E47-9B8D-917653360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0904" y="192762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34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853CA-E0DB-457C-A5A2-0260DBF6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</p:spPr>
            <p:txBody>
              <a:bodyPr/>
              <a:lstStyle/>
              <a:p>
                <a:r>
                  <a:rPr lang="en-US" dirty="0"/>
                  <a:t>Previous example is synthetic data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:  40 samples uniform in [-1,1]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600" dirty="0"/>
                  <a:t> = “true relation”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600" dirty="0"/>
                  <a:t>,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 ~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Synthetic data useful for analysis</a:t>
                </a:r>
              </a:p>
              <a:p>
                <a:pPr lvl="1"/>
                <a:r>
                  <a:rPr lang="en-US" dirty="0"/>
                  <a:t>Know “ground truth”</a:t>
                </a:r>
              </a:p>
              <a:p>
                <a:pPr lvl="1"/>
                <a:r>
                  <a:rPr lang="en-US" dirty="0"/>
                  <a:t>Can measure performance of various 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E6E13-24CB-4FC7-98E7-2C2B906E6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7"/>
                <a:ext cx="5001303" cy="4329817"/>
              </a:xfrm>
              <a:blipFill>
                <a:blip r:embed="rId3"/>
                <a:stretch>
                  <a:fillRect l="-2927" t="-1549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8C14D-4405-4944-8FA9-DFED7CB6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5B905-5B13-4B4F-BCDF-89429ED78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115" y="630946"/>
            <a:ext cx="4663994" cy="30732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6A665-6B1B-40A8-BA5A-E550E415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296" y="3891417"/>
            <a:ext cx="38481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01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with True Model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7"/>
            <a:ext cx="5286742" cy="4329817"/>
          </a:xfrm>
        </p:spPr>
        <p:txBody>
          <a:bodyPr/>
          <a:lstStyle/>
          <a:p>
            <a:r>
              <a:rPr lang="en-US" dirty="0"/>
              <a:t>Suppose true polynomial order, d=3, is known</a:t>
            </a:r>
          </a:p>
          <a:p>
            <a:r>
              <a:rPr lang="en-US" dirty="0"/>
              <a:t>Use linear regression</a:t>
            </a:r>
          </a:p>
          <a:p>
            <a:pPr lvl="1"/>
            <a:r>
              <a:rPr lang="en-US" dirty="0" err="1"/>
              <a:t>numpy.polynomial</a:t>
            </a:r>
            <a:r>
              <a:rPr lang="en-US" dirty="0"/>
              <a:t> package </a:t>
            </a:r>
          </a:p>
          <a:p>
            <a:r>
              <a:rPr lang="en-US" dirty="0"/>
              <a:t>Get very good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CAE37B-036A-4DA3-9661-D3333525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74" y="3174459"/>
            <a:ext cx="5107219" cy="3416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C4C055-929E-46B5-8377-7B28DF179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410" y="1767486"/>
            <a:ext cx="51530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5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True Model Order  not Known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39278"/>
            <a:ext cx="10058400" cy="683806"/>
          </a:xfrm>
        </p:spPr>
        <p:txBody>
          <a:bodyPr/>
          <a:lstStyle/>
          <a:p>
            <a:r>
              <a:rPr lang="en-US" dirty="0"/>
              <a:t>Suppose we guess the wrong model order?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13358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 “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Underfitting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82375" y="5192785"/>
            <a:ext cx="249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d=10 “Overfitting”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E4C4D1-E09F-4824-8EB1-79E75C48B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74" y="2297895"/>
            <a:ext cx="4129571" cy="2605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7FD8AB-68A8-4765-9C9D-73F0257B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697" y="2297896"/>
            <a:ext cx="4075599" cy="264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60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6178</TotalTime>
  <Words>3985</Words>
  <Application>Microsoft Macintosh PowerPoint</Application>
  <PresentationFormat>Widescreen</PresentationFormat>
  <Paragraphs>592</Paragraphs>
  <Slides>55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Calibri</vt:lpstr>
      <vt:lpstr>Cambria Math</vt:lpstr>
      <vt:lpstr>Wingdings</vt:lpstr>
      <vt:lpstr>Retrospect</vt:lpstr>
      <vt:lpstr>Unit 4  Model Order Selection</vt:lpstr>
      <vt:lpstr>Learning Objectives</vt:lpstr>
      <vt:lpstr>Outline </vt:lpstr>
      <vt:lpstr>Polynomial Fitting</vt:lpstr>
      <vt:lpstr>Demo on Github</vt:lpstr>
      <vt:lpstr>Example Question</vt:lpstr>
      <vt:lpstr>Synthetic Data</vt:lpstr>
      <vt:lpstr>Fitting with True Model Order</vt:lpstr>
      <vt:lpstr>But, True Model Order  not Known</vt:lpstr>
      <vt:lpstr>How Can You Tell from Data?</vt:lpstr>
      <vt:lpstr>Using RSS on Training Data ? </vt:lpstr>
      <vt:lpstr>Outline </vt:lpstr>
      <vt:lpstr>Generalization </vt:lpstr>
      <vt:lpstr>A Model To Understand Generalization</vt:lpstr>
      <vt:lpstr>Output Mean Squared Error</vt:lpstr>
      <vt:lpstr>Function MSE and Irreducible Error</vt:lpstr>
      <vt:lpstr>Proof of the MSE Decomposition</vt:lpstr>
      <vt:lpstr>Model Class and Under-Modeling</vt:lpstr>
      <vt:lpstr>Sample Questions 1 and 2</vt:lpstr>
      <vt:lpstr>Sample Questions 3 and 4</vt:lpstr>
      <vt:lpstr>Under-Modeling and Irreducible Error</vt:lpstr>
      <vt:lpstr>What We Have Learned So Far</vt:lpstr>
      <vt:lpstr>In-Class Exercise</vt:lpstr>
      <vt:lpstr>Bias and Variance</vt:lpstr>
      <vt:lpstr>Bias Illustrated</vt:lpstr>
      <vt:lpstr>Variance Illustrated</vt:lpstr>
      <vt:lpstr>Bias-Variance Formula</vt:lpstr>
      <vt:lpstr>Bias-Variance Tradeoff</vt:lpstr>
      <vt:lpstr>Bias-Variance Formula Proof</vt:lpstr>
      <vt:lpstr>Summary of Results for Linear Models</vt:lpstr>
      <vt:lpstr>In-Class Exercise</vt:lpstr>
      <vt:lpstr>Outline </vt:lpstr>
      <vt:lpstr>Linear Models</vt:lpstr>
      <vt:lpstr>Minimum Number of Samples</vt:lpstr>
      <vt:lpstr>Random Vectors Review</vt:lpstr>
      <vt:lpstr>Linear Transforms of Random Vectors</vt:lpstr>
      <vt:lpstr>Bias With No Under-Modeling</vt:lpstr>
      <vt:lpstr>Variance of the Parameters in Linear Models</vt:lpstr>
      <vt:lpstr>Variance in Linear Estimate</vt:lpstr>
      <vt:lpstr>Case with Equal Test &amp; Training Distributions  </vt:lpstr>
      <vt:lpstr>Case with Equal Test &amp; Training Distributions  </vt:lpstr>
      <vt:lpstr>Summary of Results for Linear Models</vt:lpstr>
      <vt:lpstr>Outline </vt:lpstr>
      <vt:lpstr>Cross Validation</vt:lpstr>
      <vt:lpstr>Polynomial Example: Training Test Split</vt:lpstr>
      <vt:lpstr>Finding the Model Order</vt:lpstr>
      <vt:lpstr>Problems with Simple Train/Test Split</vt:lpstr>
      <vt:lpstr>K-Fold Cross Validation</vt:lpstr>
      <vt:lpstr>K-Fold Pseudo-Code</vt:lpstr>
      <vt:lpstr>Polynomial Example</vt:lpstr>
      <vt:lpstr>Polynomial Example CV Results</vt:lpstr>
      <vt:lpstr>One Standard Error Rule</vt:lpstr>
      <vt:lpstr>One SE Rule Pseudo-Code</vt:lpstr>
      <vt:lpstr>Lab:  Neural ECoG Data</vt:lpstr>
      <vt:lpstr>Lab:  Neural ECoG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Pei Liu</cp:lastModifiedBy>
  <cp:revision>592</cp:revision>
  <cp:lastPrinted>2021-09-27T13:28:54Z</cp:lastPrinted>
  <dcterms:created xsi:type="dcterms:W3CDTF">2015-03-22T11:15:32Z</dcterms:created>
  <dcterms:modified xsi:type="dcterms:W3CDTF">2021-09-27T13:29:02Z</dcterms:modified>
</cp:coreProperties>
</file>