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7"/>
  </p:notesMasterIdLst>
  <p:sldIdLst>
    <p:sldId id="258" r:id="rId2"/>
    <p:sldId id="383" r:id="rId3"/>
    <p:sldId id="384" r:id="rId4"/>
    <p:sldId id="385" r:id="rId5"/>
    <p:sldId id="275" r:id="rId6"/>
    <p:sldId id="28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366" r:id="rId16"/>
    <p:sldId id="367" r:id="rId17"/>
    <p:sldId id="287" r:id="rId18"/>
    <p:sldId id="288" r:id="rId19"/>
    <p:sldId id="289" r:id="rId20"/>
    <p:sldId id="363" r:id="rId21"/>
    <p:sldId id="364" r:id="rId22"/>
    <p:sldId id="291" r:id="rId23"/>
    <p:sldId id="324" r:id="rId24"/>
    <p:sldId id="290" r:id="rId25"/>
    <p:sldId id="292" r:id="rId26"/>
    <p:sldId id="293" r:id="rId27"/>
    <p:sldId id="368" r:id="rId28"/>
    <p:sldId id="294" r:id="rId29"/>
    <p:sldId id="295" r:id="rId30"/>
    <p:sldId id="297" r:id="rId31"/>
    <p:sldId id="298" r:id="rId32"/>
    <p:sldId id="302" r:id="rId33"/>
    <p:sldId id="304" r:id="rId34"/>
    <p:sldId id="303" r:id="rId35"/>
    <p:sldId id="305" r:id="rId36"/>
    <p:sldId id="306" r:id="rId37"/>
    <p:sldId id="369" r:id="rId38"/>
    <p:sldId id="311" r:id="rId39"/>
    <p:sldId id="376" r:id="rId40"/>
    <p:sldId id="319" r:id="rId41"/>
    <p:sldId id="375" r:id="rId42"/>
    <p:sldId id="377" r:id="rId43"/>
    <p:sldId id="379" r:id="rId44"/>
    <p:sldId id="380" r:id="rId45"/>
    <p:sldId id="315" r:id="rId46"/>
    <p:sldId id="370" r:id="rId47"/>
    <p:sldId id="317" r:id="rId48"/>
    <p:sldId id="381" r:id="rId49"/>
    <p:sldId id="373" r:id="rId50"/>
    <p:sldId id="374" r:id="rId51"/>
    <p:sldId id="320" r:id="rId52"/>
    <p:sldId id="322" r:id="rId53"/>
    <p:sldId id="321" r:id="rId54"/>
    <p:sldId id="323" r:id="rId55"/>
    <p:sldId id="299" r:id="rId56"/>
    <p:sldId id="300" r:id="rId57"/>
    <p:sldId id="301" r:id="rId58"/>
    <p:sldId id="307" r:id="rId59"/>
    <p:sldId id="309" r:id="rId60"/>
    <p:sldId id="308" r:id="rId61"/>
    <p:sldId id="310" r:id="rId62"/>
    <p:sldId id="382" r:id="rId63"/>
    <p:sldId id="312" r:id="rId64"/>
    <p:sldId id="314" r:id="rId65"/>
    <p:sldId id="365" r:id="rId6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iff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8Ugqv7UhBv2B6zd7nYwhzX78cno7EnPjvfrdHaRKtBnBujQ/viewform?usp=sf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youtube.com/channel/UCnm29LeklN7kcvHAZ0Fm42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6831938" y="2856545"/>
            <a:ext cx="1631598" cy="97469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620405" y="21871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63E2-E18C-418F-871E-3077622C044C}"/>
              </a:ext>
            </a:extLst>
          </p:cNvPr>
          <p:cNvSpPr/>
          <p:nvPr/>
        </p:nvSpPr>
        <p:spPr>
          <a:xfrm rot="5400000">
            <a:off x="7620405" y="2523133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F8C25-3043-4E51-9E63-39DD53728D00}"/>
              </a:ext>
            </a:extLst>
          </p:cNvPr>
          <p:cNvSpPr/>
          <p:nvPr/>
        </p:nvSpPr>
        <p:spPr>
          <a:xfrm rot="5400000">
            <a:off x="7614545" y="26403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EDD41-D1FC-4629-8F5D-19D448DFB9CE}"/>
              </a:ext>
            </a:extLst>
          </p:cNvPr>
          <p:cNvSpPr/>
          <p:nvPr/>
        </p:nvSpPr>
        <p:spPr>
          <a:xfrm rot="5400000">
            <a:off x="7622769" y="3007795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E488B7-A793-43A3-81EE-3C561856DD4C}"/>
              </a:ext>
            </a:extLst>
          </p:cNvPr>
          <p:cNvSpPr/>
          <p:nvPr/>
        </p:nvSpPr>
        <p:spPr>
          <a:xfrm rot="5400000">
            <a:off x="7623953" y="3113796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E54F9-0EC3-41D7-A3AA-D0E49EA923FA}"/>
              </a:ext>
            </a:extLst>
          </p:cNvPr>
          <p:cNvSpPr/>
          <p:nvPr/>
        </p:nvSpPr>
        <p:spPr>
          <a:xfrm rot="5400000">
            <a:off x="7618036" y="3226859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/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Weight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blipFill>
                <a:blip r:embed="rId3"/>
                <a:stretch>
                  <a:fillRect l="-459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445388"/>
            <a:chOff x="2670774" y="2959349"/>
            <a:chExt cx="7161123" cy="1445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9F72FF-A322-F648-ADA5-B26049214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959" y="3452436"/>
            <a:ext cx="6246945" cy="2247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824FD-7F04-BD40-9B47-1E8C009A8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182" y="3859339"/>
            <a:ext cx="1099592" cy="1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7124-2623-334C-85F8-6FB2A370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719F-1F96-CA49-A313-3E733D2E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Midterm</a:t>
            </a:r>
          </a:p>
          <a:p>
            <a:pPr lvl="1"/>
            <a:r>
              <a:rPr lang="en-US" sz="2000" dirty="0"/>
              <a:t>March 29 (Monday), 11:00AM-1:30PM ET via Zoom </a:t>
            </a:r>
          </a:p>
          <a:p>
            <a:pPr lvl="1"/>
            <a:r>
              <a:rPr lang="en-US" sz="2000" dirty="0"/>
              <a:t>Zoom link will be emailed later this week</a:t>
            </a:r>
          </a:p>
          <a:p>
            <a:pPr lvl="1"/>
            <a:r>
              <a:rPr lang="en-US" sz="2000" dirty="0"/>
              <a:t>Exam questions via Google form</a:t>
            </a:r>
          </a:p>
          <a:p>
            <a:pPr lvl="2"/>
            <a:r>
              <a:rPr lang="en-US" sz="2100" dirty="0">
                <a:hlinkClick r:id="rId2"/>
              </a:rPr>
              <a:t>https://docs.google.com/forms/d/e/1FAIpQLSe8Ugqv7UhBv2B6zd7nYwhzX78cno7EnPjvfrdHaRKtBnBujQ/viewform?usp=sf_link</a:t>
            </a:r>
            <a:endParaRPr lang="en-US" sz="2100" dirty="0"/>
          </a:p>
          <a:p>
            <a:r>
              <a:rPr lang="en-US" sz="2400" dirty="0"/>
              <a:t>Policy</a:t>
            </a:r>
          </a:p>
          <a:p>
            <a:pPr lvl="1"/>
            <a:r>
              <a:rPr lang="en-US" sz="2000" dirty="0"/>
              <a:t>Close-book exam</a:t>
            </a:r>
          </a:p>
          <a:p>
            <a:pPr lvl="1"/>
            <a:r>
              <a:rPr lang="en-US" sz="2000" dirty="0"/>
              <a:t>2 piece of paper </a:t>
            </a:r>
            <a:r>
              <a:rPr lang="en-US" sz="2000" dirty="0" err="1"/>
              <a:t>cheatsheet</a:t>
            </a:r>
            <a:r>
              <a:rPr lang="en-US" sz="2000" dirty="0"/>
              <a:t>, can write on both sides.</a:t>
            </a:r>
          </a:p>
          <a:p>
            <a:pPr lvl="1"/>
            <a:r>
              <a:rPr lang="en-US" sz="2000" dirty="0"/>
              <a:t>Attendance at exams is mandatory</a:t>
            </a:r>
          </a:p>
          <a:p>
            <a:r>
              <a:rPr lang="en-US" sz="2400" dirty="0"/>
              <a:t>What will be included in the midterm? </a:t>
            </a:r>
          </a:p>
          <a:p>
            <a:pPr lvl="1"/>
            <a:r>
              <a:rPr lang="en-US" sz="2000" dirty="0"/>
              <a:t>All materials taught in Lecture 1 to Lecture 7 </a:t>
            </a:r>
          </a:p>
          <a:p>
            <a:pPr lvl="1"/>
            <a:r>
              <a:rPr lang="en-US" sz="2000" dirty="0"/>
              <a:t>Not include Lecture 8: SVM</a:t>
            </a:r>
          </a:p>
          <a:p>
            <a:pPr lvl="1"/>
            <a:r>
              <a:rPr lang="en-US" sz="2000" dirty="0"/>
              <a:t>6-7 questions, very similar to homework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15C35-ADFC-5A44-8216-53CD6FD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9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maximum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69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153A-BE2A-5C4F-81E2-ACDD286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311F-7EE0-D747-ABC7-E9EACDC4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Please join the meeting on 15 minutes before 11AM, and use your full name when you join.</a:t>
            </a:r>
          </a:p>
          <a:p>
            <a:r>
              <a:rPr lang="en-US" sz="2400" dirty="0"/>
              <a:t>Each student is required to open Zoom and turn on their video, making sure the camera captures your hands and your computer screen/keyboard. The whole exam will be recorded. To clearly capture the video of exam taking, it is recommended that:</a:t>
            </a:r>
          </a:p>
          <a:p>
            <a:pPr lvl="1"/>
            <a:r>
              <a:rPr lang="en-US" sz="2000" dirty="0"/>
              <a:t>A student can use an external webcam connected to the computer;</a:t>
            </a:r>
          </a:p>
          <a:p>
            <a:pPr lvl="1"/>
            <a:r>
              <a:rPr lang="en-US" sz="2000" dirty="0"/>
              <a:t>Or use another device (smartphone/</a:t>
            </a:r>
            <a:r>
              <a:rPr lang="en-US" sz="2000" dirty="0" err="1"/>
              <a:t>ipad</a:t>
            </a:r>
            <a:r>
              <a:rPr lang="en-US" sz="2000" dirty="0"/>
              <a:t>/laptop with power plugged in);</a:t>
            </a:r>
          </a:p>
          <a:p>
            <a:pPr lvl="1"/>
            <a:r>
              <a:rPr lang="en-US" sz="2000" dirty="0"/>
              <a:t>In both cases, adjust the position/orientation of the camera so that it clearly captures the keyboard, screen and both hands.</a:t>
            </a:r>
          </a:p>
          <a:p>
            <a:r>
              <a:rPr lang="en-US" sz="2400" dirty="0"/>
              <a:t>During the exam, you should keep your video on all the time. If there is anything wrong with your Zoom connection, please </a:t>
            </a:r>
            <a:r>
              <a:rPr lang="en-US" sz="2400" dirty="0" err="1"/>
              <a:t>recoonect</a:t>
            </a:r>
            <a:r>
              <a:rPr lang="en-US" sz="2400" dirty="0"/>
              <a:t> ASAP. If you cannot reconnect, please email ASAP.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22B3-8A16-C84E-959F-CCAFCE6C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8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72" y="1406863"/>
            <a:ext cx="5750883" cy="43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function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Key function for SVMs and kernel classifiers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Typical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2981178"/>
            <a:ext cx="3752825" cy="28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5BE7-F6AA-474C-B79C-2AF42BB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AE9E-B087-EA48-938D-B249E78A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read exam questions from computer screen, and write answers on BLANK papers using pen/pencil. If you have a printer, you can also print the questions and answer directly on the question papers.</a:t>
            </a:r>
          </a:p>
          <a:p>
            <a:pPr lvl="1"/>
            <a:r>
              <a:rPr lang="en-US" dirty="0"/>
              <a:t>Use a separate page for each question, and clear mark the questions on the top of the page.</a:t>
            </a:r>
          </a:p>
          <a:p>
            <a:r>
              <a:rPr lang="en-US" dirty="0"/>
              <a:t>At 1:30PM, submit a single PDF to </a:t>
            </a:r>
            <a:r>
              <a:rPr lang="en-US" dirty="0" err="1"/>
              <a:t>newclasses.nyu.edu</a:t>
            </a:r>
            <a:r>
              <a:rPr lang="en-US" dirty="0"/>
              <a:t>, under the assignment named “Midterm Exam”. </a:t>
            </a:r>
          </a:p>
          <a:p>
            <a:pPr lvl="1"/>
            <a:r>
              <a:rPr lang="en-US" dirty="0"/>
              <a:t>Use Adobe Scan APP/iPhone Notes APP/</a:t>
            </a:r>
            <a:r>
              <a:rPr lang="en-US" dirty="0" err="1"/>
              <a:t>etc</a:t>
            </a:r>
            <a:r>
              <a:rPr lang="en-US" dirty="0"/>
              <a:t> to scan your answers;</a:t>
            </a:r>
          </a:p>
          <a:p>
            <a:pPr lvl="1"/>
            <a:r>
              <a:rPr lang="en-US" dirty="0"/>
              <a:t>Don’t upload several photos;</a:t>
            </a:r>
          </a:p>
          <a:p>
            <a:pPr lvl="1"/>
            <a:r>
              <a:rPr lang="en-US" dirty="0"/>
              <a:t>The DEADLINE for submission is in </a:t>
            </a:r>
            <a:r>
              <a:rPr lang="en-US" dirty="0">
                <a:solidFill>
                  <a:srgbClr val="FF0000"/>
                </a:solidFill>
              </a:rPr>
              <a:t>10 minutes</a:t>
            </a:r>
            <a:r>
              <a:rPr lang="en-US" dirty="0"/>
              <a:t> .If you never used your phone to scan a documents, give it a try before the exam;</a:t>
            </a:r>
          </a:p>
          <a:p>
            <a:pPr lvl="1"/>
            <a:r>
              <a:rPr lang="en-US" dirty="0"/>
              <a:t>Before you leave the exam, it’s your responsibility to make sure all your answers are uploaded.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2132-1AA3-A34C-A76D-AE64D7A7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1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Maximum when angle between vectors is small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27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A6E21-EE85-41E6-A2FB-F9050B690301}"/>
              </a:ext>
            </a:extLst>
          </p:cNvPr>
          <p:cNvGrpSpPr/>
          <p:nvPr/>
        </p:nvGrpSpPr>
        <p:grpSpPr>
          <a:xfrm>
            <a:off x="7486565" y="1539277"/>
            <a:ext cx="2064553" cy="1629922"/>
            <a:chOff x="7486565" y="1539277"/>
            <a:chExt cx="2064553" cy="16299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D6825C-CDB2-4AC3-B6C4-F32680CBDAF9}"/>
                </a:ext>
              </a:extLst>
            </p:cNvPr>
            <p:cNvCxnSpPr/>
            <p:nvPr/>
          </p:nvCxnSpPr>
          <p:spPr>
            <a:xfrm flipV="1">
              <a:off x="7700455" y="1801798"/>
              <a:ext cx="1115735" cy="95634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B180E-48CF-4204-B08C-C1C8B244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455" y="2758142"/>
              <a:ext cx="1476522" cy="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0DEBB78-0ABC-45BC-8ED9-52B14E72B94D}"/>
                </a:ext>
              </a:extLst>
            </p:cNvPr>
            <p:cNvSpPr/>
            <p:nvPr/>
          </p:nvSpPr>
          <p:spPr>
            <a:xfrm>
              <a:off x="7486565" y="2347084"/>
              <a:ext cx="763398" cy="822115"/>
            </a:xfrm>
            <a:prstGeom prst="arc">
              <a:avLst>
                <a:gd name="adj1" fmla="val 1828172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/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/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/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FF5ED-498D-4417-8CD8-B06023B6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665" y="3395591"/>
            <a:ext cx="3670822" cy="23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7AD-2612-4D08-BDB6-4BD8A02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</p:spPr>
            <p:txBody>
              <a:bodyPr/>
              <a:lstStyle/>
              <a:p>
                <a:r>
                  <a:rPr lang="en-US" b="0" dirty="0"/>
                  <a:t>RBF kernel: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Peak value of 1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s-ES" b="0" dirty="0" err="1"/>
                  <a:t>Width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s-E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  <a:blipFill>
                <a:blip r:embed="rId2"/>
                <a:stretch>
                  <a:fillRect l="-1455" t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D606-6FCE-411F-BF44-4BDEC0E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05F5-19A5-4341-9894-F4A765F9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6" y="2780893"/>
            <a:ext cx="4240242" cy="2762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420B2-3214-4338-BECD-3F54E51660CE}"/>
              </a:ext>
            </a:extLst>
          </p:cNvPr>
          <p:cNvSpPr txBox="1"/>
          <p:nvPr/>
        </p:nvSpPr>
        <p:spPr>
          <a:xfrm>
            <a:off x="1839433" y="535880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F6293-0381-48E8-938C-F10ABE8BC074}"/>
              </a:ext>
            </a:extLst>
          </p:cNvPr>
          <p:cNvSpPr txBox="1"/>
          <p:nvPr/>
        </p:nvSpPr>
        <p:spPr>
          <a:xfrm>
            <a:off x="7973656" y="549559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2D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C17DE-BC77-45A9-A042-444CC31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79" y="2194189"/>
            <a:ext cx="6099489" cy="3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A70-0718-4E56-8378-0C2792FB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binary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classify a new point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Decision function: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positive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negative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Kernel classifiers are a subject on their own</a:t>
                </a:r>
              </a:p>
              <a:p>
                <a:pPr lvl="1"/>
                <a:r>
                  <a:rPr lang="en-US" dirty="0"/>
                  <a:t>We just mention them here to explain connection to SVMs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  <a:blipFill>
                <a:blip r:embed="rId2"/>
                <a:stretch>
                  <a:fillRect l="-204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1DD0-B387-4D68-95FB-80A1029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6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Decision function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bell curves</a:t>
                </a:r>
              </a:p>
              <a:p>
                <a:pPr lvl="1"/>
                <a:r>
                  <a:rPr lang="en-US" dirty="0"/>
                  <a:t>Positive when near positive samples</a:t>
                </a:r>
              </a:p>
              <a:p>
                <a:pPr lvl="1"/>
                <a:r>
                  <a:rPr lang="en-US" dirty="0"/>
                  <a:t>Negative when near negative samples</a:t>
                </a:r>
              </a:p>
              <a:p>
                <a:r>
                  <a:rPr lang="en-US" dirty="0"/>
                  <a:t>Classification: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AFBF8C-A8B9-4CA4-B108-3AA4C1EB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2"/>
          <a:stretch/>
        </p:blipFill>
        <p:spPr>
          <a:xfrm>
            <a:off x="6126480" y="3013166"/>
            <a:ext cx="252374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B18F-524D-4BE0-8A2B-135F9BA2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11"/>
          <a:stretch/>
        </p:blipFill>
        <p:spPr>
          <a:xfrm>
            <a:off x="8730834" y="3013166"/>
            <a:ext cx="2715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1C-5715-4331-8EDC-EC73334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before</a:t>
                </a:r>
              </a:p>
              <a:p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increases:</a:t>
                </a:r>
              </a:p>
              <a:p>
                <a:pPr lvl="1"/>
                <a:r>
                  <a:rPr lang="en-US" b="0" dirty="0"/>
                  <a:t>Decision function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fits training data better</a:t>
                </a:r>
              </a:p>
              <a:p>
                <a:pPr lvl="1"/>
                <a:r>
                  <a:rPr lang="en-US" dirty="0"/>
                  <a:t>Classification region more complex</a:t>
                </a:r>
              </a:p>
              <a:p>
                <a:r>
                  <a:rPr lang="en-US" dirty="0"/>
                  <a:t>As a classifier, 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results in:</a:t>
                </a:r>
              </a:p>
              <a:p>
                <a:pPr lvl="1"/>
                <a:r>
                  <a:rPr lang="en-US" dirty="0"/>
                  <a:t>Lower bias error</a:t>
                </a:r>
              </a:p>
              <a:p>
                <a:pPr lvl="1"/>
                <a:r>
                  <a:rPr lang="en-US" dirty="0"/>
                  <a:t>But, higher variance error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117-3D2D-484D-BD40-6CE75A2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425F-1FC4-4CA5-A559-5D7982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1856335"/>
            <a:ext cx="4010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with 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transformation: 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 in SVMs:</a:t>
                </a:r>
              </a:p>
              <a:p>
                <a:pPr lvl="1"/>
                <a:r>
                  <a:rPr lang="en-US" dirty="0"/>
                  <a:t>Makes applying non-linear transformations easy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B31F118-F5EB-4836-8D1F-E331FE2D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7" y="2151153"/>
            <a:ext cx="4566733" cy="25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748842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77707-B827-4626-AB95-A4BF60A3EF26}"/>
              </a:ext>
            </a:extLst>
          </p:cNvPr>
          <p:cNvGrpSpPr/>
          <p:nvPr/>
        </p:nvGrpSpPr>
        <p:grpSpPr>
          <a:xfrm>
            <a:off x="7089163" y="4773399"/>
            <a:ext cx="3889423" cy="630936"/>
            <a:chOff x="7089163" y="4773399"/>
            <a:chExt cx="3889423" cy="6309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089163" y="4773399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438983" y="5088867"/>
              <a:ext cx="58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SVM cost function as before (i.e. Hinge loss + inverse margin)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2070754"/>
            <a:ext cx="3186752" cy="1358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Form of the SVM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SVM classifier </a:t>
                </a:r>
                <a:r>
                  <a:rPr lang="en-US" dirty="0"/>
                  <a:t>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point:  </a:t>
                </a:r>
                <a:r>
                  <a:rPr lang="en-US" dirty="0">
                    <a:solidFill>
                      <a:schemeClr val="tx1"/>
                    </a:solidFill>
                  </a:rPr>
                  <a:t>SVM classifier is approximately Kernel classifier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there are two differences: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samples (the weights are only non-zero on the SVs)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bias term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(can be positive or negative)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4E07C-C314-468D-8FD8-CBA87E6175A6}"/>
              </a:ext>
            </a:extLst>
          </p:cNvPr>
          <p:cNvGrpSpPr/>
          <p:nvPr/>
        </p:nvGrpSpPr>
        <p:grpSpPr>
          <a:xfrm>
            <a:off x="7477128" y="2152221"/>
            <a:ext cx="2673310" cy="369332"/>
            <a:chOff x="7477128" y="2152221"/>
            <a:chExt cx="26733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6BDF3-4B15-4EBE-B842-A3CBD6AFB5D7}"/>
                </a:ext>
              </a:extLst>
            </p:cNvPr>
            <p:cNvSpPr txBox="1"/>
            <p:nvPr/>
          </p:nvSpPr>
          <p:spPr>
            <a:xfrm>
              <a:off x="8332312" y="2152221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Decision function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FBB162-5F41-4BAC-8417-A4E0B5ECE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364182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FDE2D-4F08-4BC8-A812-9106FEBFB201}"/>
              </a:ext>
            </a:extLst>
          </p:cNvPr>
          <p:cNvGrpSpPr/>
          <p:nvPr/>
        </p:nvGrpSpPr>
        <p:grpSpPr>
          <a:xfrm>
            <a:off x="7477128" y="2749875"/>
            <a:ext cx="3087655" cy="369332"/>
            <a:chOff x="7477128" y="2749875"/>
            <a:chExt cx="308765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2B04E-5F72-4818-99B9-D2A01E70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912367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00BE-EA33-4ADB-8C7C-0CC883034E2D}"/>
                </a:ext>
              </a:extLst>
            </p:cNvPr>
            <p:cNvSpPr txBox="1"/>
            <p:nvPr/>
          </p:nvSpPr>
          <p:spPr>
            <a:xfrm>
              <a:off x="8332312" y="2749875"/>
              <a:ext cx="223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Classification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 and Dual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form</a:t>
                </a:r>
                <a:r>
                  <a:rPr lang="en-US" dirty="0"/>
                  <a:t> of SVM classifier (previous slide):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Directly 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in the Kernel classifier example</a:t>
                </a:r>
              </a:p>
              <a:p>
                <a:r>
                  <a:rPr lang="en-US" dirty="0"/>
                  <a:t>Fit SVM with RBF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trends as kernel classifier: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3D466F-D7E4-42A0-A59C-E31BC439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13" y="3844380"/>
            <a:ext cx="7734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SVMs with RBFs we need to select: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the loss function</a:t>
                </a:r>
              </a:p>
              <a:p>
                <a:pPr lvl="1"/>
                <a:r>
                  <a:rPr lang="en-US" dirty="0"/>
                  <a:t>Kernel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484F8-85A4-7743-841A-D078FE01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1317612"/>
            <a:ext cx="5172162" cy="37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4A7-E255-B74C-8B3E-4F5EF29B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are M constraints, there could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cases to discuss</a:t>
                </a:r>
              </a:p>
              <a:p>
                <a:endParaRPr lang="en-US" dirty="0"/>
              </a:p>
              <a:p>
                <a:r>
                  <a:rPr lang="en-US" dirty="0"/>
                  <a:t>In practice, the number of cases are much smaller</a:t>
                </a:r>
              </a:p>
              <a:p>
                <a:endParaRPr lang="en-US" dirty="0"/>
              </a:p>
              <a:p>
                <a:r>
                  <a:rPr lang="en-US" dirty="0"/>
                  <a:t>For more information on KKT conditions, check the following lecture on </a:t>
                </a:r>
                <a:r>
                  <a:rPr lang="en-US" dirty="0" err="1"/>
                  <a:t>youtube</a:t>
                </a:r>
                <a:endParaRPr lang="en-US" dirty="0"/>
              </a:p>
              <a:p>
                <a:pPr lvl="1"/>
                <a:r>
                  <a:rPr lang="en-US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UAMathCamp</a:t>
                </a:r>
                <a:r>
                  <a:rPr lang="en-US" dirty="0"/>
                  <a:t> Lecture 40(A): Kuhn-Tucker Conditions: Conceptual and geometric insight</a:t>
                </a:r>
              </a:p>
              <a:p>
                <a:pPr lvl="1"/>
                <a:r>
                  <a:rPr lang="en-US" dirty="0"/>
                  <a:t>https://</a:t>
                </a:r>
                <a:r>
                  <a:rPr lang="en-US" dirty="0" err="1"/>
                  <a:t>www.youtube.com</a:t>
                </a:r>
                <a:r>
                  <a:rPr lang="en-US" dirty="0"/>
                  <a:t>/</a:t>
                </a:r>
                <a:r>
                  <a:rPr lang="en-US" dirty="0" err="1"/>
                  <a:t>watch?v</a:t>
                </a:r>
                <a:r>
                  <a:rPr lang="en-US" dirty="0"/>
                  <a:t>=HIm3Z0L90Co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2BEFD-DD4C-2B4A-B136-7C74F713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59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Details can be found on textbook ESLII, section 12.2.1 Computing the Support Vector Classifier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251" b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41823</TotalTime>
  <Words>4068</Words>
  <Application>Microsoft Macintosh PowerPoint</Application>
  <PresentationFormat>Widescreen</PresentationFormat>
  <Paragraphs>709</Paragraphs>
  <Slides>65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Calibri</vt:lpstr>
      <vt:lpstr>Cambria Math</vt:lpstr>
      <vt:lpstr>Wingdings</vt:lpstr>
      <vt:lpstr>Retrospect</vt:lpstr>
      <vt:lpstr>Unit 8  Support Vector Machines</vt:lpstr>
      <vt:lpstr>Midterm </vt:lpstr>
      <vt:lpstr>Requirements for Midterm</vt:lpstr>
      <vt:lpstr>Midterm Submission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The Kernel Function</vt:lpstr>
      <vt:lpstr>Common Kernels</vt:lpstr>
      <vt:lpstr>RBF Kernel Examples </vt:lpstr>
      <vt:lpstr>Kernel Classifier</vt:lpstr>
      <vt:lpstr>Example in 1D</vt:lpstr>
      <vt:lpstr>Effect of Gamma</vt:lpstr>
      <vt:lpstr>SVMs with Non-Linear Transformations</vt:lpstr>
      <vt:lpstr>SVM with the Transformation</vt:lpstr>
      <vt:lpstr>Kernel Form of the SVM Classifier</vt:lpstr>
      <vt:lpstr>“Kernel Trick” and Dual Parameterization</vt:lpstr>
      <vt:lpstr>SVM Example in 1D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Multiple Constraints</vt:lpstr>
      <vt:lpstr>SVM Constrained Optimization</vt:lpstr>
      <vt:lpstr>Support Vectors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633</cp:revision>
  <cp:lastPrinted>2021-03-22T13:51:44Z</cp:lastPrinted>
  <dcterms:created xsi:type="dcterms:W3CDTF">2015-03-22T11:15:32Z</dcterms:created>
  <dcterms:modified xsi:type="dcterms:W3CDTF">2021-09-27T13:30:28Z</dcterms:modified>
</cp:coreProperties>
</file>