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422" r:id="rId14"/>
    <p:sldId id="351" r:id="rId15"/>
    <p:sldId id="371" r:id="rId16"/>
    <p:sldId id="372" r:id="rId17"/>
    <p:sldId id="416" r:id="rId18"/>
    <p:sldId id="358" r:id="rId19"/>
    <p:sldId id="414" r:id="rId20"/>
    <p:sldId id="359" r:id="rId21"/>
    <p:sldId id="418" r:id="rId22"/>
    <p:sldId id="419" r:id="rId23"/>
    <p:sldId id="423" r:id="rId24"/>
    <p:sldId id="390" r:id="rId25"/>
    <p:sldId id="366" r:id="rId26"/>
    <p:sldId id="420" r:id="rId27"/>
    <p:sldId id="391" r:id="rId28"/>
    <p:sldId id="368" r:id="rId29"/>
    <p:sldId id="392" r:id="rId30"/>
    <p:sldId id="421" r:id="rId31"/>
    <p:sldId id="424" r:id="rId32"/>
    <p:sldId id="405" r:id="rId33"/>
    <p:sldId id="383" r:id="rId34"/>
    <p:sldId id="396" r:id="rId35"/>
    <p:sldId id="394" r:id="rId36"/>
    <p:sldId id="395" r:id="rId37"/>
    <p:sldId id="397" r:id="rId38"/>
    <p:sldId id="398" r:id="rId39"/>
    <p:sldId id="399" r:id="rId40"/>
    <p:sldId id="400" r:id="rId41"/>
    <p:sldId id="401" r:id="rId42"/>
    <p:sldId id="370" r:id="rId43"/>
    <p:sldId id="402" r:id="rId44"/>
    <p:sldId id="425" r:id="rId45"/>
    <p:sldId id="346" r:id="rId46"/>
    <p:sldId id="347" r:id="rId47"/>
    <p:sldId id="354" r:id="rId48"/>
    <p:sldId id="348" r:id="rId49"/>
    <p:sldId id="410" r:id="rId50"/>
    <p:sldId id="355" r:id="rId51"/>
    <p:sldId id="356" r:id="rId52"/>
    <p:sldId id="357" r:id="rId53"/>
    <p:sldId id="411" r:id="rId54"/>
    <p:sldId id="373" r:id="rId55"/>
    <p:sldId id="412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4634" autoAdjust="0"/>
  </p:normalViewPr>
  <p:slideViewPr>
    <p:cSldViewPr snapToGrid="0">
      <p:cViewPr varScale="1">
        <p:scale>
          <a:sx n="119" d="100"/>
          <a:sy n="119" d="100"/>
        </p:scale>
        <p:origin x="8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6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0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en.wikipedia.org/wiki/Cubic_function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hyperlink" Target="https://en.wikipedia.org/wiki/Cubic_function" TargetMode="External"/><Relationship Id="rId10" Type="http://schemas.openxmlformats.org/officeDocument/2006/relationships/image" Target="../media/image190.png"/><Relationship Id="rId4" Type="http://schemas.openxmlformats.org/officeDocument/2006/relationships/image" Target="../media/image21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/blob/master/unit04_model_sel/demo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6143/CS-GY 6923: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Machine learning: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>
                    <a:solidFill>
                      <a:schemeClr val="tx1"/>
                    </a:solidFill>
                  </a:rPr>
                  <a:t> some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Implicitly, we are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Inferring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new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generalization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Basic question </a:t>
                </a:r>
                <a:r>
                  <a:rPr lang="en-US" dirty="0">
                    <a:solidFill>
                      <a:schemeClr val="tx1"/>
                    </a:solidFill>
                  </a:rPr>
                  <a:t>for all ML:</a:t>
                </a: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</a:rPr>
                  <a:t>How well do models we train generalize to new samples?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73B147-2903-429F-81B6-95B8F19DD9CE}"/>
              </a:ext>
            </a:extLst>
          </p:cNvPr>
          <p:cNvGrpSpPr/>
          <p:nvPr/>
        </p:nvGrpSpPr>
        <p:grpSpPr>
          <a:xfrm>
            <a:off x="7474599" y="1770510"/>
            <a:ext cx="3856010" cy="3179810"/>
            <a:chOff x="7474599" y="1770510"/>
            <a:chExt cx="3856010" cy="31798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215F57-944E-4A11-B859-B06F76570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4564" y="2305878"/>
              <a:ext cx="3533" cy="2644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C06E629-B971-4A72-8B7F-2C1BA52E0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4" y="4245943"/>
              <a:ext cx="3836505" cy="47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/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/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52CBF7-45B6-4DA2-8D33-B2779F31F675}"/>
              </a:ext>
            </a:extLst>
          </p:cNvPr>
          <p:cNvSpPr txBox="1"/>
          <p:nvPr/>
        </p:nvSpPr>
        <p:spPr>
          <a:xfrm>
            <a:off x="7218912" y="340102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017ACD-718A-40E9-8980-886B715093BD}"/>
              </a:ext>
            </a:extLst>
          </p:cNvPr>
          <p:cNvGrpSpPr/>
          <p:nvPr/>
        </p:nvGrpSpPr>
        <p:grpSpPr>
          <a:xfrm>
            <a:off x="6729799" y="3442430"/>
            <a:ext cx="2278821" cy="1211407"/>
            <a:chOff x="6729799" y="3442430"/>
            <a:chExt cx="2278821" cy="1211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2C13A3-B3B7-4054-BB2D-04BB158FAF18}"/>
                </a:ext>
              </a:extLst>
            </p:cNvPr>
            <p:cNvSpPr/>
            <p:nvPr/>
          </p:nvSpPr>
          <p:spPr>
            <a:xfrm>
              <a:off x="8572190" y="3539266"/>
              <a:ext cx="162025" cy="17566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895527-F1F4-4E6B-8904-2596B957D096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7494104" y="3627097"/>
              <a:ext cx="1078086" cy="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1AE6F2-40CD-49A1-B0B6-8F13FB36F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202" y="3608402"/>
              <a:ext cx="0" cy="684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/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/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49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To Understand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s-E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s-ES" b="1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 </a:t>
                </a:r>
                <a:r>
                  <a:rPr lang="en-US" dirty="0">
                    <a:solidFill>
                      <a:schemeClr val="tx1"/>
                    </a:solidFill>
                  </a:rPr>
                  <a:t>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training data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Results in estimated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</a:t>
                </a:r>
                <a:r>
                  <a:rPr lang="en-US" dirty="0">
                    <a:solidFill>
                      <a:schemeClr val="tx1"/>
                    </a:solidFill>
                  </a:rPr>
                  <a:t>:  How “good” is the estimated function?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4" name="Picture 33" descr="A picture containing person&#10;&#10;Description automatically generated">
            <a:extLst>
              <a:ext uri="{FF2B5EF4-FFF2-40B4-BE49-F238E27FC236}">
                <a16:creationId xmlns:a16="http://schemas.microsoft.com/office/drawing/2014/main" id="{F28F4BB7-1AF1-4690-BD9C-751AD482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B901EB-77E0-4F05-95E1-80BD570AE75F}"/>
              </a:ext>
            </a:extLst>
          </p:cNvPr>
          <p:cNvGrpSpPr/>
          <p:nvPr/>
        </p:nvGrpSpPr>
        <p:grpSpPr>
          <a:xfrm>
            <a:off x="9513879" y="5314710"/>
            <a:ext cx="1824543" cy="369332"/>
            <a:chOff x="9513879" y="5314710"/>
            <a:chExt cx="1824543" cy="369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5A51C-4402-4C30-93E3-372D09467BBA}"/>
                </a:ext>
              </a:extLst>
            </p:cNvPr>
            <p:cNvCxnSpPr/>
            <p:nvPr/>
          </p:nvCxnSpPr>
          <p:spPr>
            <a:xfrm>
              <a:off x="9513879" y="5524368"/>
              <a:ext cx="5699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/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145" t="-10000" r="-5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4FF18F-E70F-47E1-B219-C70D5D42EC8A}"/>
              </a:ext>
            </a:extLst>
          </p:cNvPr>
          <p:cNvGrpSpPr/>
          <p:nvPr/>
        </p:nvGrpSpPr>
        <p:grpSpPr>
          <a:xfrm>
            <a:off x="9518083" y="5629823"/>
            <a:ext cx="2417911" cy="406458"/>
            <a:chOff x="9518083" y="5629823"/>
            <a:chExt cx="2417911" cy="40645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D390A5-D74D-4332-989E-84301293173B}"/>
                </a:ext>
              </a:extLst>
            </p:cNvPr>
            <p:cNvCxnSpPr/>
            <p:nvPr/>
          </p:nvCxnSpPr>
          <p:spPr>
            <a:xfrm>
              <a:off x="9518083" y="5839481"/>
              <a:ext cx="569940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/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Estimate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blipFill>
                  <a:blip r:embed="rId7"/>
                  <a:stretch>
                    <a:fillRect l="-2759" t="-3030" r="-1275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evaluate generalization, suppose we are given: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point, generally different from training samples.</a:t>
                </a:r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random due to noise in training data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E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training and test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  <a:blipFill>
                <a:blip r:embed="rId3"/>
                <a:stretch>
                  <a:fillRect l="-2467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2EE959DE-FB5B-41B4-A9C6-E98D69FC6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569A00-6B2C-4576-8761-2B8D272B3026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BFC9D-1AFA-4F29-8DE6-57BD2377B8C9}"/>
              </a:ext>
            </a:extLst>
          </p:cNvPr>
          <p:cNvSpPr/>
          <p:nvPr/>
        </p:nvSpPr>
        <p:spPr>
          <a:xfrm>
            <a:off x="7802078" y="472119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2BDA0-D700-405F-94A0-1BCD3EA10E3B}"/>
              </a:ext>
            </a:extLst>
          </p:cNvPr>
          <p:cNvSpPr/>
          <p:nvPr/>
        </p:nvSpPr>
        <p:spPr>
          <a:xfrm>
            <a:off x="8146983" y="3253339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0800F-B95F-4F64-90BA-DBD0CFF1DBFA}"/>
              </a:ext>
            </a:extLst>
          </p:cNvPr>
          <p:cNvSpPr/>
          <p:nvPr/>
        </p:nvSpPr>
        <p:spPr>
          <a:xfrm>
            <a:off x="8937057" y="3947160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3899D-226E-49FF-B6DB-2B3863C73C98}"/>
              </a:ext>
            </a:extLst>
          </p:cNvPr>
          <p:cNvSpPr/>
          <p:nvPr/>
        </p:nvSpPr>
        <p:spPr>
          <a:xfrm>
            <a:off x="10002806" y="480902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FD7E46-47F3-47CD-915A-22000040EFAD}"/>
              </a:ext>
            </a:extLst>
          </p:cNvPr>
          <p:cNvSpPr/>
          <p:nvPr/>
        </p:nvSpPr>
        <p:spPr>
          <a:xfrm>
            <a:off x="10653758" y="1766382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B2FEE7-0A5C-4EAC-9C3E-DAE79199AA51}"/>
              </a:ext>
            </a:extLst>
          </p:cNvPr>
          <p:cNvGrpSpPr/>
          <p:nvPr/>
        </p:nvGrpSpPr>
        <p:grpSpPr>
          <a:xfrm>
            <a:off x="8279330" y="2369951"/>
            <a:ext cx="693395" cy="3423605"/>
            <a:chOff x="8279330" y="2369951"/>
            <a:chExt cx="693395" cy="342360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A63C25-21FA-4FE3-9B0F-2C02CE327FB5}"/>
                </a:ext>
              </a:extLst>
            </p:cNvPr>
            <p:cNvCxnSpPr>
              <a:cxnSpLocks/>
            </p:cNvCxnSpPr>
            <p:nvPr/>
          </p:nvCxnSpPr>
          <p:spPr>
            <a:xfrm>
              <a:off x="8626027" y="2369951"/>
              <a:ext cx="0" cy="3154417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/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2189D0-0D52-4E98-AB52-39B8378A8D5F}"/>
              </a:ext>
            </a:extLst>
          </p:cNvPr>
          <p:cNvGrpSpPr/>
          <p:nvPr/>
        </p:nvGrpSpPr>
        <p:grpSpPr>
          <a:xfrm>
            <a:off x="7029081" y="2721427"/>
            <a:ext cx="2001818" cy="369332"/>
            <a:chOff x="7029081" y="2721427"/>
            <a:chExt cx="2001818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5F571-82C8-4AF7-82FA-B736BD7464C2}"/>
                </a:ext>
              </a:extLst>
            </p:cNvPr>
            <p:cNvSpPr/>
            <p:nvPr/>
          </p:nvSpPr>
          <p:spPr>
            <a:xfrm>
              <a:off x="8561270" y="2818263"/>
              <a:ext cx="162025" cy="1756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/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8A65C6-FF94-41FC-9547-3A79DFF49810}"/>
                </a:ext>
              </a:extLst>
            </p:cNvPr>
            <p:cNvCxnSpPr>
              <a:cxnSpLocks/>
            </p:cNvCxnSpPr>
            <p:nvPr/>
          </p:nvCxnSpPr>
          <p:spPr>
            <a:xfrm>
              <a:off x="7425090" y="2906093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A83C16-1EA1-4D0D-9F8B-958DB7CCB68A}"/>
              </a:ext>
            </a:extLst>
          </p:cNvPr>
          <p:cNvGrpSpPr/>
          <p:nvPr/>
        </p:nvGrpSpPr>
        <p:grpSpPr>
          <a:xfrm>
            <a:off x="6998800" y="3419995"/>
            <a:ext cx="2019269" cy="369332"/>
            <a:chOff x="6998800" y="3419995"/>
            <a:chExt cx="2019269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1FF2D8-708D-45B8-8FCC-C0CC0568F1DD}"/>
                </a:ext>
              </a:extLst>
            </p:cNvPr>
            <p:cNvSpPr/>
            <p:nvPr/>
          </p:nvSpPr>
          <p:spPr>
            <a:xfrm>
              <a:off x="8561270" y="351683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/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1639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85BC8C-F269-4850-AF5B-6367A18F5E7E}"/>
                </a:ext>
              </a:extLst>
            </p:cNvPr>
            <p:cNvCxnSpPr>
              <a:cxnSpLocks/>
            </p:cNvCxnSpPr>
            <p:nvPr/>
          </p:nvCxnSpPr>
          <p:spPr>
            <a:xfrm>
              <a:off x="7412260" y="3621374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AD126D-1972-4D95-9167-E98EBDDEF3C8}"/>
              </a:ext>
            </a:extLst>
          </p:cNvPr>
          <p:cNvCxnSpPr/>
          <p:nvPr/>
        </p:nvCxnSpPr>
        <p:spPr>
          <a:xfrm>
            <a:off x="9513879" y="5524368"/>
            <a:ext cx="5699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/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blipFill>
                <a:blip r:embed="rId9"/>
                <a:stretch>
                  <a:fillRect l="-4145" t="-10000" r="-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A66C2D-2243-454A-8987-EE2A89968776}"/>
              </a:ext>
            </a:extLst>
          </p:cNvPr>
          <p:cNvCxnSpPr/>
          <p:nvPr/>
        </p:nvCxnSpPr>
        <p:spPr>
          <a:xfrm>
            <a:off x="9518083" y="5839481"/>
            <a:ext cx="5699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/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blipFill>
                <a:blip r:embed="rId10"/>
                <a:stretch>
                  <a:fillRect l="-2759" t="-3030" r="-1275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FE45C2-2ADC-4B40-8571-C2FB27645D10}"/>
              </a:ext>
            </a:extLst>
          </p:cNvPr>
          <p:cNvCxnSpPr/>
          <p:nvPr/>
        </p:nvCxnSpPr>
        <p:spPr>
          <a:xfrm>
            <a:off x="7533314" y="2906093"/>
            <a:ext cx="0" cy="7152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0ADC8-C489-4DE1-8FB3-3447BABBBF77}"/>
              </a:ext>
            </a:extLst>
          </p:cNvPr>
          <p:cNvSpPr/>
          <p:nvPr/>
        </p:nvSpPr>
        <p:spPr>
          <a:xfrm>
            <a:off x="3737113" y="1935829"/>
            <a:ext cx="4691270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MSE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satisfies: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 MSE: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difference between estimated and true function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in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MSE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s-E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b="0" dirty="0"/>
                  <a:t>Therefore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functions,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1: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 True parameter: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=(2,3,0)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2: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term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underfitting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3 and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3: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(7)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s-ES" b="0" dirty="0"/>
                  <a:t>True </a:t>
                </a:r>
                <a:r>
                  <a:rPr lang="en-US" b="0" dirty="0"/>
                  <a:t>parameter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 4: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terms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(somehow?)</a:t>
                </a:r>
              </a:p>
              <a:p>
                <a:r>
                  <a:rPr lang="en-US" dirty="0"/>
                  <a:t>Then, function MSE is zero: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endParaRPr lang="en-US" dirty="0"/>
              </a:p>
              <a:p>
                <a:r>
                  <a:rPr lang="en-US" dirty="0"/>
                  <a:t>Output MSE = irreducible error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 (A Big If!)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There is no </a:t>
                </a:r>
                <a:r>
                  <a:rPr lang="en-US" dirty="0" err="1">
                    <a:solidFill>
                      <a:schemeClr val="tx1"/>
                    </a:solidFill>
                  </a:rPr>
                  <a:t>undermodeling</a:t>
                </a:r>
                <a:r>
                  <a:rPr lang="en-US" dirty="0">
                    <a:solidFill>
                      <a:schemeClr val="tx1"/>
                    </a:solidFill>
                  </a:rPr>
                  <a:t> (i.e. true function is in model class), and</a:t>
                </a:r>
              </a:p>
              <a:p>
                <a:pPr lvl="1"/>
                <a:r>
                  <a:rPr lang="en-US" dirty="0"/>
                  <a:t>We can estimate the true parameter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suggests:  </a:t>
                </a:r>
                <a:r>
                  <a:rPr lang="en-US" i="1" dirty="0"/>
                  <a:t>Select the model class large! </a:t>
                </a:r>
              </a:p>
              <a:p>
                <a:pPr lvl="1"/>
                <a:r>
                  <a:rPr lang="en-US" dirty="0"/>
                  <a:t>Guarantees to approximately contains true function</a:t>
                </a:r>
              </a:p>
              <a:p>
                <a:pPr lvl="1"/>
                <a:r>
                  <a:rPr lang="en-US" dirty="0"/>
                  <a:t>Ex:  Take model class = set of polynomials with very high degree</a:t>
                </a:r>
              </a:p>
              <a:p>
                <a:endParaRPr lang="en-US" dirty="0"/>
              </a:p>
              <a:p>
                <a:r>
                  <a:rPr lang="en-US" dirty="0"/>
                  <a:t>But, using large models has other problems…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651-92D6-45D7-BF2B-BAD7093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F8BB-2D12-4503-9123-D1A8E58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DD67-DE60-454E-B7D8-0B036D4C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1974523"/>
            <a:ext cx="10154272" cy="24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understand potential problem of using a large model class introduce two key quantities: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pPr lvl="1"/>
                <a:r>
                  <a:rPr lang="en-US" dirty="0"/>
                  <a:t>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Dashed line:</a:t>
                </a:r>
                <a:br>
                  <a:rPr lang="en-US" dirty="0"/>
                </a:br>
                <a:r>
                  <a:rPr lang="en-US" dirty="0"/>
                  <a:t>Mean estimate among all trials</a:t>
                </a:r>
              </a:p>
              <a:p>
                <a:r>
                  <a:rPr lang="en-US" dirty="0"/>
                  <a:t>Bias=True – Mean estimate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high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low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blipFill>
                <a:blip r:embed="rId4"/>
                <a:stretch>
                  <a:fillRect l="-394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blipFill>
                <a:blip r:embed="rId5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/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blipFill>
                <a:blip r:embed="rId6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FD555BE-4B66-482C-B2C1-C099499E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444" y="1539277"/>
            <a:ext cx="6612174" cy="35847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0C2607-5F33-4A80-9D4B-CDA2E1E55594}"/>
              </a:ext>
            </a:extLst>
          </p:cNvPr>
          <p:cNvGrpSpPr/>
          <p:nvPr/>
        </p:nvGrpSpPr>
        <p:grpSpPr>
          <a:xfrm>
            <a:off x="5358470" y="2702765"/>
            <a:ext cx="803425" cy="1082356"/>
            <a:chOff x="5358470" y="2702765"/>
            <a:chExt cx="803425" cy="108235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931A5-A2FB-4D86-B7A7-A72B29C9C43D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522812"/>
              <a:ext cx="0" cy="26230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59144F-FBB4-4EBD-BC95-5E9BD27E4617}"/>
                </a:ext>
              </a:extLst>
            </p:cNvPr>
            <p:cNvSpPr txBox="1"/>
            <p:nvPr/>
          </p:nvSpPr>
          <p:spPr>
            <a:xfrm>
              <a:off x="5358470" y="270276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Bias(x)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23070B-6453-46C2-B4E2-5326382E017B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140555"/>
              <a:ext cx="0" cy="3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Variance=STD around mean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 variance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 variance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High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No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FFA877-F662-43C4-A8E4-2636BEAF7345}"/>
              </a:ext>
            </a:extLst>
          </p:cNvPr>
          <p:cNvSpPr txBox="1"/>
          <p:nvPr/>
        </p:nvSpPr>
        <p:spPr>
          <a:xfrm>
            <a:off x="9917328" y="50487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B87A4-2464-4E5B-961A-8A490BDD041D}"/>
              </a:ext>
            </a:extLst>
          </p:cNvPr>
          <p:cNvSpPr txBox="1"/>
          <p:nvPr/>
        </p:nvSpPr>
        <p:spPr>
          <a:xfrm>
            <a:off x="5615110" y="548691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50"/>
                </a:solidFill>
              </a:rPr>
              <a:t>Low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variance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2872F-7E59-44E4-9CCD-E0CE47599982}"/>
              </a:ext>
            </a:extLst>
          </p:cNvPr>
          <p:cNvSpPr txBox="1"/>
          <p:nvPr/>
        </p:nvSpPr>
        <p:spPr>
          <a:xfrm>
            <a:off x="7662080" y="5492678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C000"/>
                </a:solidFill>
              </a:rPr>
              <a:t>Med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variance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C6E2-16D8-49C1-B858-2E51B9F6DD70}"/>
              </a:ext>
            </a:extLst>
          </p:cNvPr>
          <p:cNvSpPr txBox="1"/>
          <p:nvPr/>
        </p:nvSpPr>
        <p:spPr>
          <a:xfrm>
            <a:off x="9911637" y="5472800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E2A8C-1D50-4656-900A-EC0AFBC8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52" y="1550254"/>
            <a:ext cx="6442922" cy="34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B36D5D-0242-45D1-95A0-0AF7B061E98F}"/>
              </a:ext>
            </a:extLst>
          </p:cNvPr>
          <p:cNvSpPr/>
          <p:nvPr/>
        </p:nvSpPr>
        <p:spPr>
          <a:xfrm>
            <a:off x="3738107" y="2919802"/>
            <a:ext cx="4776746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tradeoff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 parameters</a:t>
                </a:r>
              </a:p>
              <a:p>
                <a:r>
                  <a:rPr lang="en-US" dirty="0"/>
                  <a:t>Can show the following results (need some math, see next section)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randomly from the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AA07-4F98-426F-B7F9-608FDF77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0B688-A842-4F6E-AABD-32B360C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040E-25E9-411E-9F79-7EF74955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10740"/>
            <a:ext cx="10094325" cy="35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 b="-28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idea</a:t>
                </a:r>
                <a:r>
                  <a:rPr lang="en-US" dirty="0"/>
                  <a:t>:  Evaluate on samples different from training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 (e.g. measure RSS)</a:t>
                </a:r>
              </a:p>
              <a:p>
                <a:r>
                  <a:rPr lang="en-US" dirty="0"/>
                  <a:t>Select model order with smallest score: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Maximize if higher score is better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  <a:blipFill>
                <a:blip r:embed="rId2"/>
                <a:stretch>
                  <a:fillRect l="-2249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D41D8-AD73-4ADD-88B3-691CA1828BAD}"/>
              </a:ext>
            </a:extLst>
          </p:cNvPr>
          <p:cNvGrpSpPr/>
          <p:nvPr/>
        </p:nvGrpSpPr>
        <p:grpSpPr>
          <a:xfrm>
            <a:off x="7821895" y="1810739"/>
            <a:ext cx="1878542" cy="2097156"/>
            <a:chOff x="7821895" y="1810739"/>
            <a:chExt cx="1878542" cy="20971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5481B7-85FF-4D5D-A5FD-9EC00308D528}"/>
                </a:ext>
              </a:extLst>
            </p:cNvPr>
            <p:cNvSpPr/>
            <p:nvPr/>
          </p:nvSpPr>
          <p:spPr>
            <a:xfrm>
              <a:off x="7821895" y="1810739"/>
              <a:ext cx="1878542" cy="20971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/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Training data</a:t>
                  </a:r>
                  <a:br>
                    <a:rPr lang="en-US" dirty="0">
                      <a:solidFill>
                        <a:srgbClr val="002060"/>
                      </a:solidFill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422" t="-3289" r="-2662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34BCE-63B4-43E4-B326-2054A8166F30}"/>
              </a:ext>
            </a:extLst>
          </p:cNvPr>
          <p:cNvGrpSpPr/>
          <p:nvPr/>
        </p:nvGrpSpPr>
        <p:grpSpPr>
          <a:xfrm>
            <a:off x="7821895" y="3907895"/>
            <a:ext cx="1878542" cy="1310148"/>
            <a:chOff x="7821895" y="3907895"/>
            <a:chExt cx="1878542" cy="13101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C694D7-65FC-4D5D-8FAB-0D5420A05D78}"/>
                </a:ext>
              </a:extLst>
            </p:cNvPr>
            <p:cNvSpPr/>
            <p:nvPr/>
          </p:nvSpPr>
          <p:spPr>
            <a:xfrm>
              <a:off x="7821895" y="3907895"/>
              <a:ext cx="1878542" cy="1310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/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Test data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3557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/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blipFill>
                <a:blip r:embed="rId5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/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blipFill>
                <a:blip r:embed="rId6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/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4" descr="Image result for k fold cross validation">
            <a:extLst>
              <a:ext uri="{FF2B5EF4-FFF2-40B4-BE49-F238E27FC236}">
                <a16:creationId xmlns:a16="http://schemas.microsoft.com/office/drawing/2014/main" id="{41B96AAF-3DB9-4D44-A5F2-7692695B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53" y="823704"/>
            <a:ext cx="4745636" cy="1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https://github.com/pliugithub/MachineLearning/blob/master/unit04_model_sel/</a:t>
            </a:r>
            <a:r>
              <a:rPr lang="en-US" sz="1600">
                <a:hlinkClick r:id="rId3"/>
              </a:rPr>
              <a:t>demo_</a:t>
            </a:r>
            <a:r>
              <a:rPr lang="en-US" sz="1600" dirty="0">
                <a:hlinkClick r:id="rId3"/>
              </a:rPr>
              <a:t>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RSS_mean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Average RSS across the folds and select lowest average</a:t>
            </a:r>
          </a:p>
          <a:p>
            <a:endParaRPr lang="en-US" dirty="0"/>
          </a:p>
          <a:p>
            <a:r>
              <a:rPr lang="en-US" dirty="0"/>
              <a:t>Problem:  Often over-predicts model order</a:t>
            </a:r>
          </a:p>
          <a:p>
            <a:endParaRPr lang="en-US" dirty="0"/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“within one SE of minimum”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6181</TotalTime>
  <Words>3985</Words>
  <Application>Microsoft Macintosh PowerPoint</Application>
  <PresentationFormat>Widescreen</PresentationFormat>
  <Paragraphs>592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Cambria Math</vt:lpstr>
      <vt:lpstr>Wingdings</vt:lpstr>
      <vt:lpstr>Retrospect</vt:lpstr>
      <vt:lpstr>Unit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Generalization </vt:lpstr>
      <vt:lpstr>A Model To Understand Generalization</vt:lpstr>
      <vt:lpstr>Output Mean Squared Error</vt:lpstr>
      <vt:lpstr>Function MSE and Irreducible Error</vt:lpstr>
      <vt:lpstr>Proof of the MSE Decomposition</vt:lpstr>
      <vt:lpstr>Model Class and Under-Modeling</vt:lpstr>
      <vt:lpstr>Sample Questions 1 and 2</vt:lpstr>
      <vt:lpstr>Sample Questions 3 and 4</vt:lpstr>
      <vt:lpstr>Under-Modeling and Irreducible Error</vt:lpstr>
      <vt:lpstr>What We Have Learned So Far</vt:lpstr>
      <vt:lpstr>In-Class Exercise</vt:lpstr>
      <vt:lpstr>Bias and Variance</vt:lpstr>
      <vt:lpstr>Bias Illustrated</vt:lpstr>
      <vt:lpstr>Variance Illustrated</vt:lpstr>
      <vt:lpstr>Bias-Variance Formula</vt:lpstr>
      <vt:lpstr>Bias-Variance Tradeoff</vt:lpstr>
      <vt:lpstr>Bias-Variance Formula Proof</vt:lpstr>
      <vt:lpstr>Summary of Results for Linear Models</vt:lpstr>
      <vt:lpstr>In-Class Exercise</vt:lpstr>
      <vt:lpstr>Outline 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</vt:lpstr>
      <vt:lpstr>Polynomial Example: Training Test Split</vt:lpstr>
      <vt:lpstr>Finding the Model Order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595</cp:revision>
  <cp:lastPrinted>2021-09-27T13:28:54Z</cp:lastPrinted>
  <dcterms:created xsi:type="dcterms:W3CDTF">2015-03-22T11:15:32Z</dcterms:created>
  <dcterms:modified xsi:type="dcterms:W3CDTF">2021-10-05T02:38:48Z</dcterms:modified>
</cp:coreProperties>
</file>