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2"/>
  </p:notesMasterIdLst>
  <p:sldIdLst>
    <p:sldId id="256" r:id="rId2"/>
    <p:sldId id="257" r:id="rId3"/>
    <p:sldId id="278" r:id="rId4"/>
    <p:sldId id="296" r:id="rId5"/>
    <p:sldId id="279" r:id="rId6"/>
    <p:sldId id="275" r:id="rId7"/>
    <p:sldId id="284" r:id="rId8"/>
    <p:sldId id="276" r:id="rId9"/>
    <p:sldId id="273" r:id="rId10"/>
    <p:sldId id="274" r:id="rId11"/>
    <p:sldId id="266" r:id="rId12"/>
    <p:sldId id="264" r:id="rId13"/>
    <p:sldId id="286" r:id="rId14"/>
    <p:sldId id="285" r:id="rId15"/>
    <p:sldId id="265" r:id="rId16"/>
    <p:sldId id="287" r:id="rId17"/>
    <p:sldId id="288" r:id="rId18"/>
    <p:sldId id="289" r:id="rId19"/>
    <p:sldId id="269" r:id="rId20"/>
    <p:sldId id="272" r:id="rId21"/>
    <p:sldId id="290" r:id="rId22"/>
    <p:sldId id="291" r:id="rId23"/>
    <p:sldId id="292" r:id="rId24"/>
    <p:sldId id="270" r:id="rId25"/>
    <p:sldId id="267" r:id="rId26"/>
    <p:sldId id="295" r:id="rId27"/>
    <p:sldId id="271" r:id="rId28"/>
    <p:sldId id="294" r:id="rId29"/>
    <p:sldId id="293" r:id="rId30"/>
    <p:sldId id="277" r:id="rId31"/>
  </p:sldIdLst>
  <p:sldSz cx="12192000" cy="6858000"/>
  <p:notesSz cx="12192000" cy="6858000"/>
  <p:embeddedFontLst>
    <p:embeddedFont>
      <p:font typeface="Arial Black" panose="020B0A04020102020204" pitchFamily="34" charset="0"/>
      <p:bold r:id="rId33"/>
    </p:embeddedFont>
    <p:embeddedFont>
      <p:font typeface="Century Schoolbook" panose="02040604050505020304" pitchFamily="18"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0F42BA-BE50-461D-8AE7-6BA14E5F5B28}" v="6" dt="2025-04-15T15:08:07.2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p:cViewPr>
        <p:scale>
          <a:sx n="50" d="100"/>
          <a:sy n="50" d="100"/>
        </p:scale>
        <p:origin x="1920" y="6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2.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7759A5D-1970-41D1-9448-F7457F79E3A7}" type="datetimeFigureOut">
              <a:rPr lang="en-IN" smtClean="0"/>
              <a:t>15-04-2025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E8263BB-9A71-4D54-8BA0-1FC02A1A7267}" type="slidenum">
              <a:rPr lang="en-IN" smtClean="0"/>
              <a:t>‹#›</a:t>
            </a:fld>
            <a:endParaRPr lang="en-IN"/>
          </a:p>
        </p:txBody>
      </p:sp>
    </p:spTree>
    <p:extLst>
      <p:ext uri="{BB962C8B-B14F-4D97-AF65-F5344CB8AC3E}">
        <p14:creationId xmlns:p14="http://schemas.microsoft.com/office/powerpoint/2010/main" val="1461279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a:t>
            </a:fld>
            <a:endParaRPr lang="en-IN"/>
          </a:p>
        </p:txBody>
      </p:sp>
    </p:spTree>
    <p:extLst>
      <p:ext uri="{BB962C8B-B14F-4D97-AF65-F5344CB8AC3E}">
        <p14:creationId xmlns:p14="http://schemas.microsoft.com/office/powerpoint/2010/main" val="7258822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13</a:t>
            </a:fld>
            <a:endParaRPr lang="en-IN"/>
          </a:p>
        </p:txBody>
      </p:sp>
    </p:spTree>
    <p:extLst>
      <p:ext uri="{BB962C8B-B14F-4D97-AF65-F5344CB8AC3E}">
        <p14:creationId xmlns:p14="http://schemas.microsoft.com/office/powerpoint/2010/main" val="4015785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14</a:t>
            </a:fld>
            <a:endParaRPr lang="en-IN"/>
          </a:p>
        </p:txBody>
      </p:sp>
    </p:spTree>
    <p:extLst>
      <p:ext uri="{BB962C8B-B14F-4D97-AF65-F5344CB8AC3E}">
        <p14:creationId xmlns:p14="http://schemas.microsoft.com/office/powerpoint/2010/main" val="41322206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15</a:t>
            </a:fld>
            <a:endParaRPr lang="en-IN"/>
          </a:p>
        </p:txBody>
      </p:sp>
    </p:spTree>
    <p:extLst>
      <p:ext uri="{BB962C8B-B14F-4D97-AF65-F5344CB8AC3E}">
        <p14:creationId xmlns:p14="http://schemas.microsoft.com/office/powerpoint/2010/main" val="1086774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16</a:t>
            </a:fld>
            <a:endParaRPr lang="en-IN"/>
          </a:p>
        </p:txBody>
      </p:sp>
    </p:spTree>
    <p:extLst>
      <p:ext uri="{BB962C8B-B14F-4D97-AF65-F5344CB8AC3E}">
        <p14:creationId xmlns:p14="http://schemas.microsoft.com/office/powerpoint/2010/main" val="32142057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17</a:t>
            </a:fld>
            <a:endParaRPr lang="en-IN"/>
          </a:p>
        </p:txBody>
      </p:sp>
    </p:spTree>
    <p:extLst>
      <p:ext uri="{BB962C8B-B14F-4D97-AF65-F5344CB8AC3E}">
        <p14:creationId xmlns:p14="http://schemas.microsoft.com/office/powerpoint/2010/main" val="1813324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18</a:t>
            </a:fld>
            <a:endParaRPr lang="en-IN"/>
          </a:p>
        </p:txBody>
      </p:sp>
    </p:spTree>
    <p:extLst>
      <p:ext uri="{BB962C8B-B14F-4D97-AF65-F5344CB8AC3E}">
        <p14:creationId xmlns:p14="http://schemas.microsoft.com/office/powerpoint/2010/main" val="1265800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19</a:t>
            </a:fld>
            <a:endParaRPr lang="en-IN"/>
          </a:p>
        </p:txBody>
      </p:sp>
    </p:spTree>
    <p:extLst>
      <p:ext uri="{BB962C8B-B14F-4D97-AF65-F5344CB8AC3E}">
        <p14:creationId xmlns:p14="http://schemas.microsoft.com/office/powerpoint/2010/main" val="2914488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20</a:t>
            </a:fld>
            <a:endParaRPr lang="en-IN"/>
          </a:p>
        </p:txBody>
      </p:sp>
    </p:spTree>
    <p:extLst>
      <p:ext uri="{BB962C8B-B14F-4D97-AF65-F5344CB8AC3E}">
        <p14:creationId xmlns:p14="http://schemas.microsoft.com/office/powerpoint/2010/main" val="2420461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21</a:t>
            </a:fld>
            <a:endParaRPr lang="en-IN"/>
          </a:p>
        </p:txBody>
      </p:sp>
    </p:spTree>
    <p:extLst>
      <p:ext uri="{BB962C8B-B14F-4D97-AF65-F5344CB8AC3E}">
        <p14:creationId xmlns:p14="http://schemas.microsoft.com/office/powerpoint/2010/main" val="35567847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22</a:t>
            </a:fld>
            <a:endParaRPr lang="en-IN"/>
          </a:p>
        </p:txBody>
      </p:sp>
    </p:spTree>
    <p:extLst>
      <p:ext uri="{BB962C8B-B14F-4D97-AF65-F5344CB8AC3E}">
        <p14:creationId xmlns:p14="http://schemas.microsoft.com/office/powerpoint/2010/main" val="2512758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3</a:t>
            </a:fld>
            <a:endParaRPr lang="en-IN"/>
          </a:p>
        </p:txBody>
      </p:sp>
    </p:spTree>
    <p:extLst>
      <p:ext uri="{BB962C8B-B14F-4D97-AF65-F5344CB8AC3E}">
        <p14:creationId xmlns:p14="http://schemas.microsoft.com/office/powerpoint/2010/main" val="893004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23</a:t>
            </a:fld>
            <a:endParaRPr lang="en-IN"/>
          </a:p>
        </p:txBody>
      </p:sp>
    </p:spTree>
    <p:extLst>
      <p:ext uri="{BB962C8B-B14F-4D97-AF65-F5344CB8AC3E}">
        <p14:creationId xmlns:p14="http://schemas.microsoft.com/office/powerpoint/2010/main" val="27080506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24</a:t>
            </a:fld>
            <a:endParaRPr lang="en-IN"/>
          </a:p>
        </p:txBody>
      </p:sp>
    </p:spTree>
    <p:extLst>
      <p:ext uri="{BB962C8B-B14F-4D97-AF65-F5344CB8AC3E}">
        <p14:creationId xmlns:p14="http://schemas.microsoft.com/office/powerpoint/2010/main" val="2070570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25</a:t>
            </a:fld>
            <a:endParaRPr lang="en-IN"/>
          </a:p>
        </p:txBody>
      </p:sp>
    </p:spTree>
    <p:extLst>
      <p:ext uri="{BB962C8B-B14F-4D97-AF65-F5344CB8AC3E}">
        <p14:creationId xmlns:p14="http://schemas.microsoft.com/office/powerpoint/2010/main" val="18174715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26</a:t>
            </a:fld>
            <a:endParaRPr lang="en-IN"/>
          </a:p>
        </p:txBody>
      </p:sp>
    </p:spTree>
    <p:extLst>
      <p:ext uri="{BB962C8B-B14F-4D97-AF65-F5344CB8AC3E}">
        <p14:creationId xmlns:p14="http://schemas.microsoft.com/office/powerpoint/2010/main" val="4060862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27</a:t>
            </a:fld>
            <a:endParaRPr lang="en-IN"/>
          </a:p>
        </p:txBody>
      </p:sp>
    </p:spTree>
    <p:extLst>
      <p:ext uri="{BB962C8B-B14F-4D97-AF65-F5344CB8AC3E}">
        <p14:creationId xmlns:p14="http://schemas.microsoft.com/office/powerpoint/2010/main" val="42218181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28</a:t>
            </a:fld>
            <a:endParaRPr lang="en-IN"/>
          </a:p>
        </p:txBody>
      </p:sp>
    </p:spTree>
    <p:extLst>
      <p:ext uri="{BB962C8B-B14F-4D97-AF65-F5344CB8AC3E}">
        <p14:creationId xmlns:p14="http://schemas.microsoft.com/office/powerpoint/2010/main" val="864719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29</a:t>
            </a:fld>
            <a:endParaRPr lang="en-IN"/>
          </a:p>
        </p:txBody>
      </p:sp>
    </p:spTree>
    <p:extLst>
      <p:ext uri="{BB962C8B-B14F-4D97-AF65-F5344CB8AC3E}">
        <p14:creationId xmlns:p14="http://schemas.microsoft.com/office/powerpoint/2010/main" val="22706584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30</a:t>
            </a:fld>
            <a:endParaRPr lang="en-IN"/>
          </a:p>
        </p:txBody>
      </p:sp>
    </p:spTree>
    <p:extLst>
      <p:ext uri="{BB962C8B-B14F-4D97-AF65-F5344CB8AC3E}">
        <p14:creationId xmlns:p14="http://schemas.microsoft.com/office/powerpoint/2010/main" val="39235349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4</a:t>
            </a:fld>
            <a:endParaRPr lang="en-IN"/>
          </a:p>
        </p:txBody>
      </p:sp>
    </p:spTree>
    <p:extLst>
      <p:ext uri="{BB962C8B-B14F-4D97-AF65-F5344CB8AC3E}">
        <p14:creationId xmlns:p14="http://schemas.microsoft.com/office/powerpoint/2010/main" val="3460124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5</a:t>
            </a:fld>
            <a:endParaRPr lang="en-IN"/>
          </a:p>
        </p:txBody>
      </p:sp>
    </p:spTree>
    <p:extLst>
      <p:ext uri="{BB962C8B-B14F-4D97-AF65-F5344CB8AC3E}">
        <p14:creationId xmlns:p14="http://schemas.microsoft.com/office/powerpoint/2010/main" val="3365192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6</a:t>
            </a:fld>
            <a:endParaRPr lang="en-IN"/>
          </a:p>
        </p:txBody>
      </p:sp>
    </p:spTree>
    <p:extLst>
      <p:ext uri="{BB962C8B-B14F-4D97-AF65-F5344CB8AC3E}">
        <p14:creationId xmlns:p14="http://schemas.microsoft.com/office/powerpoint/2010/main" val="3409520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7</a:t>
            </a:fld>
            <a:endParaRPr lang="en-IN"/>
          </a:p>
        </p:txBody>
      </p:sp>
    </p:spTree>
    <p:extLst>
      <p:ext uri="{BB962C8B-B14F-4D97-AF65-F5344CB8AC3E}">
        <p14:creationId xmlns:p14="http://schemas.microsoft.com/office/powerpoint/2010/main" val="236312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8</a:t>
            </a:fld>
            <a:endParaRPr lang="en-IN"/>
          </a:p>
        </p:txBody>
      </p:sp>
    </p:spTree>
    <p:extLst>
      <p:ext uri="{BB962C8B-B14F-4D97-AF65-F5344CB8AC3E}">
        <p14:creationId xmlns:p14="http://schemas.microsoft.com/office/powerpoint/2010/main" val="3477390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11</a:t>
            </a:fld>
            <a:endParaRPr lang="en-IN"/>
          </a:p>
        </p:txBody>
      </p:sp>
    </p:spTree>
    <p:extLst>
      <p:ext uri="{BB962C8B-B14F-4D97-AF65-F5344CB8AC3E}">
        <p14:creationId xmlns:p14="http://schemas.microsoft.com/office/powerpoint/2010/main" val="1631775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E8263BB-9A71-4D54-8BA0-1FC02A1A7267}" type="slidenum">
              <a:rPr lang="en-IN" smtClean="0"/>
              <a:t>12</a:t>
            </a:fld>
            <a:endParaRPr lang="en-IN"/>
          </a:p>
        </p:txBody>
      </p:sp>
    </p:spTree>
    <p:extLst>
      <p:ext uri="{BB962C8B-B14F-4D97-AF65-F5344CB8AC3E}">
        <p14:creationId xmlns:p14="http://schemas.microsoft.com/office/powerpoint/2010/main" val="183442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37A60BB-C378-4DA9-8C76-72492A741B6A}" type="datetime1">
              <a:rPr lang="en-US" smtClean="0"/>
              <a:t>4/15/2025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C9431E3-0B17-40C3-AC57-33612052C18D}" type="datetime1">
              <a:rPr lang="en-US" smtClean="0"/>
              <a:t>4/15/2025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52D76C82-2FA9-48CE-B8A2-7F21FCF0B448}" type="datetime1">
              <a:rPr lang="en-US" smtClean="0"/>
              <a:t>4/15/2025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E26B346D-393F-448F-AE25-D8B18B9285C4}" type="datetime1">
              <a:rPr lang="en-US" smtClean="0"/>
              <a:t>4/15/2025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6D9FCC4-73DF-4520-B262-AC94775C9E2E}" type="datetime1">
              <a:rPr lang="en-US" smtClean="0"/>
              <a:t>4/15/2025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957194" y="640207"/>
            <a:ext cx="6277610" cy="627380"/>
          </a:xfrm>
          <a:prstGeom prst="rect">
            <a:avLst/>
          </a:prstGeom>
        </p:spPr>
        <p:txBody>
          <a:bodyPr wrap="square" lIns="0" tIns="0" rIns="0" bIns="0">
            <a:spAutoFit/>
          </a:bodyPr>
          <a:lstStyle>
            <a:lvl1pPr>
              <a:defRPr sz="395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13891" y="1706118"/>
            <a:ext cx="10364216" cy="357759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FD7E29CF-C4D2-4C69-836B-8FBB5F048E17}" type="datetime1">
              <a:rPr lang="en-US" smtClean="0"/>
              <a:t>4/15/2025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3.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3.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3.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3.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3.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9.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mdpi.com/2076-3417/13/23/12589" TargetMode="External"/><Relationship Id="rId5" Type="http://schemas.openxmlformats.org/officeDocument/2006/relationships/hyperlink" Target="https://pmc.ncbi.nlm.nih.gov/articles/PMC10000611/" TargetMode="External"/><Relationship Id="rId4" Type="http://schemas.openxmlformats.org/officeDocument/2006/relationships/hyperlink" Target="https://bmcinfectdis.biomedcentral.com/articles/10.1186/s12879-023-08408-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arxiv.org/abs/2206.01862" TargetMode="External"/><Relationship Id="rId5" Type="http://schemas.openxmlformats.org/officeDocument/2006/relationships/hyperlink" Target="https://pubmed.ncbi.nlm.nih.gov/17661673/" TargetMode="External"/><Relationship Id="rId4" Type="http://schemas.openxmlformats.org/officeDocument/2006/relationships/hyperlink" Target="https://www.nature.com/articles/s41598-023-41545-z"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ieeexplore.ieee.org/abstract/document/10009571" TargetMode="External"/><Relationship Id="rId4" Type="http://schemas.openxmlformats.org/officeDocument/2006/relationships/hyperlink" Target="https://pubmed.ncbi.nlm.nih.gov/2923187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 name="Picture 8" descr="ppt-2.jpg">
            <a:extLst>
              <a:ext uri="{FF2B5EF4-FFF2-40B4-BE49-F238E27FC236}">
                <a16:creationId xmlns:a16="http://schemas.microsoft.com/office/drawing/2014/main" id="{577986D2-C05A-42C0-8936-909548692FBE}"/>
              </a:ext>
            </a:extLst>
          </p:cNvPr>
          <p:cNvPicPr>
            <a:picLocks noChangeAspect="1"/>
          </p:cNvPicPr>
          <p:nvPr/>
        </p:nvPicPr>
        <p:blipFill>
          <a:blip r:embed="rId2"/>
          <a:srcRect/>
          <a:stretch>
            <a:fillRect/>
          </a:stretch>
        </p:blipFill>
        <p:spPr bwMode="auto">
          <a:xfrm>
            <a:off x="9525" y="11885"/>
            <a:ext cx="11433176" cy="761999"/>
          </a:xfrm>
          <a:prstGeom prst="rect">
            <a:avLst/>
          </a:prstGeom>
          <a:noFill/>
          <a:ln w="9525">
            <a:noFill/>
            <a:miter lim="800000"/>
            <a:headEnd/>
            <a:tailEnd/>
          </a:ln>
        </p:spPr>
      </p:pic>
      <p:pic>
        <p:nvPicPr>
          <p:cNvPr id="14" name="object 14"/>
          <p:cNvPicPr/>
          <p:nvPr/>
        </p:nvPicPr>
        <p:blipFill>
          <a:blip r:embed="rId3" cstate="print"/>
          <a:stretch>
            <a:fillRect/>
          </a:stretch>
        </p:blipFill>
        <p:spPr>
          <a:xfrm>
            <a:off x="11442701" y="55731"/>
            <a:ext cx="758824" cy="718154"/>
          </a:xfrm>
          <a:prstGeom prst="rect">
            <a:avLst/>
          </a:prstGeom>
        </p:spPr>
      </p:pic>
      <p:sp>
        <p:nvSpPr>
          <p:cNvPr id="23" name="TextBox 22">
            <a:extLst>
              <a:ext uri="{FF2B5EF4-FFF2-40B4-BE49-F238E27FC236}">
                <a16:creationId xmlns:a16="http://schemas.microsoft.com/office/drawing/2014/main" id="{1BD79BBB-A0DA-459B-9959-7F1BE1DCB088}"/>
              </a:ext>
            </a:extLst>
          </p:cNvPr>
          <p:cNvSpPr txBox="1"/>
          <p:nvPr/>
        </p:nvSpPr>
        <p:spPr>
          <a:xfrm>
            <a:off x="1062672" y="34877"/>
            <a:ext cx="10439399" cy="784830"/>
          </a:xfrm>
          <a:prstGeom prst="rect">
            <a:avLst/>
          </a:prstGeom>
          <a:noFill/>
        </p:spPr>
        <p:txBody>
          <a:bodyPr wrap="square">
            <a:spAutoFit/>
          </a:bodyPr>
          <a:lstStyle/>
          <a:p>
            <a:pPr algn="ctr" eaLnBrk="1" hangingPunct="1">
              <a:spcAft>
                <a:spcPts val="600"/>
              </a:spcAft>
            </a:pPr>
            <a:r>
              <a:rPr lang="en-US" altLang="en-US" sz="20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20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sp>
        <p:nvSpPr>
          <p:cNvPr id="24" name="TextBox 23">
            <a:extLst>
              <a:ext uri="{FF2B5EF4-FFF2-40B4-BE49-F238E27FC236}">
                <a16:creationId xmlns:a16="http://schemas.microsoft.com/office/drawing/2014/main" id="{B9857E0D-9D70-455F-8C66-F18471462FE9}"/>
              </a:ext>
            </a:extLst>
          </p:cNvPr>
          <p:cNvSpPr txBox="1"/>
          <p:nvPr/>
        </p:nvSpPr>
        <p:spPr>
          <a:xfrm>
            <a:off x="1447800" y="986135"/>
            <a:ext cx="9481465" cy="400110"/>
          </a:xfrm>
          <a:prstGeom prst="rect">
            <a:avLst/>
          </a:prstGeom>
          <a:noFill/>
        </p:spPr>
        <p:txBody>
          <a:bodyPr wrap="square">
            <a:spAutoFit/>
          </a:bodyPr>
          <a:lstStyle/>
          <a:p>
            <a:pPr algn="ctr" eaLnBrk="1" hangingPunct="1"/>
            <a:r>
              <a:rPr lang="en-US" altLang="en-US" sz="2000" b="1" dirty="0">
                <a:solidFill>
                  <a:srgbClr val="960000"/>
                </a:solidFill>
                <a:latin typeface="Times New Roman" panose="02020603050405020304" pitchFamily="18" charset="0"/>
                <a:cs typeface="Times New Roman" pitchFamily="18" charset="0"/>
              </a:rPr>
              <a:t>DEPARTMENT OF COMPUTER SCIENCE AND ENGINEERING</a:t>
            </a:r>
          </a:p>
        </p:txBody>
      </p:sp>
      <p:pic>
        <p:nvPicPr>
          <p:cNvPr id="25" name="Picture 8" descr="ppt-2.jpg">
            <a:extLst>
              <a:ext uri="{FF2B5EF4-FFF2-40B4-BE49-F238E27FC236}">
                <a16:creationId xmlns:a16="http://schemas.microsoft.com/office/drawing/2014/main" id="{B552366D-836E-4A80-9467-F09A4381AA21}"/>
              </a:ext>
            </a:extLst>
          </p:cNvPr>
          <p:cNvPicPr>
            <a:picLocks noChangeAspect="1"/>
          </p:cNvPicPr>
          <p:nvPr/>
        </p:nvPicPr>
        <p:blipFill>
          <a:blip r:embed="rId2"/>
          <a:srcRect/>
          <a:stretch>
            <a:fillRect/>
          </a:stretch>
        </p:blipFill>
        <p:spPr bwMode="auto">
          <a:xfrm>
            <a:off x="761999" y="6324042"/>
            <a:ext cx="11430001" cy="522073"/>
          </a:xfrm>
          <a:prstGeom prst="rect">
            <a:avLst/>
          </a:prstGeom>
          <a:noFill/>
          <a:ln w="9525">
            <a:noFill/>
            <a:miter lim="800000"/>
            <a:headEnd/>
            <a:tailEnd/>
          </a:ln>
        </p:spPr>
      </p:pic>
      <p:sp>
        <p:nvSpPr>
          <p:cNvPr id="26" name="TextBox 25">
            <a:extLst>
              <a:ext uri="{FF2B5EF4-FFF2-40B4-BE49-F238E27FC236}">
                <a16:creationId xmlns:a16="http://schemas.microsoft.com/office/drawing/2014/main" id="{D8F8545F-04A0-41D1-81F6-C9DA044B44E2}"/>
              </a:ext>
            </a:extLst>
          </p:cNvPr>
          <p:cNvSpPr txBox="1"/>
          <p:nvPr/>
        </p:nvSpPr>
        <p:spPr>
          <a:xfrm>
            <a:off x="76200" y="6248400"/>
            <a:ext cx="900747" cy="400110"/>
          </a:xfrm>
          <a:prstGeom prst="rect">
            <a:avLst/>
          </a:prstGeom>
          <a:noFill/>
        </p:spPr>
        <p:txBody>
          <a:bodyPr wrap="square">
            <a:spAutoFit/>
          </a:bodyPr>
          <a:lstStyle/>
          <a:p>
            <a:pPr algn="ctr" eaLnBrk="1" hangingPunct="1">
              <a:spcAft>
                <a:spcPts val="600"/>
              </a:spcAft>
            </a:pPr>
            <a:r>
              <a:rPr lang="en-US" altLang="en-US" sz="2000" dirty="0">
                <a:solidFill>
                  <a:srgbClr val="960000"/>
                </a:solidFill>
                <a:latin typeface="Times New Roman" panose="02020603050405020304" pitchFamily="18" charset="0"/>
                <a:ea typeface="Aharoni" pitchFamily="2" charset="0"/>
                <a:cs typeface="Times New Roman" panose="02020603050405020304" pitchFamily="18" charset="0"/>
              </a:rPr>
              <a:t>CSE</a:t>
            </a:r>
          </a:p>
        </p:txBody>
      </p:sp>
      <p:sp>
        <p:nvSpPr>
          <p:cNvPr id="29" name="Slide Number Placeholder 28">
            <a:extLst>
              <a:ext uri="{FF2B5EF4-FFF2-40B4-BE49-F238E27FC236}">
                <a16:creationId xmlns:a16="http://schemas.microsoft.com/office/drawing/2014/main" id="{CB4B5457-C42F-4E7F-8A28-729364582E4A}"/>
              </a:ext>
            </a:extLst>
          </p:cNvPr>
          <p:cNvSpPr>
            <a:spLocks noGrp="1"/>
          </p:cNvSpPr>
          <p:nvPr>
            <p:ph type="sldNum" sz="quarter" idx="7"/>
          </p:nvPr>
        </p:nvSpPr>
        <p:spPr>
          <a:xfrm>
            <a:off x="8778240" y="6377940"/>
            <a:ext cx="2804160" cy="307777"/>
          </a:xfrm>
        </p:spPr>
        <p:txBody>
          <a:bodyPr/>
          <a:lstStyle/>
          <a:p>
            <a:fld id="{B6F15528-21DE-4FAA-801E-634DDDAF4B2B}" type="slidenum">
              <a:rPr lang="en-IN" sz="2000" smtClean="0">
                <a:latin typeface="Times New Roman" panose="02020603050405020304" pitchFamily="18" charset="0"/>
                <a:cs typeface="Times New Roman" panose="02020603050405020304" pitchFamily="18" charset="0"/>
              </a:rPr>
              <a:t>1</a:t>
            </a:fld>
            <a:endParaRPr lang="en-IN" sz="2000">
              <a:latin typeface="Times New Roman" panose="02020603050405020304" pitchFamily="18" charset="0"/>
              <a:cs typeface="Times New Roman" panose="02020603050405020304" pitchFamily="18" charset="0"/>
            </a:endParaRPr>
          </a:p>
        </p:txBody>
      </p:sp>
      <p:sp>
        <p:nvSpPr>
          <p:cNvPr id="15" name="object 11">
            <a:extLst>
              <a:ext uri="{FF2B5EF4-FFF2-40B4-BE49-F238E27FC236}">
                <a16:creationId xmlns:a16="http://schemas.microsoft.com/office/drawing/2014/main" id="{74C82169-3802-484A-8F95-CBA98B93A36D}"/>
              </a:ext>
            </a:extLst>
          </p:cNvPr>
          <p:cNvSpPr txBox="1"/>
          <p:nvPr/>
        </p:nvSpPr>
        <p:spPr>
          <a:xfrm>
            <a:off x="931385" y="3048000"/>
            <a:ext cx="6093302" cy="868185"/>
          </a:xfrm>
          <a:prstGeom prst="rect">
            <a:avLst/>
          </a:prstGeom>
        </p:spPr>
        <p:txBody>
          <a:bodyPr vert="horz" wrap="square" lIns="0" tIns="123189" rIns="0" bIns="0" rtlCol="0">
            <a:spAutoFit/>
          </a:bodyPr>
          <a:lstStyle/>
          <a:p>
            <a:pPr algn="l"/>
            <a:r>
              <a:rPr lang="en-US" sz="2000" b="1" dirty="0">
                <a:latin typeface="Times New Roman" panose="02020603050405020304" pitchFamily="18" charset="0"/>
                <a:cs typeface="Times New Roman" panose="02020603050405020304" pitchFamily="18" charset="0"/>
              </a:rPr>
              <a:t>INTERNAL </a:t>
            </a:r>
            <a:r>
              <a:rPr sz="2000" b="1" dirty="0">
                <a:latin typeface="Times New Roman" panose="02020603050405020304" pitchFamily="18" charset="0"/>
                <a:cs typeface="Times New Roman" panose="02020603050405020304" pitchFamily="18" charset="0"/>
              </a:rPr>
              <a:t>GUIDE</a:t>
            </a:r>
            <a:r>
              <a:rPr lang="en-US" sz="2000" b="1" spc="-30" dirty="0">
                <a:latin typeface="Times New Roman" panose="02020603050405020304" pitchFamily="18" charset="0"/>
                <a:cs typeface="Times New Roman" panose="02020603050405020304" pitchFamily="18" charset="0"/>
              </a:rPr>
              <a:t> </a:t>
            </a:r>
            <a:r>
              <a:rPr sz="2000" b="1" spc="-5" dirty="0">
                <a:latin typeface="Times New Roman" panose="02020603050405020304" pitchFamily="18" charset="0"/>
                <a:cs typeface="Times New Roman" panose="02020603050405020304" pitchFamily="18" charset="0"/>
              </a:rPr>
              <a:t>N</a:t>
            </a:r>
            <a:r>
              <a:rPr sz="2000" b="1" spc="-15" dirty="0">
                <a:latin typeface="Times New Roman" panose="02020603050405020304" pitchFamily="18" charset="0"/>
                <a:cs typeface="Times New Roman" panose="02020603050405020304" pitchFamily="18" charset="0"/>
              </a:rPr>
              <a:t>A</a:t>
            </a:r>
            <a:r>
              <a:rPr sz="2000" b="1" dirty="0">
                <a:latin typeface="Times New Roman" panose="02020603050405020304" pitchFamily="18" charset="0"/>
                <a:cs typeface="Times New Roman" panose="02020603050405020304" pitchFamily="18" charset="0"/>
              </a:rPr>
              <a:t>M</a:t>
            </a:r>
            <a:r>
              <a:rPr sz="2000" b="1" spc="5" dirty="0">
                <a:latin typeface="Times New Roman" panose="02020603050405020304" pitchFamily="18" charset="0"/>
                <a:cs typeface="Times New Roman" panose="02020603050405020304" pitchFamily="18" charset="0"/>
              </a:rPr>
              <a:t>E</a:t>
            </a:r>
            <a:r>
              <a:rPr sz="2000" dirty="0">
                <a:latin typeface="Times New Roman" panose="02020603050405020304" pitchFamily="18" charset="0"/>
                <a:cs typeface="Times New Roman" panose="02020603050405020304" pitchFamily="18" charset="0"/>
              </a:rPr>
              <a:t>:</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 </a:t>
            </a:r>
            <a:r>
              <a:rPr lang="en-IN" sz="2000" dirty="0">
                <a:solidFill>
                  <a:srgbClr val="000000"/>
                </a:solidFill>
                <a:latin typeface="Times New Roman" panose="02020603050405020304" pitchFamily="18" charset="0"/>
                <a:cs typeface="Times New Roman" panose="02020603050405020304" pitchFamily="18" charset="0"/>
              </a:rPr>
              <a:t>MS. LAVANYA M</a:t>
            </a:r>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pPr marL="12700">
              <a:spcBef>
                <a:spcPts val="969"/>
              </a:spcBef>
            </a:pPr>
            <a:r>
              <a:rPr sz="2000" b="1" spc="-55" dirty="0">
                <a:latin typeface="Times New Roman" panose="02020603050405020304" pitchFamily="18" charset="0"/>
                <a:cs typeface="Times New Roman" panose="02020603050405020304" pitchFamily="18" charset="0"/>
              </a:rPr>
              <a:t>DESI</a:t>
            </a:r>
            <a:r>
              <a:rPr sz="2000" b="1" spc="-50" dirty="0">
                <a:latin typeface="Times New Roman" panose="02020603050405020304" pitchFamily="18" charset="0"/>
                <a:cs typeface="Times New Roman" panose="02020603050405020304" pitchFamily="18" charset="0"/>
              </a:rPr>
              <a:t>G</a:t>
            </a:r>
            <a:r>
              <a:rPr sz="2000" b="1" spc="-55" dirty="0">
                <a:latin typeface="Times New Roman" panose="02020603050405020304" pitchFamily="18" charset="0"/>
                <a:cs typeface="Times New Roman" panose="02020603050405020304" pitchFamily="18" charset="0"/>
              </a:rPr>
              <a:t>NATI</a:t>
            </a:r>
            <a:r>
              <a:rPr sz="2000" b="1" spc="-50" dirty="0">
                <a:latin typeface="Times New Roman" panose="02020603050405020304" pitchFamily="18" charset="0"/>
                <a:cs typeface="Times New Roman" panose="02020603050405020304" pitchFamily="18" charset="0"/>
              </a:rPr>
              <a:t>ON</a:t>
            </a:r>
            <a:r>
              <a:rPr sz="2000" dirty="0">
                <a:latin typeface="Times New Roman" panose="02020603050405020304" pitchFamily="18" charset="0"/>
                <a:cs typeface="Times New Roman" panose="02020603050405020304" pitchFamily="18" charset="0"/>
              </a:rPr>
              <a:t>:</a:t>
            </a:r>
            <a:r>
              <a:rPr lang="en-IN" sz="2000" i="0" dirty="0">
                <a:solidFill>
                  <a:srgbClr val="333333"/>
                </a:solidFill>
                <a:effectLst/>
                <a:latin typeface="Times New Roman" panose="02020603050405020304" pitchFamily="18" charset="0"/>
                <a:cs typeface="Times New Roman" panose="02020603050405020304" pitchFamily="18" charset="0"/>
              </a:rPr>
              <a:t>Assistant</a:t>
            </a:r>
            <a:r>
              <a:rPr lang="en-IN" sz="2000" b="1" i="0" dirty="0">
                <a:solidFill>
                  <a:srgbClr val="333333"/>
                </a:solidFill>
                <a:effectLst/>
                <a:latin typeface="Times New Roman" panose="02020603050405020304" pitchFamily="18" charset="0"/>
                <a:cs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cs typeface="Times New Roman" panose="02020603050405020304" pitchFamily="18" charset="0"/>
              </a:rPr>
              <a:t>Professor </a:t>
            </a:r>
            <a:endParaRPr lang="en-IN" sz="2000" spc="-9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F23FAC0-D81E-4C85-91B9-66953FF1A16D}"/>
              </a:ext>
            </a:extLst>
          </p:cNvPr>
          <p:cNvSpPr txBox="1"/>
          <p:nvPr/>
        </p:nvSpPr>
        <p:spPr>
          <a:xfrm>
            <a:off x="1016957" y="2278559"/>
            <a:ext cx="10260643" cy="707886"/>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TITLE :</a:t>
            </a:r>
            <a:r>
              <a:rPr lang="en-IN" sz="2000" b="1" dirty="0">
                <a:latin typeface="Times New Roman" panose="02020603050405020304" pitchFamily="18" charset="0"/>
                <a:cs typeface="Times New Roman" panose="02020603050405020304" pitchFamily="18" charset="0"/>
              </a:rPr>
              <a:t>Enhance </a:t>
            </a:r>
            <a:r>
              <a:rPr lang="en-US" sz="2000" b="1" dirty="0">
                <a:latin typeface="Times New Roman" panose="02020603050405020304" pitchFamily="18" charset="0"/>
                <a:cs typeface="Times New Roman" panose="02020603050405020304" pitchFamily="18" charset="0"/>
              </a:rPr>
              <a:t>Machine Learning Algorithms for Monkeypox Detection</a:t>
            </a:r>
          </a:p>
          <a:p>
            <a:pPr algn="ctr"/>
            <a:endParaRPr lang="en-IN" sz="2000" dirty="0">
              <a:latin typeface="Times New Roman" panose="02020603050405020304" pitchFamily="18" charset="0"/>
              <a:cs typeface="Times New Roman" panose="02020603050405020304" pitchFamily="18" charset="0"/>
            </a:endParaRPr>
          </a:p>
        </p:txBody>
      </p:sp>
      <p:sp>
        <p:nvSpPr>
          <p:cNvPr id="19" name="Subtitle 2">
            <a:extLst>
              <a:ext uri="{FF2B5EF4-FFF2-40B4-BE49-F238E27FC236}">
                <a16:creationId xmlns:a16="http://schemas.microsoft.com/office/drawing/2014/main" id="{EA07C122-831C-4B6A-B118-D8F4AAE23FB7}"/>
              </a:ext>
            </a:extLst>
          </p:cNvPr>
          <p:cNvSpPr txBox="1">
            <a:spLocks/>
          </p:cNvSpPr>
          <p:nvPr/>
        </p:nvSpPr>
        <p:spPr>
          <a:xfrm>
            <a:off x="6618287" y="4194991"/>
            <a:ext cx="5421313" cy="201944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cap="all" dirty="0">
                <a:latin typeface="Times New Roman" panose="02020603050405020304" pitchFamily="18" charset="0"/>
                <a:cs typeface="Times New Roman" panose="02020603050405020304" pitchFamily="18" charset="0"/>
              </a:rPr>
              <a:t>PRESENTED BY :</a:t>
            </a:r>
          </a:p>
          <a:p>
            <a:pPr algn="l"/>
            <a:r>
              <a:rPr lang="en-US" sz="2000" cap="all" dirty="0">
                <a:latin typeface="Times New Roman" panose="02020603050405020304" pitchFamily="18" charset="0"/>
                <a:cs typeface="Times New Roman" panose="02020603050405020304" pitchFamily="18" charset="0"/>
              </a:rPr>
              <a:t>PARITALA VENKATA VAIBHAV -111421104078</a:t>
            </a:r>
          </a:p>
          <a:p>
            <a:pPr algn="l"/>
            <a:r>
              <a:rPr lang="en-US" sz="2000" cap="all" dirty="0">
                <a:latin typeface="Times New Roman" panose="02020603050405020304" pitchFamily="18" charset="0"/>
                <a:cs typeface="Times New Roman" panose="02020603050405020304" pitchFamily="18" charset="0"/>
              </a:rPr>
              <a:t>PENIGALAPATI HASWANTH - 111421104082</a:t>
            </a:r>
          </a:p>
          <a:p>
            <a:pPr algn="l"/>
            <a:r>
              <a:rPr lang="en-US" sz="2000" cap="all" dirty="0">
                <a:latin typeface="Times New Roman" panose="02020603050405020304" pitchFamily="18" charset="0"/>
                <a:cs typeface="Times New Roman" panose="02020603050405020304" pitchFamily="18" charset="0"/>
              </a:rPr>
              <a:t>R ANISH - 111421104098</a:t>
            </a:r>
          </a:p>
        </p:txBody>
      </p:sp>
      <p:sp>
        <p:nvSpPr>
          <p:cNvPr id="27" name="TextBox 26">
            <a:extLst>
              <a:ext uri="{FF2B5EF4-FFF2-40B4-BE49-F238E27FC236}">
                <a16:creationId xmlns:a16="http://schemas.microsoft.com/office/drawing/2014/main" id="{CDE17253-EC9D-4EFD-87B3-4D3B086F09F7}"/>
              </a:ext>
            </a:extLst>
          </p:cNvPr>
          <p:cNvSpPr txBox="1"/>
          <p:nvPr/>
        </p:nvSpPr>
        <p:spPr>
          <a:xfrm>
            <a:off x="1641404" y="1367135"/>
            <a:ext cx="8400288"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PROJECT REVIEW : VIVA VOICE</a:t>
            </a:r>
          </a:p>
        </p:txBody>
      </p:sp>
      <p:pic>
        <p:nvPicPr>
          <p:cNvPr id="16" name="Image 2">
            <a:extLst>
              <a:ext uri="{FF2B5EF4-FFF2-40B4-BE49-F238E27FC236}">
                <a16:creationId xmlns:a16="http://schemas.microsoft.com/office/drawing/2014/main" id="{CA14503B-741A-4380-B96F-C057F1B156CD}"/>
              </a:ext>
            </a:extLst>
          </p:cNvPr>
          <p:cNvPicPr/>
          <p:nvPr/>
        </p:nvPicPr>
        <p:blipFill>
          <a:blip r:embed="rId4" cstate="print"/>
          <a:stretch>
            <a:fillRect/>
          </a:stretch>
        </p:blipFill>
        <p:spPr>
          <a:xfrm>
            <a:off x="-4763" y="18494"/>
            <a:ext cx="900747" cy="819706"/>
          </a:xfrm>
          <a:prstGeom prst="rect">
            <a:avLst/>
          </a:prstGeom>
        </p:spPr>
      </p:pic>
      <p:sp>
        <p:nvSpPr>
          <p:cNvPr id="18" name="TextBox 17">
            <a:extLst>
              <a:ext uri="{FF2B5EF4-FFF2-40B4-BE49-F238E27FC236}">
                <a16:creationId xmlns:a16="http://schemas.microsoft.com/office/drawing/2014/main" id="{6A515392-E45D-4427-871A-045D79406748}"/>
              </a:ext>
            </a:extLst>
          </p:cNvPr>
          <p:cNvSpPr txBox="1"/>
          <p:nvPr/>
        </p:nvSpPr>
        <p:spPr>
          <a:xfrm>
            <a:off x="4955380" y="1828800"/>
            <a:ext cx="2131220" cy="400110"/>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BATCH : CSE-34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2"/>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2"/>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10</a:t>
            </a:fld>
            <a:endParaRPr lang="en-IN"/>
          </a:p>
        </p:txBody>
      </p:sp>
      <p:sp>
        <p:nvSpPr>
          <p:cNvPr id="11" name="TextBox 10">
            <a:extLst>
              <a:ext uri="{FF2B5EF4-FFF2-40B4-BE49-F238E27FC236}">
                <a16:creationId xmlns:a16="http://schemas.microsoft.com/office/drawing/2014/main" id="{2A53749E-C8C4-4703-AAEA-4AC29FE66FEA}"/>
              </a:ext>
            </a:extLst>
          </p:cNvPr>
          <p:cNvSpPr txBox="1"/>
          <p:nvPr/>
        </p:nvSpPr>
        <p:spPr>
          <a:xfrm>
            <a:off x="2881945" y="839329"/>
            <a:ext cx="6781801" cy="584775"/>
          </a:xfrm>
          <a:prstGeom prst="rect">
            <a:avLst/>
          </a:prstGeom>
          <a:noFill/>
        </p:spPr>
        <p:txBody>
          <a:bodyPr wrap="square" rtlCol="0">
            <a:spAutoFit/>
          </a:bodyPr>
          <a:lstStyle/>
          <a:p>
            <a:r>
              <a:rPr lang="en-IN" sz="3200" b="1" dirty="0">
                <a:latin typeface="Times New Roman" pitchFamily="18" charset="0"/>
                <a:cs typeface="Times New Roman" pitchFamily="18" charset="0"/>
              </a:rPr>
              <a:t>EXISTING &amp; PROPOSED SYSTEM</a:t>
            </a:r>
          </a:p>
        </p:txBody>
      </p:sp>
      <p:sp>
        <p:nvSpPr>
          <p:cNvPr id="2" name="TextBox 1">
            <a:extLst>
              <a:ext uri="{FF2B5EF4-FFF2-40B4-BE49-F238E27FC236}">
                <a16:creationId xmlns:a16="http://schemas.microsoft.com/office/drawing/2014/main" id="{F5CA3839-7B56-4D25-A887-3ABE18D269A1}"/>
              </a:ext>
            </a:extLst>
          </p:cNvPr>
          <p:cNvSpPr txBox="1"/>
          <p:nvPr/>
        </p:nvSpPr>
        <p:spPr>
          <a:xfrm>
            <a:off x="762000" y="1623060"/>
            <a:ext cx="11049000" cy="3939540"/>
          </a:xfrm>
          <a:prstGeom prst="rect">
            <a:avLst/>
          </a:prstGeom>
          <a:noFill/>
        </p:spPr>
        <p:txBody>
          <a:bodyPr wrap="square" rtlCol="0">
            <a:spAutoFit/>
          </a:bodyPr>
          <a:lstStyle/>
          <a:p>
            <a:pPr algn="just"/>
            <a:r>
              <a:rPr lang="en-IN" sz="2800" b="1" dirty="0">
                <a:latin typeface="Times New Roman" panose="02020603050405020304" pitchFamily="18" charset="0"/>
                <a:cs typeface="Times New Roman" panose="02020603050405020304" pitchFamily="18" charset="0"/>
              </a:rPr>
              <a:t> Proposed System</a:t>
            </a:r>
          </a:p>
          <a:p>
            <a:pPr algn="just"/>
            <a:r>
              <a:rPr lang="en-US" altLang="en-US" sz="2800" dirty="0">
                <a:latin typeface="Times New Roman" panose="02020603050405020304" pitchFamily="18" charset="0"/>
                <a:cs typeface="Times New Roman" panose="02020603050405020304" pitchFamily="18" charset="0"/>
              </a:rPr>
              <a:t>The proposed system leverages advanced machine learning and deep learning techniques to enhance the early and accurate detection of Monkeypox. It incorporates the following components:</a:t>
            </a:r>
          </a:p>
          <a:p>
            <a:pPr marL="457200" indent="-457200" algn="just">
              <a:buFont typeface="Arial" panose="020B0604020202020204" pitchFamily="34" charset="0"/>
              <a:buChar char="•"/>
            </a:pPr>
            <a:r>
              <a:rPr lang="en-US" sz="2800" b="1" dirty="0"/>
              <a:t>Image-Based Detection Using Deep Learning.</a:t>
            </a:r>
          </a:p>
          <a:p>
            <a:pPr marL="457200" indent="-457200" algn="just">
              <a:buFont typeface="Arial" panose="020B0604020202020204" pitchFamily="34" charset="0"/>
              <a:buChar char="•"/>
            </a:pPr>
            <a:r>
              <a:rPr lang="en-IN" sz="2800" b="1" dirty="0"/>
              <a:t>Real-Time Data Integration.</a:t>
            </a:r>
          </a:p>
          <a:p>
            <a:pPr marL="457200" indent="-457200" algn="just">
              <a:buFont typeface="Arial" panose="020B0604020202020204" pitchFamily="34" charset="0"/>
              <a:buChar char="•"/>
            </a:pPr>
            <a:r>
              <a:rPr lang="en-IN" sz="2600" b="1" dirty="0">
                <a:latin typeface="Times New Roman" panose="02020603050405020304" pitchFamily="18" charset="0"/>
                <a:cs typeface="Times New Roman" panose="02020603050405020304" pitchFamily="18" charset="0"/>
              </a:rPr>
              <a:t>Predictive Analytics.</a:t>
            </a:r>
          </a:p>
          <a:p>
            <a:pPr marL="457200" indent="-457200" algn="just">
              <a:buFont typeface="Arial" panose="020B0604020202020204" pitchFamily="34" charset="0"/>
              <a:buChar char="•"/>
            </a:pPr>
            <a:r>
              <a:rPr lang="en-US" sz="2800" b="1" dirty="0"/>
              <a:t>Early Warning and Alert System</a:t>
            </a:r>
            <a:endParaRPr lang="en-IN" sz="2600" b="1"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IN" sz="2800" b="1" dirty="0"/>
              <a:t>Improved Feature Extraction</a:t>
            </a:r>
            <a:endParaRPr lang="en-IN" sz="2600" b="1" dirty="0">
              <a:latin typeface="Times New Roman" panose="02020603050405020304" pitchFamily="18" charset="0"/>
              <a:cs typeface="Times New Roman" panose="02020603050405020304" pitchFamily="18" charset="0"/>
            </a:endParaRPr>
          </a:p>
        </p:txBody>
      </p:sp>
      <p:pic>
        <p:nvPicPr>
          <p:cNvPr id="15" name="Image 2">
            <a:extLst>
              <a:ext uri="{FF2B5EF4-FFF2-40B4-BE49-F238E27FC236}">
                <a16:creationId xmlns:a16="http://schemas.microsoft.com/office/drawing/2014/main" id="{D0287CFE-7FF1-4268-937C-DC1DF78C09F7}"/>
              </a:ext>
            </a:extLst>
          </p:cNvPr>
          <p:cNvPicPr/>
          <p:nvPr/>
        </p:nvPicPr>
        <p:blipFill>
          <a:blip r:embed="rId3"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43450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11</a:t>
            </a:fld>
            <a:endParaRPr lang="en-IN"/>
          </a:p>
        </p:txBody>
      </p:sp>
      <p:sp>
        <p:nvSpPr>
          <p:cNvPr id="13" name="TextBox 12">
            <a:extLst>
              <a:ext uri="{FF2B5EF4-FFF2-40B4-BE49-F238E27FC236}">
                <a16:creationId xmlns:a16="http://schemas.microsoft.com/office/drawing/2014/main" id="{E7E729BC-7A8A-4113-8C74-6F11E6C88BF9}"/>
              </a:ext>
            </a:extLst>
          </p:cNvPr>
          <p:cNvSpPr txBox="1"/>
          <p:nvPr/>
        </p:nvSpPr>
        <p:spPr>
          <a:xfrm>
            <a:off x="3605844" y="871535"/>
            <a:ext cx="5334001" cy="584775"/>
          </a:xfrm>
          <a:prstGeom prst="rect">
            <a:avLst/>
          </a:prstGeom>
          <a:noFill/>
        </p:spPr>
        <p:txBody>
          <a:bodyPr wrap="square" rtlCol="0">
            <a:spAutoFit/>
          </a:bodyPr>
          <a:lstStyle/>
          <a:p>
            <a:r>
              <a:rPr lang="en-IN" sz="3200" b="1" dirty="0">
                <a:latin typeface="Times New Roman" pitchFamily="18" charset="0"/>
                <a:cs typeface="Times New Roman" pitchFamily="18" charset="0"/>
              </a:rPr>
              <a:t>SYSTEM REQUIREMENTS</a:t>
            </a:r>
          </a:p>
        </p:txBody>
      </p:sp>
      <p:graphicFrame>
        <p:nvGraphicFramePr>
          <p:cNvPr id="15" name="Table 14">
            <a:extLst>
              <a:ext uri="{FF2B5EF4-FFF2-40B4-BE49-F238E27FC236}">
                <a16:creationId xmlns:a16="http://schemas.microsoft.com/office/drawing/2014/main" id="{6DCCCBDF-2597-4F8D-B3A3-590D7784655A}"/>
              </a:ext>
            </a:extLst>
          </p:cNvPr>
          <p:cNvGraphicFramePr>
            <a:graphicFrameLocks noGrp="1"/>
          </p:cNvGraphicFramePr>
          <p:nvPr>
            <p:extLst>
              <p:ext uri="{D42A27DB-BD31-4B8C-83A1-F6EECF244321}">
                <p14:modId xmlns:p14="http://schemas.microsoft.com/office/powerpoint/2010/main" val="1240121884"/>
              </p:ext>
            </p:extLst>
          </p:nvPr>
        </p:nvGraphicFramePr>
        <p:xfrm>
          <a:off x="990600" y="1487805"/>
          <a:ext cx="10363200" cy="4608195"/>
        </p:xfrm>
        <a:graphic>
          <a:graphicData uri="http://schemas.openxmlformats.org/drawingml/2006/table">
            <a:tbl>
              <a:tblPr firstRow="1" firstCol="1" bandRow="1">
                <a:tableStyleId>{5C22544A-7EE6-4342-B048-85BDC9FD1C3A}</a:tableStyleId>
              </a:tblPr>
              <a:tblGrid>
                <a:gridCol w="1804355">
                  <a:extLst>
                    <a:ext uri="{9D8B030D-6E8A-4147-A177-3AD203B41FA5}">
                      <a16:colId xmlns:a16="http://schemas.microsoft.com/office/drawing/2014/main" val="4058300204"/>
                    </a:ext>
                  </a:extLst>
                </a:gridCol>
                <a:gridCol w="2971800">
                  <a:extLst>
                    <a:ext uri="{9D8B030D-6E8A-4147-A177-3AD203B41FA5}">
                      <a16:colId xmlns:a16="http://schemas.microsoft.com/office/drawing/2014/main" val="3616988687"/>
                    </a:ext>
                  </a:extLst>
                </a:gridCol>
                <a:gridCol w="5587045">
                  <a:extLst>
                    <a:ext uri="{9D8B030D-6E8A-4147-A177-3AD203B41FA5}">
                      <a16:colId xmlns:a16="http://schemas.microsoft.com/office/drawing/2014/main" val="348673151"/>
                    </a:ext>
                  </a:extLst>
                </a:gridCol>
              </a:tblGrid>
              <a:tr h="0">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Category</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Requirement</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Details</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4201782516"/>
                  </a:ext>
                </a:extLst>
              </a:tr>
              <a:tr h="0">
                <a:tc rowSpan="3">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Hardware</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Computer with GPU</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16GB RAM, i7/Ryzen 7+, NVIDIA RTX 3060+</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1802584849"/>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Cameras &amp; IoT Sensors</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HD (1080p/4K), traffic &amp; speed sensors</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3675242998"/>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Internet &amp; Cloud</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High-speed network, cloud storage</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775556326"/>
                  </a:ext>
                </a:extLst>
              </a:tr>
              <a:tr h="0">
                <a:tc rowSpan="3">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Software</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OS &amp; AI Tools</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Windows/Linux, TensorFlow, PyTorch, OpenCV</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2108815167"/>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Backend &amp; Database</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Python, MySQL, Firebase</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3164191103"/>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Web Dashboard</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React.js, Node.js</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3283520522"/>
                  </a:ext>
                </a:extLst>
              </a:tr>
              <a:tr h="0">
                <a:tc rowSpan="2">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Security</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Authentication</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OAuth, JWT login</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1638935615"/>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Encryption &amp; Firewall</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SSL/TLS, VPN, cloud security</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2103802175"/>
                  </a:ext>
                </a:extLst>
              </a:tr>
              <a:tr h="0">
                <a:tc rowSpan="2">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Deployment</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AI Model &amp; Storage</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ONNX, Docker, Kubernetes</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1669423078"/>
                  </a:ext>
                </a:extLst>
              </a:tr>
              <a:tr h="0">
                <a:tc vMerge="1">
                  <a:txBody>
                    <a:bodyPr/>
                    <a:lstStyle/>
                    <a:p>
                      <a:pPr algn="l">
                        <a:lnSpc>
                          <a:spcPct val="107000"/>
                        </a:lnSpc>
                      </a:pPr>
                      <a:endParaRPr lang="en-IN" sz="20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a:effectLst/>
                          <a:latin typeface="Times New Roman" panose="02020603050405020304" pitchFamily="18" charset="0"/>
                          <a:cs typeface="Times New Roman" panose="02020603050405020304" pitchFamily="18" charset="0"/>
                        </a:rPr>
                        <a:t>Version Control</a:t>
                      </a:r>
                      <a:endParaRPr lang="en-IN" sz="2200">
                        <a:effectLst/>
                        <a:latin typeface="Times New Roman" panose="02020603050405020304" pitchFamily="18" charset="0"/>
                        <a:ea typeface="Arial MT"/>
                        <a:cs typeface="Times New Roman" panose="02020603050405020304" pitchFamily="18" charset="0"/>
                      </a:endParaRPr>
                    </a:p>
                  </a:txBody>
                  <a:tcPr marL="9525" marR="9525" marT="9525" marB="9525" anchor="ctr"/>
                </a:tc>
                <a:tc>
                  <a:txBody>
                    <a:bodyPr/>
                    <a:lstStyle/>
                    <a:p>
                      <a:pPr marL="457200" indent="-227965" algn="just">
                        <a:lnSpc>
                          <a:spcPct val="107000"/>
                        </a:lnSpc>
                      </a:pPr>
                      <a:r>
                        <a:rPr lang="en-IN" sz="2200" dirty="0">
                          <a:effectLst/>
                          <a:latin typeface="Times New Roman" panose="02020603050405020304" pitchFamily="18" charset="0"/>
                          <a:cs typeface="Times New Roman" panose="02020603050405020304" pitchFamily="18" charset="0"/>
                        </a:rPr>
                        <a:t>Git, GitHub</a:t>
                      </a:r>
                      <a:endParaRPr lang="en-IN" sz="2200" dirty="0">
                        <a:effectLst/>
                        <a:latin typeface="Times New Roman" panose="02020603050405020304" pitchFamily="18" charset="0"/>
                        <a:ea typeface="Arial MT"/>
                        <a:cs typeface="Times New Roman" panose="02020603050405020304" pitchFamily="18" charset="0"/>
                      </a:endParaRPr>
                    </a:p>
                  </a:txBody>
                  <a:tcPr marL="9525" marR="9525" marT="9525" marB="9525" anchor="ctr"/>
                </a:tc>
                <a:extLst>
                  <a:ext uri="{0D108BD9-81ED-4DB2-BD59-A6C34878D82A}">
                    <a16:rowId xmlns:a16="http://schemas.microsoft.com/office/drawing/2014/main" val="2967234037"/>
                  </a:ext>
                </a:extLst>
              </a:tr>
            </a:tbl>
          </a:graphicData>
        </a:graphic>
      </p:graphicFrame>
      <p:pic>
        <p:nvPicPr>
          <p:cNvPr id="16" name="Image 2">
            <a:extLst>
              <a:ext uri="{FF2B5EF4-FFF2-40B4-BE49-F238E27FC236}">
                <a16:creationId xmlns:a16="http://schemas.microsoft.com/office/drawing/2014/main" id="{27FA3B1D-6C1C-4D43-ABFA-CF68D8F6977C}"/>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2106803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12</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2934818" y="427326"/>
            <a:ext cx="6676056" cy="822789"/>
          </a:xfrm>
          <a:prstGeom prst="rect">
            <a:avLst/>
          </a:prstGeom>
          <a:noFill/>
        </p:spPr>
        <p:txBody>
          <a:bodyPr wrap="square">
            <a:spAutoFit/>
          </a:bodyPr>
          <a:lstStyle/>
          <a:p>
            <a:pPr algn="ctr">
              <a:lnSpc>
                <a:spcPct val="200000"/>
              </a:lnSpc>
            </a:pPr>
            <a:r>
              <a:rPr lang="en-IN" sz="2800" b="1" dirty="0">
                <a:latin typeface="Times New Roman" panose="02020603050405020304" pitchFamily="18" charset="0"/>
                <a:cs typeface="Times New Roman" pitchFamily="18" charset="0"/>
              </a:rPr>
              <a:t>SYSTEM ARCHITECTURE DIAGRAM</a:t>
            </a:r>
          </a:p>
        </p:txBody>
      </p:sp>
      <p:pic>
        <p:nvPicPr>
          <p:cNvPr id="27" name="Image 2">
            <a:extLst>
              <a:ext uri="{FF2B5EF4-FFF2-40B4-BE49-F238E27FC236}">
                <a16:creationId xmlns:a16="http://schemas.microsoft.com/office/drawing/2014/main" id="{D38B97D3-185E-4B20-98E4-978D85ABCAC7}"/>
              </a:ext>
            </a:extLst>
          </p:cNvPr>
          <p:cNvPicPr/>
          <p:nvPr/>
        </p:nvPicPr>
        <p:blipFill>
          <a:blip r:embed="rId4" cstate="print"/>
          <a:stretch>
            <a:fillRect/>
          </a:stretch>
        </p:blipFill>
        <p:spPr>
          <a:xfrm>
            <a:off x="2698" y="4765"/>
            <a:ext cx="900747" cy="819706"/>
          </a:xfrm>
          <a:prstGeom prst="rect">
            <a:avLst/>
          </a:prstGeom>
        </p:spPr>
      </p:pic>
      <p:pic>
        <p:nvPicPr>
          <p:cNvPr id="5" name="Picture 4">
            <a:extLst>
              <a:ext uri="{FF2B5EF4-FFF2-40B4-BE49-F238E27FC236}">
                <a16:creationId xmlns:a16="http://schemas.microsoft.com/office/drawing/2014/main" id="{471BC00D-B51D-A2C1-3B8C-3A698E3872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1783" y="1342359"/>
            <a:ext cx="9391017" cy="4794943"/>
          </a:xfrm>
          <a:prstGeom prst="rect">
            <a:avLst/>
          </a:prstGeom>
        </p:spPr>
      </p:pic>
    </p:spTree>
    <p:extLst>
      <p:ext uri="{BB962C8B-B14F-4D97-AF65-F5344CB8AC3E}">
        <p14:creationId xmlns:p14="http://schemas.microsoft.com/office/powerpoint/2010/main" val="1723371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13</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495800" y="457200"/>
            <a:ext cx="3581400" cy="822789"/>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LIST OF MODULES</a:t>
            </a:r>
          </a:p>
        </p:txBody>
      </p:sp>
      <p:sp>
        <p:nvSpPr>
          <p:cNvPr id="34" name="Rectangle: Rounded Corners 33">
            <a:extLst>
              <a:ext uri="{FF2B5EF4-FFF2-40B4-BE49-F238E27FC236}">
                <a16:creationId xmlns:a16="http://schemas.microsoft.com/office/drawing/2014/main" id="{47F818B1-EFE8-4EAD-9727-34EAD131F798}"/>
              </a:ext>
            </a:extLst>
          </p:cNvPr>
          <p:cNvSpPr/>
          <p:nvPr/>
        </p:nvSpPr>
        <p:spPr>
          <a:xfrm>
            <a:off x="3437894" y="1442287"/>
            <a:ext cx="6996746" cy="784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imes New Roman" panose="02020603050405020304" pitchFamily="18" charset="0"/>
                <a:cs typeface="Times New Roman" panose="02020603050405020304" pitchFamily="18" charset="0"/>
              </a:rPr>
              <a:t>Image Acquisition &amp; Preprocessing</a:t>
            </a:r>
          </a:p>
        </p:txBody>
      </p:sp>
      <p:sp>
        <p:nvSpPr>
          <p:cNvPr id="35" name="Arrow: Right 34">
            <a:extLst>
              <a:ext uri="{FF2B5EF4-FFF2-40B4-BE49-F238E27FC236}">
                <a16:creationId xmlns:a16="http://schemas.microsoft.com/office/drawing/2014/main" id="{4E58AB15-E0BD-4371-BA20-D428ED99843A}"/>
              </a:ext>
            </a:extLst>
          </p:cNvPr>
          <p:cNvSpPr/>
          <p:nvPr/>
        </p:nvSpPr>
        <p:spPr>
          <a:xfrm>
            <a:off x="1918653" y="1371600"/>
            <a:ext cx="908872" cy="9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1</a:t>
            </a:r>
            <a:endParaRPr lang="en-IN" sz="3600" b="1" dirty="0">
              <a:latin typeface="Times New Roman" panose="02020603050405020304" pitchFamily="18" charset="0"/>
              <a:cs typeface="Times New Roman" panose="02020603050405020304" pitchFamily="18" charset="0"/>
            </a:endParaRPr>
          </a:p>
        </p:txBody>
      </p:sp>
      <p:sp>
        <p:nvSpPr>
          <p:cNvPr id="36" name="Rectangle: Rounded Corners 35">
            <a:extLst>
              <a:ext uri="{FF2B5EF4-FFF2-40B4-BE49-F238E27FC236}">
                <a16:creationId xmlns:a16="http://schemas.microsoft.com/office/drawing/2014/main" id="{EF1AF6D3-B137-4627-AFE5-5FEF9DDA0D1E}"/>
              </a:ext>
            </a:extLst>
          </p:cNvPr>
          <p:cNvSpPr/>
          <p:nvPr/>
        </p:nvSpPr>
        <p:spPr>
          <a:xfrm>
            <a:off x="3424241" y="2467045"/>
            <a:ext cx="6996746" cy="784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Lesion Detection &amp; Classification</a:t>
            </a:r>
          </a:p>
        </p:txBody>
      </p:sp>
      <p:sp>
        <p:nvSpPr>
          <p:cNvPr id="37" name="Arrow: Right 36">
            <a:extLst>
              <a:ext uri="{FF2B5EF4-FFF2-40B4-BE49-F238E27FC236}">
                <a16:creationId xmlns:a16="http://schemas.microsoft.com/office/drawing/2014/main" id="{0F4D1A10-16FE-4E92-9E62-AC1431F54F6D}"/>
              </a:ext>
            </a:extLst>
          </p:cNvPr>
          <p:cNvSpPr/>
          <p:nvPr/>
        </p:nvSpPr>
        <p:spPr>
          <a:xfrm>
            <a:off x="1905000" y="2396358"/>
            <a:ext cx="908872" cy="9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2</a:t>
            </a:r>
            <a:endParaRPr lang="en-IN" sz="3600" b="1" dirty="0">
              <a:latin typeface="Times New Roman" panose="02020603050405020304" pitchFamily="18" charset="0"/>
              <a:cs typeface="Times New Roman" panose="02020603050405020304" pitchFamily="18" charset="0"/>
            </a:endParaRPr>
          </a:p>
        </p:txBody>
      </p:sp>
      <p:sp>
        <p:nvSpPr>
          <p:cNvPr id="38" name="Rectangle: Rounded Corners 37">
            <a:extLst>
              <a:ext uri="{FF2B5EF4-FFF2-40B4-BE49-F238E27FC236}">
                <a16:creationId xmlns:a16="http://schemas.microsoft.com/office/drawing/2014/main" id="{1B5C506B-225A-4752-9AFA-587FE26ABAAE}"/>
              </a:ext>
            </a:extLst>
          </p:cNvPr>
          <p:cNvSpPr/>
          <p:nvPr/>
        </p:nvSpPr>
        <p:spPr>
          <a:xfrm>
            <a:off x="3424241" y="3457645"/>
            <a:ext cx="6996746" cy="784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latin typeface="Times New Roman" panose="02020603050405020304" pitchFamily="18" charset="0"/>
                <a:cs typeface="Times New Roman" panose="02020603050405020304" pitchFamily="18" charset="0"/>
              </a:rPr>
              <a:t>Deep Learning Approaches</a:t>
            </a:r>
            <a:endParaRPr lang="en-IN" sz="2300" b="1" dirty="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3FC5784-2B6A-4F41-A995-D7C614E855C6}"/>
              </a:ext>
            </a:extLst>
          </p:cNvPr>
          <p:cNvSpPr/>
          <p:nvPr/>
        </p:nvSpPr>
        <p:spPr>
          <a:xfrm>
            <a:off x="1905000" y="3386958"/>
            <a:ext cx="908872" cy="9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3</a:t>
            </a:r>
            <a:endParaRPr lang="en-IN" sz="3600" b="1" dirty="0">
              <a:latin typeface="Times New Roman" panose="02020603050405020304" pitchFamily="18" charset="0"/>
              <a:cs typeface="Times New Roman" panose="02020603050405020304" pitchFamily="18" charset="0"/>
            </a:endParaRPr>
          </a:p>
        </p:txBody>
      </p:sp>
      <p:sp>
        <p:nvSpPr>
          <p:cNvPr id="40" name="Rectangle: Rounded Corners 39">
            <a:extLst>
              <a:ext uri="{FF2B5EF4-FFF2-40B4-BE49-F238E27FC236}">
                <a16:creationId xmlns:a16="http://schemas.microsoft.com/office/drawing/2014/main" id="{C062FF0F-59E4-49E4-B7D1-DA78C5140B58}"/>
              </a:ext>
            </a:extLst>
          </p:cNvPr>
          <p:cNvSpPr/>
          <p:nvPr/>
        </p:nvSpPr>
        <p:spPr>
          <a:xfrm>
            <a:off x="3424241" y="4448245"/>
            <a:ext cx="6996746" cy="784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latin typeface="Times New Roman" panose="02020603050405020304" pitchFamily="18" charset="0"/>
                <a:cs typeface="Times New Roman" panose="02020603050405020304" pitchFamily="18" charset="0"/>
              </a:rPr>
              <a:t>Data Acquisition and Preprocessing</a:t>
            </a:r>
          </a:p>
        </p:txBody>
      </p:sp>
      <p:sp>
        <p:nvSpPr>
          <p:cNvPr id="41" name="Arrow: Right 40">
            <a:extLst>
              <a:ext uri="{FF2B5EF4-FFF2-40B4-BE49-F238E27FC236}">
                <a16:creationId xmlns:a16="http://schemas.microsoft.com/office/drawing/2014/main" id="{2603B838-96DC-4FF1-86AE-F6D82C3E47B1}"/>
              </a:ext>
            </a:extLst>
          </p:cNvPr>
          <p:cNvSpPr/>
          <p:nvPr/>
        </p:nvSpPr>
        <p:spPr>
          <a:xfrm>
            <a:off x="1905000" y="4377558"/>
            <a:ext cx="908872" cy="9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4</a:t>
            </a:r>
            <a:endParaRPr lang="en-IN" sz="3600" b="1" dirty="0">
              <a:latin typeface="Times New Roman" panose="02020603050405020304" pitchFamily="18" charset="0"/>
              <a:cs typeface="Times New Roman" panose="02020603050405020304" pitchFamily="18" charset="0"/>
            </a:endParaRPr>
          </a:p>
        </p:txBody>
      </p:sp>
      <p:sp>
        <p:nvSpPr>
          <p:cNvPr id="42" name="Rectangle: Rounded Corners 41">
            <a:extLst>
              <a:ext uri="{FF2B5EF4-FFF2-40B4-BE49-F238E27FC236}">
                <a16:creationId xmlns:a16="http://schemas.microsoft.com/office/drawing/2014/main" id="{696AA4BC-5E18-4655-BE7B-A88C5AD428CC}"/>
              </a:ext>
            </a:extLst>
          </p:cNvPr>
          <p:cNvSpPr/>
          <p:nvPr/>
        </p:nvSpPr>
        <p:spPr>
          <a:xfrm>
            <a:off x="3424241" y="5438845"/>
            <a:ext cx="6996746" cy="78483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400" b="1" dirty="0">
                <a:latin typeface="Times New Roman" panose="02020603050405020304" pitchFamily="18" charset="0"/>
                <a:cs typeface="Times New Roman" panose="02020603050405020304" pitchFamily="18" charset="0"/>
              </a:rPr>
              <a:t>Violation Handling &amp; Notifications</a:t>
            </a:r>
            <a:endParaRPr lang="en-IN" sz="3400" b="1" dirty="0"/>
          </a:p>
        </p:txBody>
      </p:sp>
      <p:sp>
        <p:nvSpPr>
          <p:cNvPr id="43" name="Arrow: Right 42">
            <a:extLst>
              <a:ext uri="{FF2B5EF4-FFF2-40B4-BE49-F238E27FC236}">
                <a16:creationId xmlns:a16="http://schemas.microsoft.com/office/drawing/2014/main" id="{EAC84C45-80E9-4421-A3FD-E38179C9B27F}"/>
              </a:ext>
            </a:extLst>
          </p:cNvPr>
          <p:cNvSpPr/>
          <p:nvPr/>
        </p:nvSpPr>
        <p:spPr>
          <a:xfrm>
            <a:off x="1905000" y="5368158"/>
            <a:ext cx="908872" cy="9698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Times New Roman" panose="02020603050405020304" pitchFamily="18" charset="0"/>
                <a:cs typeface="Times New Roman" panose="02020603050405020304" pitchFamily="18" charset="0"/>
              </a:rPr>
              <a:t>5</a:t>
            </a:r>
            <a:endParaRPr lang="en-IN" sz="3600" b="1" dirty="0">
              <a:latin typeface="Times New Roman" panose="02020603050405020304" pitchFamily="18" charset="0"/>
              <a:cs typeface="Times New Roman" panose="02020603050405020304" pitchFamily="18" charset="0"/>
            </a:endParaRPr>
          </a:p>
        </p:txBody>
      </p:sp>
      <p:pic>
        <p:nvPicPr>
          <p:cNvPr id="21" name="Image 2">
            <a:extLst>
              <a:ext uri="{FF2B5EF4-FFF2-40B4-BE49-F238E27FC236}">
                <a16:creationId xmlns:a16="http://schemas.microsoft.com/office/drawing/2014/main" id="{FFEE9558-27FA-4B8C-9620-593EE9A5EEEC}"/>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398297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14</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2743200" y="560806"/>
            <a:ext cx="7968280" cy="822789"/>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Module 1: </a:t>
            </a:r>
            <a:r>
              <a:rPr lang="en-US" sz="2800" b="1" dirty="0">
                <a:latin typeface="Times New Roman" panose="02020603050405020304" pitchFamily="18" charset="0"/>
                <a:cs typeface="Times New Roman" panose="02020603050405020304" pitchFamily="18" charset="0"/>
              </a:rPr>
              <a:t>Image Acquisition &amp; Preprocessing</a:t>
            </a:r>
          </a:p>
        </p:txBody>
      </p:sp>
      <p:sp>
        <p:nvSpPr>
          <p:cNvPr id="11" name="TextBox 10">
            <a:extLst>
              <a:ext uri="{FF2B5EF4-FFF2-40B4-BE49-F238E27FC236}">
                <a16:creationId xmlns:a16="http://schemas.microsoft.com/office/drawing/2014/main" id="{6EBAA99A-F801-4BDD-9AFF-91049428CB75}"/>
              </a:ext>
            </a:extLst>
          </p:cNvPr>
          <p:cNvSpPr txBox="1"/>
          <p:nvPr/>
        </p:nvSpPr>
        <p:spPr>
          <a:xfrm>
            <a:off x="1100709" y="1340108"/>
            <a:ext cx="10253091" cy="4832092"/>
          </a:xfrm>
          <a:prstGeom prst="rect">
            <a:avLst/>
          </a:prstGeom>
          <a:noFill/>
        </p:spPr>
        <p:txBody>
          <a:bodyPr wrap="square">
            <a:spAutoFit/>
          </a:bodyPr>
          <a:lstStyle/>
          <a:p>
            <a:r>
              <a:rPr lang="en-US" sz="2200" b="1" dirty="0">
                <a:latin typeface="Times New Roman" panose="02020603050405020304" pitchFamily="18" charset="0"/>
                <a:cs typeface="Times New Roman" panose="02020603050405020304" pitchFamily="18" charset="0"/>
              </a:rPr>
              <a:t>Description:</a:t>
            </a:r>
          </a:p>
          <a:p>
            <a:r>
              <a:rPr lang="en-US" sz="2200" dirty="0">
                <a:latin typeface="Times New Roman" panose="02020603050405020304" pitchFamily="18" charset="0"/>
                <a:cs typeface="Times New Roman" panose="02020603050405020304" pitchFamily="18" charset="0"/>
              </a:rPr>
              <a:t>This module is responsible for capturing real-time skin lesion images and preparing the data for further processing in Monkeypox detection.</a:t>
            </a:r>
          </a:p>
          <a:p>
            <a:r>
              <a:rPr lang="en-US" sz="2200" b="1" dirty="0">
                <a:latin typeface="Times New Roman" panose="02020603050405020304" pitchFamily="18" charset="0"/>
                <a:cs typeface="Times New Roman" panose="02020603050405020304" pitchFamily="18" charset="0"/>
              </a:rPr>
              <a:t>Key Functions: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Capture Images</a:t>
            </a:r>
            <a:r>
              <a:rPr lang="en-US" sz="2200" dirty="0">
                <a:latin typeface="Times New Roman" panose="02020603050405020304" pitchFamily="18" charset="0"/>
                <a:cs typeface="Times New Roman" panose="02020603050405020304" pitchFamily="18" charset="0"/>
              </a:rPr>
              <a:t>: Acquire images from clinical datasets, medical imaging devices, or smartphone cameras.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Frame Extraction</a:t>
            </a:r>
            <a:r>
              <a:rPr lang="en-US" sz="2200" dirty="0">
                <a:latin typeface="Times New Roman" panose="02020603050405020304" pitchFamily="18" charset="0"/>
                <a:cs typeface="Times New Roman" panose="02020603050405020304" pitchFamily="18" charset="0"/>
              </a:rPr>
              <a:t>: Extract relevant image frames at intervals to ensure high-quality data for analysis.</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Preprocessing Techniques</a:t>
            </a:r>
            <a:r>
              <a:rPr lang="en-US" sz="2200"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Apply noise reduction, contrast enhancement, and background subtraction using </a:t>
            </a:r>
            <a:r>
              <a:rPr lang="en-US" sz="2200" b="1" dirty="0">
                <a:latin typeface="Times New Roman" panose="02020603050405020304" pitchFamily="18" charset="0"/>
                <a:cs typeface="Times New Roman" panose="02020603050405020304" pitchFamily="18" charset="0"/>
              </a:rPr>
              <a:t>OpenCV</a:t>
            </a:r>
            <a:r>
              <a:rPr lang="en-US" sz="2200" dirty="0">
                <a:latin typeface="Times New Roman" panose="02020603050405020304" pitchFamily="18" charset="0"/>
                <a:cs typeface="Times New Roman" panose="02020603050405020304" pitchFamily="18" charset="0"/>
              </a:rPr>
              <a:t> to refine image quality.</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Normalize images and resize them to be compatible with deep learning models.</a:t>
            </a:r>
          </a:p>
          <a:p>
            <a:pPr marL="742950" lvl="1" indent="-28575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Apply </a:t>
            </a:r>
            <a:r>
              <a:rPr lang="en-US" sz="2200" b="1" dirty="0">
                <a:latin typeface="Times New Roman" panose="02020603050405020304" pitchFamily="18" charset="0"/>
                <a:cs typeface="Times New Roman" panose="02020603050405020304" pitchFamily="18" charset="0"/>
              </a:rPr>
              <a:t>color segmentation</a:t>
            </a:r>
            <a:r>
              <a:rPr lang="en-US" sz="2200" dirty="0">
                <a:latin typeface="Times New Roman" panose="02020603050405020304" pitchFamily="18" charset="0"/>
                <a:cs typeface="Times New Roman" panose="02020603050405020304" pitchFamily="18" charset="0"/>
              </a:rPr>
              <a:t> and </a:t>
            </a:r>
            <a:r>
              <a:rPr lang="en-US" sz="2200" b="1" dirty="0">
                <a:latin typeface="Times New Roman" panose="02020603050405020304" pitchFamily="18" charset="0"/>
                <a:cs typeface="Times New Roman" panose="02020603050405020304" pitchFamily="18" charset="0"/>
              </a:rPr>
              <a:t>edge detection</a:t>
            </a:r>
            <a:r>
              <a:rPr lang="en-US" sz="2200" dirty="0">
                <a:latin typeface="Times New Roman" panose="02020603050405020304" pitchFamily="18" charset="0"/>
                <a:cs typeface="Times New Roman" panose="02020603050405020304" pitchFamily="18" charset="0"/>
              </a:rPr>
              <a:t> techniques to highlight affected regions.</a:t>
            </a:r>
          </a:p>
        </p:txBody>
      </p:sp>
      <p:pic>
        <p:nvPicPr>
          <p:cNvPr id="16" name="Image 2">
            <a:extLst>
              <a:ext uri="{FF2B5EF4-FFF2-40B4-BE49-F238E27FC236}">
                <a16:creationId xmlns:a16="http://schemas.microsoft.com/office/drawing/2014/main" id="{731827B5-8610-495A-B6A5-65685754E405}"/>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09326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15</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2528253" y="609600"/>
            <a:ext cx="8610600" cy="1684564"/>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Module 2: L</a:t>
            </a:r>
            <a:r>
              <a:rPr lang="en-IN" sz="2800" b="1" dirty="0">
                <a:latin typeface="Times New Roman" panose="02020603050405020304" pitchFamily="18" charset="0"/>
                <a:cs typeface="Times New Roman" panose="02020603050405020304" pitchFamily="18" charset="0"/>
              </a:rPr>
              <a:t>eosin Detection &amp; Classification</a:t>
            </a:r>
            <a:endParaRPr lang="fr-FR" sz="2800" b="1" dirty="0">
              <a:latin typeface="Times New Roman" panose="02020603050405020304" pitchFamily="18" charset="0"/>
              <a:cs typeface="Times New Roman" pitchFamily="18" charset="0"/>
            </a:endParaRPr>
          </a:p>
          <a:p>
            <a:pPr>
              <a:lnSpc>
                <a:spcPct val="200000"/>
              </a:lnSpc>
            </a:pPr>
            <a:endParaRPr lang="fr-FR" sz="2800" b="1" dirty="0">
              <a:latin typeface="Times New Roman" pitchFamily="18" charset="0"/>
              <a:cs typeface="Times New Roman" pitchFamily="18" charset="0"/>
            </a:endParaRPr>
          </a:p>
        </p:txBody>
      </p:sp>
      <p:sp>
        <p:nvSpPr>
          <p:cNvPr id="11" name="TextBox 10">
            <a:extLst>
              <a:ext uri="{FF2B5EF4-FFF2-40B4-BE49-F238E27FC236}">
                <a16:creationId xmlns:a16="http://schemas.microsoft.com/office/drawing/2014/main" id="{8E34573A-7621-4960-83F3-CB4E60F2C6FA}"/>
              </a:ext>
            </a:extLst>
          </p:cNvPr>
          <p:cNvSpPr txBox="1"/>
          <p:nvPr/>
        </p:nvSpPr>
        <p:spPr>
          <a:xfrm>
            <a:off x="903446" y="1352759"/>
            <a:ext cx="10967404" cy="4401205"/>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Description:</a:t>
            </a:r>
          </a:p>
          <a:p>
            <a:pPr algn="just"/>
            <a:r>
              <a:rPr lang="en-IN" sz="2000" dirty="0">
                <a:latin typeface="Times New Roman" panose="02020603050405020304" pitchFamily="18" charset="0"/>
                <a:cs typeface="Times New Roman" panose="02020603050405020304" pitchFamily="18" charset="0"/>
              </a:rPr>
              <a:t>This module focuses on detecting Monkeypox skin lesions using a trained </a:t>
            </a:r>
            <a:r>
              <a:rPr lang="en-IN" sz="2000" b="1" dirty="0">
                <a:latin typeface="Times New Roman" panose="02020603050405020304" pitchFamily="18" charset="0"/>
                <a:cs typeface="Times New Roman" panose="02020603050405020304" pitchFamily="18" charset="0"/>
              </a:rPr>
              <a:t>YOLO model</a:t>
            </a:r>
            <a:r>
              <a:rPr lang="en-IN" sz="2000" dirty="0">
                <a:latin typeface="Times New Roman" panose="02020603050405020304" pitchFamily="18" charset="0"/>
                <a:cs typeface="Times New Roman" panose="02020603050405020304" pitchFamily="18" charset="0"/>
              </a:rPr>
              <a:t>. The model is trained on a custom dataset of Monkeypox and non-Monkeypox skin images, ensuring high accuracy in real-world medical scenarios.</a:t>
            </a:r>
          </a:p>
          <a:p>
            <a:pPr algn="just"/>
            <a:endParaRPr lang="en-IN" sz="2000" dirty="0">
              <a:latin typeface="Times New Roman" panose="02020603050405020304" pitchFamily="18" charset="0"/>
              <a:cs typeface="Times New Roman" panose="02020603050405020304" pitchFamily="18" charset="0"/>
            </a:endParaRPr>
          </a:p>
          <a:p>
            <a:pPr algn="just"/>
            <a:r>
              <a:rPr lang="en-IN" sz="2000" b="1" dirty="0">
                <a:latin typeface="Times New Roman" panose="02020603050405020304" pitchFamily="18" charset="0"/>
                <a:cs typeface="Times New Roman" panose="02020603050405020304" pitchFamily="18" charset="0"/>
              </a:rPr>
              <a:t>Key Functions: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a:t>
            </a:r>
            <a:r>
              <a:rPr lang="en-US" sz="2000" b="1" dirty="0">
                <a:latin typeface="Times New Roman" panose="02020603050405020304" pitchFamily="18" charset="0"/>
                <a:cs typeface="Times New Roman" panose="02020603050405020304" pitchFamily="18" charset="0"/>
              </a:rPr>
              <a:t>custom dataset</a:t>
            </a:r>
            <a:r>
              <a:rPr lang="en-US" sz="2000" dirty="0">
                <a:latin typeface="Times New Roman" panose="02020603050405020304" pitchFamily="18" charset="0"/>
                <a:cs typeface="Times New Roman" panose="02020603050405020304" pitchFamily="18" charset="0"/>
              </a:rPr>
              <a:t> was created, containing </a:t>
            </a:r>
            <a:r>
              <a:rPr lang="en-US" sz="2000" b="1" dirty="0">
                <a:latin typeface="Times New Roman" panose="02020603050405020304" pitchFamily="18" charset="0"/>
                <a:cs typeface="Times New Roman" panose="02020603050405020304" pitchFamily="18" charset="0"/>
              </a:rPr>
              <a:t>annotated</a:t>
            </a:r>
            <a:r>
              <a:rPr lang="en-US" sz="2000" dirty="0">
                <a:latin typeface="Times New Roman" panose="02020603050405020304" pitchFamily="18" charset="0"/>
                <a:cs typeface="Times New Roman" panose="02020603050405020304" pitchFamily="18" charset="0"/>
              </a:rPr>
              <a:t> images of Monkeypox lesions.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dataset was used to  train a YOLO model, generating a best.pt file with optimized weights for high-accuracy detection.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trained model was tested on real-world skin images, achieving optimal accuracy in distinguishing Monkeypox from other skin conditions.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lesion detection was implemented using the trained YOLO model to detect and classify Monkeypox symptoms.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detected lesions are stored for further analysis, diagnosis, and medical recommendations.  </a:t>
            </a:r>
            <a:endParaRPr lang="en-IN" sz="2000" dirty="0">
              <a:latin typeface="Times New Roman" panose="02020603050405020304" pitchFamily="18" charset="0"/>
              <a:cs typeface="Times New Roman" panose="02020603050405020304" pitchFamily="18" charset="0"/>
            </a:endParaRPr>
          </a:p>
        </p:txBody>
      </p:sp>
      <p:pic>
        <p:nvPicPr>
          <p:cNvPr id="16" name="Image 2">
            <a:extLst>
              <a:ext uri="{FF2B5EF4-FFF2-40B4-BE49-F238E27FC236}">
                <a16:creationId xmlns:a16="http://schemas.microsoft.com/office/drawing/2014/main" id="{46564D02-6F1D-4296-B6F9-C55164816B5A}"/>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522829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16</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3290172" y="533400"/>
            <a:ext cx="6006228" cy="831125"/>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Module 3: </a:t>
            </a:r>
            <a:r>
              <a:rPr lang="en-IN" sz="2800" b="1" dirty="0">
                <a:latin typeface="Times New Roman" panose="02020603050405020304" pitchFamily="18" charset="0"/>
                <a:cs typeface="Times New Roman" panose="02020603050405020304" pitchFamily="18" charset="0"/>
              </a:rPr>
              <a:t>Deep Learning Approaches</a:t>
            </a:r>
            <a:endParaRPr lang="fr-FR" sz="2800" b="1" dirty="0">
              <a:latin typeface="Times New Roman" panose="02020603050405020304" pitchFamily="18" charset="0"/>
              <a:cs typeface="Times New Roman" pitchFamily="18" charset="0"/>
            </a:endParaRPr>
          </a:p>
        </p:txBody>
      </p:sp>
      <p:sp>
        <p:nvSpPr>
          <p:cNvPr id="11" name="TextBox 10">
            <a:extLst>
              <a:ext uri="{FF2B5EF4-FFF2-40B4-BE49-F238E27FC236}">
                <a16:creationId xmlns:a16="http://schemas.microsoft.com/office/drawing/2014/main" id="{8E34573A-7621-4960-83F3-CB4E60F2C6FA}"/>
              </a:ext>
            </a:extLst>
          </p:cNvPr>
          <p:cNvSpPr txBox="1"/>
          <p:nvPr/>
        </p:nvSpPr>
        <p:spPr>
          <a:xfrm>
            <a:off x="440848" y="1447800"/>
            <a:ext cx="11613338" cy="4401205"/>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Description: </a:t>
            </a:r>
            <a:r>
              <a:rPr lang="en-US" sz="2000" dirty="0">
                <a:latin typeface="Times New Roman" panose="02020603050405020304" pitchFamily="18" charset="0"/>
                <a:cs typeface="Times New Roman" panose="02020603050405020304" pitchFamily="18" charset="0"/>
              </a:rPr>
              <a:t>This module focuses on extracting meaningful patterns from clinical or image-based data to detect Monkeypox cases with high accuracy. It utilizes advanced Machine Learning (ML) and Deep Learning (DL) models for classification and prediction. The system is designed to process symptoms, clinical features, or skin lesion images (if available) to support early diagnosis and improve healthcare responses.</a:t>
            </a:r>
          </a:p>
          <a:p>
            <a:r>
              <a:rPr lang="en-IN" sz="2000" b="1" dirty="0">
                <a:latin typeface="Times New Roman" panose="02020603050405020304" pitchFamily="18" charset="0"/>
                <a:cs typeface="Times New Roman" panose="02020603050405020304" pitchFamily="18" charset="0"/>
              </a:rPr>
              <a:t>Key Components:</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Deep Learning-Based Classification</a:t>
            </a: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Neural Networks (e.g., MLPClassifier):</a:t>
            </a:r>
            <a:r>
              <a:rPr lang="en-IN" sz="2000" dirty="0">
                <a:latin typeface="Times New Roman" panose="02020603050405020304" pitchFamily="18" charset="0"/>
                <a:cs typeface="Times New Roman" panose="02020603050405020304" pitchFamily="18" charset="0"/>
              </a:rPr>
              <a:t> Used for symptom-based data classification.</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Convolutional Neural Networks (CNNs):</a:t>
            </a:r>
            <a:r>
              <a:rPr lang="en-IN" sz="2000" dirty="0">
                <a:latin typeface="Times New Roman" panose="02020603050405020304" pitchFamily="18" charset="0"/>
                <a:cs typeface="Times New Roman" panose="02020603050405020304" pitchFamily="18" charset="0"/>
              </a:rPr>
              <a:t> Applied for skin lesion image recognition and diagnosis.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Transfer Learning :</a:t>
            </a:r>
            <a:r>
              <a:rPr lang="en-US" sz="2000" dirty="0">
                <a:latin typeface="Times New Roman" panose="02020603050405020304" pitchFamily="18" charset="0"/>
                <a:cs typeface="Times New Roman" panose="02020603050405020304" pitchFamily="18" charset="0"/>
              </a:rPr>
              <a:t>Utilizes pre-trained models like </a:t>
            </a:r>
            <a:r>
              <a:rPr lang="en-US" sz="2000" b="1" dirty="0">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VGG</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Inception</a:t>
            </a:r>
            <a:r>
              <a:rPr lang="en-US" sz="2000" dirty="0">
                <a:latin typeface="Times New Roman" panose="02020603050405020304" pitchFamily="18" charset="0"/>
                <a:cs typeface="Times New Roman" panose="02020603050405020304" pitchFamily="18" charset="0"/>
              </a:rPr>
              <a:t> to improve image detection accuracy and reduce training time on medical imaging datasets.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Integration &amp; Storage :</a:t>
            </a:r>
            <a:r>
              <a:rPr lang="en-US" sz="2000" dirty="0">
                <a:latin typeface="Times New Roman" panose="02020603050405020304" pitchFamily="18" charset="0"/>
                <a:cs typeface="Times New Roman" panose="02020603050405020304" pitchFamily="18" charset="0"/>
              </a:rPr>
              <a:t>Combines clinical, image-based, and demographic data. Stores predictions and diagnostics securely for reporting and model improvement.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Database Matching &amp; Feedback Loop :</a:t>
            </a:r>
            <a:r>
              <a:rPr lang="en-US" sz="2000" dirty="0">
                <a:latin typeface="Times New Roman" panose="02020603050405020304" pitchFamily="18" charset="0"/>
                <a:cs typeface="Times New Roman" panose="02020603050405020304" pitchFamily="18" charset="0"/>
              </a:rPr>
              <a:t>Compares results with verified medical records to refine predictions. Incorporates user and expert feedback to retrain and enhance model accuracy over time.</a:t>
            </a:r>
          </a:p>
        </p:txBody>
      </p:sp>
      <p:pic>
        <p:nvPicPr>
          <p:cNvPr id="16" name="Image 2">
            <a:extLst>
              <a:ext uri="{FF2B5EF4-FFF2-40B4-BE49-F238E27FC236}">
                <a16:creationId xmlns:a16="http://schemas.microsoft.com/office/drawing/2014/main" id="{3DEB8064-33D0-4C2E-8CA3-09375AA0442E}"/>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377237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17</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2528253" y="609600"/>
            <a:ext cx="8610600" cy="831125"/>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Module 4: </a:t>
            </a:r>
            <a:r>
              <a:rPr lang="en-IN" sz="2800" b="1" dirty="0">
                <a:latin typeface="Times New Roman" panose="02020603050405020304" pitchFamily="18" charset="0"/>
                <a:cs typeface="Times New Roman" panose="02020603050405020304" pitchFamily="18" charset="0"/>
              </a:rPr>
              <a:t>Data Acquisition and Preprocessing</a:t>
            </a:r>
          </a:p>
        </p:txBody>
      </p:sp>
      <p:sp>
        <p:nvSpPr>
          <p:cNvPr id="11" name="TextBox 10">
            <a:extLst>
              <a:ext uri="{FF2B5EF4-FFF2-40B4-BE49-F238E27FC236}">
                <a16:creationId xmlns:a16="http://schemas.microsoft.com/office/drawing/2014/main" id="{8E34573A-7621-4960-83F3-CB4E60F2C6FA}"/>
              </a:ext>
            </a:extLst>
          </p:cNvPr>
          <p:cNvSpPr txBox="1"/>
          <p:nvPr/>
        </p:nvSpPr>
        <p:spPr>
          <a:xfrm>
            <a:off x="609600" y="1600200"/>
            <a:ext cx="10882946" cy="2308324"/>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Description:</a:t>
            </a:r>
          </a:p>
          <a:p>
            <a:pPr algn="just"/>
            <a:r>
              <a:rPr lang="en-US" sz="2400" dirty="0"/>
              <a:t>This module is the foundation of your machine learning pipeline. It focuses on collecting relevant data related to Monkeypox infections and transforming it into a clean, consistent, and usable format for model training.</a:t>
            </a:r>
          </a:p>
          <a:p>
            <a:r>
              <a:rPr lang="en-IN" sz="2400" b="1" dirty="0">
                <a:latin typeface="Times New Roman" panose="02020603050405020304" pitchFamily="18" charset="0"/>
                <a:cs typeface="Times New Roman" panose="02020603050405020304" pitchFamily="18" charset="0"/>
              </a:rPr>
              <a:t>Key Components:</a:t>
            </a:r>
          </a:p>
          <a:p>
            <a:endParaRPr lang="en-IN" sz="2400" b="1" dirty="0">
              <a:latin typeface="Times New Roman" panose="02020603050405020304" pitchFamily="18" charset="0"/>
              <a:cs typeface="Times New Roman" panose="02020603050405020304" pitchFamily="18" charset="0"/>
            </a:endParaRPr>
          </a:p>
        </p:txBody>
      </p:sp>
      <p:pic>
        <p:nvPicPr>
          <p:cNvPr id="16" name="Image 2">
            <a:extLst>
              <a:ext uri="{FF2B5EF4-FFF2-40B4-BE49-F238E27FC236}">
                <a16:creationId xmlns:a16="http://schemas.microsoft.com/office/drawing/2014/main" id="{E7B077EE-B3AC-411F-B969-927D0164AB09}"/>
              </a:ext>
            </a:extLst>
          </p:cNvPr>
          <p:cNvPicPr/>
          <p:nvPr/>
        </p:nvPicPr>
        <p:blipFill>
          <a:blip r:embed="rId4" cstate="print"/>
          <a:stretch>
            <a:fillRect/>
          </a:stretch>
        </p:blipFill>
        <p:spPr>
          <a:xfrm>
            <a:off x="2698" y="4765"/>
            <a:ext cx="900747" cy="819706"/>
          </a:xfrm>
          <a:prstGeom prst="rect">
            <a:avLst/>
          </a:prstGeom>
        </p:spPr>
      </p:pic>
      <p:sp>
        <p:nvSpPr>
          <p:cNvPr id="3" name="Rectangle 2">
            <a:extLst>
              <a:ext uri="{FF2B5EF4-FFF2-40B4-BE49-F238E27FC236}">
                <a16:creationId xmlns:a16="http://schemas.microsoft.com/office/drawing/2014/main" id="{0524941B-CC24-0D97-64C3-BD650C737F77}"/>
              </a:ext>
            </a:extLst>
          </p:cNvPr>
          <p:cNvSpPr>
            <a:spLocks noChangeArrowheads="1"/>
          </p:cNvSpPr>
          <p:nvPr/>
        </p:nvSpPr>
        <p:spPr bwMode="auto">
          <a:xfrm>
            <a:off x="699454" y="3434477"/>
            <a:ext cx="1103534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Clean and Transform Data</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missing values, removes duplicates, and standardizes formats to ensure high-quality, consistent data for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Engineering and Encoding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symptoms and categorical data into numerical form, scales features, and creates meaningful derived variables for better model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 Balancing and Dataset Splitting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Addresses class imbalance using techniques like SMOTE and splits the dataset into training, validation, and test sets to prepare for effective machine learning.</a:t>
            </a:r>
          </a:p>
        </p:txBody>
      </p:sp>
    </p:spTree>
    <p:extLst>
      <p:ext uri="{BB962C8B-B14F-4D97-AF65-F5344CB8AC3E}">
        <p14:creationId xmlns:p14="http://schemas.microsoft.com/office/powerpoint/2010/main" val="886141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18</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2528253" y="609600"/>
            <a:ext cx="7301547" cy="831125"/>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Module 5: </a:t>
            </a:r>
            <a:r>
              <a:rPr lang="en-IN" sz="2800" b="1" dirty="0">
                <a:latin typeface="Times New Roman" panose="02020603050405020304" pitchFamily="18" charset="0"/>
                <a:cs typeface="Times New Roman" panose="02020603050405020304" pitchFamily="18" charset="0"/>
              </a:rPr>
              <a:t>Violation Handling &amp; Notifications</a:t>
            </a:r>
            <a:endParaRPr lang="en-IN" sz="2800" b="1" dirty="0"/>
          </a:p>
        </p:txBody>
      </p:sp>
      <p:sp>
        <p:nvSpPr>
          <p:cNvPr id="11" name="TextBox 10">
            <a:extLst>
              <a:ext uri="{FF2B5EF4-FFF2-40B4-BE49-F238E27FC236}">
                <a16:creationId xmlns:a16="http://schemas.microsoft.com/office/drawing/2014/main" id="{8E34573A-7621-4960-83F3-CB4E60F2C6FA}"/>
              </a:ext>
            </a:extLst>
          </p:cNvPr>
          <p:cNvSpPr txBox="1"/>
          <p:nvPr/>
        </p:nvSpPr>
        <p:spPr>
          <a:xfrm>
            <a:off x="440848" y="1439589"/>
            <a:ext cx="11613338" cy="5016758"/>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Description: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Exploratory Data Analysis (EDA) module plays a crucial role in understanding the underlying structure and quality of the Monkeypox dataset. This step involves visually and statistically analyzing clinical, demographic, and symptom-based features to uncover important patterns, detect anomalies, and identify relationships between variables</a:t>
            </a:r>
            <a:r>
              <a:rPr lang="en-IN" sz="2000"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Key Functions: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Visualization :</a:t>
            </a:r>
            <a:r>
              <a:rPr lang="en-US" sz="2000" dirty="0">
                <a:latin typeface="Times New Roman" panose="02020603050405020304" pitchFamily="18" charset="0"/>
                <a:cs typeface="Times New Roman" panose="02020603050405020304" pitchFamily="18" charset="0"/>
              </a:rPr>
              <a:t>Use of </a:t>
            </a:r>
            <a:r>
              <a:rPr lang="en-US" sz="2000" b="1" dirty="0">
                <a:latin typeface="Times New Roman" panose="02020603050405020304" pitchFamily="18" charset="0"/>
                <a:cs typeface="Times New Roman" panose="02020603050405020304" pitchFamily="18" charset="0"/>
              </a:rPr>
              <a:t>histograms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box plots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density plots</a:t>
            </a:r>
            <a:r>
              <a:rPr lang="en-US" sz="2000" dirty="0">
                <a:latin typeface="Times New Roman" panose="02020603050405020304" pitchFamily="18" charset="0"/>
                <a:cs typeface="Times New Roman" panose="02020603050405020304" pitchFamily="18" charset="0"/>
              </a:rPr>
              <a:t> to examine the distribution of each feature (e.g., age, fever, rash, lymphadenopathy).</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Outlier Detection </a:t>
            </a:r>
            <a:r>
              <a:rPr lang="en-US" sz="2000" dirty="0">
                <a:latin typeface="Times New Roman" panose="02020603050405020304" pitchFamily="18" charset="0"/>
                <a:cs typeface="Times New Roman" panose="02020603050405020304" pitchFamily="18" charset="0"/>
              </a:rPr>
              <a:t>:Identify anomalies using </a:t>
            </a:r>
            <a:r>
              <a:rPr lang="en-US" sz="2000" b="1" dirty="0">
                <a:latin typeface="Times New Roman" panose="02020603050405020304" pitchFamily="18" charset="0"/>
                <a:cs typeface="Times New Roman" panose="02020603050405020304" pitchFamily="18" charset="0"/>
              </a:rPr>
              <a:t>box plots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scatter plots</a:t>
            </a:r>
            <a:r>
              <a:rPr lang="en-US" sz="2000" dirty="0">
                <a:latin typeface="Times New Roman" panose="02020603050405020304" pitchFamily="18" charset="0"/>
                <a:cs typeface="Times New Roman" panose="02020603050405020304" pitchFamily="18" charset="0"/>
              </a:rPr>
              <a:t>, which may indicate data entry errors or rare but important clinical cases.</a:t>
            </a:r>
          </a:p>
          <a:p>
            <a:pPr marL="342900" indent="-34290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Distributions by Class :</a:t>
            </a:r>
            <a:r>
              <a:rPr lang="en-US" sz="2000" dirty="0">
                <a:latin typeface="Times New Roman" panose="02020603050405020304" pitchFamily="18" charset="0"/>
                <a:cs typeface="Times New Roman" panose="02020603050405020304" pitchFamily="18" charset="0"/>
              </a:rPr>
              <a:t>Compare feature distributions across Monkeypox-positive and Monkeypox-negative cases to uncover discriminative patterns.</a:t>
            </a:r>
          </a:p>
          <a:p>
            <a:pPr>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16" name="Image 2">
            <a:extLst>
              <a:ext uri="{FF2B5EF4-FFF2-40B4-BE49-F238E27FC236}">
                <a16:creationId xmlns:a16="http://schemas.microsoft.com/office/drawing/2014/main" id="{2CAF7F62-80EC-47D0-9047-7B552AC8AC88}"/>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75441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19</a:t>
            </a:fld>
            <a:endParaRPr lang="en-IN"/>
          </a:p>
        </p:txBody>
      </p:sp>
      <p:sp>
        <p:nvSpPr>
          <p:cNvPr id="11" name="TextBox 10">
            <a:extLst>
              <a:ext uri="{FF2B5EF4-FFF2-40B4-BE49-F238E27FC236}">
                <a16:creationId xmlns:a16="http://schemas.microsoft.com/office/drawing/2014/main" id="{973DFB01-2742-4ED1-B02C-DB1564DD5FF1}"/>
              </a:ext>
            </a:extLst>
          </p:cNvPr>
          <p:cNvSpPr txBox="1"/>
          <p:nvPr/>
        </p:nvSpPr>
        <p:spPr>
          <a:xfrm>
            <a:off x="3657601" y="843522"/>
            <a:ext cx="54864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RESULTS &amp; DISCUSSIONS </a:t>
            </a:r>
          </a:p>
        </p:txBody>
      </p:sp>
      <p:pic>
        <p:nvPicPr>
          <p:cNvPr id="15" name="Image 2">
            <a:extLst>
              <a:ext uri="{FF2B5EF4-FFF2-40B4-BE49-F238E27FC236}">
                <a16:creationId xmlns:a16="http://schemas.microsoft.com/office/drawing/2014/main" id="{041DDB2F-B4E0-4A1D-852E-DF1D054315E4}"/>
              </a:ext>
            </a:extLst>
          </p:cNvPr>
          <p:cNvPicPr/>
          <p:nvPr/>
        </p:nvPicPr>
        <p:blipFill>
          <a:blip r:embed="rId4" cstate="print"/>
          <a:stretch>
            <a:fillRect/>
          </a:stretch>
        </p:blipFill>
        <p:spPr>
          <a:xfrm>
            <a:off x="2698" y="4765"/>
            <a:ext cx="900747" cy="819706"/>
          </a:xfrm>
          <a:prstGeom prst="rect">
            <a:avLst/>
          </a:prstGeom>
        </p:spPr>
      </p:pic>
      <p:pic>
        <p:nvPicPr>
          <p:cNvPr id="2" name="Picture 1">
            <a:extLst>
              <a:ext uri="{FF2B5EF4-FFF2-40B4-BE49-F238E27FC236}">
                <a16:creationId xmlns:a16="http://schemas.microsoft.com/office/drawing/2014/main" id="{55EAA68B-3B64-B852-327D-2382AE3831CA}"/>
              </a:ext>
            </a:extLst>
          </p:cNvPr>
          <p:cNvPicPr>
            <a:picLocks noChangeAspect="1"/>
          </p:cNvPicPr>
          <p:nvPr/>
        </p:nvPicPr>
        <p:blipFill>
          <a:blip r:embed="rId5">
            <a:extLst>
              <a:ext uri="{28A0092B-C50C-407E-A947-70E740481C1C}">
                <a14:useLocalDpi xmlns:a14="http://schemas.microsoft.com/office/drawing/2010/main" val="0"/>
              </a:ext>
            </a:extLst>
          </a:blip>
          <a:srcRect t="3358" b="43437"/>
          <a:stretch>
            <a:fillRect/>
          </a:stretch>
        </p:blipFill>
        <p:spPr>
          <a:xfrm>
            <a:off x="976946" y="2167327"/>
            <a:ext cx="5888345" cy="2819401"/>
          </a:xfrm>
          <a:prstGeom prst="rect">
            <a:avLst/>
          </a:prstGeom>
        </p:spPr>
      </p:pic>
      <p:pic>
        <p:nvPicPr>
          <p:cNvPr id="3" name="Picture 2">
            <a:extLst>
              <a:ext uri="{FF2B5EF4-FFF2-40B4-BE49-F238E27FC236}">
                <a16:creationId xmlns:a16="http://schemas.microsoft.com/office/drawing/2014/main" id="{643D46CE-E937-1630-7527-88FC525819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05600" y="1981200"/>
            <a:ext cx="4623754" cy="3352800"/>
          </a:xfrm>
          <a:prstGeom prst="rect">
            <a:avLst/>
          </a:prstGeom>
        </p:spPr>
      </p:pic>
    </p:spTree>
    <p:extLst>
      <p:ext uri="{BB962C8B-B14F-4D97-AF65-F5344CB8AC3E}">
        <p14:creationId xmlns:p14="http://schemas.microsoft.com/office/powerpoint/2010/main" val="1333632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Times New Roman" panose="02020603050405020304" pitchFamily="18" charset="0"/>
                <a:ea typeface="Aharoni" pitchFamily="2" charset="0"/>
                <a:cs typeface="Times New Roman" panose="02020603050405020304" pitchFamily="18"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a:xfrm>
            <a:off x="8778240" y="6377940"/>
            <a:ext cx="2804160" cy="276999"/>
          </a:xfrm>
        </p:spPr>
        <p:txBody>
          <a:bodyPr/>
          <a:lstStyle/>
          <a:p>
            <a:fld id="{B6F15528-21DE-4FAA-801E-634DDDAF4B2B}" type="slidenum">
              <a:rPr lang="en-IN" smtClean="0">
                <a:latin typeface="Times New Roman" panose="02020603050405020304" pitchFamily="18" charset="0"/>
                <a:cs typeface="Times New Roman" panose="02020603050405020304" pitchFamily="18" charset="0"/>
              </a:rPr>
              <a:t>2</a:t>
            </a:fld>
            <a:endParaRPr lang="en-IN">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B08E3CAB-6BB0-443D-B7A3-3D931B0AB97F}"/>
              </a:ext>
            </a:extLst>
          </p:cNvPr>
          <p:cNvSpPr txBox="1"/>
          <p:nvPr/>
        </p:nvSpPr>
        <p:spPr>
          <a:xfrm>
            <a:off x="4267200" y="516953"/>
            <a:ext cx="4776749" cy="822789"/>
          </a:xfrm>
          <a:prstGeom prst="rect">
            <a:avLst/>
          </a:prstGeom>
          <a:noFill/>
        </p:spPr>
        <p:txBody>
          <a:bodyPr wrap="square">
            <a:spAutoFit/>
          </a:bodyPr>
          <a:lstStyle/>
          <a:p>
            <a:pPr>
              <a:lnSpc>
                <a:spcPct val="200000"/>
              </a:lnSpc>
            </a:pPr>
            <a:r>
              <a:rPr lang="en-IN" sz="2800" b="1" dirty="0">
                <a:latin typeface="Times New Roman" panose="02020603050405020304" pitchFamily="18" charset="0"/>
                <a:cs typeface="Times New Roman" pitchFamily="18" charset="0"/>
              </a:rPr>
              <a:t>PROBLEM STATEMENT</a:t>
            </a:r>
          </a:p>
        </p:txBody>
      </p:sp>
      <p:sp>
        <p:nvSpPr>
          <p:cNvPr id="6" name="TextBox 5">
            <a:extLst>
              <a:ext uri="{FF2B5EF4-FFF2-40B4-BE49-F238E27FC236}">
                <a16:creationId xmlns:a16="http://schemas.microsoft.com/office/drawing/2014/main" id="{DC9A6121-0E54-4676-BFE3-BB090859A656}"/>
              </a:ext>
            </a:extLst>
          </p:cNvPr>
          <p:cNvSpPr txBox="1"/>
          <p:nvPr/>
        </p:nvSpPr>
        <p:spPr>
          <a:xfrm>
            <a:off x="761999" y="1404277"/>
            <a:ext cx="11049001" cy="4031873"/>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Monkeypox is a rare and potentially life-threatening viral disease that has gained significant attention in recent years due to its increasing prevalence and potential for transmission. Early detection and diagnosis are crucial for effective treatment and prevention of transmission. However, diagnosing monkeypox can be challenging due to its similarity of other diseases. So, The goal of this problem statement is to develop accurate machine learning algorithms for monkeypox detection</a:t>
            </a:r>
            <a:r>
              <a:rPr lang="en-US" sz="3200" dirty="0">
                <a:effectLst/>
                <a:latin typeface="Times New Roman" panose="02020603050405020304" pitchFamily="18" charset="0"/>
                <a:ea typeface="Arial MT"/>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pic>
        <p:nvPicPr>
          <p:cNvPr id="18" name="Image 2">
            <a:extLst>
              <a:ext uri="{FF2B5EF4-FFF2-40B4-BE49-F238E27FC236}">
                <a16:creationId xmlns:a16="http://schemas.microsoft.com/office/drawing/2014/main" id="{B7253D28-7445-462C-8A30-D4FD40172F9B}"/>
              </a:ext>
            </a:extLst>
          </p:cNvPr>
          <p:cNvPicPr/>
          <p:nvPr/>
        </p:nvPicPr>
        <p:blipFill>
          <a:blip r:embed="rId4" cstate="print"/>
          <a:stretch>
            <a:fillRect/>
          </a:stretch>
        </p:blipFill>
        <p:spPr>
          <a:xfrm>
            <a:off x="-4763" y="0"/>
            <a:ext cx="900747" cy="819706"/>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20</a:t>
            </a:fld>
            <a:endParaRPr lang="en-IN"/>
          </a:p>
        </p:txBody>
      </p:sp>
      <p:pic>
        <p:nvPicPr>
          <p:cNvPr id="16" name="Image 2">
            <a:extLst>
              <a:ext uri="{FF2B5EF4-FFF2-40B4-BE49-F238E27FC236}">
                <a16:creationId xmlns:a16="http://schemas.microsoft.com/office/drawing/2014/main" id="{73B8A508-AEA4-49D3-A997-34E214D19705}"/>
              </a:ext>
            </a:extLst>
          </p:cNvPr>
          <p:cNvPicPr/>
          <p:nvPr/>
        </p:nvPicPr>
        <p:blipFill>
          <a:blip r:embed="rId4" cstate="print"/>
          <a:stretch>
            <a:fillRect/>
          </a:stretch>
        </p:blipFill>
        <p:spPr>
          <a:xfrm>
            <a:off x="2698" y="4765"/>
            <a:ext cx="900747" cy="819706"/>
          </a:xfrm>
          <a:prstGeom prst="rect">
            <a:avLst/>
          </a:prstGeom>
        </p:spPr>
      </p:pic>
      <p:sp>
        <p:nvSpPr>
          <p:cNvPr id="13" name="TextBox 12">
            <a:extLst>
              <a:ext uri="{FF2B5EF4-FFF2-40B4-BE49-F238E27FC236}">
                <a16:creationId xmlns:a16="http://schemas.microsoft.com/office/drawing/2014/main" id="{56718D3F-D633-4221-8A9E-865DC3CF7481}"/>
              </a:ext>
            </a:extLst>
          </p:cNvPr>
          <p:cNvSpPr txBox="1"/>
          <p:nvPr/>
        </p:nvSpPr>
        <p:spPr>
          <a:xfrm>
            <a:off x="3657601" y="843522"/>
            <a:ext cx="54864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RESULTS &amp; DISCUSSIONS </a:t>
            </a:r>
          </a:p>
        </p:txBody>
      </p:sp>
      <p:pic>
        <p:nvPicPr>
          <p:cNvPr id="2" name="Image 37">
            <a:extLst>
              <a:ext uri="{FF2B5EF4-FFF2-40B4-BE49-F238E27FC236}">
                <a16:creationId xmlns:a16="http://schemas.microsoft.com/office/drawing/2014/main" id="{63304F31-E399-953C-4E71-2FA0CA4CA055}"/>
              </a:ext>
            </a:extLst>
          </p:cNvPr>
          <p:cNvPicPr/>
          <p:nvPr/>
        </p:nvPicPr>
        <p:blipFill>
          <a:blip r:embed="rId5" cstate="print"/>
          <a:stretch>
            <a:fillRect/>
          </a:stretch>
        </p:blipFill>
        <p:spPr>
          <a:xfrm>
            <a:off x="1048067" y="1655635"/>
            <a:ext cx="4652329" cy="2901878"/>
          </a:xfrm>
          <a:prstGeom prst="rect">
            <a:avLst/>
          </a:prstGeom>
        </p:spPr>
      </p:pic>
      <p:pic>
        <p:nvPicPr>
          <p:cNvPr id="3" name="Image 38">
            <a:extLst>
              <a:ext uri="{FF2B5EF4-FFF2-40B4-BE49-F238E27FC236}">
                <a16:creationId xmlns:a16="http://schemas.microsoft.com/office/drawing/2014/main" id="{DF5D3814-7C23-5084-845D-8E1AB059B874}"/>
              </a:ext>
            </a:extLst>
          </p:cNvPr>
          <p:cNvPicPr/>
          <p:nvPr/>
        </p:nvPicPr>
        <p:blipFill>
          <a:blip r:embed="rId6" cstate="print"/>
          <a:stretch>
            <a:fillRect/>
          </a:stretch>
        </p:blipFill>
        <p:spPr>
          <a:xfrm>
            <a:off x="6298246" y="3048000"/>
            <a:ext cx="5755939" cy="3129911"/>
          </a:xfrm>
          <a:prstGeom prst="rect">
            <a:avLst/>
          </a:prstGeom>
        </p:spPr>
      </p:pic>
    </p:spTree>
    <p:extLst>
      <p:ext uri="{BB962C8B-B14F-4D97-AF65-F5344CB8AC3E}">
        <p14:creationId xmlns:p14="http://schemas.microsoft.com/office/powerpoint/2010/main" val="5682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21</a:t>
            </a:fld>
            <a:endParaRPr lang="en-IN"/>
          </a:p>
        </p:txBody>
      </p:sp>
      <p:pic>
        <p:nvPicPr>
          <p:cNvPr id="15" name="Image 2">
            <a:extLst>
              <a:ext uri="{FF2B5EF4-FFF2-40B4-BE49-F238E27FC236}">
                <a16:creationId xmlns:a16="http://schemas.microsoft.com/office/drawing/2014/main" id="{B00F2660-7146-4A80-9E66-DF4563FB7812}"/>
              </a:ext>
            </a:extLst>
          </p:cNvPr>
          <p:cNvPicPr/>
          <p:nvPr/>
        </p:nvPicPr>
        <p:blipFill>
          <a:blip r:embed="rId4" cstate="print"/>
          <a:stretch>
            <a:fillRect/>
          </a:stretch>
        </p:blipFill>
        <p:spPr>
          <a:xfrm>
            <a:off x="2698" y="4765"/>
            <a:ext cx="900747" cy="819706"/>
          </a:xfrm>
          <a:prstGeom prst="rect">
            <a:avLst/>
          </a:prstGeom>
        </p:spPr>
      </p:pic>
      <p:sp>
        <p:nvSpPr>
          <p:cNvPr id="13" name="TextBox 12">
            <a:extLst>
              <a:ext uri="{FF2B5EF4-FFF2-40B4-BE49-F238E27FC236}">
                <a16:creationId xmlns:a16="http://schemas.microsoft.com/office/drawing/2014/main" id="{F3E41E15-275C-441C-B708-D11745D9BA8D}"/>
              </a:ext>
            </a:extLst>
          </p:cNvPr>
          <p:cNvSpPr txBox="1"/>
          <p:nvPr/>
        </p:nvSpPr>
        <p:spPr>
          <a:xfrm>
            <a:off x="3657601" y="843522"/>
            <a:ext cx="54864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RESULTS &amp; DISCUSSIONS </a:t>
            </a:r>
          </a:p>
        </p:txBody>
      </p:sp>
      <p:pic>
        <p:nvPicPr>
          <p:cNvPr id="2" name="Image 40">
            <a:extLst>
              <a:ext uri="{FF2B5EF4-FFF2-40B4-BE49-F238E27FC236}">
                <a16:creationId xmlns:a16="http://schemas.microsoft.com/office/drawing/2014/main" id="{B7A479E2-EB0D-97DF-29CC-67B0B2B4A470}"/>
              </a:ext>
            </a:extLst>
          </p:cNvPr>
          <p:cNvPicPr/>
          <p:nvPr/>
        </p:nvPicPr>
        <p:blipFill>
          <a:blip r:embed="rId5" cstate="print"/>
          <a:stretch>
            <a:fillRect/>
          </a:stretch>
        </p:blipFill>
        <p:spPr>
          <a:xfrm>
            <a:off x="1219200" y="1524000"/>
            <a:ext cx="4648200" cy="2911010"/>
          </a:xfrm>
          <a:prstGeom prst="rect">
            <a:avLst/>
          </a:prstGeom>
        </p:spPr>
      </p:pic>
      <p:pic>
        <p:nvPicPr>
          <p:cNvPr id="3" name="Image 41">
            <a:extLst>
              <a:ext uri="{FF2B5EF4-FFF2-40B4-BE49-F238E27FC236}">
                <a16:creationId xmlns:a16="http://schemas.microsoft.com/office/drawing/2014/main" id="{6A714E10-B1F9-744F-9805-F9A9B0D72FD6}"/>
              </a:ext>
            </a:extLst>
          </p:cNvPr>
          <p:cNvPicPr/>
          <p:nvPr/>
        </p:nvPicPr>
        <p:blipFill>
          <a:blip r:embed="rId6" cstate="print"/>
          <a:stretch>
            <a:fillRect/>
          </a:stretch>
        </p:blipFill>
        <p:spPr>
          <a:xfrm>
            <a:off x="6476999" y="2868494"/>
            <a:ext cx="5410200" cy="3254611"/>
          </a:xfrm>
          <a:prstGeom prst="rect">
            <a:avLst/>
          </a:prstGeom>
        </p:spPr>
      </p:pic>
    </p:spTree>
    <p:extLst>
      <p:ext uri="{BB962C8B-B14F-4D97-AF65-F5344CB8AC3E}">
        <p14:creationId xmlns:p14="http://schemas.microsoft.com/office/powerpoint/2010/main" val="3365254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22</a:t>
            </a:fld>
            <a:endParaRPr lang="en-IN"/>
          </a:p>
        </p:txBody>
      </p:sp>
      <p:pic>
        <p:nvPicPr>
          <p:cNvPr id="15" name="Image 2">
            <a:extLst>
              <a:ext uri="{FF2B5EF4-FFF2-40B4-BE49-F238E27FC236}">
                <a16:creationId xmlns:a16="http://schemas.microsoft.com/office/drawing/2014/main" id="{9A637C5E-2740-4A1A-B377-8A00F22FEC7C}"/>
              </a:ext>
            </a:extLst>
          </p:cNvPr>
          <p:cNvPicPr/>
          <p:nvPr/>
        </p:nvPicPr>
        <p:blipFill>
          <a:blip r:embed="rId4" cstate="print"/>
          <a:stretch>
            <a:fillRect/>
          </a:stretch>
        </p:blipFill>
        <p:spPr>
          <a:xfrm>
            <a:off x="2698" y="4765"/>
            <a:ext cx="900747" cy="819706"/>
          </a:xfrm>
          <a:prstGeom prst="rect">
            <a:avLst/>
          </a:prstGeom>
        </p:spPr>
      </p:pic>
      <p:sp>
        <p:nvSpPr>
          <p:cNvPr id="13" name="TextBox 12">
            <a:extLst>
              <a:ext uri="{FF2B5EF4-FFF2-40B4-BE49-F238E27FC236}">
                <a16:creationId xmlns:a16="http://schemas.microsoft.com/office/drawing/2014/main" id="{CADB2B5D-48B1-4476-8261-907AA171C130}"/>
              </a:ext>
            </a:extLst>
          </p:cNvPr>
          <p:cNvSpPr txBox="1"/>
          <p:nvPr/>
        </p:nvSpPr>
        <p:spPr>
          <a:xfrm>
            <a:off x="3657601" y="843522"/>
            <a:ext cx="54864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RESULTS &amp; DISCUSSIONS </a:t>
            </a:r>
          </a:p>
        </p:txBody>
      </p:sp>
      <p:pic>
        <p:nvPicPr>
          <p:cNvPr id="2" name="Image 42">
            <a:extLst>
              <a:ext uri="{FF2B5EF4-FFF2-40B4-BE49-F238E27FC236}">
                <a16:creationId xmlns:a16="http://schemas.microsoft.com/office/drawing/2014/main" id="{863AC44C-3DF7-42C1-733F-42C6CCEC95AA}"/>
              </a:ext>
            </a:extLst>
          </p:cNvPr>
          <p:cNvPicPr/>
          <p:nvPr/>
        </p:nvPicPr>
        <p:blipFill>
          <a:blip r:embed="rId5" cstate="print"/>
          <a:stretch>
            <a:fillRect/>
          </a:stretch>
        </p:blipFill>
        <p:spPr>
          <a:xfrm>
            <a:off x="1447800" y="1544954"/>
            <a:ext cx="4038600" cy="2950846"/>
          </a:xfrm>
          <a:prstGeom prst="rect">
            <a:avLst/>
          </a:prstGeom>
        </p:spPr>
      </p:pic>
      <p:pic>
        <p:nvPicPr>
          <p:cNvPr id="3" name="Image 43">
            <a:extLst>
              <a:ext uri="{FF2B5EF4-FFF2-40B4-BE49-F238E27FC236}">
                <a16:creationId xmlns:a16="http://schemas.microsoft.com/office/drawing/2014/main" id="{0BD257A6-E670-D29F-E915-2D6204552986}"/>
              </a:ext>
            </a:extLst>
          </p:cNvPr>
          <p:cNvPicPr/>
          <p:nvPr/>
        </p:nvPicPr>
        <p:blipFill>
          <a:blip r:embed="rId6" cstate="print"/>
          <a:stretch>
            <a:fillRect/>
          </a:stretch>
        </p:blipFill>
        <p:spPr>
          <a:xfrm>
            <a:off x="6106160" y="2819399"/>
            <a:ext cx="5486400" cy="3380423"/>
          </a:xfrm>
          <a:prstGeom prst="rect">
            <a:avLst/>
          </a:prstGeom>
        </p:spPr>
      </p:pic>
    </p:spTree>
    <p:extLst>
      <p:ext uri="{BB962C8B-B14F-4D97-AF65-F5344CB8AC3E}">
        <p14:creationId xmlns:p14="http://schemas.microsoft.com/office/powerpoint/2010/main" val="3156070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23</a:t>
            </a:fld>
            <a:endParaRPr lang="en-IN"/>
          </a:p>
        </p:txBody>
      </p:sp>
      <p:pic>
        <p:nvPicPr>
          <p:cNvPr id="15" name="Image 2">
            <a:extLst>
              <a:ext uri="{FF2B5EF4-FFF2-40B4-BE49-F238E27FC236}">
                <a16:creationId xmlns:a16="http://schemas.microsoft.com/office/drawing/2014/main" id="{FE744A94-7DEE-495F-BC66-2C7AD11A4C56}"/>
              </a:ext>
            </a:extLst>
          </p:cNvPr>
          <p:cNvPicPr/>
          <p:nvPr/>
        </p:nvPicPr>
        <p:blipFill>
          <a:blip r:embed="rId4" cstate="print"/>
          <a:stretch>
            <a:fillRect/>
          </a:stretch>
        </p:blipFill>
        <p:spPr>
          <a:xfrm>
            <a:off x="2698" y="4765"/>
            <a:ext cx="900747" cy="819706"/>
          </a:xfrm>
          <a:prstGeom prst="rect">
            <a:avLst/>
          </a:prstGeom>
        </p:spPr>
      </p:pic>
      <p:sp>
        <p:nvSpPr>
          <p:cNvPr id="13" name="TextBox 12">
            <a:extLst>
              <a:ext uri="{FF2B5EF4-FFF2-40B4-BE49-F238E27FC236}">
                <a16:creationId xmlns:a16="http://schemas.microsoft.com/office/drawing/2014/main" id="{0C383B8F-A468-4AEA-93DB-4DA11977B80C}"/>
              </a:ext>
            </a:extLst>
          </p:cNvPr>
          <p:cNvSpPr txBox="1"/>
          <p:nvPr/>
        </p:nvSpPr>
        <p:spPr>
          <a:xfrm>
            <a:off x="3657601" y="843522"/>
            <a:ext cx="54864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RESULTS &amp; DISCUSSIONS </a:t>
            </a:r>
          </a:p>
        </p:txBody>
      </p:sp>
      <p:pic>
        <p:nvPicPr>
          <p:cNvPr id="2" name="Image 44">
            <a:extLst>
              <a:ext uri="{FF2B5EF4-FFF2-40B4-BE49-F238E27FC236}">
                <a16:creationId xmlns:a16="http://schemas.microsoft.com/office/drawing/2014/main" id="{3DE5D980-836C-58B8-599D-687782BACE47}"/>
              </a:ext>
            </a:extLst>
          </p:cNvPr>
          <p:cNvPicPr/>
          <p:nvPr/>
        </p:nvPicPr>
        <p:blipFill>
          <a:blip r:embed="rId5" cstate="print"/>
          <a:stretch>
            <a:fillRect/>
          </a:stretch>
        </p:blipFill>
        <p:spPr>
          <a:xfrm>
            <a:off x="914400" y="1423217"/>
            <a:ext cx="5003800" cy="4743903"/>
          </a:xfrm>
          <a:prstGeom prst="rect">
            <a:avLst/>
          </a:prstGeom>
        </p:spPr>
      </p:pic>
      <p:pic>
        <p:nvPicPr>
          <p:cNvPr id="5" name="Image 45">
            <a:extLst>
              <a:ext uri="{FF2B5EF4-FFF2-40B4-BE49-F238E27FC236}">
                <a16:creationId xmlns:a16="http://schemas.microsoft.com/office/drawing/2014/main" id="{F24DDB64-6205-8B9B-827F-274AFE905F92}"/>
              </a:ext>
            </a:extLst>
          </p:cNvPr>
          <p:cNvPicPr/>
          <p:nvPr/>
        </p:nvPicPr>
        <p:blipFill>
          <a:blip r:embed="rId6" cstate="print"/>
          <a:stretch>
            <a:fillRect/>
          </a:stretch>
        </p:blipFill>
        <p:spPr>
          <a:xfrm>
            <a:off x="6400800" y="1423217"/>
            <a:ext cx="5170805" cy="4743903"/>
          </a:xfrm>
          <a:prstGeom prst="rect">
            <a:avLst/>
          </a:prstGeom>
        </p:spPr>
      </p:pic>
    </p:spTree>
    <p:extLst>
      <p:ext uri="{BB962C8B-B14F-4D97-AF65-F5344CB8AC3E}">
        <p14:creationId xmlns:p14="http://schemas.microsoft.com/office/powerpoint/2010/main" val="2953092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24</a:t>
            </a:fld>
            <a:endParaRPr lang="en-IN"/>
          </a:p>
        </p:txBody>
      </p:sp>
      <p:sp>
        <p:nvSpPr>
          <p:cNvPr id="11" name="TextBox 10">
            <a:extLst>
              <a:ext uri="{FF2B5EF4-FFF2-40B4-BE49-F238E27FC236}">
                <a16:creationId xmlns:a16="http://schemas.microsoft.com/office/drawing/2014/main" id="{973DFB01-2742-4ED1-B02C-DB1564DD5FF1}"/>
              </a:ext>
            </a:extLst>
          </p:cNvPr>
          <p:cNvSpPr txBox="1"/>
          <p:nvPr/>
        </p:nvSpPr>
        <p:spPr>
          <a:xfrm>
            <a:off x="3048000" y="863486"/>
            <a:ext cx="6781800" cy="584775"/>
          </a:xfrm>
          <a:prstGeom prst="rect">
            <a:avLst/>
          </a:prstGeom>
          <a:noFill/>
        </p:spPr>
        <p:txBody>
          <a:bodyPr wrap="square" rtlCol="0">
            <a:spAutoFit/>
          </a:bodyPr>
          <a:lstStyle/>
          <a:p>
            <a:r>
              <a:rPr lang="en-IN" sz="3200" b="1" dirty="0">
                <a:latin typeface="Times New Roman" pitchFamily="18" charset="0"/>
                <a:cs typeface="Times New Roman" pitchFamily="18" charset="0"/>
              </a:rPr>
              <a:t>PROJECT OUTCOME OVERVIEW</a:t>
            </a:r>
          </a:p>
        </p:txBody>
      </p:sp>
      <p:sp>
        <p:nvSpPr>
          <p:cNvPr id="13" name="TextBox 12">
            <a:extLst>
              <a:ext uri="{FF2B5EF4-FFF2-40B4-BE49-F238E27FC236}">
                <a16:creationId xmlns:a16="http://schemas.microsoft.com/office/drawing/2014/main" id="{FF871D80-9158-468F-906B-603DE6ABAC52}"/>
              </a:ext>
            </a:extLst>
          </p:cNvPr>
          <p:cNvSpPr txBox="1"/>
          <p:nvPr/>
        </p:nvSpPr>
        <p:spPr>
          <a:xfrm>
            <a:off x="1981200" y="3206435"/>
            <a:ext cx="2664618" cy="707886"/>
          </a:xfrm>
          <a:prstGeom prst="rect">
            <a:avLst/>
          </a:prstGeom>
          <a:noFill/>
        </p:spPr>
        <p:txBody>
          <a:bodyPr wrap="square">
            <a:spAutoFit/>
          </a:bodyPr>
          <a:lstStyle/>
          <a:p>
            <a:r>
              <a:rPr lang="en-IN" sz="4000" b="1" dirty="0">
                <a:latin typeface="Times New Roman" pitchFamily="18" charset="0"/>
                <a:cs typeface="Times New Roman" pitchFamily="18" charset="0"/>
              </a:rPr>
              <a:t>Conference</a:t>
            </a:r>
            <a:endParaRPr lang="en-IN" sz="4000" b="1" dirty="0"/>
          </a:p>
        </p:txBody>
      </p:sp>
      <p:pic>
        <p:nvPicPr>
          <p:cNvPr id="1026" name="Picture 2" descr="In-person academic conferences must resume this autumn | Times Higher  Education (THE)">
            <a:extLst>
              <a:ext uri="{FF2B5EF4-FFF2-40B4-BE49-F238E27FC236}">
                <a16:creationId xmlns:a16="http://schemas.microsoft.com/office/drawing/2014/main" id="{43EA2017-212E-4737-B956-5F9A7597F7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2037739"/>
            <a:ext cx="5429250" cy="3622000"/>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2">
            <a:extLst>
              <a:ext uri="{FF2B5EF4-FFF2-40B4-BE49-F238E27FC236}">
                <a16:creationId xmlns:a16="http://schemas.microsoft.com/office/drawing/2014/main" id="{96A7D628-312B-4FF4-A349-35BCDB9F10C5}"/>
              </a:ext>
            </a:extLst>
          </p:cNvPr>
          <p:cNvPicPr/>
          <p:nvPr/>
        </p:nvPicPr>
        <p:blipFill>
          <a:blip r:embed="rId5" cstate="print"/>
          <a:stretch>
            <a:fillRect/>
          </a:stretch>
        </p:blipFill>
        <p:spPr>
          <a:xfrm>
            <a:off x="0" y="-57150"/>
            <a:ext cx="900747" cy="819706"/>
          </a:xfrm>
          <a:prstGeom prst="rect">
            <a:avLst/>
          </a:prstGeom>
        </p:spPr>
      </p:pic>
    </p:spTree>
    <p:extLst>
      <p:ext uri="{BB962C8B-B14F-4D97-AF65-F5344CB8AC3E}">
        <p14:creationId xmlns:p14="http://schemas.microsoft.com/office/powerpoint/2010/main" val="1048098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25</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901246" y="670681"/>
            <a:ext cx="2743200" cy="822789"/>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CONCLUSION</a:t>
            </a:r>
          </a:p>
        </p:txBody>
      </p:sp>
      <p:sp>
        <p:nvSpPr>
          <p:cNvPr id="11" name="TextBox 10">
            <a:extLst>
              <a:ext uri="{FF2B5EF4-FFF2-40B4-BE49-F238E27FC236}">
                <a16:creationId xmlns:a16="http://schemas.microsoft.com/office/drawing/2014/main" id="{BCAF1FCD-5A95-49D7-A20E-FA2C06635411}"/>
              </a:ext>
            </a:extLst>
          </p:cNvPr>
          <p:cNvSpPr txBox="1"/>
          <p:nvPr/>
        </p:nvSpPr>
        <p:spPr>
          <a:xfrm>
            <a:off x="914399" y="1539419"/>
            <a:ext cx="10591801" cy="4708981"/>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This project aims to develop and deploy machine learning algorithms for the accurate and early detection of Monkeypox, a critical aspect of timely diagnosis and treatment. Leveraging both </a:t>
            </a:r>
            <a:r>
              <a:rPr lang="en-US" sz="2000" b="1" dirty="0">
                <a:latin typeface="Times New Roman" panose="02020603050405020304" pitchFamily="18" charset="0"/>
                <a:cs typeface="Times New Roman" panose="02020603050405020304" pitchFamily="18" charset="0"/>
              </a:rPr>
              <a:t>medical images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clinical data</a:t>
            </a:r>
            <a:r>
              <a:rPr lang="en-US" sz="2000" dirty="0">
                <a:latin typeface="Times New Roman" panose="02020603050405020304" pitchFamily="18" charset="0"/>
                <a:cs typeface="Times New Roman" panose="02020603050405020304" pitchFamily="18" charset="0"/>
              </a:rPr>
              <a:t>, the project uses </a:t>
            </a:r>
            <a:r>
              <a:rPr lang="en-US" sz="2000" b="1" dirty="0">
                <a:latin typeface="Times New Roman" panose="02020603050405020304" pitchFamily="18" charset="0"/>
                <a:cs typeface="Times New Roman" panose="02020603050405020304" pitchFamily="18" charset="0"/>
              </a:rPr>
              <a:t>Convolutional Neural Networks (CNNs)</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Random Forest models</a:t>
            </a:r>
            <a:r>
              <a:rPr lang="en-US" sz="2000" dirty="0">
                <a:latin typeface="Times New Roman" panose="02020603050405020304" pitchFamily="18" charset="0"/>
                <a:cs typeface="Times New Roman" panose="02020603050405020304" pitchFamily="18" charset="0"/>
              </a:rPr>
              <a:t> to analyze various inputs and provide accurate diagnostics. By focusing on </a:t>
            </a:r>
            <a:r>
              <a:rPr lang="en-US" sz="2000" b="1" dirty="0">
                <a:latin typeface="Times New Roman" panose="02020603050405020304" pitchFamily="18" charset="0"/>
                <a:cs typeface="Times New Roman" panose="02020603050405020304" pitchFamily="18" charset="0"/>
              </a:rPr>
              <a:t>early detection</a:t>
            </a:r>
            <a:r>
              <a:rPr lang="en-US" sz="2000" dirty="0">
                <a:latin typeface="Times New Roman" panose="02020603050405020304" pitchFamily="18" charset="0"/>
                <a:cs typeface="Times New Roman" panose="02020603050405020304" pitchFamily="18" charset="0"/>
              </a:rPr>
              <a:t>, the system helps healthcare professionals deliver faster and more effective treatments, ultimately reducing morbidity and mortality associated with Monkeypox.</a:t>
            </a:r>
          </a:p>
          <a:p>
            <a:pPr algn="just">
              <a:buNone/>
            </a:pPr>
            <a:r>
              <a:rPr lang="en-US" sz="2000" dirty="0">
                <a:latin typeface="Times New Roman" panose="02020603050405020304" pitchFamily="18" charset="0"/>
                <a:cs typeface="Times New Roman" panose="02020603050405020304" pitchFamily="18" charset="0"/>
              </a:rPr>
              <a:t>Key machine learning models like </a:t>
            </a:r>
            <a:r>
              <a:rPr lang="en-US" sz="2000" b="1" dirty="0">
                <a:latin typeface="Times New Roman" panose="02020603050405020304" pitchFamily="18" charset="0"/>
                <a:cs typeface="Times New Roman" panose="02020603050405020304" pitchFamily="18" charset="0"/>
              </a:rPr>
              <a:t>Linear Discriminant Analysis (LDA)</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AdaBoost</a:t>
            </a:r>
            <a:r>
              <a:rPr lang="en-US" sz="2000" dirty="0">
                <a:latin typeface="Times New Roman" panose="02020603050405020304" pitchFamily="18" charset="0"/>
                <a:cs typeface="Times New Roman" panose="02020603050405020304" pitchFamily="18" charset="0"/>
              </a:rPr>
              <a:t>, and </a:t>
            </a:r>
            <a:r>
              <a:rPr lang="en-US" sz="2000" b="1" dirty="0" err="1">
                <a:latin typeface="Times New Roman" panose="02020603050405020304" pitchFamily="18" charset="0"/>
                <a:cs typeface="Times New Roman" panose="02020603050405020304" pitchFamily="18" charset="0"/>
              </a:rPr>
              <a:t>MLPClassifier</a:t>
            </a:r>
            <a:r>
              <a:rPr lang="en-US" sz="2000" dirty="0">
                <a:latin typeface="Times New Roman" panose="02020603050405020304" pitchFamily="18" charset="0"/>
                <a:cs typeface="Times New Roman" panose="02020603050405020304" pitchFamily="18" charset="0"/>
              </a:rPr>
              <a:t> were integrated to handle clinical and symptom-based data. The system's performance was rigorously evaluated using metrics such as </a:t>
            </a:r>
            <a:r>
              <a:rPr lang="en-US" sz="2000" b="1" dirty="0">
                <a:latin typeface="Times New Roman" panose="02020603050405020304" pitchFamily="18" charset="0"/>
                <a:cs typeface="Times New Roman" panose="02020603050405020304" pitchFamily="18" charset="0"/>
              </a:rPr>
              <a:t>accuracy</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precision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recall</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ROC-AUC</a:t>
            </a:r>
            <a:r>
              <a:rPr lang="en-US" sz="2000" dirty="0">
                <a:latin typeface="Times New Roman" panose="02020603050405020304" pitchFamily="18" charset="0"/>
                <a:cs typeface="Times New Roman" panose="02020603050405020304" pitchFamily="18" charset="0"/>
              </a:rPr>
              <a:t>, confirming its high reliability and robustness. The integration of a user-friendly </a:t>
            </a:r>
            <a:r>
              <a:rPr lang="en-US" sz="2000" b="1" dirty="0">
                <a:latin typeface="Times New Roman" panose="02020603050405020304" pitchFamily="18" charset="0"/>
                <a:cs typeface="Times New Roman" panose="02020603050405020304" pitchFamily="18" charset="0"/>
              </a:rPr>
              <a:t>web interface</a:t>
            </a:r>
            <a:r>
              <a:rPr lang="en-US" sz="2000" dirty="0">
                <a:latin typeface="Times New Roman" panose="02020603050405020304" pitchFamily="18" charset="0"/>
                <a:cs typeface="Times New Roman" panose="02020603050405020304" pitchFamily="18" charset="0"/>
              </a:rPr>
              <a:t> and a </a:t>
            </a:r>
            <a:r>
              <a:rPr lang="en-US" sz="2000" b="1" dirty="0">
                <a:latin typeface="Times New Roman" panose="02020603050405020304" pitchFamily="18" charset="0"/>
                <a:cs typeface="Times New Roman" panose="02020603050405020304" pitchFamily="18" charset="0"/>
              </a:rPr>
              <a:t>chatbot assistant</a:t>
            </a:r>
            <a:r>
              <a:rPr lang="en-US" sz="2000" dirty="0">
                <a:latin typeface="Times New Roman" panose="02020603050405020304" pitchFamily="18" charset="0"/>
                <a:cs typeface="Times New Roman" panose="02020603050405020304" pitchFamily="18" charset="0"/>
              </a:rPr>
              <a:t> further enhances the platform's utility, allowing real-time decision-making and providing users with quick, accurate predictions.</a:t>
            </a:r>
          </a:p>
          <a:p>
            <a:pPr algn="just"/>
            <a:r>
              <a:rPr lang="en-US" sz="2000" dirty="0">
                <a:latin typeface="Times New Roman" panose="02020603050405020304" pitchFamily="18" charset="0"/>
                <a:cs typeface="Times New Roman" panose="02020603050405020304" pitchFamily="18" charset="0"/>
              </a:rPr>
              <a:t>This project establishes a strong foundation for </a:t>
            </a:r>
            <a:r>
              <a:rPr lang="en-US" sz="2000" b="1" dirty="0">
                <a:latin typeface="Times New Roman" panose="02020603050405020304" pitchFamily="18" charset="0"/>
                <a:cs typeface="Times New Roman" panose="02020603050405020304" pitchFamily="18" charset="0"/>
              </a:rPr>
              <a:t>AI-assisted infectious disease diagnosis</a:t>
            </a:r>
            <a:r>
              <a:rPr lang="en-US" sz="2000" dirty="0">
                <a:latin typeface="Times New Roman" panose="02020603050405020304" pitchFamily="18" charset="0"/>
                <a:cs typeface="Times New Roman" panose="02020603050405020304" pitchFamily="18" charset="0"/>
              </a:rPr>
              <a:t>, making it a valuable tool for healthcare professionals in managing Monkeypox outbreaks and improving overall patient outcomes.</a:t>
            </a:r>
          </a:p>
        </p:txBody>
      </p:sp>
      <p:pic>
        <p:nvPicPr>
          <p:cNvPr id="16" name="Image 2">
            <a:extLst>
              <a:ext uri="{FF2B5EF4-FFF2-40B4-BE49-F238E27FC236}">
                <a16:creationId xmlns:a16="http://schemas.microsoft.com/office/drawing/2014/main" id="{0430A704-AB8D-4679-BACD-FC82361687C4}"/>
              </a:ext>
            </a:extLst>
          </p:cNvPr>
          <p:cNvPicPr/>
          <p:nvPr/>
        </p:nvPicPr>
        <p:blipFill>
          <a:blip r:embed="rId4"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3782990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26</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3910646" y="609600"/>
            <a:ext cx="4928554" cy="822789"/>
          </a:xfrm>
          <a:prstGeom prst="rect">
            <a:avLst/>
          </a:prstGeom>
          <a:noFill/>
        </p:spPr>
        <p:txBody>
          <a:bodyPr wrap="square">
            <a:spAutoFit/>
          </a:bodyPr>
          <a:lstStyle/>
          <a:p>
            <a:pPr>
              <a:lnSpc>
                <a:spcPct val="200000"/>
              </a:lnSpc>
            </a:pPr>
            <a:r>
              <a:rPr lang="fr-FR" sz="2800" b="1" dirty="0">
                <a:latin typeface="Times New Roman" pitchFamily="18" charset="0"/>
                <a:cs typeface="Times New Roman" pitchFamily="18" charset="0"/>
              </a:rPr>
              <a:t>FUTURE ENHANCEMENTS</a:t>
            </a:r>
          </a:p>
        </p:txBody>
      </p:sp>
      <p:pic>
        <p:nvPicPr>
          <p:cNvPr id="16" name="Image 2">
            <a:extLst>
              <a:ext uri="{FF2B5EF4-FFF2-40B4-BE49-F238E27FC236}">
                <a16:creationId xmlns:a16="http://schemas.microsoft.com/office/drawing/2014/main" id="{0430A704-AB8D-4679-BACD-FC82361687C4}"/>
              </a:ext>
            </a:extLst>
          </p:cNvPr>
          <p:cNvPicPr/>
          <p:nvPr/>
        </p:nvPicPr>
        <p:blipFill>
          <a:blip r:embed="rId4" cstate="print"/>
          <a:stretch>
            <a:fillRect/>
          </a:stretch>
        </p:blipFill>
        <p:spPr>
          <a:xfrm>
            <a:off x="2698" y="4765"/>
            <a:ext cx="900747" cy="819706"/>
          </a:xfrm>
          <a:prstGeom prst="rect">
            <a:avLst/>
          </a:prstGeom>
        </p:spPr>
      </p:pic>
      <p:sp>
        <p:nvSpPr>
          <p:cNvPr id="3" name="Rectangle 2">
            <a:extLst>
              <a:ext uri="{FF2B5EF4-FFF2-40B4-BE49-F238E27FC236}">
                <a16:creationId xmlns:a16="http://schemas.microsoft.com/office/drawing/2014/main" id="{414B16AD-C8F7-EC85-4BB4-4D106F270996}"/>
              </a:ext>
            </a:extLst>
          </p:cNvPr>
          <p:cNvSpPr>
            <a:spLocks noChangeArrowheads="1"/>
          </p:cNvSpPr>
          <p:nvPr/>
        </p:nvSpPr>
        <p:spPr bwMode="auto">
          <a:xfrm>
            <a:off x="381000" y="1416308"/>
            <a:ext cx="114300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Medical Imaging</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Incorporate skin lesion images using CNNs and transfer learning to improve diagnostic accuracy for visual symptoms.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Larger &amp; Diverse Datasets</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dataset sources globally to improve model generalization across regions, demographics, and mutation variants.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 Development</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 the system in a mobile app for easier access in remote and resource-limited areas.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Monitoring &amp; Alerts</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real-time case monitoring, trend analysis, and automated alert systems for healthcare authorities.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Explainable AI (XAI)</a:t>
            </a:r>
            <a:b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XAI techniques to make model decisions interpretable for clinicians, enhancing trust and adoption.</a:t>
            </a:r>
          </a:p>
        </p:txBody>
      </p:sp>
    </p:spTree>
    <p:extLst>
      <p:ext uri="{BB962C8B-B14F-4D97-AF65-F5344CB8AC3E}">
        <p14:creationId xmlns:p14="http://schemas.microsoft.com/office/powerpoint/2010/main" val="2395137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27</a:t>
            </a:fld>
            <a:endParaRPr lang="en-IN"/>
          </a:p>
        </p:txBody>
      </p:sp>
      <p:sp>
        <p:nvSpPr>
          <p:cNvPr id="11" name="TextBox 10">
            <a:extLst>
              <a:ext uri="{FF2B5EF4-FFF2-40B4-BE49-F238E27FC236}">
                <a16:creationId xmlns:a16="http://schemas.microsoft.com/office/drawing/2014/main" id="{973DFB01-2742-4ED1-B02C-DB1564DD5FF1}"/>
              </a:ext>
            </a:extLst>
          </p:cNvPr>
          <p:cNvSpPr txBox="1"/>
          <p:nvPr/>
        </p:nvSpPr>
        <p:spPr>
          <a:xfrm>
            <a:off x="2286000" y="872357"/>
            <a:ext cx="7358381" cy="584775"/>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INTERNSHIP ACCEPTANCE LETTER</a:t>
            </a:r>
          </a:p>
        </p:txBody>
      </p:sp>
      <p:pic>
        <p:nvPicPr>
          <p:cNvPr id="16" name="Image 2">
            <a:extLst>
              <a:ext uri="{FF2B5EF4-FFF2-40B4-BE49-F238E27FC236}">
                <a16:creationId xmlns:a16="http://schemas.microsoft.com/office/drawing/2014/main" id="{EFC6E309-11E5-4803-9E4B-F44C81781837}"/>
              </a:ext>
            </a:extLst>
          </p:cNvPr>
          <p:cNvPicPr/>
          <p:nvPr/>
        </p:nvPicPr>
        <p:blipFill>
          <a:blip r:embed="rId4" cstate="print"/>
          <a:stretch>
            <a:fillRect/>
          </a:stretch>
        </p:blipFill>
        <p:spPr>
          <a:xfrm>
            <a:off x="2698" y="4765"/>
            <a:ext cx="900747" cy="819706"/>
          </a:xfrm>
          <a:prstGeom prst="rect">
            <a:avLst/>
          </a:prstGeom>
        </p:spPr>
      </p:pic>
      <p:sp>
        <p:nvSpPr>
          <p:cNvPr id="19" name="TextBox 18">
            <a:extLst>
              <a:ext uri="{FF2B5EF4-FFF2-40B4-BE49-F238E27FC236}">
                <a16:creationId xmlns:a16="http://schemas.microsoft.com/office/drawing/2014/main" id="{E19D1B4B-2341-4DB3-B8E8-26F011A94647}"/>
              </a:ext>
            </a:extLst>
          </p:cNvPr>
          <p:cNvSpPr txBox="1"/>
          <p:nvPr/>
        </p:nvSpPr>
        <p:spPr>
          <a:xfrm>
            <a:off x="6934200" y="2983468"/>
            <a:ext cx="5030390" cy="369332"/>
          </a:xfrm>
          <a:prstGeom prst="rect">
            <a:avLst/>
          </a:prstGeom>
          <a:noFill/>
        </p:spPr>
        <p:txBody>
          <a:bodyPr wrap="square">
            <a:spAutoFit/>
          </a:bodyPr>
          <a:lstStyle/>
          <a:p>
            <a:pPr algn="l"/>
            <a:r>
              <a:rPr lang="en-US" sz="1800" cap="all" dirty="0">
                <a:latin typeface="Times New Roman" panose="02020603050405020304" pitchFamily="18" charset="0"/>
              </a:rPr>
              <a:t>PARITALA VENKATA VAIBHAV -111421104078</a:t>
            </a:r>
          </a:p>
        </p:txBody>
      </p:sp>
      <p:pic>
        <p:nvPicPr>
          <p:cNvPr id="2" name="Image 46">
            <a:extLst>
              <a:ext uri="{FF2B5EF4-FFF2-40B4-BE49-F238E27FC236}">
                <a16:creationId xmlns:a16="http://schemas.microsoft.com/office/drawing/2014/main" id="{34D0F5E4-F083-DBBB-1800-FE1891CC104F}"/>
              </a:ext>
            </a:extLst>
          </p:cNvPr>
          <p:cNvPicPr/>
          <p:nvPr/>
        </p:nvPicPr>
        <p:blipFill>
          <a:blip r:embed="rId5" cstate="print"/>
          <a:stretch>
            <a:fillRect/>
          </a:stretch>
        </p:blipFill>
        <p:spPr>
          <a:xfrm>
            <a:off x="2590800" y="1549653"/>
            <a:ext cx="4148137" cy="4572469"/>
          </a:xfrm>
          <a:prstGeom prst="rect">
            <a:avLst/>
          </a:prstGeom>
        </p:spPr>
      </p:pic>
    </p:spTree>
    <p:extLst>
      <p:ext uri="{BB962C8B-B14F-4D97-AF65-F5344CB8AC3E}">
        <p14:creationId xmlns:p14="http://schemas.microsoft.com/office/powerpoint/2010/main" val="2365480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28</a:t>
            </a:fld>
            <a:endParaRPr lang="en-IN"/>
          </a:p>
        </p:txBody>
      </p:sp>
      <p:sp>
        <p:nvSpPr>
          <p:cNvPr id="11" name="TextBox 10">
            <a:extLst>
              <a:ext uri="{FF2B5EF4-FFF2-40B4-BE49-F238E27FC236}">
                <a16:creationId xmlns:a16="http://schemas.microsoft.com/office/drawing/2014/main" id="{973DFB01-2742-4ED1-B02C-DB1564DD5FF1}"/>
              </a:ext>
            </a:extLst>
          </p:cNvPr>
          <p:cNvSpPr txBox="1"/>
          <p:nvPr/>
        </p:nvSpPr>
        <p:spPr>
          <a:xfrm>
            <a:off x="2286000" y="872357"/>
            <a:ext cx="7358381" cy="584775"/>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INTERNSHIP ACCEPTANCE LETTER</a:t>
            </a:r>
          </a:p>
        </p:txBody>
      </p:sp>
      <p:pic>
        <p:nvPicPr>
          <p:cNvPr id="16" name="Image 2">
            <a:extLst>
              <a:ext uri="{FF2B5EF4-FFF2-40B4-BE49-F238E27FC236}">
                <a16:creationId xmlns:a16="http://schemas.microsoft.com/office/drawing/2014/main" id="{EFC6E309-11E5-4803-9E4B-F44C81781837}"/>
              </a:ext>
            </a:extLst>
          </p:cNvPr>
          <p:cNvPicPr/>
          <p:nvPr/>
        </p:nvPicPr>
        <p:blipFill>
          <a:blip r:embed="rId4" cstate="print"/>
          <a:stretch>
            <a:fillRect/>
          </a:stretch>
        </p:blipFill>
        <p:spPr>
          <a:xfrm>
            <a:off x="2698" y="4765"/>
            <a:ext cx="900747" cy="819706"/>
          </a:xfrm>
          <a:prstGeom prst="rect">
            <a:avLst/>
          </a:prstGeom>
        </p:spPr>
      </p:pic>
      <p:sp>
        <p:nvSpPr>
          <p:cNvPr id="15" name="TextBox 14">
            <a:extLst>
              <a:ext uri="{FF2B5EF4-FFF2-40B4-BE49-F238E27FC236}">
                <a16:creationId xmlns:a16="http://schemas.microsoft.com/office/drawing/2014/main" id="{54DCE719-067A-44BC-9F0F-2D931EFB1DED}"/>
              </a:ext>
            </a:extLst>
          </p:cNvPr>
          <p:cNvSpPr txBox="1"/>
          <p:nvPr/>
        </p:nvSpPr>
        <p:spPr>
          <a:xfrm>
            <a:off x="7162800" y="3212068"/>
            <a:ext cx="4801790" cy="369332"/>
          </a:xfrm>
          <a:prstGeom prst="rect">
            <a:avLst/>
          </a:prstGeom>
          <a:noFill/>
        </p:spPr>
        <p:txBody>
          <a:bodyPr wrap="square">
            <a:spAutoFit/>
          </a:bodyPr>
          <a:lstStyle/>
          <a:p>
            <a:pPr algn="l"/>
            <a:r>
              <a:rPr lang="en-US" sz="1800" cap="all" dirty="0">
                <a:latin typeface="Times New Roman" panose="02020603050405020304" pitchFamily="18" charset="0"/>
              </a:rPr>
              <a:t>PENIGALAPATI HASWANTH - 111421104082</a:t>
            </a:r>
            <a:endParaRPr lang="en-US" sz="1800" b="1" cap="all" dirty="0">
              <a:latin typeface="Times New Roman" panose="02020603050405020304" pitchFamily="18" charset="0"/>
            </a:endParaRPr>
          </a:p>
        </p:txBody>
      </p:sp>
      <p:pic>
        <p:nvPicPr>
          <p:cNvPr id="2" name="Image 47">
            <a:extLst>
              <a:ext uri="{FF2B5EF4-FFF2-40B4-BE49-F238E27FC236}">
                <a16:creationId xmlns:a16="http://schemas.microsoft.com/office/drawing/2014/main" id="{C3A4D76C-293A-209D-A5B2-4A1001AE1172}"/>
              </a:ext>
            </a:extLst>
          </p:cNvPr>
          <p:cNvPicPr/>
          <p:nvPr/>
        </p:nvPicPr>
        <p:blipFill>
          <a:blip r:embed="rId5" cstate="print"/>
          <a:stretch>
            <a:fillRect/>
          </a:stretch>
        </p:blipFill>
        <p:spPr>
          <a:xfrm>
            <a:off x="2219673" y="1477836"/>
            <a:ext cx="4485928" cy="4726733"/>
          </a:xfrm>
          <a:prstGeom prst="rect">
            <a:avLst/>
          </a:prstGeom>
        </p:spPr>
      </p:pic>
    </p:spTree>
    <p:extLst>
      <p:ext uri="{BB962C8B-B14F-4D97-AF65-F5344CB8AC3E}">
        <p14:creationId xmlns:p14="http://schemas.microsoft.com/office/powerpoint/2010/main" val="603869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29</a:t>
            </a:fld>
            <a:endParaRPr lang="en-IN"/>
          </a:p>
        </p:txBody>
      </p:sp>
      <p:sp>
        <p:nvSpPr>
          <p:cNvPr id="11" name="TextBox 10">
            <a:extLst>
              <a:ext uri="{FF2B5EF4-FFF2-40B4-BE49-F238E27FC236}">
                <a16:creationId xmlns:a16="http://schemas.microsoft.com/office/drawing/2014/main" id="{973DFB01-2742-4ED1-B02C-DB1564DD5FF1}"/>
              </a:ext>
            </a:extLst>
          </p:cNvPr>
          <p:cNvSpPr txBox="1"/>
          <p:nvPr/>
        </p:nvSpPr>
        <p:spPr>
          <a:xfrm>
            <a:off x="2286000" y="872357"/>
            <a:ext cx="7358381" cy="584775"/>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INTERNSHIP ACCEPTANCE LETTER</a:t>
            </a:r>
          </a:p>
        </p:txBody>
      </p:sp>
      <p:pic>
        <p:nvPicPr>
          <p:cNvPr id="16" name="Image 2">
            <a:extLst>
              <a:ext uri="{FF2B5EF4-FFF2-40B4-BE49-F238E27FC236}">
                <a16:creationId xmlns:a16="http://schemas.microsoft.com/office/drawing/2014/main" id="{EFC6E309-11E5-4803-9E4B-F44C81781837}"/>
              </a:ext>
            </a:extLst>
          </p:cNvPr>
          <p:cNvPicPr/>
          <p:nvPr/>
        </p:nvPicPr>
        <p:blipFill>
          <a:blip r:embed="rId4" cstate="print"/>
          <a:stretch>
            <a:fillRect/>
          </a:stretch>
        </p:blipFill>
        <p:spPr>
          <a:xfrm>
            <a:off x="2698" y="4765"/>
            <a:ext cx="900747" cy="819706"/>
          </a:xfrm>
          <a:prstGeom prst="rect">
            <a:avLst/>
          </a:prstGeom>
        </p:spPr>
      </p:pic>
      <p:pic>
        <p:nvPicPr>
          <p:cNvPr id="2" name="Image 48">
            <a:extLst>
              <a:ext uri="{FF2B5EF4-FFF2-40B4-BE49-F238E27FC236}">
                <a16:creationId xmlns:a16="http://schemas.microsoft.com/office/drawing/2014/main" id="{F7A5A2FB-36B2-E564-951E-47B950257691}"/>
              </a:ext>
            </a:extLst>
          </p:cNvPr>
          <p:cNvPicPr/>
          <p:nvPr/>
        </p:nvPicPr>
        <p:blipFill>
          <a:blip r:embed="rId5" cstate="print"/>
          <a:stretch>
            <a:fillRect/>
          </a:stretch>
        </p:blipFill>
        <p:spPr>
          <a:xfrm>
            <a:off x="2300287" y="1536907"/>
            <a:ext cx="4419601" cy="4711493"/>
          </a:xfrm>
          <a:prstGeom prst="rect">
            <a:avLst/>
          </a:prstGeom>
        </p:spPr>
      </p:pic>
      <p:sp>
        <p:nvSpPr>
          <p:cNvPr id="5" name="TextBox 4">
            <a:extLst>
              <a:ext uri="{FF2B5EF4-FFF2-40B4-BE49-F238E27FC236}">
                <a16:creationId xmlns:a16="http://schemas.microsoft.com/office/drawing/2014/main" id="{591F1CD3-9735-0DCC-1D00-93036929D83C}"/>
              </a:ext>
            </a:extLst>
          </p:cNvPr>
          <p:cNvSpPr txBox="1"/>
          <p:nvPr/>
        </p:nvSpPr>
        <p:spPr>
          <a:xfrm>
            <a:off x="8043228" y="3244334"/>
            <a:ext cx="6096000" cy="369332"/>
          </a:xfrm>
          <a:prstGeom prst="rect">
            <a:avLst/>
          </a:prstGeom>
          <a:noFill/>
        </p:spPr>
        <p:txBody>
          <a:bodyPr wrap="square">
            <a:spAutoFit/>
          </a:bodyPr>
          <a:lstStyle/>
          <a:p>
            <a:r>
              <a:rPr lang="en-US" sz="1800" cap="all" dirty="0">
                <a:latin typeface="Times New Roman" panose="02020603050405020304" pitchFamily="18" charset="0"/>
              </a:rPr>
              <a:t>R ANISH - 111421104098</a:t>
            </a:r>
            <a:endParaRPr lang="en-IN" dirty="0"/>
          </a:p>
        </p:txBody>
      </p:sp>
    </p:spTree>
    <p:extLst>
      <p:ext uri="{BB962C8B-B14F-4D97-AF65-F5344CB8AC3E}">
        <p14:creationId xmlns:p14="http://schemas.microsoft.com/office/powerpoint/2010/main" val="2915240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3</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3910051" y="729334"/>
            <a:ext cx="3938549" cy="718466"/>
          </a:xfrm>
          <a:prstGeom prst="rect">
            <a:avLst/>
          </a:prstGeom>
          <a:noFill/>
        </p:spPr>
        <p:txBody>
          <a:bodyPr wrap="square">
            <a:spAutoFit/>
          </a:bodyPr>
          <a:lstStyle/>
          <a:p>
            <a:pPr>
              <a:lnSpc>
                <a:spcPct val="200000"/>
              </a:lnSpc>
            </a:pPr>
            <a:r>
              <a:rPr lang="en-US" sz="2400" b="1" dirty="0">
                <a:latin typeface="Times New Roman" pitchFamily="18" charset="0"/>
                <a:cs typeface="Times New Roman" pitchFamily="18" charset="0"/>
              </a:rPr>
              <a:t>S</a:t>
            </a:r>
            <a:r>
              <a:rPr lang="en-IN" sz="2400" b="1" dirty="0">
                <a:latin typeface="Times New Roman" pitchFamily="18" charset="0"/>
                <a:cs typeface="Times New Roman" pitchFamily="18" charset="0"/>
              </a:rPr>
              <a:t>COPE OF THE PROJECT</a:t>
            </a:r>
          </a:p>
        </p:txBody>
      </p:sp>
      <p:pic>
        <p:nvPicPr>
          <p:cNvPr id="15" name="Image 2">
            <a:extLst>
              <a:ext uri="{FF2B5EF4-FFF2-40B4-BE49-F238E27FC236}">
                <a16:creationId xmlns:a16="http://schemas.microsoft.com/office/drawing/2014/main" id="{78C78183-626D-4088-B882-AD05CA419135}"/>
              </a:ext>
            </a:extLst>
          </p:cNvPr>
          <p:cNvPicPr/>
          <p:nvPr/>
        </p:nvPicPr>
        <p:blipFill>
          <a:blip r:embed="rId4" cstate="print"/>
          <a:stretch>
            <a:fillRect/>
          </a:stretch>
        </p:blipFill>
        <p:spPr>
          <a:xfrm>
            <a:off x="-4763" y="0"/>
            <a:ext cx="900747" cy="819706"/>
          </a:xfrm>
          <a:prstGeom prst="rect">
            <a:avLst/>
          </a:prstGeom>
        </p:spPr>
      </p:pic>
      <p:sp>
        <p:nvSpPr>
          <p:cNvPr id="3" name="Rectangle 2">
            <a:extLst>
              <a:ext uri="{FF2B5EF4-FFF2-40B4-BE49-F238E27FC236}">
                <a16:creationId xmlns:a16="http://schemas.microsoft.com/office/drawing/2014/main" id="{123063DD-23BB-46E4-A85A-64842E44A332}"/>
              </a:ext>
            </a:extLst>
          </p:cNvPr>
          <p:cNvSpPr>
            <a:spLocks noChangeArrowheads="1"/>
          </p:cNvSpPr>
          <p:nvPr/>
        </p:nvSpPr>
        <p:spPr bwMode="auto">
          <a:xfrm>
            <a:off x="533400" y="1450062"/>
            <a:ext cx="11213326"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200" dirty="0">
                <a:latin typeface="Times New Roman" panose="02020603050405020304" pitchFamily="18" charset="0"/>
                <a:cs typeface="Times New Roman" panose="02020603050405020304" pitchFamily="18" charset="0"/>
              </a:rPr>
              <a:t>This project aims to develop an intelligent system for early detection of Monkeypox using enhanced machine learning algorithms. It begins with collecting and preprocessing clinical, demographic, and symptom-based data to ensure high-quality input for model training. Key algorithms like Linear Discriminant Analysis (LDA), AdaBoost, and Multi-Layer Perceptron(MLP Classifier) are implemented and optimized through techniques such as hyperparameter tuning and feature selection to boost prediction accuracy. Model performance is rigorously evaluated using metrics including accuracy, precision, recall, and ROC-AUC, along with cross-validation to ensure robustness. The final model is integrated into a web-based platform featuring user authentication and a chatbot assistant that offers real-time predictive insights and Monkeypox-related guidance. The system is designed to be scalable and user-friendly, making it suitable for deployment in both clinical and remote environments. Ultimately, the project supports faster diagnosis, informed decision-making, and improved public health outcomes in response to Monkeypox outbreaks.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2112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6036"/>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30</a:t>
            </a:fld>
            <a:endParaRPr lang="en-IN"/>
          </a:p>
        </p:txBody>
      </p:sp>
      <p:pic>
        <p:nvPicPr>
          <p:cNvPr id="2050" name="Picture 2" descr="Thank You Images - Free Download on Freepik">
            <a:extLst>
              <a:ext uri="{FF2B5EF4-FFF2-40B4-BE49-F238E27FC236}">
                <a16:creationId xmlns:a16="http://schemas.microsoft.com/office/drawing/2014/main" id="{47B92706-D7A6-4F26-A83C-C199982EB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1676400"/>
            <a:ext cx="8000999" cy="4219575"/>
          </a:xfrm>
          <a:prstGeom prst="rect">
            <a:avLst/>
          </a:prstGeom>
          <a:noFill/>
          <a:extLst>
            <a:ext uri="{909E8E84-426E-40DD-AFC4-6F175D3DCCD1}">
              <a14:hiddenFill xmlns:a14="http://schemas.microsoft.com/office/drawing/2010/main">
                <a:solidFill>
                  <a:srgbClr val="FFFFFF"/>
                </a:solidFill>
              </a14:hiddenFill>
            </a:ext>
          </a:extLst>
        </p:spPr>
      </p:pic>
      <p:pic>
        <p:nvPicPr>
          <p:cNvPr id="15" name="Image 2">
            <a:extLst>
              <a:ext uri="{FF2B5EF4-FFF2-40B4-BE49-F238E27FC236}">
                <a16:creationId xmlns:a16="http://schemas.microsoft.com/office/drawing/2014/main" id="{0F57213B-DA2E-44D4-B0B3-6B6E2C0FAFA3}"/>
              </a:ext>
            </a:extLst>
          </p:cNvPr>
          <p:cNvPicPr/>
          <p:nvPr/>
        </p:nvPicPr>
        <p:blipFill>
          <a:blip r:embed="rId5"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342716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4</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647010" y="548811"/>
            <a:ext cx="2134790" cy="822789"/>
          </a:xfrm>
          <a:prstGeom prst="rect">
            <a:avLst/>
          </a:prstGeom>
          <a:noFill/>
        </p:spPr>
        <p:txBody>
          <a:bodyPr wrap="square">
            <a:spAutoFit/>
          </a:bodyPr>
          <a:lstStyle/>
          <a:p>
            <a:pPr>
              <a:lnSpc>
                <a:spcPct val="200000"/>
              </a:lnSpc>
            </a:pPr>
            <a:r>
              <a:rPr lang="en-IN" sz="2800" b="1" dirty="0">
                <a:latin typeface="Times New Roman" pitchFamily="18" charset="0"/>
                <a:cs typeface="Times New Roman" pitchFamily="18" charset="0"/>
              </a:rPr>
              <a:t>ABSTRACT</a:t>
            </a:r>
          </a:p>
        </p:txBody>
      </p:sp>
      <p:pic>
        <p:nvPicPr>
          <p:cNvPr id="15" name="Image 2">
            <a:extLst>
              <a:ext uri="{FF2B5EF4-FFF2-40B4-BE49-F238E27FC236}">
                <a16:creationId xmlns:a16="http://schemas.microsoft.com/office/drawing/2014/main" id="{78C78183-626D-4088-B882-AD05CA419135}"/>
              </a:ext>
            </a:extLst>
          </p:cNvPr>
          <p:cNvPicPr/>
          <p:nvPr/>
        </p:nvPicPr>
        <p:blipFill>
          <a:blip r:embed="rId4" cstate="print"/>
          <a:stretch>
            <a:fillRect/>
          </a:stretch>
        </p:blipFill>
        <p:spPr>
          <a:xfrm>
            <a:off x="-4763" y="0"/>
            <a:ext cx="900747" cy="819706"/>
          </a:xfrm>
          <a:prstGeom prst="rect">
            <a:avLst/>
          </a:prstGeom>
        </p:spPr>
      </p:pic>
      <p:sp>
        <p:nvSpPr>
          <p:cNvPr id="19" name="TextBox 18">
            <a:extLst>
              <a:ext uri="{FF2B5EF4-FFF2-40B4-BE49-F238E27FC236}">
                <a16:creationId xmlns:a16="http://schemas.microsoft.com/office/drawing/2014/main" id="{50C95B27-3213-46A8-990F-1D5EE3372F73}"/>
              </a:ext>
            </a:extLst>
          </p:cNvPr>
          <p:cNvSpPr txBox="1"/>
          <p:nvPr/>
        </p:nvSpPr>
        <p:spPr>
          <a:xfrm>
            <a:off x="609599" y="1310819"/>
            <a:ext cx="11277601" cy="4708981"/>
          </a:xfrm>
          <a:prstGeom prst="rect">
            <a:avLst/>
          </a:prstGeom>
          <a:noFill/>
        </p:spPr>
        <p:txBody>
          <a:bodyPr wrap="square">
            <a:spAutoFit/>
          </a:bodyPr>
          <a:lstStyle/>
          <a:p>
            <a:pPr algn="just"/>
            <a:r>
              <a:rPr lang="en-US" sz="3000" dirty="0">
                <a:latin typeface="Times New Roman" panose="02020603050405020304" pitchFamily="18" charset="0"/>
                <a:cs typeface="Times New Roman" panose="02020603050405020304" pitchFamily="18" charset="0"/>
              </a:rPr>
              <a:t>Monkeypox is an infectious disease caused by the monkeypox virus (MPXV) that primarily affects animals but can be transmitted to humans, resulting in serious health implications. Early detection and accurate diagnosis of the disease are crucial for effective containment and treatment. Controlling the rapid transmission of the disease necessitates timely and accurate diagnosis, but the availability of traditional confirmatory tests, such as Polymerase Chain Reaction (PCR), remains limited. In this challenging scenario, by leveraging advanced technology, this approach can present a valuable alternative to conventional testing methods. </a:t>
            </a:r>
          </a:p>
        </p:txBody>
      </p:sp>
    </p:spTree>
    <p:extLst>
      <p:ext uri="{BB962C8B-B14F-4D97-AF65-F5344CB8AC3E}">
        <p14:creationId xmlns:p14="http://schemas.microsoft.com/office/powerpoint/2010/main" val="530349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5</a:t>
            </a:fld>
            <a:endParaRPr lang="en-IN" dirty="0"/>
          </a:p>
        </p:txBody>
      </p:sp>
      <p:sp>
        <p:nvSpPr>
          <p:cNvPr id="13" name="TextBox 12">
            <a:extLst>
              <a:ext uri="{FF2B5EF4-FFF2-40B4-BE49-F238E27FC236}">
                <a16:creationId xmlns:a16="http://schemas.microsoft.com/office/drawing/2014/main" id="{B08E3CAB-6BB0-443D-B7A3-3D931B0AB97F}"/>
              </a:ext>
            </a:extLst>
          </p:cNvPr>
          <p:cNvSpPr txBox="1"/>
          <p:nvPr/>
        </p:nvSpPr>
        <p:spPr>
          <a:xfrm>
            <a:off x="4595851" y="543755"/>
            <a:ext cx="3100349" cy="822789"/>
          </a:xfrm>
          <a:prstGeom prst="rect">
            <a:avLst/>
          </a:prstGeom>
          <a:noFill/>
        </p:spPr>
        <p:txBody>
          <a:bodyPr wrap="square">
            <a:spAutoFit/>
          </a:bodyPr>
          <a:lstStyle/>
          <a:p>
            <a:pPr>
              <a:lnSpc>
                <a:spcPct val="200000"/>
              </a:lnSpc>
            </a:pPr>
            <a:r>
              <a:rPr lang="en-IN" sz="2800" b="1" dirty="0">
                <a:latin typeface="Times New Roman" pitchFamily="18" charset="0"/>
                <a:cs typeface="Times New Roman" pitchFamily="18" charset="0"/>
              </a:rPr>
              <a:t>INTRODUCTION</a:t>
            </a:r>
          </a:p>
        </p:txBody>
      </p:sp>
      <p:pic>
        <p:nvPicPr>
          <p:cNvPr id="16" name="Image 2">
            <a:extLst>
              <a:ext uri="{FF2B5EF4-FFF2-40B4-BE49-F238E27FC236}">
                <a16:creationId xmlns:a16="http://schemas.microsoft.com/office/drawing/2014/main" id="{FA8F7186-2609-4696-848B-3EEF153EA911}"/>
              </a:ext>
            </a:extLst>
          </p:cNvPr>
          <p:cNvPicPr/>
          <p:nvPr/>
        </p:nvPicPr>
        <p:blipFill>
          <a:blip r:embed="rId4" cstate="print"/>
          <a:stretch>
            <a:fillRect/>
          </a:stretch>
        </p:blipFill>
        <p:spPr>
          <a:xfrm>
            <a:off x="-4763" y="0"/>
            <a:ext cx="900747" cy="819706"/>
          </a:xfrm>
          <a:prstGeom prst="rect">
            <a:avLst/>
          </a:prstGeom>
        </p:spPr>
      </p:pic>
      <p:sp>
        <p:nvSpPr>
          <p:cNvPr id="9" name="Rectangle 3">
            <a:extLst>
              <a:ext uri="{FF2B5EF4-FFF2-40B4-BE49-F238E27FC236}">
                <a16:creationId xmlns:a16="http://schemas.microsoft.com/office/drawing/2014/main" id="{C00FD4FA-ED59-E12A-BCC6-D031E7B5FA7F}"/>
              </a:ext>
            </a:extLst>
          </p:cNvPr>
          <p:cNvSpPr>
            <a:spLocks noChangeArrowheads="1"/>
          </p:cNvSpPr>
          <p:nvPr/>
        </p:nvSpPr>
        <p:spPr bwMode="auto">
          <a:xfrm>
            <a:off x="214015" y="1371600"/>
            <a:ext cx="1190178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Emerging Health Threat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Monkeypox, a re-emerging zoonotic virus, has seen a surge in global cases, necessitating rapid, accurate, and scalable detection methods to support public health responses and containment strategies.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of Traditional Methods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Conventional diagnostic approaches like PCR testing, while accurate, are time-consuming, resource-intensive, and often inaccessible in remote or under-resourced regions, highlighting the need for alternative detection methods.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Role of Machine Learning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Machine learning (ML) offers a promising solution by enabling automated analysis of clinical data, medical images, and symptoms to detect monkeypox with speed and accuracy, potentially even in early stages of infection.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Focus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study focuses on enhancing ML algorithms—through model optimization, feature selection, and hybrid approaches—to improve diagnostic performance, reduce false positives/negatives, and create deployable solutions in real-world healthcare environments.</a:t>
            </a:r>
          </a:p>
        </p:txBody>
      </p:sp>
    </p:spTree>
    <p:extLst>
      <p:ext uri="{BB962C8B-B14F-4D97-AF65-F5344CB8AC3E}">
        <p14:creationId xmlns:p14="http://schemas.microsoft.com/office/powerpoint/2010/main" val="2551448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6</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220544" y="501654"/>
            <a:ext cx="4104603" cy="822789"/>
          </a:xfrm>
          <a:prstGeom prst="rect">
            <a:avLst/>
          </a:prstGeom>
          <a:noFill/>
        </p:spPr>
        <p:txBody>
          <a:bodyPr wrap="square">
            <a:spAutoFit/>
          </a:bodyPr>
          <a:lstStyle/>
          <a:p>
            <a:pPr>
              <a:lnSpc>
                <a:spcPct val="200000"/>
              </a:lnSpc>
            </a:pPr>
            <a:r>
              <a:rPr lang="en-IN" sz="2800" b="1" dirty="0">
                <a:latin typeface="Times New Roman" pitchFamily="18" charset="0"/>
                <a:cs typeface="Times New Roman" pitchFamily="18" charset="0"/>
              </a:rPr>
              <a:t>LITERATURE SURVEY </a:t>
            </a:r>
          </a:p>
        </p:txBody>
      </p:sp>
      <p:graphicFrame>
        <p:nvGraphicFramePr>
          <p:cNvPr id="2" name="Table 1">
            <a:extLst>
              <a:ext uri="{FF2B5EF4-FFF2-40B4-BE49-F238E27FC236}">
                <a16:creationId xmlns:a16="http://schemas.microsoft.com/office/drawing/2014/main" id="{543E6007-5F68-4232-BE20-482074A241CF}"/>
              </a:ext>
            </a:extLst>
          </p:cNvPr>
          <p:cNvGraphicFramePr>
            <a:graphicFrameLocks noGrp="1"/>
          </p:cNvGraphicFramePr>
          <p:nvPr>
            <p:extLst>
              <p:ext uri="{D42A27DB-BD31-4B8C-83A1-F6EECF244321}">
                <p14:modId xmlns:p14="http://schemas.microsoft.com/office/powerpoint/2010/main" val="2377413495"/>
              </p:ext>
            </p:extLst>
          </p:nvPr>
        </p:nvGraphicFramePr>
        <p:xfrm>
          <a:off x="434119" y="1388978"/>
          <a:ext cx="11430001" cy="4630822"/>
        </p:xfrm>
        <a:graphic>
          <a:graphicData uri="http://schemas.openxmlformats.org/drawingml/2006/table">
            <a:tbl>
              <a:tblPr>
                <a:tableStyleId>{35758FB7-9AC5-4552-8A53-C91805E547FA}</a:tableStyleId>
              </a:tblPr>
              <a:tblGrid>
                <a:gridCol w="2286000">
                  <a:extLst>
                    <a:ext uri="{9D8B030D-6E8A-4147-A177-3AD203B41FA5}">
                      <a16:colId xmlns:a16="http://schemas.microsoft.com/office/drawing/2014/main" val="3785173539"/>
                    </a:ext>
                  </a:extLst>
                </a:gridCol>
                <a:gridCol w="1629496">
                  <a:extLst>
                    <a:ext uri="{9D8B030D-6E8A-4147-A177-3AD203B41FA5}">
                      <a16:colId xmlns:a16="http://schemas.microsoft.com/office/drawing/2014/main" val="429887824"/>
                    </a:ext>
                  </a:extLst>
                </a:gridCol>
                <a:gridCol w="2203585">
                  <a:extLst>
                    <a:ext uri="{9D8B030D-6E8A-4147-A177-3AD203B41FA5}">
                      <a16:colId xmlns:a16="http://schemas.microsoft.com/office/drawing/2014/main" val="3310202619"/>
                    </a:ext>
                  </a:extLst>
                </a:gridCol>
                <a:gridCol w="4361026">
                  <a:extLst>
                    <a:ext uri="{9D8B030D-6E8A-4147-A177-3AD203B41FA5}">
                      <a16:colId xmlns:a16="http://schemas.microsoft.com/office/drawing/2014/main" val="4128975490"/>
                    </a:ext>
                  </a:extLst>
                </a:gridCol>
                <a:gridCol w="949894">
                  <a:extLst>
                    <a:ext uri="{9D8B030D-6E8A-4147-A177-3AD203B41FA5}">
                      <a16:colId xmlns:a16="http://schemas.microsoft.com/office/drawing/2014/main" val="1051176836"/>
                    </a:ext>
                  </a:extLst>
                </a:gridCol>
              </a:tblGrid>
              <a:tr h="304870">
                <a:tc>
                  <a:txBody>
                    <a:bodyPr/>
                    <a:lstStyle/>
                    <a:p>
                      <a:r>
                        <a:rPr lang="en-IN" sz="1800" b="1"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Published</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2794504"/>
                  </a:ext>
                </a:extLst>
              </a:tr>
              <a:tr h="1441984">
                <a:tc>
                  <a:txBody>
                    <a:bodyPr/>
                    <a:lstStyle/>
                    <a:p>
                      <a:pPr algn="l"/>
                      <a:r>
                        <a:rPr lang="en-US" sz="1800" b="1" dirty="0">
                          <a:latin typeface="Times New Roman" panose="02020603050405020304" pitchFamily="18" charset="0"/>
                          <a:cs typeface="Times New Roman" panose="02020603050405020304" pitchFamily="18" charset="0"/>
                        </a:rPr>
                        <a:t>Monkeypox Detection Using Deep Neural Networks</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Srikanth</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 DEC,2023</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This study implemented seven deep learning models leveraging pre-trained capabilities to diagnose Monkeypox based on skin lesion images.</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4"/>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237681"/>
                  </a:ext>
                </a:extLst>
              </a:tr>
              <a:tr h="1441984">
                <a:tc>
                  <a:txBody>
                    <a:bodyPr/>
                    <a:lstStyle/>
                    <a:p>
                      <a:pPr algn="l"/>
                      <a:r>
                        <a:rPr lang="en-IN" sz="1800" b="1" dirty="0">
                          <a:latin typeface="Times New Roman" panose="02020603050405020304" pitchFamily="18" charset="0"/>
                          <a:cs typeface="Times New Roman" panose="02020603050405020304" pitchFamily="18" charset="0"/>
                        </a:rPr>
                        <a:t>Application of Artificial Intelligence Techniques for Monkeypox</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err="1"/>
                        <a:t>Saydul</a:t>
                      </a:r>
                      <a:r>
                        <a:rPr lang="en-US" sz="1800" dirty="0"/>
                        <a:t> Akbar</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DEC,2023</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just">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This research utilized the Google Net deep neural network to extract features, achieving a maximum accuracy of 98.8% for Monkeypox detection in a multiclass dataset.</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5"/>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9995265"/>
                  </a:ext>
                </a:extLst>
              </a:tr>
              <a:tr h="1441984">
                <a:tc>
                  <a:txBody>
                    <a:bodyPr/>
                    <a:lstStyle/>
                    <a:p>
                      <a:r>
                        <a:rPr lang="en-US" sz="1800" b="1" dirty="0">
                          <a:latin typeface="Times New Roman" panose="02020603050405020304" pitchFamily="18" charset="0"/>
                          <a:cs typeface="Times New Roman" panose="02020603050405020304" pitchFamily="18" charset="0"/>
                        </a:rPr>
                        <a:t>A Deep Learning-Based Mobile Application for Monkeypox Detection</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Haifa f </a:t>
                      </a:r>
                      <a:r>
                        <a:rPr lang="en-US" sz="1800" dirty="0" err="1"/>
                        <a:t>Alhasson</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NOV,2023</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dirty="0">
                          <a:latin typeface="Times New Roman" panose="02020603050405020304" pitchFamily="18" charset="0"/>
                          <a:cs typeface="Times New Roman" panose="02020603050405020304" pitchFamily="18" charset="0"/>
                        </a:rPr>
                        <a:t>This study employed the MobileNetV2 neural network to develop a mobile application aimed at improving Monkeypox diagnosis through deep learning methods</a:t>
                      </a:r>
                      <a:r>
                        <a:rPr lang="en-US" sz="1800" dirty="0"/>
                        <a:t>.</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6"/>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3113174"/>
                  </a:ext>
                </a:extLst>
              </a:tr>
            </a:tbl>
          </a:graphicData>
        </a:graphic>
      </p:graphicFrame>
      <p:pic>
        <p:nvPicPr>
          <p:cNvPr id="15" name="Image 2">
            <a:extLst>
              <a:ext uri="{FF2B5EF4-FFF2-40B4-BE49-F238E27FC236}">
                <a16:creationId xmlns:a16="http://schemas.microsoft.com/office/drawing/2014/main" id="{B9BDB791-4314-4823-B2F5-B03A6FBCF2B7}"/>
              </a:ext>
            </a:extLst>
          </p:cNvPr>
          <p:cNvPicPr/>
          <p:nvPr/>
        </p:nvPicPr>
        <p:blipFill>
          <a:blip r:embed="rId7"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499216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7</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220544" y="501654"/>
            <a:ext cx="4104603" cy="822789"/>
          </a:xfrm>
          <a:prstGeom prst="rect">
            <a:avLst/>
          </a:prstGeom>
          <a:noFill/>
        </p:spPr>
        <p:txBody>
          <a:bodyPr wrap="square">
            <a:spAutoFit/>
          </a:bodyPr>
          <a:lstStyle/>
          <a:p>
            <a:pPr>
              <a:lnSpc>
                <a:spcPct val="200000"/>
              </a:lnSpc>
            </a:pPr>
            <a:r>
              <a:rPr lang="en-IN" sz="2800" b="1" dirty="0">
                <a:latin typeface="Times New Roman" pitchFamily="18" charset="0"/>
                <a:cs typeface="Times New Roman" pitchFamily="18" charset="0"/>
              </a:rPr>
              <a:t>LITERATURE SURVEY </a:t>
            </a:r>
          </a:p>
        </p:txBody>
      </p:sp>
      <p:graphicFrame>
        <p:nvGraphicFramePr>
          <p:cNvPr id="2" name="Table 1">
            <a:extLst>
              <a:ext uri="{FF2B5EF4-FFF2-40B4-BE49-F238E27FC236}">
                <a16:creationId xmlns:a16="http://schemas.microsoft.com/office/drawing/2014/main" id="{543E6007-5F68-4232-BE20-482074A241CF}"/>
              </a:ext>
            </a:extLst>
          </p:cNvPr>
          <p:cNvGraphicFramePr>
            <a:graphicFrameLocks noGrp="1"/>
          </p:cNvGraphicFramePr>
          <p:nvPr>
            <p:extLst>
              <p:ext uri="{D42A27DB-BD31-4B8C-83A1-F6EECF244321}">
                <p14:modId xmlns:p14="http://schemas.microsoft.com/office/powerpoint/2010/main" val="1893216106"/>
              </p:ext>
            </p:extLst>
          </p:nvPr>
        </p:nvGraphicFramePr>
        <p:xfrm>
          <a:off x="533400" y="1240662"/>
          <a:ext cx="11430002" cy="4972957"/>
        </p:xfrm>
        <a:graphic>
          <a:graphicData uri="http://schemas.openxmlformats.org/drawingml/2006/table">
            <a:tbl>
              <a:tblPr>
                <a:tableStyleId>{35758FB7-9AC5-4552-8A53-C91805E547FA}</a:tableStyleId>
              </a:tblPr>
              <a:tblGrid>
                <a:gridCol w="2286000">
                  <a:extLst>
                    <a:ext uri="{9D8B030D-6E8A-4147-A177-3AD203B41FA5}">
                      <a16:colId xmlns:a16="http://schemas.microsoft.com/office/drawing/2014/main" val="3785173539"/>
                    </a:ext>
                  </a:extLst>
                </a:gridCol>
                <a:gridCol w="1629497">
                  <a:extLst>
                    <a:ext uri="{9D8B030D-6E8A-4147-A177-3AD203B41FA5}">
                      <a16:colId xmlns:a16="http://schemas.microsoft.com/office/drawing/2014/main" val="429887824"/>
                    </a:ext>
                  </a:extLst>
                </a:gridCol>
                <a:gridCol w="1425331">
                  <a:extLst>
                    <a:ext uri="{9D8B030D-6E8A-4147-A177-3AD203B41FA5}">
                      <a16:colId xmlns:a16="http://schemas.microsoft.com/office/drawing/2014/main" val="3310202619"/>
                    </a:ext>
                  </a:extLst>
                </a:gridCol>
                <a:gridCol w="5250972">
                  <a:extLst>
                    <a:ext uri="{9D8B030D-6E8A-4147-A177-3AD203B41FA5}">
                      <a16:colId xmlns:a16="http://schemas.microsoft.com/office/drawing/2014/main" val="4128975490"/>
                    </a:ext>
                  </a:extLst>
                </a:gridCol>
                <a:gridCol w="838202">
                  <a:extLst>
                    <a:ext uri="{9D8B030D-6E8A-4147-A177-3AD203B41FA5}">
                      <a16:colId xmlns:a16="http://schemas.microsoft.com/office/drawing/2014/main" val="1051176836"/>
                    </a:ext>
                  </a:extLst>
                </a:gridCol>
              </a:tblGrid>
              <a:tr h="292685">
                <a:tc>
                  <a:txBody>
                    <a:bodyPr/>
                    <a:lstStyle/>
                    <a:p>
                      <a:r>
                        <a:rPr lang="en-IN" sz="1800" b="1"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Published</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2794504"/>
                  </a:ext>
                </a:extLst>
              </a:tr>
              <a:tr h="1372670">
                <a:tc>
                  <a:txBody>
                    <a:bodyPr/>
                    <a:lstStyle/>
                    <a:p>
                      <a:pPr algn="l"/>
                      <a:r>
                        <a:rPr lang="en-US" sz="1800" b="1" dirty="0">
                          <a:latin typeface="Times New Roman" panose="02020603050405020304" pitchFamily="18" charset="0"/>
                          <a:cs typeface="Times New Roman" panose="02020603050405020304" pitchFamily="18" charset="0"/>
                        </a:rPr>
                        <a:t>Utilizing Convolutional Neural Networks to Classify Monkeypox Skin Lesions</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800" dirty="0"/>
                        <a:t>Tarek Abd El-Hafeez</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2023</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dirty="0">
                          <a:latin typeface="Times New Roman" panose="02020603050405020304" pitchFamily="18" charset="0"/>
                          <a:cs typeface="Times New Roman" panose="02020603050405020304" pitchFamily="18" charset="0"/>
                        </a:rPr>
                        <a:t>This study proposed an approach using CNNs to classify Monkeypox skin lesions, optimizing the model for improved accuracy</a:t>
                      </a:r>
                      <a:r>
                        <a:rPr lang="en-IN" sz="1800" dirty="0">
                          <a:latin typeface="Times New Roman" panose="02020603050405020304" pitchFamily="18" charset="0"/>
                          <a:cs typeface="Times New Roman" panose="02020603050405020304" pitchFamily="18" charset="0"/>
                        </a:rPr>
                        <a:t>.</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4"/>
                        </a:rPr>
                        <a:t>Link</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237681"/>
                  </a:ext>
                </a:extLst>
              </a:tr>
              <a:tr h="1370671">
                <a:tc>
                  <a:txBody>
                    <a:bodyPr/>
                    <a:lstStyle/>
                    <a:p>
                      <a:r>
                        <a:rPr lang="en-US" sz="1800" b="1" dirty="0">
                          <a:solidFill>
                            <a:schemeClr val="dk1"/>
                          </a:solidFill>
                          <a:effectLst/>
                          <a:latin typeface="Times New Roman" panose="02020603050405020304" pitchFamily="18" charset="0"/>
                          <a:ea typeface="+mn-ea"/>
                          <a:cs typeface="Times New Roman" panose="02020603050405020304" pitchFamily="18" charset="0"/>
                        </a:rPr>
                        <a:t>Human monkeypox: an emerging zoonotic disease. Future Microbiology</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dk1"/>
                          </a:solidFill>
                          <a:effectLst/>
                          <a:latin typeface="+mn-lt"/>
                          <a:ea typeface="+mn-ea"/>
                          <a:cs typeface="+mn-cs"/>
                        </a:rPr>
                        <a:t>Scott Parker</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2007</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sz="1800" dirty="0">
                          <a:latin typeface="Times New Roman" panose="02020603050405020304" pitchFamily="18" charset="0"/>
                          <a:cs typeface="Times New Roman" panose="02020603050405020304" pitchFamily="18" charset="0"/>
                        </a:rPr>
                        <a:t>This study proposed an approach using CNNs to classify Monkeypox skin lesions, optimizing the model for improved accuracy.</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5"/>
                        </a:rPr>
                        <a:t>Link</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89995265"/>
                  </a:ext>
                </a:extLst>
              </a:tr>
              <a:tr h="1918504">
                <a:tc>
                  <a:txBody>
                    <a:bodyPr/>
                    <a:lstStyle/>
                    <a:p>
                      <a:r>
                        <a:rPr lang="en-US" sz="1800" b="1" dirty="0">
                          <a:solidFill>
                            <a:schemeClr val="dk1"/>
                          </a:solidFill>
                          <a:effectLst/>
                          <a:latin typeface="+mn-lt"/>
                          <a:ea typeface="+mn-ea"/>
                          <a:cs typeface="+mn-cs"/>
                        </a:rPr>
                        <a:t> </a:t>
                      </a:r>
                      <a:r>
                        <a:rPr lang="en-US" sz="1800" b="1" dirty="0">
                          <a:solidFill>
                            <a:schemeClr val="dk1"/>
                          </a:solidFill>
                          <a:effectLst/>
                          <a:latin typeface="Times New Roman" panose="02020603050405020304" pitchFamily="18" charset="0"/>
                          <a:ea typeface="+mn-ea"/>
                          <a:cs typeface="Times New Roman" panose="02020603050405020304" pitchFamily="18" charset="0"/>
                        </a:rPr>
                        <a:t>Image data collection and implementation of deep learning-based model</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p>
                      <a:r>
                        <a:rPr lang="en-US" sz="1800" b="1" dirty="0">
                          <a:solidFill>
                            <a:schemeClr val="dk1"/>
                          </a:solidFill>
                          <a:effectLst/>
                          <a:latin typeface="Times New Roman" panose="02020603050405020304" pitchFamily="18" charset="0"/>
                          <a:ea typeface="+mn-ea"/>
                          <a:cs typeface="Times New Roman" panose="02020603050405020304" pitchFamily="18" charset="0"/>
                        </a:rPr>
                        <a:t>in detecting monkeypox disease using modified vgg16</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dk1"/>
                          </a:solidFill>
                          <a:effectLst/>
                          <a:latin typeface="Times New Roman" panose="02020603050405020304" pitchFamily="18" charset="0"/>
                          <a:ea typeface="+mn-ea"/>
                          <a:cs typeface="Times New Roman" panose="02020603050405020304" pitchFamily="18" charset="0"/>
                        </a:rPr>
                        <a:t>Md </a:t>
                      </a:r>
                      <a:r>
                        <a:rPr lang="en-IN" sz="1800" dirty="0" err="1">
                          <a:solidFill>
                            <a:schemeClr val="dk1"/>
                          </a:solidFill>
                          <a:effectLst/>
                          <a:latin typeface="Times New Roman" panose="02020603050405020304" pitchFamily="18" charset="0"/>
                          <a:ea typeface="+mn-ea"/>
                          <a:cs typeface="Times New Roman" panose="02020603050405020304" pitchFamily="18" charset="0"/>
                        </a:rPr>
                        <a:t>Manjurul</a:t>
                      </a:r>
                      <a:r>
                        <a:rPr lang="en-IN" sz="1800" dirty="0">
                          <a:solidFill>
                            <a:schemeClr val="dk1"/>
                          </a:solidFill>
                          <a:effectLst/>
                          <a:latin typeface="Times New Roman" panose="02020603050405020304" pitchFamily="18" charset="0"/>
                          <a:ea typeface="+mn-ea"/>
                          <a:cs typeface="Times New Roman" panose="02020603050405020304" pitchFamily="18" charset="0"/>
                        </a:rPr>
                        <a:t> Ahsan.</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dk1"/>
                          </a:solidFill>
                          <a:effectLst/>
                          <a:latin typeface="+mn-lt"/>
                          <a:ea typeface="+mn-ea"/>
                          <a:cs typeface="+mn-cs"/>
                        </a:rPr>
                        <a:t>2022</a:t>
                      </a: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r>
                        <a:rPr lang="en-US" dirty="0">
                          <a:latin typeface="Times New Roman" panose="02020603050405020304" pitchFamily="18" charset="0"/>
                          <a:cs typeface="Times New Roman" panose="02020603050405020304" pitchFamily="18" charset="0"/>
                        </a:rPr>
                        <a:t>The study involves collecting image data of skin lesions and implementing a deep learning model using a modified VGG16 architecture to detect Monkeypox disease. The modified VGG16 is fine-tuned to improve classification accuracy for Monkeypox against other similar skin conditions.</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6"/>
                        </a:rPr>
                        <a:t>Link</a:t>
                      </a:r>
                      <a:endParaRPr lang="en-IN" sz="1800" dirty="0">
                        <a:latin typeface="Times New Roman" panose="02020603050405020304" pitchFamily="18" charset="0"/>
                        <a:cs typeface="Times New Roman" panose="02020603050405020304" pitchFamily="18" charset="0"/>
                      </a:endParaRPr>
                    </a:p>
                  </a:txBody>
                  <a:tcPr marL="8129" marR="8129" marT="4064" marB="406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63113174"/>
                  </a:ext>
                </a:extLst>
              </a:tr>
            </a:tbl>
          </a:graphicData>
        </a:graphic>
      </p:graphicFrame>
      <p:pic>
        <p:nvPicPr>
          <p:cNvPr id="15" name="Image 2">
            <a:extLst>
              <a:ext uri="{FF2B5EF4-FFF2-40B4-BE49-F238E27FC236}">
                <a16:creationId xmlns:a16="http://schemas.microsoft.com/office/drawing/2014/main" id="{7815F9EF-87CD-4F3F-88FE-8DEDB930A0BF}"/>
              </a:ext>
            </a:extLst>
          </p:cNvPr>
          <p:cNvPicPr/>
          <p:nvPr/>
        </p:nvPicPr>
        <p:blipFill>
          <a:blip r:embed="rId7"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3170655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3"/>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3"/>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8</a:t>
            </a:fld>
            <a:endParaRPr lang="en-IN"/>
          </a:p>
        </p:txBody>
      </p:sp>
      <p:sp>
        <p:nvSpPr>
          <p:cNvPr id="13" name="TextBox 12">
            <a:extLst>
              <a:ext uri="{FF2B5EF4-FFF2-40B4-BE49-F238E27FC236}">
                <a16:creationId xmlns:a16="http://schemas.microsoft.com/office/drawing/2014/main" id="{B08E3CAB-6BB0-443D-B7A3-3D931B0AB97F}"/>
              </a:ext>
            </a:extLst>
          </p:cNvPr>
          <p:cNvSpPr txBox="1"/>
          <p:nvPr/>
        </p:nvSpPr>
        <p:spPr>
          <a:xfrm>
            <a:off x="4191000" y="396411"/>
            <a:ext cx="4104603" cy="822789"/>
          </a:xfrm>
          <a:prstGeom prst="rect">
            <a:avLst/>
          </a:prstGeom>
          <a:noFill/>
        </p:spPr>
        <p:txBody>
          <a:bodyPr wrap="square">
            <a:spAutoFit/>
          </a:bodyPr>
          <a:lstStyle/>
          <a:p>
            <a:pPr>
              <a:lnSpc>
                <a:spcPct val="200000"/>
              </a:lnSpc>
            </a:pPr>
            <a:r>
              <a:rPr lang="en-IN" sz="2800" b="1" dirty="0">
                <a:latin typeface="Times New Roman" pitchFamily="18" charset="0"/>
                <a:cs typeface="Times New Roman" pitchFamily="18" charset="0"/>
              </a:rPr>
              <a:t>LITERATURE SURVEY </a:t>
            </a:r>
          </a:p>
        </p:txBody>
      </p:sp>
      <p:graphicFrame>
        <p:nvGraphicFramePr>
          <p:cNvPr id="11" name="Table 10">
            <a:extLst>
              <a:ext uri="{FF2B5EF4-FFF2-40B4-BE49-F238E27FC236}">
                <a16:creationId xmlns:a16="http://schemas.microsoft.com/office/drawing/2014/main" id="{31420E22-E7A5-4040-9811-642424F0DA05}"/>
              </a:ext>
            </a:extLst>
          </p:cNvPr>
          <p:cNvGraphicFramePr>
            <a:graphicFrameLocks noGrp="1"/>
          </p:cNvGraphicFramePr>
          <p:nvPr>
            <p:extLst>
              <p:ext uri="{D42A27DB-BD31-4B8C-83A1-F6EECF244321}">
                <p14:modId xmlns:p14="http://schemas.microsoft.com/office/powerpoint/2010/main" val="2556849471"/>
              </p:ext>
            </p:extLst>
          </p:nvPr>
        </p:nvGraphicFramePr>
        <p:xfrm>
          <a:off x="457199" y="1219200"/>
          <a:ext cx="11430001" cy="5025517"/>
        </p:xfrm>
        <a:graphic>
          <a:graphicData uri="http://schemas.openxmlformats.org/drawingml/2006/table">
            <a:tbl>
              <a:tblPr>
                <a:tableStyleId>{35758FB7-9AC5-4552-8A53-C91805E547FA}</a:tableStyleId>
              </a:tblPr>
              <a:tblGrid>
                <a:gridCol w="2286000">
                  <a:extLst>
                    <a:ext uri="{9D8B030D-6E8A-4147-A177-3AD203B41FA5}">
                      <a16:colId xmlns:a16="http://schemas.microsoft.com/office/drawing/2014/main" val="3960417843"/>
                    </a:ext>
                  </a:extLst>
                </a:gridCol>
                <a:gridCol w="1629496">
                  <a:extLst>
                    <a:ext uri="{9D8B030D-6E8A-4147-A177-3AD203B41FA5}">
                      <a16:colId xmlns:a16="http://schemas.microsoft.com/office/drawing/2014/main" val="3777791647"/>
                    </a:ext>
                  </a:extLst>
                </a:gridCol>
                <a:gridCol w="2336889">
                  <a:extLst>
                    <a:ext uri="{9D8B030D-6E8A-4147-A177-3AD203B41FA5}">
                      <a16:colId xmlns:a16="http://schemas.microsoft.com/office/drawing/2014/main" val="2623829895"/>
                    </a:ext>
                  </a:extLst>
                </a:gridCol>
                <a:gridCol w="4227722">
                  <a:extLst>
                    <a:ext uri="{9D8B030D-6E8A-4147-A177-3AD203B41FA5}">
                      <a16:colId xmlns:a16="http://schemas.microsoft.com/office/drawing/2014/main" val="725645632"/>
                    </a:ext>
                  </a:extLst>
                </a:gridCol>
                <a:gridCol w="949894">
                  <a:extLst>
                    <a:ext uri="{9D8B030D-6E8A-4147-A177-3AD203B41FA5}">
                      <a16:colId xmlns:a16="http://schemas.microsoft.com/office/drawing/2014/main" val="938969645"/>
                    </a:ext>
                  </a:extLst>
                </a:gridCol>
              </a:tblGrid>
              <a:tr h="394854">
                <a:tc>
                  <a:txBody>
                    <a:bodyPr/>
                    <a:lstStyle/>
                    <a:p>
                      <a:r>
                        <a:rPr lang="en-IN" sz="1800" b="1" dirty="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Published</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Summary</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b="1" dirty="0">
                          <a:latin typeface="Times New Roman" panose="02020603050405020304" pitchFamily="18" charset="0"/>
                          <a:cs typeface="Times New Roman" panose="02020603050405020304" pitchFamily="18" charset="0"/>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1451154"/>
                  </a:ext>
                </a:extLst>
              </a:tr>
              <a:tr h="1867593">
                <a:tc>
                  <a:txBody>
                    <a:bodyP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sz="1800" b="1" dirty="0">
                          <a:solidFill>
                            <a:schemeClr val="dk1"/>
                          </a:solidFill>
                          <a:effectLst/>
                          <a:latin typeface="+mn-lt"/>
                          <a:ea typeface="+mn-ea"/>
                          <a:cs typeface="+mn-cs"/>
                        </a:rPr>
                        <a:t> </a:t>
                      </a:r>
                      <a:r>
                        <a:rPr lang="en-US" sz="1800" b="1" dirty="0">
                          <a:solidFill>
                            <a:schemeClr val="dk1"/>
                          </a:solidFill>
                          <a:effectLst/>
                          <a:latin typeface="Times New Roman" panose="02020603050405020304" pitchFamily="18" charset="0"/>
                          <a:ea typeface="+mn-ea"/>
                          <a:cs typeface="Times New Roman" panose="02020603050405020304" pitchFamily="18" charset="0"/>
                        </a:rPr>
                        <a:t>Improving the care and treatment of monkeypox patients in low-resource settings: applying evidence from contemporary biomedical and smallpox biodefense research</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400" b="0" i="0" u="none" baseline="30000" dirty="0">
                          <a:solidFill>
                            <a:schemeClr val="tx1"/>
                          </a:solidFill>
                          <a:effectLst/>
                          <a:latin typeface="Times New Roman" panose="02020603050405020304" pitchFamily="18" charset="0"/>
                          <a:ea typeface="+mn-ea"/>
                          <a:cs typeface="Times New Roman" panose="02020603050405020304" pitchFamily="18" charset="0"/>
                        </a:rPr>
                        <a:t>Mary G</a:t>
                      </a:r>
                    </a:p>
                    <a:p>
                      <a:pPr algn="l"/>
                      <a:r>
                        <a:rPr lang="en-IN" sz="2400" b="0" i="0" u="none" baseline="30000" dirty="0">
                          <a:solidFill>
                            <a:schemeClr val="tx1"/>
                          </a:solidFill>
                          <a:effectLst/>
                          <a:latin typeface="Times New Roman" panose="02020603050405020304" pitchFamily="18" charset="0"/>
                          <a:ea typeface="+mn-ea"/>
                          <a:cs typeface="Times New Roman" panose="02020603050405020304" pitchFamily="18" charset="0"/>
                        </a:rPr>
                        <a:t>Reynolds</a:t>
                      </a:r>
                      <a:endParaRPr lang="en-IN" sz="2400" u="none" dirty="0">
                        <a:solidFill>
                          <a:schemeClr val="tx1"/>
                        </a:solidFill>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DEC,2017</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This study explores strategies to enhance Monkeypox care in low-resource settings by leveraging insights from modern biomedical research and historical smallpox biodefense. It emphasizes affordable diagnostics, effective treatment protocols, and community-based healthcare interventions.</a:t>
                      </a:r>
                    </a:p>
                    <a:p>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4"/>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952385"/>
                  </a:ext>
                </a:extLst>
              </a:tr>
              <a:tr h="1867593">
                <a:tc>
                  <a:txBody>
                    <a:bodyPr/>
                    <a:lstStyle/>
                    <a:p>
                      <a:r>
                        <a:rPr lang="en-US" sz="1800" b="1" dirty="0">
                          <a:solidFill>
                            <a:schemeClr val="dk1"/>
                          </a:solidFill>
                          <a:effectLst/>
                          <a:latin typeface="Times New Roman" panose="02020603050405020304" pitchFamily="18" charset="0"/>
                          <a:ea typeface="+mn-ea"/>
                          <a:cs typeface="Times New Roman" panose="02020603050405020304" pitchFamily="18" charset="0"/>
                        </a:rPr>
                        <a:t>Deep learning methods for early detection of monkeypox skin lesion</a:t>
                      </a:r>
                      <a:endParaRPr lang="en-US" sz="1800" dirty="0">
                        <a:solidFill>
                          <a:schemeClr val="dk1"/>
                        </a:solidFill>
                        <a:effectLst/>
                        <a:latin typeface="Times New Roman" panose="02020603050405020304" pitchFamily="18" charset="0"/>
                        <a:ea typeface="+mn-ea"/>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solidFill>
                            <a:schemeClr val="dk1"/>
                          </a:solidFill>
                          <a:effectLst/>
                          <a:latin typeface="+mn-lt"/>
                          <a:ea typeface="+mn-ea"/>
                          <a:cs typeface="+mn-cs"/>
                        </a:rPr>
                        <a:t>Madhukar Dwivedi</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rPr>
                        <a:t>2022</a:t>
                      </a: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This research applies deep learning techniques to enable early detection of Monkeypox through analysis of skin lesion images. It highlights the use of CNN-based models for accurate and timely diagnosis to support outbreak control.</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sz="1800" dirty="0">
                          <a:latin typeface="Times New Roman" panose="02020603050405020304" pitchFamily="18" charset="0"/>
                          <a:cs typeface="Times New Roman" panose="02020603050405020304" pitchFamily="18" charset="0"/>
                          <a:hlinkClick r:id="rId5"/>
                        </a:rPr>
                        <a:t>Link</a:t>
                      </a:r>
                      <a:endParaRPr lang="en-IN" sz="1800" dirty="0">
                        <a:latin typeface="Times New Roman" panose="02020603050405020304" pitchFamily="18" charset="0"/>
                        <a:cs typeface="Times New Roman" panose="02020603050405020304" pitchFamily="18" charset="0"/>
                      </a:endParaRPr>
                    </a:p>
                  </a:txBody>
                  <a:tcPr marL="21857" marR="21857" marT="9935" marB="99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42257522"/>
                  </a:ext>
                </a:extLst>
              </a:tr>
            </a:tbl>
          </a:graphicData>
        </a:graphic>
      </p:graphicFrame>
      <p:pic>
        <p:nvPicPr>
          <p:cNvPr id="16" name="Image 2">
            <a:extLst>
              <a:ext uri="{FF2B5EF4-FFF2-40B4-BE49-F238E27FC236}">
                <a16:creationId xmlns:a16="http://schemas.microsoft.com/office/drawing/2014/main" id="{FAE72F22-651A-48B3-BF6D-A2BA1B520AC3}"/>
              </a:ext>
            </a:extLst>
          </p:cNvPr>
          <p:cNvPicPr/>
          <p:nvPr/>
        </p:nvPicPr>
        <p:blipFill>
          <a:blip r:embed="rId6" cstate="print"/>
          <a:stretch>
            <a:fillRect/>
          </a:stretch>
        </p:blipFill>
        <p:spPr>
          <a:xfrm>
            <a:off x="2698" y="4765"/>
            <a:ext cx="900747" cy="819706"/>
          </a:xfrm>
          <a:prstGeom prst="rect">
            <a:avLst/>
          </a:prstGeom>
        </p:spPr>
      </p:pic>
    </p:spTree>
    <p:extLst>
      <p:ext uri="{BB962C8B-B14F-4D97-AF65-F5344CB8AC3E}">
        <p14:creationId xmlns:p14="http://schemas.microsoft.com/office/powerpoint/2010/main" val="1811397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ppt-2.jpg">
            <a:extLst>
              <a:ext uri="{FF2B5EF4-FFF2-40B4-BE49-F238E27FC236}">
                <a16:creationId xmlns:a16="http://schemas.microsoft.com/office/drawing/2014/main" id="{C904015C-655F-4E3B-80FD-232F744890D6}"/>
              </a:ext>
            </a:extLst>
          </p:cNvPr>
          <p:cNvPicPr>
            <a:picLocks noChangeAspect="1"/>
          </p:cNvPicPr>
          <p:nvPr/>
        </p:nvPicPr>
        <p:blipFill>
          <a:blip r:embed="rId2"/>
          <a:srcRect/>
          <a:stretch>
            <a:fillRect/>
          </a:stretch>
        </p:blipFill>
        <p:spPr bwMode="auto">
          <a:xfrm>
            <a:off x="0" y="0"/>
            <a:ext cx="12192000" cy="761999"/>
          </a:xfrm>
          <a:prstGeom prst="rect">
            <a:avLst/>
          </a:prstGeom>
          <a:noFill/>
          <a:ln w="9525">
            <a:noFill/>
            <a:miter lim="800000"/>
            <a:headEnd/>
            <a:tailEnd/>
          </a:ln>
        </p:spPr>
      </p:pic>
      <p:sp>
        <p:nvSpPr>
          <p:cNvPr id="7" name="TextBox 6">
            <a:extLst>
              <a:ext uri="{FF2B5EF4-FFF2-40B4-BE49-F238E27FC236}">
                <a16:creationId xmlns:a16="http://schemas.microsoft.com/office/drawing/2014/main" id="{81001D8A-1744-41BD-8134-8AAA1E7C1024}"/>
              </a:ext>
            </a:extLst>
          </p:cNvPr>
          <p:cNvSpPr txBox="1"/>
          <p:nvPr/>
        </p:nvSpPr>
        <p:spPr>
          <a:xfrm>
            <a:off x="1053147" y="22992"/>
            <a:ext cx="10439399" cy="784830"/>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Times New Roman" panose="02020603050405020304" pitchFamily="18" charset="0"/>
                <a:ea typeface="Aharoni" pitchFamily="2" charset="0"/>
                <a:cs typeface="Times New Roman" panose="02020603050405020304" pitchFamily="18" charset="0"/>
              </a:rPr>
              <a:t>PRATHYUSHA ENGINEERING COLLEGE</a:t>
            </a:r>
          </a:p>
          <a:p>
            <a:pPr algn="ctr" eaLnBrk="1" hangingPunct="1">
              <a:spcAft>
                <a:spcPts val="600"/>
              </a:spcAft>
            </a:pPr>
            <a:r>
              <a:rPr lang="en-US" altLang="en-US" sz="1600" b="1" dirty="0">
                <a:solidFill>
                  <a:schemeClr val="bg1"/>
                </a:solidFill>
                <a:latin typeface="Times New Roman" panose="02020603050405020304" pitchFamily="18" charset="0"/>
                <a:ea typeface="Aharoni" pitchFamily="2" charset="0"/>
                <a:cs typeface="Times New Roman" panose="02020603050405020304" pitchFamily="18" charset="0"/>
              </a:rPr>
              <a:t>(An AUTONOMOUS INSTITUTION)</a:t>
            </a:r>
          </a:p>
        </p:txBody>
      </p:sp>
      <p:pic>
        <p:nvPicPr>
          <p:cNvPr id="10" name="Picture 8" descr="ppt-2.jpg">
            <a:extLst>
              <a:ext uri="{FF2B5EF4-FFF2-40B4-BE49-F238E27FC236}">
                <a16:creationId xmlns:a16="http://schemas.microsoft.com/office/drawing/2014/main" id="{D99CB2E3-176F-40A8-8F7E-9ACE659D9206}"/>
              </a:ext>
            </a:extLst>
          </p:cNvPr>
          <p:cNvPicPr>
            <a:picLocks noChangeAspect="1"/>
          </p:cNvPicPr>
          <p:nvPr/>
        </p:nvPicPr>
        <p:blipFill>
          <a:blip r:embed="rId2"/>
          <a:srcRect/>
          <a:stretch>
            <a:fillRect/>
          </a:stretch>
        </p:blipFill>
        <p:spPr bwMode="auto">
          <a:xfrm>
            <a:off x="761999" y="6312935"/>
            <a:ext cx="11430001" cy="522073"/>
          </a:xfrm>
          <a:prstGeom prst="rect">
            <a:avLst/>
          </a:prstGeom>
          <a:noFill/>
          <a:ln w="9525">
            <a:noFill/>
            <a:miter lim="800000"/>
            <a:headEnd/>
            <a:tailEnd/>
          </a:ln>
        </p:spPr>
      </p:pic>
      <p:sp>
        <p:nvSpPr>
          <p:cNvPr id="12" name="TextBox 11">
            <a:extLst>
              <a:ext uri="{FF2B5EF4-FFF2-40B4-BE49-F238E27FC236}">
                <a16:creationId xmlns:a16="http://schemas.microsoft.com/office/drawing/2014/main" id="{2C0692AE-36AC-408B-A403-AE726A999174}"/>
              </a:ext>
            </a:extLst>
          </p:cNvPr>
          <p:cNvSpPr txBox="1"/>
          <p:nvPr/>
        </p:nvSpPr>
        <p:spPr>
          <a:xfrm>
            <a:off x="76200" y="6248400"/>
            <a:ext cx="900747" cy="461665"/>
          </a:xfrm>
          <a:prstGeom prst="rect">
            <a:avLst/>
          </a:prstGeom>
          <a:noFill/>
        </p:spPr>
        <p:txBody>
          <a:bodyPr wrap="square">
            <a:spAutoFit/>
          </a:bodyPr>
          <a:lstStyle/>
          <a:p>
            <a:pPr algn="ctr" eaLnBrk="1" hangingPunct="1">
              <a:spcAft>
                <a:spcPts val="600"/>
              </a:spcAft>
            </a:pPr>
            <a:r>
              <a:rPr lang="en-US" altLang="en-US" sz="2400" dirty="0">
                <a:solidFill>
                  <a:srgbClr val="960000"/>
                </a:solidFill>
                <a:latin typeface="Arial Black" pitchFamily="34" charset="0"/>
                <a:ea typeface="Aharoni" pitchFamily="2" charset="0"/>
                <a:cs typeface="Aharoni" pitchFamily="2" charset="0"/>
              </a:rPr>
              <a:t>CSE</a:t>
            </a:r>
          </a:p>
        </p:txBody>
      </p:sp>
      <p:sp>
        <p:nvSpPr>
          <p:cNvPr id="14" name="TextBox 13">
            <a:extLst>
              <a:ext uri="{FF2B5EF4-FFF2-40B4-BE49-F238E27FC236}">
                <a16:creationId xmlns:a16="http://schemas.microsoft.com/office/drawing/2014/main" id="{19EB2060-CE92-4779-A9F4-5565261441D5}"/>
              </a:ext>
            </a:extLst>
          </p:cNvPr>
          <p:cNvSpPr txBox="1"/>
          <p:nvPr/>
        </p:nvSpPr>
        <p:spPr>
          <a:xfrm>
            <a:off x="1676400" y="6320135"/>
            <a:ext cx="10377785" cy="461665"/>
          </a:xfrm>
          <a:prstGeom prst="rect">
            <a:avLst/>
          </a:prstGeom>
          <a:noFill/>
        </p:spPr>
        <p:txBody>
          <a:bodyPr wrap="square">
            <a:spAutoFit/>
          </a:bodyPr>
          <a:lstStyle/>
          <a:p>
            <a:pPr algn="ctr" eaLnBrk="1" hangingPunct="1">
              <a:spcAft>
                <a:spcPts val="600"/>
              </a:spcAft>
            </a:pPr>
            <a:r>
              <a:rPr lang="en-US" altLang="en-US" sz="2400" b="1" dirty="0">
                <a:solidFill>
                  <a:schemeClr val="bg1"/>
                </a:solidFill>
                <a:latin typeface="Century Schoolbook" pitchFamily="18" charset="0"/>
                <a:ea typeface="Aharoni" pitchFamily="2" charset="0"/>
                <a:cs typeface="Aharoni" pitchFamily="2" charset="0"/>
              </a:rPr>
              <a:t>Department of  Computer Science and Engineering</a:t>
            </a:r>
          </a:p>
        </p:txBody>
      </p:sp>
      <p:sp>
        <p:nvSpPr>
          <p:cNvPr id="8" name="Slide Number Placeholder 7">
            <a:extLst>
              <a:ext uri="{FF2B5EF4-FFF2-40B4-BE49-F238E27FC236}">
                <a16:creationId xmlns:a16="http://schemas.microsoft.com/office/drawing/2014/main" id="{5C0116F3-592A-4298-A0CE-B3949785FC42}"/>
              </a:ext>
            </a:extLst>
          </p:cNvPr>
          <p:cNvSpPr>
            <a:spLocks noGrp="1"/>
          </p:cNvSpPr>
          <p:nvPr>
            <p:ph type="sldNum" sz="quarter" idx="7"/>
          </p:nvPr>
        </p:nvSpPr>
        <p:spPr/>
        <p:txBody>
          <a:bodyPr/>
          <a:lstStyle/>
          <a:p>
            <a:fld id="{B6F15528-21DE-4FAA-801E-634DDDAF4B2B}" type="slidenum">
              <a:rPr lang="en-IN" smtClean="0"/>
              <a:t>9</a:t>
            </a:fld>
            <a:endParaRPr lang="en-IN"/>
          </a:p>
        </p:txBody>
      </p:sp>
      <p:sp>
        <p:nvSpPr>
          <p:cNvPr id="11" name="TextBox 10">
            <a:extLst>
              <a:ext uri="{FF2B5EF4-FFF2-40B4-BE49-F238E27FC236}">
                <a16:creationId xmlns:a16="http://schemas.microsoft.com/office/drawing/2014/main" id="{2A53749E-C8C4-4703-AAEA-4AC29FE66FEA}"/>
              </a:ext>
            </a:extLst>
          </p:cNvPr>
          <p:cNvSpPr txBox="1"/>
          <p:nvPr/>
        </p:nvSpPr>
        <p:spPr>
          <a:xfrm>
            <a:off x="2705099" y="792934"/>
            <a:ext cx="6781801" cy="584775"/>
          </a:xfrm>
          <a:prstGeom prst="rect">
            <a:avLst/>
          </a:prstGeom>
          <a:noFill/>
        </p:spPr>
        <p:txBody>
          <a:bodyPr wrap="square" rtlCol="0">
            <a:spAutoFit/>
          </a:bodyPr>
          <a:lstStyle/>
          <a:p>
            <a:r>
              <a:rPr lang="en-IN" sz="3200" b="1" dirty="0">
                <a:latin typeface="Times New Roman" pitchFamily="18" charset="0"/>
                <a:cs typeface="Times New Roman" pitchFamily="18" charset="0"/>
              </a:rPr>
              <a:t>EXISTING &amp; PROPOSED SYSTEM</a:t>
            </a:r>
          </a:p>
        </p:txBody>
      </p:sp>
      <p:sp>
        <p:nvSpPr>
          <p:cNvPr id="2" name="TextBox 1">
            <a:extLst>
              <a:ext uri="{FF2B5EF4-FFF2-40B4-BE49-F238E27FC236}">
                <a16:creationId xmlns:a16="http://schemas.microsoft.com/office/drawing/2014/main" id="{F5CA3839-7B56-4D25-A887-3ABE18D269A1}"/>
              </a:ext>
            </a:extLst>
          </p:cNvPr>
          <p:cNvSpPr txBox="1"/>
          <p:nvPr/>
        </p:nvSpPr>
        <p:spPr>
          <a:xfrm>
            <a:off x="685800" y="1542355"/>
            <a:ext cx="11049000" cy="1631216"/>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 Existing System:</a:t>
            </a:r>
          </a:p>
          <a:p>
            <a:pPr algn="just"/>
            <a:r>
              <a:rPr lang="en-US" sz="2000" dirty="0">
                <a:latin typeface="Times New Roman" panose="02020603050405020304" pitchFamily="18" charset="0"/>
                <a:cs typeface="Times New Roman" panose="02020603050405020304" pitchFamily="18" charset="0"/>
              </a:rPr>
              <a:t>The existing system for monkeypox disease detection relied primarily on traditional diagnostic methods, including clinical examination and laboratory tests. When patients exhibited symptoms characteristic of monkeypox, healthcare professionals conducted a thorough physical examination to identify the presence of skin lesions or other associated signs.</a:t>
            </a:r>
            <a:endParaRPr lang="en-IN" sz="2000" dirty="0">
              <a:latin typeface="Times New Roman" panose="02020603050405020304" pitchFamily="18" charset="0"/>
              <a:cs typeface="Times New Roman" panose="02020603050405020304" pitchFamily="18" charset="0"/>
            </a:endParaRPr>
          </a:p>
        </p:txBody>
      </p:sp>
      <p:pic>
        <p:nvPicPr>
          <p:cNvPr id="15" name="Image 2">
            <a:extLst>
              <a:ext uri="{FF2B5EF4-FFF2-40B4-BE49-F238E27FC236}">
                <a16:creationId xmlns:a16="http://schemas.microsoft.com/office/drawing/2014/main" id="{71BFCCDD-906A-49FF-8D16-8C9AB92D2833}"/>
              </a:ext>
            </a:extLst>
          </p:cNvPr>
          <p:cNvPicPr/>
          <p:nvPr/>
        </p:nvPicPr>
        <p:blipFill>
          <a:blip r:embed="rId3" cstate="print"/>
          <a:stretch>
            <a:fillRect/>
          </a:stretch>
        </p:blipFill>
        <p:spPr>
          <a:xfrm>
            <a:off x="2698" y="4765"/>
            <a:ext cx="900747" cy="819706"/>
          </a:xfrm>
          <a:prstGeom prst="rect">
            <a:avLst/>
          </a:prstGeom>
        </p:spPr>
      </p:pic>
      <p:sp>
        <p:nvSpPr>
          <p:cNvPr id="5" name="Rectangle 2">
            <a:extLst>
              <a:ext uri="{FF2B5EF4-FFF2-40B4-BE49-F238E27FC236}">
                <a16:creationId xmlns:a16="http://schemas.microsoft.com/office/drawing/2014/main" id="{85CFA34B-8F4E-52FB-F03F-418D5ED64CD3}"/>
              </a:ext>
            </a:extLst>
          </p:cNvPr>
          <p:cNvSpPr>
            <a:spLocks noChangeArrowheads="1"/>
          </p:cNvSpPr>
          <p:nvPr/>
        </p:nvSpPr>
        <p:spPr bwMode="auto">
          <a:xfrm>
            <a:off x="762000" y="3312855"/>
            <a:ext cx="1089660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Static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fixed traffic signals, traditional ML models use pre-trained parameters that may not adapt to emerging viral strains or variations in symptoms.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Manual Monitoring: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Diagnosis still heavily relies on manual interpretation of symptoms or images, limiting scalability and speed.</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 Utilization: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Existing models often underutilize real-time data from clinical reports, wearable health devices, or outbreak tracking platforms.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Reactive Diagnosis: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occurs after visible symptoms manifest, delaying isolation and increasing spread.</a:t>
            </a:r>
          </a:p>
        </p:txBody>
      </p:sp>
    </p:spTree>
    <p:extLst>
      <p:ext uri="{BB962C8B-B14F-4D97-AF65-F5344CB8AC3E}">
        <p14:creationId xmlns:p14="http://schemas.microsoft.com/office/powerpoint/2010/main" val="1698377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1588</TotalTime>
  <Words>2840</Words>
  <Application>Microsoft Office PowerPoint</Application>
  <PresentationFormat>Widescreen</PresentationFormat>
  <Paragraphs>377</Paragraphs>
  <Slides>30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Times New Roman</vt:lpstr>
      <vt:lpstr>Calibri</vt:lpstr>
      <vt:lpstr>Arial Black</vt:lpstr>
      <vt:lpstr>Century Schoolbook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vaibhav paritala</cp:lastModifiedBy>
  <cp:revision>110</cp:revision>
  <dcterms:created xsi:type="dcterms:W3CDTF">2024-04-04T05:09:42Z</dcterms:created>
  <dcterms:modified xsi:type="dcterms:W3CDTF">2025-04-15T17:10:46Z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2024-04-03T00:00:00Z</vt:filetime>
  </property>
  <property fmtid="{D5CDD505-2E9C-101B-9397-08002B2CF9AE}" pid="3" name="Creator">
    <vt:lpwstr>Microsoft® PowerPoint® 2016</vt:lpwstr>
  </property>
  <property fmtid="{D5CDD505-2E9C-101B-9397-08002B2CF9AE}" pid="4" name="LastSaved">
    <vt:filetime>2024-04-04T00:00:00Z</vt:filetime>
  </property>
</Properties>
</file>