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sldIdLst>
    <p:sldId id="256" r:id="rId2"/>
    <p:sldId id="257" r:id="rId3"/>
    <p:sldId id="271" r:id="rId4"/>
    <p:sldId id="259" r:id="rId5"/>
    <p:sldId id="272" r:id="rId6"/>
    <p:sldId id="273" r:id="rId7"/>
    <p:sldId id="260" r:id="rId8"/>
    <p:sldId id="261" r:id="rId9"/>
    <p:sldId id="262" r:id="rId10"/>
    <p:sldId id="263" r:id="rId11"/>
    <p:sldId id="264" r:id="rId12"/>
    <p:sldId id="274"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5B8E1-2BC8-41A8-825A-43FEBC5F8477}" type="datetimeFigureOut">
              <a:rPr lang="en-IN" smtClean="0"/>
              <a:t>16-04-2023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12438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5B8E1-2BC8-41A8-825A-43FEBC5F8477}"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94950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5B8E1-2BC8-41A8-825A-43FEBC5F8477}"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4071320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5B8E1-2BC8-41A8-825A-43FEBC5F8477}"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3780465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5B8E1-2BC8-41A8-825A-43FEBC5F8477}"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528325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5B8E1-2BC8-41A8-825A-43FEBC5F8477}"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3260865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5B8E1-2BC8-41A8-825A-43FEBC5F8477}"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4031455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5B8E1-2BC8-41A8-825A-43FEBC5F8477}"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372050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5B8E1-2BC8-41A8-825A-43FEBC5F8477}"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381526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5B8E1-2BC8-41A8-825A-43FEBC5F8477}"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317777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5B8E1-2BC8-41A8-825A-43FEBC5F8477}"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359364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5B8E1-2BC8-41A8-825A-43FEBC5F8477}"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169847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5B8E1-2BC8-41A8-825A-43FEBC5F8477}" type="datetimeFigureOut">
              <a:rPr lang="en-IN" smtClean="0"/>
              <a:t>16-04-2023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204734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5B8E1-2BC8-41A8-825A-43FEBC5F8477}"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421813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5B8E1-2BC8-41A8-825A-43FEBC5F8477}" type="datetimeFigureOut">
              <a:rPr lang="en-IN" smtClean="0"/>
              <a:t>16-04-2023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201819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5B8E1-2BC8-41A8-825A-43FEBC5F8477}"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1898059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5B8E1-2BC8-41A8-825A-43FEBC5F8477}"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7570B-AFEE-4241-BBFD-5480D7CC6132}" type="slidenum">
              <a:rPr lang="en-IN" smtClean="0"/>
              <a:t>‹#›</a:t>
            </a:fld>
            <a:endParaRPr lang="en-IN"/>
          </a:p>
        </p:txBody>
      </p:sp>
    </p:spTree>
    <p:extLst>
      <p:ext uri="{BB962C8B-B14F-4D97-AF65-F5344CB8AC3E}">
        <p14:creationId xmlns:p14="http://schemas.microsoft.com/office/powerpoint/2010/main" val="41010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C5B8E1-2BC8-41A8-825A-43FEBC5F8477}" type="datetimeFigureOut">
              <a:rPr lang="en-IN" smtClean="0"/>
              <a:t>16-04-2023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D7570B-AFEE-4241-BBFD-5480D7CC6132}" type="slidenum">
              <a:rPr lang="en-IN" smtClean="0"/>
              <a:t>‹#›</a:t>
            </a:fld>
            <a:endParaRPr lang="en-IN"/>
          </a:p>
        </p:txBody>
      </p:sp>
    </p:spTree>
    <p:extLst>
      <p:ext uri="{BB962C8B-B14F-4D97-AF65-F5344CB8AC3E}">
        <p14:creationId xmlns:p14="http://schemas.microsoft.com/office/powerpoint/2010/main" val="3053557756"/>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7995868-503F-4CBF-BCEA-595330EC9D7F}"/>
              </a:ext>
            </a:extLst>
          </p:cNvPr>
          <p:cNvSpPr txBox="1"/>
          <p:nvPr/>
        </p:nvSpPr>
        <p:spPr>
          <a:xfrm>
            <a:off x="1215849" y="2207546"/>
            <a:ext cx="9395209" cy="954107"/>
          </a:xfrm>
          <a:prstGeom prst="rect">
            <a:avLst/>
          </a:prstGeom>
          <a:noFill/>
        </p:spPr>
        <p:txBody>
          <a:bodyPr wrap="square">
            <a:spAutoFit/>
          </a:bodyPr>
          <a:lstStyle/>
          <a:p>
            <a:pPr marL="0" indent="0" algn="ctr">
              <a:buNone/>
            </a:pPr>
            <a:r>
              <a:rPr lang="en-IE" sz="2800" b="1" dirty="0">
                <a:solidFill>
                  <a:srgbClr val="002060"/>
                </a:solidFill>
                <a:latin typeface="Verdana" panose="020B0604030504040204" pitchFamily="34" charset="0"/>
                <a:ea typeface="Verdana" panose="020B0604030504040204" pitchFamily="34" charset="0"/>
                <a:cs typeface="Tahoma" panose="020B0604030504040204" pitchFamily="34" charset="0"/>
              </a:rPr>
              <a:t>Design &amp; Development of Data Storage Solutions for Analysis</a:t>
            </a:r>
            <a:endParaRPr lang="en-US" sz="2800" b="1" dirty="0">
              <a:solidFill>
                <a:srgbClr val="002060"/>
              </a:solidFill>
              <a:latin typeface="Verdana" panose="020B0604030504040204" pitchFamily="34" charset="0"/>
              <a:ea typeface="Verdana" panose="020B0604030504040204" pitchFamily="34" charset="0"/>
              <a:cs typeface="Tahoma" panose="020B0604030504040204" pitchFamily="34" charset="0"/>
            </a:endParaRPr>
          </a:p>
        </p:txBody>
      </p:sp>
      <p:pic>
        <p:nvPicPr>
          <p:cNvPr id="8" name="Picture 7" descr="A picture containing logo&#10;&#10;Description automatically generated">
            <a:extLst>
              <a:ext uri="{FF2B5EF4-FFF2-40B4-BE49-F238E27FC236}">
                <a16:creationId xmlns:a16="http://schemas.microsoft.com/office/drawing/2014/main" id="{92A6FB7B-9E1C-4484-B7E1-13C33CEE57AD}"/>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18822" y="35846"/>
            <a:ext cx="3048000" cy="2171700"/>
          </a:xfrm>
          <a:prstGeom prst="rect">
            <a:avLst/>
          </a:prstGeom>
          <a:noFill/>
          <a:ln>
            <a:noFill/>
          </a:ln>
        </p:spPr>
      </p:pic>
      <p:sp>
        <p:nvSpPr>
          <p:cNvPr id="10" name="TextBox 9">
            <a:extLst>
              <a:ext uri="{FF2B5EF4-FFF2-40B4-BE49-F238E27FC236}">
                <a16:creationId xmlns:a16="http://schemas.microsoft.com/office/drawing/2014/main" id="{AF3A44E1-2138-45C2-889F-6E0D0FE2A555}"/>
              </a:ext>
            </a:extLst>
          </p:cNvPr>
          <p:cNvSpPr txBox="1"/>
          <p:nvPr/>
        </p:nvSpPr>
        <p:spPr>
          <a:xfrm>
            <a:off x="5472220" y="4215178"/>
            <a:ext cx="6094602" cy="1754326"/>
          </a:xfrm>
          <a:prstGeom prst="rect">
            <a:avLst/>
          </a:prstGeom>
          <a:noFill/>
        </p:spPr>
        <p:txBody>
          <a:bodyPr wrap="square">
            <a:spAutoFit/>
          </a:bodyPr>
          <a:lstStyle/>
          <a:p>
            <a:r>
              <a:rPr lang="en-IN" sz="1800" b="1" dirty="0">
                <a:solidFill>
                  <a:srgbClr val="002060"/>
                </a:solidFill>
                <a:effectLst/>
                <a:latin typeface="Calibri" panose="020F0502020204030204" pitchFamily="34" charset="0"/>
                <a:ea typeface="Times New Roman" panose="02020603050405020304" pitchFamily="18" charset="0"/>
                <a:cs typeface="Mangal" panose="02040503050203030202" pitchFamily="18" charset="0"/>
              </a:rPr>
              <a:t>Submitted by</a:t>
            </a:r>
            <a:r>
              <a:rPr lang="en-IN" sz="1800" dirty="0">
                <a:solidFill>
                  <a:srgbClr val="002060"/>
                </a:solidFill>
                <a:effectLst/>
                <a:latin typeface="Calibri" panose="020F0502020204030204" pitchFamily="34" charset="0"/>
                <a:ea typeface="Times New Roman" panose="02020603050405020304" pitchFamily="18" charset="0"/>
                <a:cs typeface="Mangal" panose="02040503050203030202" pitchFamily="18" charset="0"/>
              </a:rPr>
              <a:t>:</a:t>
            </a:r>
            <a:r>
              <a:rPr lang="en-IN" sz="1800" dirty="0">
                <a:effectLst/>
                <a:latin typeface="Calibri" panose="020F0502020204030204" pitchFamily="34" charset="0"/>
                <a:ea typeface="Times New Roman" panose="02020603050405020304" pitchFamily="18" charset="0"/>
                <a:cs typeface="Mangal" panose="02040503050203030202" pitchFamily="18" charset="0"/>
              </a:rPr>
              <a:t>				</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r>
              <a:rPr lang="en-IN" sz="1800" dirty="0">
                <a:effectLst/>
                <a:latin typeface="Calibri" panose="020F0502020204030204" pitchFamily="34" charset="0"/>
                <a:ea typeface="Times New Roman" panose="02020603050405020304" pitchFamily="18" charset="0"/>
                <a:cs typeface="Mangal" panose="02040503050203030202" pitchFamily="18" charset="0"/>
              </a:rPr>
              <a:t>Student Name: 	Aniket Bachewar (10621078) 	</a:t>
            </a:r>
            <a:endParaRPr lang="en-IN" dirty="0">
              <a:latin typeface="Calibri" panose="020F0502020204030204" pitchFamily="34" charset="0"/>
              <a:ea typeface="Times New Roman" panose="02020603050405020304" pitchFamily="18" charset="0"/>
              <a:cs typeface="Mangal" panose="02040503050203030202" pitchFamily="18" charset="0"/>
            </a:endParaRPr>
          </a:p>
          <a:p>
            <a:r>
              <a:rPr lang="en-IN" sz="1800" dirty="0">
                <a:effectLst/>
                <a:latin typeface="Calibri" panose="020F0502020204030204" pitchFamily="34" charset="0"/>
                <a:ea typeface="Times New Roman" panose="02020603050405020304" pitchFamily="18" charset="0"/>
                <a:cs typeface="Mangal" panose="02040503050203030202" pitchFamily="18" charset="0"/>
              </a:rPr>
              <a:t>				Prathamesh Jadhav (10621081) </a:t>
            </a:r>
          </a:p>
          <a:p>
            <a:r>
              <a:rPr lang="en-IN" dirty="0">
                <a:latin typeface="Calibri" panose="020F0502020204030204" pitchFamily="34" charset="0"/>
                <a:ea typeface="Times New Roman" panose="02020603050405020304" pitchFamily="18" charset="0"/>
                <a:cs typeface="Mangal" panose="02040503050203030202" pitchFamily="18" charset="0"/>
              </a:rPr>
              <a:t>				Vaibhav Tiwari (10621051)</a:t>
            </a:r>
            <a:r>
              <a:rPr lang="en-IN" sz="1800" dirty="0">
                <a:effectLst/>
                <a:latin typeface="Calibri" panose="020F0502020204030204" pitchFamily="34" charset="0"/>
                <a:ea typeface="Times New Roman" panose="02020603050405020304" pitchFamily="18" charset="0"/>
                <a:cs typeface="Mangal" panose="02040503050203030202" pitchFamily="18" charset="0"/>
              </a:rPr>
              <a:t>		</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r>
              <a:rPr lang="en-IN" sz="1800" dirty="0">
                <a:effectLst/>
                <a:latin typeface="Calibri" panose="020F0502020204030204" pitchFamily="34" charset="0"/>
                <a:ea typeface="Times New Roman" panose="02020603050405020304" pitchFamily="18" charset="0"/>
                <a:cs typeface="Mangal" panose="02040503050203030202" pitchFamily="18" charset="0"/>
              </a:rPr>
              <a:t>Lecturer Name:	</a:t>
            </a:r>
            <a:r>
              <a:rPr lang="en-IN" sz="1800" dirty="0">
                <a:effectLst/>
                <a:latin typeface="Calibri" panose="020F0502020204030204" pitchFamily="34" charset="0"/>
                <a:ea typeface="Calibri" panose="020F0502020204030204" pitchFamily="34" charset="0"/>
              </a:rPr>
              <a:t>Dr. Shazia A Afzal</a:t>
            </a:r>
            <a:r>
              <a:rPr lang="en-IN" sz="1800" dirty="0">
                <a:effectLst/>
                <a:latin typeface="Calibri" panose="020F0502020204030204" pitchFamily="34" charset="0"/>
                <a:ea typeface="Times New Roman" panose="02020603050405020304" pitchFamily="18" charset="0"/>
                <a:cs typeface="Mangal" panose="02040503050203030202" pitchFamily="18" charset="0"/>
              </a:rPr>
              <a:t>		</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r>
              <a:rPr lang="en-IN" sz="1800" dirty="0">
                <a:effectLst/>
                <a:latin typeface="Calibri" panose="020F0502020204030204" pitchFamily="34" charset="0"/>
                <a:ea typeface="Times New Roman" panose="02020603050405020304" pitchFamily="18" charset="0"/>
                <a:cs typeface="Mangal" panose="02040503050203030202" pitchFamily="18" charset="0"/>
              </a:rPr>
              <a:t>		</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939897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Pentagon 6">
            <a:extLst>
              <a:ext uri="{FF2B5EF4-FFF2-40B4-BE49-F238E27FC236}">
                <a16:creationId xmlns:a16="http://schemas.microsoft.com/office/drawing/2014/main" id="{79959CB5-2ED3-48EA-AD1C-5BF3CC41356B}"/>
              </a:ext>
            </a:extLst>
          </p:cNvPr>
          <p:cNvSpPr/>
          <p:nvPr/>
        </p:nvSpPr>
        <p:spPr>
          <a:xfrm>
            <a:off x="17251" y="512466"/>
            <a:ext cx="6308903" cy="632122"/>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TABLEAU VISUALIZATION</a:t>
            </a:r>
            <a:endParaRPr lang="en-IN" sz="3600" dirty="0"/>
          </a:p>
        </p:txBody>
      </p:sp>
      <p:sp>
        <p:nvSpPr>
          <p:cNvPr id="11" name="TextBox 10">
            <a:extLst>
              <a:ext uri="{FF2B5EF4-FFF2-40B4-BE49-F238E27FC236}">
                <a16:creationId xmlns:a16="http://schemas.microsoft.com/office/drawing/2014/main" id="{36DC5B20-F61A-430D-8579-3D6F18BD660E}"/>
              </a:ext>
            </a:extLst>
          </p:cNvPr>
          <p:cNvSpPr txBox="1"/>
          <p:nvPr/>
        </p:nvSpPr>
        <p:spPr>
          <a:xfrm>
            <a:off x="720033" y="1418875"/>
            <a:ext cx="10915239" cy="369332"/>
          </a:xfrm>
          <a:prstGeom prst="rect">
            <a:avLst/>
          </a:prstGeom>
          <a:noFill/>
          <a:ln w="12700">
            <a:solidFill>
              <a:schemeClr val="tx1"/>
            </a:solidFill>
            <a:prstDash val="dash"/>
          </a:ln>
        </p:spPr>
        <p:txBody>
          <a:bodyPr wrap="square">
            <a:spAutoFit/>
          </a:bodyPr>
          <a:lstStyle/>
          <a:p>
            <a:pPr algn="just"/>
            <a:r>
              <a:rPr lang="en-US" sz="1800" b="1" dirty="0">
                <a:effectLst/>
                <a:latin typeface="Calibri" panose="020F0502020204030204" pitchFamily="34" charset="0"/>
                <a:ea typeface="Times New Roman" panose="02020603050405020304" pitchFamily="18" charset="0"/>
              </a:rPr>
              <a:t>Tableau</a:t>
            </a:r>
            <a:r>
              <a:rPr lang="en-US" sz="1800" dirty="0">
                <a:effectLst/>
                <a:latin typeface="Calibri" panose="020F0502020204030204" pitchFamily="34" charset="0"/>
                <a:ea typeface="Times New Roman" panose="02020603050405020304" pitchFamily="18" charset="0"/>
              </a:rPr>
              <a:t> is a Data Visualization software used for extracting business information and insights from the data source.</a:t>
            </a:r>
            <a:endParaRPr lang="en-IN"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0624A1E1-24CD-2590-31DE-641E42A14BFE}"/>
              </a:ext>
            </a:extLst>
          </p:cNvPr>
          <p:cNvPicPr>
            <a:picLocks noChangeAspect="1"/>
          </p:cNvPicPr>
          <p:nvPr/>
        </p:nvPicPr>
        <p:blipFill>
          <a:blip r:embed="rId2"/>
          <a:stretch>
            <a:fillRect/>
          </a:stretch>
        </p:blipFill>
        <p:spPr>
          <a:xfrm>
            <a:off x="2528595" y="1940819"/>
            <a:ext cx="8276254" cy="4752758"/>
          </a:xfrm>
          <a:prstGeom prst="rect">
            <a:avLst/>
          </a:prstGeom>
        </p:spPr>
      </p:pic>
    </p:spTree>
    <p:extLst>
      <p:ext uri="{BB962C8B-B14F-4D97-AF65-F5344CB8AC3E}">
        <p14:creationId xmlns:p14="http://schemas.microsoft.com/office/powerpoint/2010/main" val="602237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Pentagon 6">
            <a:extLst>
              <a:ext uri="{FF2B5EF4-FFF2-40B4-BE49-F238E27FC236}">
                <a16:creationId xmlns:a16="http://schemas.microsoft.com/office/drawing/2014/main" id="{BB4235D3-A694-4150-A408-9E1CA1E9BB85}"/>
              </a:ext>
            </a:extLst>
          </p:cNvPr>
          <p:cNvSpPr/>
          <p:nvPr/>
        </p:nvSpPr>
        <p:spPr>
          <a:xfrm>
            <a:off x="17252" y="512466"/>
            <a:ext cx="4152814" cy="632122"/>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NEO4J</a:t>
            </a:r>
          </a:p>
        </p:txBody>
      </p:sp>
      <p:sp>
        <p:nvSpPr>
          <p:cNvPr id="12" name="Content Placeholder 2">
            <a:extLst>
              <a:ext uri="{FF2B5EF4-FFF2-40B4-BE49-F238E27FC236}">
                <a16:creationId xmlns:a16="http://schemas.microsoft.com/office/drawing/2014/main" id="{1CA14BBB-7B82-41D9-9A6D-13AB7A0B6E99}"/>
              </a:ext>
            </a:extLst>
          </p:cNvPr>
          <p:cNvSpPr>
            <a:spLocks noGrp="1"/>
          </p:cNvSpPr>
          <p:nvPr>
            <p:ph idx="1"/>
          </p:nvPr>
        </p:nvSpPr>
        <p:spPr>
          <a:xfrm>
            <a:off x="2752131" y="5842528"/>
            <a:ext cx="668366" cy="294985"/>
          </a:xfrm>
        </p:spPr>
        <p:txBody>
          <a:bodyPr>
            <a:normAutofit fontScale="77500" lnSpcReduction="20000"/>
          </a:bodyPr>
          <a:lstStyle/>
          <a:p>
            <a:pPr marL="0" lvl="0" indent="0" algn="ctr">
              <a:lnSpc>
                <a:spcPct val="115000"/>
              </a:lnSpc>
              <a:spcBef>
                <a:spcPts val="1000"/>
              </a:spcBef>
              <a:buNone/>
            </a:pPr>
            <a:r>
              <a:rPr lang="en-IN" sz="1800" b="1" dirty="0">
                <a:latin typeface="Calibri" panose="020F0502020204030204" pitchFamily="34" charset="0"/>
                <a:ea typeface="Times New Roman" panose="02020603050405020304" pitchFamily="18" charset="0"/>
                <a:cs typeface="Mangal" panose="02040503050203030202" pitchFamily="18" charset="0"/>
              </a:rPr>
              <a:t>HAS</a:t>
            </a:r>
            <a:endParaRPr lang="en-IN" sz="1800" b="1" dirty="0">
              <a:effectLst/>
              <a:latin typeface="Times New Roman" panose="02020603050405020304" pitchFamily="18" charset="0"/>
              <a:ea typeface="Times New Roman" panose="02020603050405020304" pitchFamily="18" charset="0"/>
              <a:cs typeface="Mangal" panose="02040503050203030202" pitchFamily="18" charset="0"/>
            </a:endParaRPr>
          </a:p>
        </p:txBody>
      </p:sp>
      <p:sp>
        <p:nvSpPr>
          <p:cNvPr id="13" name="Content Placeholder 2">
            <a:extLst>
              <a:ext uri="{FF2B5EF4-FFF2-40B4-BE49-F238E27FC236}">
                <a16:creationId xmlns:a16="http://schemas.microsoft.com/office/drawing/2014/main" id="{E6B2C1DF-8AB7-4A44-9C8F-2F2CA7A23F67}"/>
              </a:ext>
            </a:extLst>
          </p:cNvPr>
          <p:cNvSpPr txBox="1">
            <a:spLocks/>
          </p:cNvSpPr>
          <p:nvPr/>
        </p:nvSpPr>
        <p:spPr>
          <a:xfrm>
            <a:off x="7555490" y="5809449"/>
            <a:ext cx="1698525" cy="3611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5000"/>
              </a:lnSpc>
              <a:buFont typeface="Arial" panose="020B0604020202020204" pitchFamily="34" charset="0"/>
              <a:buNone/>
            </a:pPr>
            <a:r>
              <a:rPr lang="en-IN" sz="1800" b="1" dirty="0">
                <a:latin typeface="Calibri" panose="020F0502020204030204" pitchFamily="34" charset="0"/>
                <a:ea typeface="Times New Roman" panose="02020603050405020304" pitchFamily="18" charset="0"/>
                <a:cs typeface="Mangal" panose="02040503050203030202" pitchFamily="18" charset="0"/>
              </a:rPr>
              <a:t>RELATIONSHIP</a:t>
            </a:r>
            <a:endParaRPr lang="en-IN" sz="1800" b="1" dirty="0">
              <a:latin typeface="Times New Roman" panose="02020603050405020304" pitchFamily="18" charset="0"/>
              <a:ea typeface="Times New Roman" panose="02020603050405020304" pitchFamily="18" charset="0"/>
              <a:cs typeface="Mangal" panose="02040503050203030202" pitchFamily="18" charset="0"/>
            </a:endParaRPr>
          </a:p>
        </p:txBody>
      </p:sp>
      <p:sp>
        <p:nvSpPr>
          <p:cNvPr id="15" name="TextBox 14">
            <a:extLst>
              <a:ext uri="{FF2B5EF4-FFF2-40B4-BE49-F238E27FC236}">
                <a16:creationId xmlns:a16="http://schemas.microsoft.com/office/drawing/2014/main" id="{DF910008-1E6E-47F7-9AD6-32EB9571A9E0}"/>
              </a:ext>
            </a:extLst>
          </p:cNvPr>
          <p:cNvSpPr txBox="1"/>
          <p:nvPr/>
        </p:nvSpPr>
        <p:spPr>
          <a:xfrm>
            <a:off x="1049020" y="1513481"/>
            <a:ext cx="8044180" cy="646331"/>
          </a:xfrm>
          <a:prstGeom prst="rect">
            <a:avLst/>
          </a:prstGeom>
          <a:noFill/>
        </p:spPr>
        <p:txBody>
          <a:bodyPr wrap="square">
            <a:spAutoFit/>
          </a:bodyPr>
          <a:lstStyle/>
          <a:p>
            <a:pPr algn="just"/>
            <a:r>
              <a:rPr lang="en-IN" sz="1800" dirty="0">
                <a:effectLst/>
                <a:latin typeface="Calibri" panose="020F0502020204030204" pitchFamily="34" charset="0"/>
                <a:ea typeface="Times New Roman" panose="02020603050405020304" pitchFamily="18" charset="0"/>
              </a:rPr>
              <a:t>The graph database is a database that represents and stores data using graph structures for semantic searches, such as nodes, edges, and properties.</a:t>
            </a:r>
            <a:endParaRPr lang="en-IN" dirty="0"/>
          </a:p>
        </p:txBody>
      </p:sp>
      <p:pic>
        <p:nvPicPr>
          <p:cNvPr id="3" name="Picture 2">
            <a:extLst>
              <a:ext uri="{FF2B5EF4-FFF2-40B4-BE49-F238E27FC236}">
                <a16:creationId xmlns:a16="http://schemas.microsoft.com/office/drawing/2014/main" id="{318EA560-2514-05EC-E3F9-D17208667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663" y="2640106"/>
            <a:ext cx="6032783" cy="2869621"/>
          </a:xfrm>
          <a:prstGeom prst="rect">
            <a:avLst/>
          </a:prstGeom>
        </p:spPr>
      </p:pic>
      <p:pic>
        <p:nvPicPr>
          <p:cNvPr id="5" name="Picture 4">
            <a:extLst>
              <a:ext uri="{FF2B5EF4-FFF2-40B4-BE49-F238E27FC236}">
                <a16:creationId xmlns:a16="http://schemas.microsoft.com/office/drawing/2014/main" id="{67BB9EF1-5CD4-B78B-CDEE-93D961A58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877" y="2640106"/>
            <a:ext cx="3287678" cy="2869621"/>
          </a:xfrm>
          <a:prstGeom prst="rect">
            <a:avLst/>
          </a:prstGeom>
        </p:spPr>
      </p:pic>
    </p:spTree>
    <p:extLst>
      <p:ext uri="{BB962C8B-B14F-4D97-AF65-F5344CB8AC3E}">
        <p14:creationId xmlns:p14="http://schemas.microsoft.com/office/powerpoint/2010/main" val="330107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1E01F1-7E48-F775-BB22-5808912ACB36}"/>
              </a:ext>
            </a:extLst>
          </p:cNvPr>
          <p:cNvSpPr txBox="1"/>
          <p:nvPr/>
        </p:nvSpPr>
        <p:spPr>
          <a:xfrm>
            <a:off x="1263625" y="1830721"/>
            <a:ext cx="8044180" cy="1200329"/>
          </a:xfrm>
          <a:prstGeom prst="rect">
            <a:avLst/>
          </a:prstGeom>
          <a:noFill/>
        </p:spPr>
        <p:txBody>
          <a:bodyPr wrap="square">
            <a:spAutoFit/>
          </a:bodyPr>
          <a:lstStyle/>
          <a:p>
            <a:pPr algn="just"/>
            <a:r>
              <a:rPr lang="en-US" sz="1800" dirty="0">
                <a:effectLst/>
                <a:latin typeface="Calibri" panose="020F0502020204030204" pitchFamily="34" charset="0"/>
                <a:ea typeface="Times New Roman" panose="02020603050405020304" pitchFamily="18" charset="0"/>
              </a:rPr>
              <a:t>Relational databases store data in tables with a fixed schema, and relationships between tables are defined through foreign keys. Whereas in graph databases, they store data as nodes, with the relationships between data unlike relational database which stores relation between data columns.</a:t>
            </a:r>
            <a:endParaRPr lang="en-IN" dirty="0"/>
          </a:p>
        </p:txBody>
      </p:sp>
      <p:sp>
        <p:nvSpPr>
          <p:cNvPr id="7" name="Arrow: Pentagon 6">
            <a:extLst>
              <a:ext uri="{FF2B5EF4-FFF2-40B4-BE49-F238E27FC236}">
                <a16:creationId xmlns:a16="http://schemas.microsoft.com/office/drawing/2014/main" id="{7D4D08D2-13AA-E82B-76DE-7D63080FC123}"/>
              </a:ext>
            </a:extLst>
          </p:cNvPr>
          <p:cNvSpPr/>
          <p:nvPr/>
        </p:nvSpPr>
        <p:spPr>
          <a:xfrm>
            <a:off x="0" y="512466"/>
            <a:ext cx="6186196" cy="632122"/>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Graph vs Relational Database</a:t>
            </a:r>
          </a:p>
        </p:txBody>
      </p:sp>
      <p:pic>
        <p:nvPicPr>
          <p:cNvPr id="1026" name="Picture 2" descr="Knowledge Graph vs Traditional Database | BI Connector blog">
            <a:extLst>
              <a:ext uri="{FF2B5EF4-FFF2-40B4-BE49-F238E27FC236}">
                <a16:creationId xmlns:a16="http://schemas.microsoft.com/office/drawing/2014/main" id="{2A54E9E1-9B17-9BD3-8A76-74ACDF79D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728" y="3163406"/>
            <a:ext cx="7304366" cy="318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561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Pentagon 6">
            <a:extLst>
              <a:ext uri="{FF2B5EF4-FFF2-40B4-BE49-F238E27FC236}">
                <a16:creationId xmlns:a16="http://schemas.microsoft.com/office/drawing/2014/main" id="{BB4235D3-A694-4150-A408-9E1CA1E9BB85}"/>
              </a:ext>
            </a:extLst>
          </p:cNvPr>
          <p:cNvSpPr/>
          <p:nvPr/>
        </p:nvSpPr>
        <p:spPr>
          <a:xfrm>
            <a:off x="17252" y="512466"/>
            <a:ext cx="4152814" cy="632122"/>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NEO4J</a:t>
            </a:r>
          </a:p>
        </p:txBody>
      </p:sp>
      <p:sp>
        <p:nvSpPr>
          <p:cNvPr id="14" name="Content Placeholder 2">
            <a:extLst>
              <a:ext uri="{FF2B5EF4-FFF2-40B4-BE49-F238E27FC236}">
                <a16:creationId xmlns:a16="http://schemas.microsoft.com/office/drawing/2014/main" id="{91FF925E-B493-46E7-B17D-BD5FE823F0F9}"/>
              </a:ext>
            </a:extLst>
          </p:cNvPr>
          <p:cNvSpPr>
            <a:spLocks noGrp="1"/>
          </p:cNvSpPr>
          <p:nvPr>
            <p:ph idx="1"/>
          </p:nvPr>
        </p:nvSpPr>
        <p:spPr>
          <a:xfrm>
            <a:off x="2991992" y="5784198"/>
            <a:ext cx="741260" cy="342836"/>
          </a:xfrm>
        </p:spPr>
        <p:txBody>
          <a:bodyPr>
            <a:normAutofit fontScale="92500" lnSpcReduction="20000"/>
          </a:bodyPr>
          <a:lstStyle/>
          <a:p>
            <a:pPr marL="0" lvl="0" indent="0" algn="ctr">
              <a:lnSpc>
                <a:spcPct val="115000"/>
              </a:lnSpc>
              <a:spcBef>
                <a:spcPts val="1000"/>
              </a:spcBef>
              <a:buNone/>
            </a:pPr>
            <a:r>
              <a:rPr lang="en-IN" sz="1800" b="1" dirty="0">
                <a:effectLst/>
                <a:latin typeface="Calibri" panose="020F0502020204030204" pitchFamily="34" charset="0"/>
                <a:ea typeface="Times New Roman" panose="02020603050405020304" pitchFamily="18" charset="0"/>
                <a:cs typeface="Mangal" panose="02040503050203030202" pitchFamily="18" charset="0"/>
              </a:rPr>
              <a:t>CQL</a:t>
            </a:r>
            <a:endParaRPr lang="en-IN" sz="1800" b="1" dirty="0">
              <a:effectLst/>
              <a:latin typeface="Times New Roman" panose="02020603050405020304" pitchFamily="18" charset="0"/>
              <a:ea typeface="Times New Roman" panose="02020603050405020304" pitchFamily="18" charset="0"/>
              <a:cs typeface="Mangal" panose="02040503050203030202" pitchFamily="18" charset="0"/>
            </a:endParaRPr>
          </a:p>
        </p:txBody>
      </p:sp>
      <p:sp>
        <p:nvSpPr>
          <p:cNvPr id="15" name="Content Placeholder 2">
            <a:extLst>
              <a:ext uri="{FF2B5EF4-FFF2-40B4-BE49-F238E27FC236}">
                <a16:creationId xmlns:a16="http://schemas.microsoft.com/office/drawing/2014/main" id="{37F1B1F5-98F2-416E-B863-77B8B88A4931}"/>
              </a:ext>
            </a:extLst>
          </p:cNvPr>
          <p:cNvSpPr txBox="1">
            <a:spLocks/>
          </p:cNvSpPr>
          <p:nvPr/>
        </p:nvSpPr>
        <p:spPr>
          <a:xfrm>
            <a:off x="8554470" y="5784589"/>
            <a:ext cx="741260" cy="34283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5000"/>
              </a:lnSpc>
              <a:buFont typeface="Arial" panose="020B0604020202020204" pitchFamily="34" charset="0"/>
              <a:buNone/>
            </a:pPr>
            <a:r>
              <a:rPr lang="en-IN" sz="1800" b="1" dirty="0">
                <a:latin typeface="Calibri" panose="020F0502020204030204" pitchFamily="34" charset="0"/>
                <a:ea typeface="Times New Roman" panose="02020603050405020304" pitchFamily="18" charset="0"/>
                <a:cs typeface="Mangal" panose="02040503050203030202" pitchFamily="18" charset="0"/>
              </a:rPr>
              <a:t>SQL</a:t>
            </a:r>
            <a:endParaRPr lang="en-IN" sz="1800" b="1" dirty="0">
              <a:latin typeface="Times New Roman" panose="02020603050405020304" pitchFamily="18" charset="0"/>
              <a:ea typeface="Times New Roman" panose="02020603050405020304" pitchFamily="18" charset="0"/>
              <a:cs typeface="Mangal" panose="02040503050203030202" pitchFamily="18" charset="0"/>
            </a:endParaRPr>
          </a:p>
        </p:txBody>
      </p:sp>
      <p:sp>
        <p:nvSpPr>
          <p:cNvPr id="17" name="Arrow: Pentagon 16">
            <a:extLst>
              <a:ext uri="{FF2B5EF4-FFF2-40B4-BE49-F238E27FC236}">
                <a16:creationId xmlns:a16="http://schemas.microsoft.com/office/drawing/2014/main" id="{41A8ACAA-6525-4EB7-AFEE-0A0D5154197A}"/>
              </a:ext>
            </a:extLst>
          </p:cNvPr>
          <p:cNvSpPr/>
          <p:nvPr/>
        </p:nvSpPr>
        <p:spPr>
          <a:xfrm>
            <a:off x="0" y="512466"/>
            <a:ext cx="4152814" cy="632122"/>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CQL vs SQL</a:t>
            </a:r>
          </a:p>
        </p:txBody>
      </p:sp>
      <p:pic>
        <p:nvPicPr>
          <p:cNvPr id="4" name="Picture 3" descr="A screenshot of a computer&#10;&#10;Description automatically generated with medium confidence">
            <a:extLst>
              <a:ext uri="{FF2B5EF4-FFF2-40B4-BE49-F238E27FC236}">
                <a16:creationId xmlns:a16="http://schemas.microsoft.com/office/drawing/2014/main" id="{8059413C-E8C3-88D7-5C6A-EA97743181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836" y="2489445"/>
            <a:ext cx="4911090" cy="3032125"/>
          </a:xfrm>
          <a:prstGeom prst="rect">
            <a:avLst/>
          </a:prstGeom>
          <a:noFill/>
          <a:ln>
            <a:solidFill>
              <a:schemeClr val="tx1"/>
            </a:solidFill>
          </a:ln>
        </p:spPr>
      </p:pic>
      <p:pic>
        <p:nvPicPr>
          <p:cNvPr id="5" name="Picture 4" descr="Graphical user interface, text, application, email&#10;&#10;Description automatically generated">
            <a:extLst>
              <a:ext uri="{FF2B5EF4-FFF2-40B4-BE49-F238E27FC236}">
                <a16:creationId xmlns:a16="http://schemas.microsoft.com/office/drawing/2014/main" id="{1BBFE5A6-B49B-3D77-C69B-F0C75188D6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0548" y="2489444"/>
            <a:ext cx="4911090" cy="3032125"/>
          </a:xfrm>
          <a:prstGeom prst="rect">
            <a:avLst/>
          </a:prstGeom>
          <a:noFill/>
          <a:ln>
            <a:solidFill>
              <a:schemeClr val="tx1"/>
            </a:solidFill>
          </a:ln>
        </p:spPr>
      </p:pic>
    </p:spTree>
    <p:extLst>
      <p:ext uri="{BB962C8B-B14F-4D97-AF65-F5344CB8AC3E}">
        <p14:creationId xmlns:p14="http://schemas.microsoft.com/office/powerpoint/2010/main" val="249391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A24A956-A95E-4810-8961-06E726A036AA}"/>
              </a:ext>
            </a:extLst>
          </p:cNvPr>
          <p:cNvSpPr>
            <a:spLocks noGrp="1"/>
          </p:cNvSpPr>
          <p:nvPr>
            <p:ph idx="1"/>
          </p:nvPr>
        </p:nvSpPr>
        <p:spPr>
          <a:xfrm>
            <a:off x="1217041" y="1825625"/>
            <a:ext cx="6375400" cy="4108644"/>
          </a:xfrm>
        </p:spPr>
        <p:txBody>
          <a:bodyPr>
            <a:normAutofit fontScale="85000" lnSpcReduction="20000"/>
          </a:bodyPr>
          <a:lstStyle/>
          <a:p>
            <a:pPr algn="just"/>
            <a:r>
              <a:rPr lang="en-US" sz="1900" dirty="0">
                <a:latin typeface="Calibri" panose="020F0502020204030204" pitchFamily="34" charset="0"/>
              </a:rPr>
              <a:t>We have modelled DataMart for IPL matches from 2008 to 2019. The Kaggle dataset contains all the information regarding all the matches played and the match outcomes for all the teams. Considering IPL cricket popularity, we have gained useful match insights and team impact report to assist key stakeholder such a Fantasy cricket platforms, sponsors, investors, or clubs in making their business decisions. Fantasy cricket platforms require player and teams’ historical data for creating appropriate biddings whereas clubs, investors or sponsors can determine teams performance based on the match stats and accordingly make an offer or sign a team. Crime Cases over the year for respective states are visualized by using SSRS.</a:t>
            </a:r>
          </a:p>
          <a:p>
            <a:pPr algn="just"/>
            <a:r>
              <a:rPr lang="en-US" sz="1900" dirty="0">
                <a:latin typeface="Calibri" panose="020F0502020204030204" pitchFamily="34" charset="0"/>
              </a:rPr>
              <a:t>After finalizing an ER schema – star schema, we started by creating with SSIS, which defines a ETL process to load data in various dimension and fact tables. We further created SSRS reports and Tableau visualization to give better understanding of the matches and teams which had significant impact in that IPL season. We also created a graph database using Neo4J which uses the same IPL dataset and compared the identical CQL queries with the traditional SQL database queries.</a:t>
            </a:r>
          </a:p>
        </p:txBody>
      </p:sp>
      <p:sp>
        <p:nvSpPr>
          <p:cNvPr id="7" name="Arrow: Pentagon 6">
            <a:extLst>
              <a:ext uri="{FF2B5EF4-FFF2-40B4-BE49-F238E27FC236}">
                <a16:creationId xmlns:a16="http://schemas.microsoft.com/office/drawing/2014/main" id="{5D3F88F9-5B70-44FB-9D66-EBB7FE10222D}"/>
              </a:ext>
            </a:extLst>
          </p:cNvPr>
          <p:cNvSpPr/>
          <p:nvPr/>
        </p:nvSpPr>
        <p:spPr>
          <a:xfrm>
            <a:off x="0" y="512466"/>
            <a:ext cx="4152814" cy="632122"/>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CONCLUSION</a:t>
            </a:r>
          </a:p>
        </p:txBody>
      </p:sp>
      <p:pic>
        <p:nvPicPr>
          <p:cNvPr id="10" name="Picture 9">
            <a:extLst>
              <a:ext uri="{FF2B5EF4-FFF2-40B4-BE49-F238E27FC236}">
                <a16:creationId xmlns:a16="http://schemas.microsoft.com/office/drawing/2014/main" id="{A7D32760-7AC3-4F84-B890-8053D5B8E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1208" y="1825625"/>
            <a:ext cx="5715000" cy="4108644"/>
          </a:xfrm>
          <a:prstGeom prst="rect">
            <a:avLst/>
          </a:prstGeom>
        </p:spPr>
      </p:pic>
    </p:spTree>
    <p:extLst>
      <p:ext uri="{BB962C8B-B14F-4D97-AF65-F5344CB8AC3E}">
        <p14:creationId xmlns:p14="http://schemas.microsoft.com/office/powerpoint/2010/main" val="3898561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B38A4E0-2FE3-4C46-BC95-0F12EAF73F8F}"/>
              </a:ext>
            </a:extLst>
          </p:cNvPr>
          <p:cNvSpPr txBox="1"/>
          <p:nvPr/>
        </p:nvSpPr>
        <p:spPr>
          <a:xfrm>
            <a:off x="3048000" y="3105835"/>
            <a:ext cx="6096000" cy="1446550"/>
          </a:xfrm>
          <a:prstGeom prst="rect">
            <a:avLst/>
          </a:prstGeom>
          <a:noFill/>
        </p:spPr>
        <p:txBody>
          <a:bodyPr wrap="square">
            <a:spAutoFit/>
          </a:bodyPr>
          <a:lstStyle/>
          <a:p>
            <a:pPr marL="0" indent="0" algn="ctr">
              <a:buNone/>
            </a:pPr>
            <a:endParaRPr lang="en-US" sz="4400" b="1" dirty="0"/>
          </a:p>
          <a:p>
            <a:pPr marL="0" indent="0" algn="ctr">
              <a:buNone/>
            </a:pPr>
            <a:r>
              <a:rPr lang="en-US" sz="4400" b="1" dirty="0"/>
              <a:t>Thank You!</a:t>
            </a:r>
          </a:p>
        </p:txBody>
      </p:sp>
    </p:spTree>
    <p:extLst>
      <p:ext uri="{BB962C8B-B14F-4D97-AF65-F5344CB8AC3E}">
        <p14:creationId xmlns:p14="http://schemas.microsoft.com/office/powerpoint/2010/main" val="31858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1D56CD45-15C5-4271-8184-F06940D5B0E5}"/>
              </a:ext>
            </a:extLst>
          </p:cNvPr>
          <p:cNvSpPr/>
          <p:nvPr/>
        </p:nvSpPr>
        <p:spPr>
          <a:xfrm>
            <a:off x="17252" y="512466"/>
            <a:ext cx="4152814" cy="632122"/>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Agenda</a:t>
            </a:r>
            <a:endParaRPr lang="en-IN" sz="3600" dirty="0"/>
          </a:p>
        </p:txBody>
      </p:sp>
      <p:sp>
        <p:nvSpPr>
          <p:cNvPr id="5" name="TextBox 4">
            <a:extLst>
              <a:ext uri="{FF2B5EF4-FFF2-40B4-BE49-F238E27FC236}">
                <a16:creationId xmlns:a16="http://schemas.microsoft.com/office/drawing/2014/main" id="{90F8558F-FA7B-D863-25AF-708A763B2409}"/>
              </a:ext>
            </a:extLst>
          </p:cNvPr>
          <p:cNvSpPr txBox="1"/>
          <p:nvPr/>
        </p:nvSpPr>
        <p:spPr>
          <a:xfrm>
            <a:off x="1670180" y="1330274"/>
            <a:ext cx="6102220" cy="4805418"/>
          </a:xfrm>
          <a:prstGeom prst="rect">
            <a:avLst/>
          </a:prstGeom>
          <a:noFill/>
        </p:spPr>
        <p:txBody>
          <a:bodyPr wrap="square">
            <a:spAutoFit/>
          </a:bodyPr>
          <a:lstStyle/>
          <a:p>
            <a:pPr marL="342900" indent="-342900" algn="just">
              <a:lnSpc>
                <a:spcPct val="95000"/>
              </a:lnSpc>
              <a:spcBef>
                <a:spcPts val="1000"/>
              </a:spcBef>
              <a:spcAft>
                <a:spcPts val="600"/>
              </a:spcAft>
              <a:buClr>
                <a:schemeClr val="accent1">
                  <a:lumMod val="75000"/>
                </a:schemeClr>
              </a:buClr>
              <a:buSzPct val="145000"/>
              <a:buFont typeface="Symbol" panose="05050102010706020507" pitchFamily="18" charset="2"/>
              <a:buChar char=""/>
            </a:pPr>
            <a:r>
              <a:rPr lang="en-IN" sz="1400" dirty="0">
                <a:latin typeface="Calibri" panose="020F0502020204030204" pitchFamily="34" charset="0"/>
                <a:cs typeface="Mangal" panose="02040503050203030202" pitchFamily="18" charset="0"/>
              </a:rPr>
              <a:t>Introduction</a:t>
            </a:r>
          </a:p>
          <a:p>
            <a:pPr marL="342900" indent="-342900" algn="just">
              <a:lnSpc>
                <a:spcPct val="95000"/>
              </a:lnSpc>
              <a:spcBef>
                <a:spcPts val="1000"/>
              </a:spcBef>
              <a:spcAft>
                <a:spcPts val="600"/>
              </a:spcAft>
              <a:buClr>
                <a:schemeClr val="accent1">
                  <a:lumMod val="75000"/>
                </a:schemeClr>
              </a:buClr>
              <a:buSzPct val="145000"/>
              <a:buFont typeface="Symbol" panose="05050102010706020507" pitchFamily="18" charset="2"/>
              <a:buChar char=""/>
            </a:pPr>
            <a:r>
              <a:rPr lang="en-IN" sz="1400" dirty="0">
                <a:latin typeface="Calibri" panose="020F0502020204030204" pitchFamily="34" charset="0"/>
                <a:cs typeface="Mangal" panose="02040503050203030202" pitchFamily="18" charset="0"/>
              </a:rPr>
              <a:t>Objective and Insights</a:t>
            </a:r>
          </a:p>
          <a:p>
            <a:pPr marL="342900" indent="-342900" algn="just">
              <a:lnSpc>
                <a:spcPct val="95000"/>
              </a:lnSpc>
              <a:spcBef>
                <a:spcPts val="1000"/>
              </a:spcBef>
              <a:spcAft>
                <a:spcPts val="600"/>
              </a:spcAft>
              <a:buClr>
                <a:schemeClr val="accent1">
                  <a:lumMod val="75000"/>
                </a:schemeClr>
              </a:buClr>
              <a:buSzPct val="145000"/>
              <a:buFont typeface="Symbol" panose="05050102010706020507" pitchFamily="18" charset="2"/>
              <a:buChar char=""/>
            </a:pPr>
            <a:r>
              <a:rPr lang="en-IN" sz="1400" dirty="0">
                <a:latin typeface="Calibri" panose="020F0502020204030204" pitchFamily="34" charset="0"/>
                <a:cs typeface="Mangal" panose="02040503050203030202" pitchFamily="18" charset="0"/>
              </a:rPr>
              <a:t>The Key Stakeholders</a:t>
            </a:r>
          </a:p>
          <a:p>
            <a:pPr marL="342900" indent="-342900" algn="just">
              <a:lnSpc>
                <a:spcPct val="95000"/>
              </a:lnSpc>
              <a:spcBef>
                <a:spcPts val="1000"/>
              </a:spcBef>
              <a:spcAft>
                <a:spcPts val="600"/>
              </a:spcAft>
              <a:buClr>
                <a:schemeClr val="accent1">
                  <a:lumMod val="75000"/>
                </a:schemeClr>
              </a:buClr>
              <a:buSzPct val="145000"/>
              <a:buFont typeface="Symbol" panose="05050102010706020507" pitchFamily="18" charset="2"/>
              <a:buChar char=""/>
            </a:pPr>
            <a:r>
              <a:rPr lang="en-IN" sz="1400" dirty="0">
                <a:latin typeface="Calibri" panose="020F0502020204030204" pitchFamily="34" charset="0"/>
                <a:cs typeface="Mangal" panose="02040503050203030202" pitchFamily="18" charset="0"/>
              </a:rPr>
              <a:t>ERD Diagram</a:t>
            </a:r>
          </a:p>
          <a:p>
            <a:pPr marL="342900" indent="-342900" algn="just">
              <a:lnSpc>
                <a:spcPct val="95000"/>
              </a:lnSpc>
              <a:spcBef>
                <a:spcPts val="1000"/>
              </a:spcBef>
              <a:spcAft>
                <a:spcPts val="600"/>
              </a:spcAft>
              <a:buClr>
                <a:schemeClr val="accent1">
                  <a:lumMod val="75000"/>
                </a:schemeClr>
              </a:buClr>
              <a:buSzPct val="145000"/>
              <a:buFont typeface="Symbol" panose="05050102010706020507" pitchFamily="18" charset="2"/>
              <a:buChar char=""/>
            </a:pPr>
            <a:r>
              <a:rPr lang="en-IN" sz="1400" dirty="0">
                <a:latin typeface="Calibri" panose="020F0502020204030204" pitchFamily="34" charset="0"/>
                <a:cs typeface="Mangal" panose="02040503050203030202" pitchFamily="18" charset="0"/>
              </a:rPr>
              <a:t>Extraction, Transformation and Load (ETL)</a:t>
            </a:r>
          </a:p>
          <a:p>
            <a:pPr marL="342900" indent="-342900" algn="just">
              <a:lnSpc>
                <a:spcPct val="95000"/>
              </a:lnSpc>
              <a:spcBef>
                <a:spcPts val="1000"/>
              </a:spcBef>
              <a:spcAft>
                <a:spcPts val="600"/>
              </a:spcAft>
              <a:buClr>
                <a:schemeClr val="accent1">
                  <a:lumMod val="75000"/>
                </a:schemeClr>
              </a:buClr>
              <a:buSzPct val="145000"/>
              <a:buFont typeface="Symbol" panose="05050102010706020507" pitchFamily="18" charset="2"/>
              <a:buChar char=""/>
            </a:pPr>
            <a:r>
              <a:rPr lang="en-IN" sz="1400" dirty="0">
                <a:latin typeface="Calibri" panose="020F0502020204030204" pitchFamily="34" charset="0"/>
                <a:cs typeface="Mangal" panose="02040503050203030202" pitchFamily="18" charset="0"/>
              </a:rPr>
              <a:t>ETL Data Flow</a:t>
            </a:r>
          </a:p>
          <a:p>
            <a:pPr marL="342900" indent="-342900" algn="just">
              <a:lnSpc>
                <a:spcPct val="95000"/>
              </a:lnSpc>
              <a:spcBef>
                <a:spcPts val="1000"/>
              </a:spcBef>
              <a:spcAft>
                <a:spcPts val="600"/>
              </a:spcAft>
              <a:buClr>
                <a:schemeClr val="accent1">
                  <a:lumMod val="75000"/>
                </a:schemeClr>
              </a:buClr>
              <a:buSzPct val="145000"/>
              <a:buFont typeface="Symbol" panose="05050102010706020507" pitchFamily="18" charset="2"/>
              <a:buChar char=""/>
            </a:pPr>
            <a:r>
              <a:rPr lang="en-IN" sz="1400" dirty="0">
                <a:latin typeface="Calibri" panose="020F0502020204030204" pitchFamily="34" charset="0"/>
                <a:cs typeface="Mangal" panose="02040503050203030202" pitchFamily="18" charset="0"/>
              </a:rPr>
              <a:t>SSRS Reporting</a:t>
            </a:r>
          </a:p>
          <a:p>
            <a:pPr marL="342900" indent="-342900" algn="just">
              <a:lnSpc>
                <a:spcPct val="95000"/>
              </a:lnSpc>
              <a:spcBef>
                <a:spcPts val="1000"/>
              </a:spcBef>
              <a:spcAft>
                <a:spcPts val="600"/>
              </a:spcAft>
              <a:buClr>
                <a:schemeClr val="accent1">
                  <a:lumMod val="75000"/>
                </a:schemeClr>
              </a:buClr>
              <a:buSzPct val="145000"/>
              <a:buFont typeface="Symbol" panose="05050102010706020507" pitchFamily="18" charset="2"/>
              <a:buChar char=""/>
            </a:pPr>
            <a:r>
              <a:rPr lang="en-IN" sz="1400" dirty="0">
                <a:latin typeface="Calibri" panose="020F0502020204030204" pitchFamily="34" charset="0"/>
                <a:cs typeface="Mangal" panose="02040503050203030202" pitchFamily="18" charset="0"/>
              </a:rPr>
              <a:t>Tableau Visualizations</a:t>
            </a:r>
          </a:p>
          <a:p>
            <a:pPr marL="342900" indent="-342900" algn="just">
              <a:lnSpc>
                <a:spcPct val="95000"/>
              </a:lnSpc>
              <a:spcBef>
                <a:spcPts val="1000"/>
              </a:spcBef>
              <a:spcAft>
                <a:spcPts val="600"/>
              </a:spcAft>
              <a:buClr>
                <a:schemeClr val="accent1">
                  <a:lumMod val="75000"/>
                </a:schemeClr>
              </a:buClr>
              <a:buSzPct val="145000"/>
              <a:buFont typeface="Symbol" panose="05050102010706020507" pitchFamily="18" charset="2"/>
              <a:buChar char=""/>
            </a:pPr>
            <a:r>
              <a:rPr lang="en-IN" sz="1400" dirty="0">
                <a:latin typeface="Calibri" panose="020F0502020204030204" pitchFamily="34" charset="0"/>
                <a:cs typeface="Mangal" panose="02040503050203030202" pitchFamily="18" charset="0"/>
              </a:rPr>
              <a:t>Neo4j Graph Database</a:t>
            </a:r>
          </a:p>
          <a:p>
            <a:pPr marL="342900" indent="-342900" algn="just">
              <a:lnSpc>
                <a:spcPct val="95000"/>
              </a:lnSpc>
              <a:spcBef>
                <a:spcPts val="1000"/>
              </a:spcBef>
              <a:spcAft>
                <a:spcPts val="600"/>
              </a:spcAft>
              <a:buClr>
                <a:schemeClr val="accent1">
                  <a:lumMod val="75000"/>
                </a:schemeClr>
              </a:buClr>
              <a:buSzPct val="145000"/>
              <a:buFont typeface="Symbol" panose="05050102010706020507" pitchFamily="18" charset="2"/>
              <a:buChar char=""/>
            </a:pPr>
            <a:r>
              <a:rPr lang="en-IN" sz="1400" dirty="0">
                <a:latin typeface="Calibri" panose="020F0502020204030204" pitchFamily="34" charset="0"/>
                <a:cs typeface="Mangal" panose="02040503050203030202" pitchFamily="18" charset="0"/>
              </a:rPr>
              <a:t>Graph vs Relational Database</a:t>
            </a:r>
          </a:p>
          <a:p>
            <a:pPr marL="342900" indent="-342900" algn="just">
              <a:lnSpc>
                <a:spcPct val="95000"/>
              </a:lnSpc>
              <a:spcBef>
                <a:spcPts val="1000"/>
              </a:spcBef>
              <a:spcAft>
                <a:spcPts val="600"/>
              </a:spcAft>
              <a:buClr>
                <a:schemeClr val="accent1">
                  <a:lumMod val="75000"/>
                </a:schemeClr>
              </a:buClr>
              <a:buSzPct val="145000"/>
              <a:buFont typeface="Symbol" panose="05050102010706020507" pitchFamily="18" charset="2"/>
              <a:buChar char=""/>
            </a:pPr>
            <a:r>
              <a:rPr lang="en-IN" sz="1400" dirty="0">
                <a:latin typeface="Calibri" panose="020F0502020204030204" pitchFamily="34" charset="0"/>
                <a:cs typeface="Mangal" panose="02040503050203030202" pitchFamily="18" charset="0"/>
              </a:rPr>
              <a:t>CQL vs SQL</a:t>
            </a:r>
          </a:p>
          <a:p>
            <a:pPr marL="342900" indent="-342900" algn="just">
              <a:lnSpc>
                <a:spcPct val="95000"/>
              </a:lnSpc>
              <a:spcBef>
                <a:spcPts val="1000"/>
              </a:spcBef>
              <a:spcAft>
                <a:spcPts val="600"/>
              </a:spcAft>
              <a:buClr>
                <a:schemeClr val="accent1">
                  <a:lumMod val="75000"/>
                </a:schemeClr>
              </a:buClr>
              <a:buSzPct val="145000"/>
              <a:buFont typeface="Symbol" panose="05050102010706020507" pitchFamily="18" charset="2"/>
              <a:buChar char=""/>
            </a:pPr>
            <a:r>
              <a:rPr lang="en-IN" sz="1400" dirty="0">
                <a:latin typeface="Calibri" panose="020F0502020204030204" pitchFamily="34" charset="0"/>
                <a:cs typeface="Mangal" panose="02040503050203030202" pitchFamily="18" charset="0"/>
              </a:rPr>
              <a:t>Conclusion</a:t>
            </a:r>
          </a:p>
        </p:txBody>
      </p:sp>
    </p:spTree>
    <p:extLst>
      <p:ext uri="{BB962C8B-B14F-4D97-AF65-F5344CB8AC3E}">
        <p14:creationId xmlns:p14="http://schemas.microsoft.com/office/powerpoint/2010/main" val="165289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544E28EB-186A-094A-5C0A-9FA152184B12}"/>
              </a:ext>
            </a:extLst>
          </p:cNvPr>
          <p:cNvSpPr/>
          <p:nvPr/>
        </p:nvSpPr>
        <p:spPr>
          <a:xfrm>
            <a:off x="17252" y="512466"/>
            <a:ext cx="4152814" cy="632122"/>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INTRODUCTION</a:t>
            </a:r>
            <a:endParaRPr lang="en-IN" sz="3600" dirty="0"/>
          </a:p>
        </p:txBody>
      </p:sp>
      <p:sp>
        <p:nvSpPr>
          <p:cNvPr id="6" name="TextBox 5">
            <a:extLst>
              <a:ext uri="{FF2B5EF4-FFF2-40B4-BE49-F238E27FC236}">
                <a16:creationId xmlns:a16="http://schemas.microsoft.com/office/drawing/2014/main" id="{668FE4A5-C698-693B-AED5-79BE08F2799D}"/>
              </a:ext>
            </a:extLst>
          </p:cNvPr>
          <p:cNvSpPr txBox="1"/>
          <p:nvPr/>
        </p:nvSpPr>
        <p:spPr>
          <a:xfrm>
            <a:off x="1860393" y="1327369"/>
            <a:ext cx="7992733" cy="4022961"/>
          </a:xfrm>
          <a:prstGeom prst="rect">
            <a:avLst/>
          </a:prstGeom>
          <a:noFill/>
        </p:spPr>
        <p:txBody>
          <a:bodyPr wrap="square">
            <a:spAutoFit/>
          </a:bodyPr>
          <a:lstStyle/>
          <a:p>
            <a:pPr marL="342900" lvl="0" indent="-342900" algn="just">
              <a:lnSpc>
                <a:spcPct val="115000"/>
              </a:lnSpc>
              <a:spcBef>
                <a:spcPts val="1000"/>
              </a:spcBef>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Mangal" panose="02040503050203030202" pitchFamily="18" charset="0"/>
              </a:rPr>
              <a:t>IPL is one of the most prominent cricket leagues with a huge fan base coming from all over the world. Originally formed by Board of Control of Cricket in 2007, it is held annually and had 14 different teams over the years. Also, the tournament has been organized in multiple countries like India, UAE, South Africa and multiple states across these countries.</a:t>
            </a:r>
          </a:p>
          <a:p>
            <a:pPr marL="342900" lvl="0" indent="-342900" algn="just">
              <a:lnSpc>
                <a:spcPct val="115000"/>
              </a:lnSpc>
              <a:spcBef>
                <a:spcPts val="1000"/>
              </a:spcBef>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Mangal" panose="02040503050203030202" pitchFamily="18" charset="0"/>
              </a:rPr>
              <a:t>As part of this project assignment, we have used IPL dataset to obtain business intelligence from the data and develop a proof-of-concept data warehouse to benefit our key stakeholders. We have also visualized key findings using Tableau and SSRS reporting tools which can help in analyzing and exploring our data for making crucial business choices.</a:t>
            </a:r>
            <a:r>
              <a:rPr lang="en-IN" sz="1800" dirty="0">
                <a:effectLst/>
                <a:latin typeface="Calibri" panose="020F0502020204030204" pitchFamily="34" charset="0"/>
                <a:ea typeface="Times New Roman" panose="02020603050405020304" pitchFamily="18" charset="0"/>
                <a:cs typeface="Mangal" panose="02040503050203030202" pitchFamily="18" charset="0"/>
              </a:rPr>
              <a:t>This will further help the concern authorities to drill down the cause for the increase in the cases and take adequate action to minimize the same or irradicate it to core.</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92102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BE4D1-18DC-4E21-83EE-5E273A6D1012}"/>
              </a:ext>
            </a:extLst>
          </p:cNvPr>
          <p:cNvSpPr>
            <a:spLocks noGrp="1"/>
          </p:cNvSpPr>
          <p:nvPr>
            <p:ph idx="1"/>
          </p:nvPr>
        </p:nvSpPr>
        <p:spPr>
          <a:xfrm>
            <a:off x="1341539" y="1750124"/>
            <a:ext cx="8390289" cy="4165484"/>
          </a:xfrm>
        </p:spPr>
        <p:txBody>
          <a:bodyPr>
            <a:normAutofit lnSpcReduction="10000"/>
          </a:bodyPr>
          <a:lstStyle/>
          <a:p>
            <a:pPr marL="342900" lvl="0" indent="-342900" algn="just">
              <a:lnSpc>
                <a:spcPct val="115000"/>
              </a:lnSpc>
              <a:spcBef>
                <a:spcPts val="1000"/>
              </a:spcBef>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Mangal" panose="02040503050203030202" pitchFamily="18" charset="0"/>
              </a:rPr>
              <a:t>IPL dataset, helps us in gaining meaningful player and team insights which can help our key stakeholder with useful match facts and determining overall team performance. Fantasy cricket platforms can use this data to estimate each team capabilities by identifying statistical performance in actual game. </a:t>
            </a:r>
            <a:r>
              <a:rPr lang="en-IN" sz="1800" dirty="0">
                <a:effectLst/>
                <a:latin typeface="Calibri" panose="020F0502020204030204" pitchFamily="34" charset="0"/>
                <a:ea typeface="Times New Roman" panose="02020603050405020304" pitchFamily="18" charset="0"/>
                <a:cs typeface="Mangal" panose="02040503050203030202" pitchFamily="18" charset="0"/>
              </a:rPr>
              <a:t>Further filtering the targeted or most impacted city in the states from entire 50states of US and reporting to authorities.</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342900" lvl="0" indent="-342900" algn="just">
              <a:lnSpc>
                <a:spcPct val="115000"/>
              </a:lnSpc>
              <a:spcBef>
                <a:spcPts val="1000"/>
              </a:spcBef>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Mangal" panose="02040503050203030202" pitchFamily="18" charset="0"/>
              </a:rPr>
              <a:t>Popular teams and players are often compensated generously with a high pay, and it sometimes makes it tough for clubs, investors, and sponsors to determine the accurate value of a team or a player based on one’s potential. With important parameters from the dataset such as player of the match and total number of team wins, we can provide visual insights of overall team performance within that particular season. This will help sponsors and clubs gain a clear picture of one potential and worth for the upcoming seasons.</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p:txBody>
      </p:sp>
      <p:sp>
        <p:nvSpPr>
          <p:cNvPr id="9" name="Arrow: Pentagon 8">
            <a:extLst>
              <a:ext uri="{FF2B5EF4-FFF2-40B4-BE49-F238E27FC236}">
                <a16:creationId xmlns:a16="http://schemas.microsoft.com/office/drawing/2014/main" id="{A14EA811-10C5-4F62-BAD0-DD1BE8D6C0EF}"/>
              </a:ext>
            </a:extLst>
          </p:cNvPr>
          <p:cNvSpPr/>
          <p:nvPr/>
        </p:nvSpPr>
        <p:spPr>
          <a:xfrm>
            <a:off x="17252" y="512466"/>
            <a:ext cx="5870364" cy="632122"/>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OBJECTIVE AND INSIGHTS</a:t>
            </a:r>
            <a:endParaRPr lang="en-IN" sz="3600" dirty="0"/>
          </a:p>
        </p:txBody>
      </p:sp>
    </p:spTree>
    <p:extLst>
      <p:ext uri="{BB962C8B-B14F-4D97-AF65-F5344CB8AC3E}">
        <p14:creationId xmlns:p14="http://schemas.microsoft.com/office/powerpoint/2010/main" val="112704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8405839B-F216-F672-9CEB-AF14F087AE86}"/>
              </a:ext>
            </a:extLst>
          </p:cNvPr>
          <p:cNvSpPr/>
          <p:nvPr/>
        </p:nvSpPr>
        <p:spPr>
          <a:xfrm>
            <a:off x="17251" y="512466"/>
            <a:ext cx="6280911" cy="632122"/>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THE KEY STAKEHOLDERS</a:t>
            </a:r>
            <a:endParaRPr lang="en-IN" sz="3600" dirty="0"/>
          </a:p>
        </p:txBody>
      </p:sp>
      <p:pic>
        <p:nvPicPr>
          <p:cNvPr id="10" name="Picture 9">
            <a:extLst>
              <a:ext uri="{FF2B5EF4-FFF2-40B4-BE49-F238E27FC236}">
                <a16:creationId xmlns:a16="http://schemas.microsoft.com/office/drawing/2014/main" id="{A04D0262-472D-5773-E599-F1792F85263E}"/>
              </a:ext>
            </a:extLst>
          </p:cNvPr>
          <p:cNvPicPr>
            <a:picLocks noChangeAspect="1"/>
          </p:cNvPicPr>
          <p:nvPr/>
        </p:nvPicPr>
        <p:blipFill>
          <a:blip r:embed="rId2"/>
          <a:stretch>
            <a:fillRect/>
          </a:stretch>
        </p:blipFill>
        <p:spPr>
          <a:xfrm>
            <a:off x="1867607" y="1763885"/>
            <a:ext cx="3436918" cy="3330229"/>
          </a:xfrm>
          <a:prstGeom prst="rect">
            <a:avLst/>
          </a:prstGeom>
        </p:spPr>
      </p:pic>
      <p:pic>
        <p:nvPicPr>
          <p:cNvPr id="12" name="Picture 11">
            <a:extLst>
              <a:ext uri="{FF2B5EF4-FFF2-40B4-BE49-F238E27FC236}">
                <a16:creationId xmlns:a16="http://schemas.microsoft.com/office/drawing/2014/main" id="{675176A0-7546-4BA4-F3FE-916610EDB2DE}"/>
              </a:ext>
            </a:extLst>
          </p:cNvPr>
          <p:cNvPicPr>
            <a:picLocks noChangeAspect="1"/>
          </p:cNvPicPr>
          <p:nvPr/>
        </p:nvPicPr>
        <p:blipFill>
          <a:blip r:embed="rId3"/>
          <a:stretch>
            <a:fillRect/>
          </a:stretch>
        </p:blipFill>
        <p:spPr>
          <a:xfrm>
            <a:off x="6727441" y="1763885"/>
            <a:ext cx="3596952" cy="3353091"/>
          </a:xfrm>
          <a:prstGeom prst="rect">
            <a:avLst/>
          </a:prstGeom>
        </p:spPr>
      </p:pic>
    </p:spTree>
    <p:extLst>
      <p:ext uri="{BB962C8B-B14F-4D97-AF65-F5344CB8AC3E}">
        <p14:creationId xmlns:p14="http://schemas.microsoft.com/office/powerpoint/2010/main" val="391258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B3B6D55B-1958-18E9-3719-8C3ACC518479}"/>
              </a:ext>
            </a:extLst>
          </p:cNvPr>
          <p:cNvSpPr/>
          <p:nvPr/>
        </p:nvSpPr>
        <p:spPr>
          <a:xfrm>
            <a:off x="17252" y="512466"/>
            <a:ext cx="4152814" cy="632122"/>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ERD DIAGRAM</a:t>
            </a:r>
          </a:p>
        </p:txBody>
      </p:sp>
      <p:pic>
        <p:nvPicPr>
          <p:cNvPr id="6" name="Picture 5">
            <a:extLst>
              <a:ext uri="{FF2B5EF4-FFF2-40B4-BE49-F238E27FC236}">
                <a16:creationId xmlns:a16="http://schemas.microsoft.com/office/drawing/2014/main" id="{01681B7F-D817-4A82-091B-466064BA5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12" y="2488461"/>
            <a:ext cx="5934269" cy="3857073"/>
          </a:xfrm>
          <a:prstGeom prst="rect">
            <a:avLst/>
          </a:prstGeom>
        </p:spPr>
      </p:pic>
      <p:sp>
        <p:nvSpPr>
          <p:cNvPr id="8" name="TextBox 7">
            <a:extLst>
              <a:ext uri="{FF2B5EF4-FFF2-40B4-BE49-F238E27FC236}">
                <a16:creationId xmlns:a16="http://schemas.microsoft.com/office/drawing/2014/main" id="{603DFBA0-53F0-10F2-9480-DD392C2EAF00}"/>
              </a:ext>
            </a:extLst>
          </p:cNvPr>
          <p:cNvSpPr txBox="1"/>
          <p:nvPr/>
        </p:nvSpPr>
        <p:spPr>
          <a:xfrm>
            <a:off x="2183361" y="1354859"/>
            <a:ext cx="6102220" cy="646331"/>
          </a:xfrm>
          <a:prstGeom prst="rect">
            <a:avLst/>
          </a:prstGeom>
          <a:noFill/>
        </p:spPr>
        <p:txBody>
          <a:bodyPr wrap="square">
            <a:spAutoFit/>
          </a:bodyPr>
          <a:lstStyle/>
          <a:p>
            <a:r>
              <a:rPr lang="en-IN" sz="1800" b="1" dirty="0">
                <a:effectLst/>
                <a:latin typeface="Calibri" panose="020F0502020204030204" pitchFamily="34" charset="0"/>
                <a:ea typeface="Times New Roman" panose="02020603050405020304" pitchFamily="18" charset="0"/>
              </a:rPr>
              <a:t>Entity Relationship Diagram (ERD) </a:t>
            </a:r>
            <a:r>
              <a:rPr lang="en-IN" sz="1800" dirty="0">
                <a:effectLst/>
                <a:latin typeface="Calibri" panose="020F0502020204030204" pitchFamily="34" charset="0"/>
                <a:ea typeface="Times New Roman" panose="02020603050405020304" pitchFamily="18" charset="0"/>
              </a:rPr>
              <a:t>depicts th</a:t>
            </a:r>
            <a:r>
              <a:rPr lang="en-IN" dirty="0">
                <a:latin typeface="Calibri" panose="020F0502020204030204" pitchFamily="34" charset="0"/>
                <a:ea typeface="Times New Roman" panose="02020603050405020304" pitchFamily="18" charset="0"/>
              </a:rPr>
              <a:t>e graphical representation between multiple entities.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54152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Pentagon 6">
            <a:extLst>
              <a:ext uri="{FF2B5EF4-FFF2-40B4-BE49-F238E27FC236}">
                <a16:creationId xmlns:a16="http://schemas.microsoft.com/office/drawing/2014/main" id="{88A56F04-976D-481B-99D8-B3E11BBA3B21}"/>
              </a:ext>
            </a:extLst>
          </p:cNvPr>
          <p:cNvSpPr/>
          <p:nvPr/>
        </p:nvSpPr>
        <p:spPr>
          <a:xfrm>
            <a:off x="17252" y="512466"/>
            <a:ext cx="2931221" cy="632122"/>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ETL</a:t>
            </a:r>
            <a:endParaRPr lang="en-IN" sz="3600" dirty="0"/>
          </a:p>
        </p:txBody>
      </p:sp>
      <p:pic>
        <p:nvPicPr>
          <p:cNvPr id="15" name="Picture 14">
            <a:extLst>
              <a:ext uri="{FF2B5EF4-FFF2-40B4-BE49-F238E27FC236}">
                <a16:creationId xmlns:a16="http://schemas.microsoft.com/office/drawing/2014/main" id="{82B92147-AF80-4A6D-8FB5-718C8662DD1F}"/>
              </a:ext>
            </a:extLst>
          </p:cNvPr>
          <p:cNvPicPr>
            <a:picLocks noChangeAspect="1"/>
          </p:cNvPicPr>
          <p:nvPr/>
        </p:nvPicPr>
        <p:blipFill>
          <a:blip r:embed="rId2"/>
          <a:stretch>
            <a:fillRect/>
          </a:stretch>
        </p:blipFill>
        <p:spPr>
          <a:xfrm>
            <a:off x="253157" y="1378267"/>
            <a:ext cx="10648950" cy="962025"/>
          </a:xfrm>
          <a:prstGeom prst="rect">
            <a:avLst/>
          </a:prstGeom>
        </p:spPr>
      </p:pic>
      <p:pic>
        <p:nvPicPr>
          <p:cNvPr id="2" name="Picture 1">
            <a:extLst>
              <a:ext uri="{FF2B5EF4-FFF2-40B4-BE49-F238E27FC236}">
                <a16:creationId xmlns:a16="http://schemas.microsoft.com/office/drawing/2014/main" id="{CAD70F87-99A0-3655-4BF6-22BD7780B39A}"/>
              </a:ext>
            </a:extLst>
          </p:cNvPr>
          <p:cNvPicPr>
            <a:picLocks noChangeAspect="1"/>
          </p:cNvPicPr>
          <p:nvPr/>
        </p:nvPicPr>
        <p:blipFill>
          <a:blip r:embed="rId3"/>
          <a:stretch>
            <a:fillRect/>
          </a:stretch>
        </p:blipFill>
        <p:spPr>
          <a:xfrm>
            <a:off x="2425406" y="2508385"/>
            <a:ext cx="7091159" cy="4018648"/>
          </a:xfrm>
          <a:prstGeom prst="rect">
            <a:avLst/>
          </a:prstGeom>
        </p:spPr>
      </p:pic>
    </p:spTree>
    <p:extLst>
      <p:ext uri="{BB962C8B-B14F-4D97-AF65-F5344CB8AC3E}">
        <p14:creationId xmlns:p14="http://schemas.microsoft.com/office/powerpoint/2010/main" val="296894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Pentagon 6">
            <a:extLst>
              <a:ext uri="{FF2B5EF4-FFF2-40B4-BE49-F238E27FC236}">
                <a16:creationId xmlns:a16="http://schemas.microsoft.com/office/drawing/2014/main" id="{7B64EB4B-D834-4AD9-88C3-F2DFE825FD2C}"/>
              </a:ext>
            </a:extLst>
          </p:cNvPr>
          <p:cNvSpPr/>
          <p:nvPr/>
        </p:nvSpPr>
        <p:spPr>
          <a:xfrm>
            <a:off x="17252" y="512466"/>
            <a:ext cx="4974626" cy="632122"/>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SSIS : ETL DATA FLOW</a:t>
            </a:r>
            <a:endParaRPr lang="en-IN" sz="3600" dirty="0"/>
          </a:p>
        </p:txBody>
      </p:sp>
      <p:pic>
        <p:nvPicPr>
          <p:cNvPr id="2" name="Picture 1">
            <a:extLst>
              <a:ext uri="{FF2B5EF4-FFF2-40B4-BE49-F238E27FC236}">
                <a16:creationId xmlns:a16="http://schemas.microsoft.com/office/drawing/2014/main" id="{286FA786-18B5-FDDD-42D0-06A245FA2992}"/>
              </a:ext>
            </a:extLst>
          </p:cNvPr>
          <p:cNvPicPr>
            <a:picLocks noChangeAspect="1"/>
          </p:cNvPicPr>
          <p:nvPr/>
        </p:nvPicPr>
        <p:blipFill>
          <a:blip r:embed="rId2"/>
          <a:stretch>
            <a:fillRect/>
          </a:stretch>
        </p:blipFill>
        <p:spPr>
          <a:xfrm>
            <a:off x="4926564" y="1300770"/>
            <a:ext cx="4637314" cy="5395266"/>
          </a:xfrm>
          <a:prstGeom prst="rect">
            <a:avLst/>
          </a:prstGeom>
        </p:spPr>
      </p:pic>
      <p:sp>
        <p:nvSpPr>
          <p:cNvPr id="3" name="TextBox 2">
            <a:extLst>
              <a:ext uri="{FF2B5EF4-FFF2-40B4-BE49-F238E27FC236}">
                <a16:creationId xmlns:a16="http://schemas.microsoft.com/office/drawing/2014/main" id="{0A19C0CB-1AB0-6B02-9665-2D6BFEB15171}"/>
              </a:ext>
            </a:extLst>
          </p:cNvPr>
          <p:cNvSpPr txBox="1"/>
          <p:nvPr/>
        </p:nvSpPr>
        <p:spPr>
          <a:xfrm>
            <a:off x="1429915" y="1300770"/>
            <a:ext cx="2862943" cy="369332"/>
          </a:xfrm>
          <a:prstGeom prst="rect">
            <a:avLst/>
          </a:prstGeom>
          <a:noFill/>
        </p:spPr>
        <p:txBody>
          <a:bodyPr wrap="square">
            <a:spAutoFit/>
          </a:bodyPr>
          <a:lstStyle/>
          <a:p>
            <a:r>
              <a:rPr lang="en-US" sz="1800" b="1" dirty="0">
                <a:effectLst/>
                <a:latin typeface="Calibri" panose="020F0502020204030204" pitchFamily="34" charset="0"/>
                <a:ea typeface="Times New Roman" panose="02020603050405020304" pitchFamily="18" charset="0"/>
              </a:rPr>
              <a:t>Tool : </a:t>
            </a:r>
            <a:r>
              <a:rPr lang="en-US" sz="1800" dirty="0">
                <a:effectLst/>
                <a:latin typeface="Calibri" panose="020F0502020204030204" pitchFamily="34" charset="0"/>
                <a:ea typeface="Times New Roman" panose="02020603050405020304" pitchFamily="18" charset="0"/>
              </a:rPr>
              <a:t>Visual Studio</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27662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Pentagon 6">
            <a:extLst>
              <a:ext uri="{FF2B5EF4-FFF2-40B4-BE49-F238E27FC236}">
                <a16:creationId xmlns:a16="http://schemas.microsoft.com/office/drawing/2014/main" id="{323354CA-A71B-4F2A-B86F-1285499E319F}"/>
              </a:ext>
            </a:extLst>
          </p:cNvPr>
          <p:cNvSpPr/>
          <p:nvPr/>
        </p:nvSpPr>
        <p:spPr>
          <a:xfrm>
            <a:off x="17252" y="512466"/>
            <a:ext cx="4152814" cy="632122"/>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SSRS REPORTING</a:t>
            </a:r>
            <a:endParaRPr lang="en-IN" sz="3600" dirty="0"/>
          </a:p>
        </p:txBody>
      </p:sp>
      <p:sp>
        <p:nvSpPr>
          <p:cNvPr id="9" name="TextBox 8">
            <a:extLst>
              <a:ext uri="{FF2B5EF4-FFF2-40B4-BE49-F238E27FC236}">
                <a16:creationId xmlns:a16="http://schemas.microsoft.com/office/drawing/2014/main" id="{A79B9A04-2FB7-4A0B-8EB9-5F6A49E76C2F}"/>
              </a:ext>
            </a:extLst>
          </p:cNvPr>
          <p:cNvSpPr txBox="1"/>
          <p:nvPr/>
        </p:nvSpPr>
        <p:spPr>
          <a:xfrm>
            <a:off x="1270518" y="1339813"/>
            <a:ext cx="8488680" cy="646331"/>
          </a:xfrm>
          <a:prstGeom prst="rect">
            <a:avLst/>
          </a:prstGeom>
          <a:noFill/>
        </p:spPr>
        <p:txBody>
          <a:bodyPr wrap="square">
            <a:spAutoFit/>
          </a:bodyPr>
          <a:lstStyle/>
          <a:p>
            <a:r>
              <a:rPr lang="en-US" sz="1800" b="1" dirty="0">
                <a:effectLst/>
                <a:latin typeface="Calibri" panose="020F0502020204030204" pitchFamily="34" charset="0"/>
                <a:ea typeface="Times New Roman" panose="02020603050405020304" pitchFamily="18" charset="0"/>
              </a:rPr>
              <a:t>SQL Server Reporting Services (SSRS) </a:t>
            </a:r>
            <a:r>
              <a:rPr lang="en-US" sz="1800" dirty="0">
                <a:effectLst/>
                <a:latin typeface="Calibri" panose="020F0502020204030204" pitchFamily="34" charset="0"/>
                <a:ea typeface="Times New Roman" panose="02020603050405020304" pitchFamily="18" charset="0"/>
              </a:rPr>
              <a:t>is a report generating tool based on variety of data sources like SQL databases.</a:t>
            </a:r>
            <a:endParaRPr lang="en-IN" sz="1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754D3D74-8BD0-8D13-73BA-9A2CB2FDBED8}"/>
              </a:ext>
            </a:extLst>
          </p:cNvPr>
          <p:cNvPicPr>
            <a:picLocks noChangeAspect="1"/>
          </p:cNvPicPr>
          <p:nvPr/>
        </p:nvPicPr>
        <p:blipFill>
          <a:blip r:embed="rId2"/>
          <a:stretch>
            <a:fillRect/>
          </a:stretch>
        </p:blipFill>
        <p:spPr>
          <a:xfrm>
            <a:off x="1270518" y="2726974"/>
            <a:ext cx="2056569" cy="2791213"/>
          </a:xfrm>
          <a:prstGeom prst="rect">
            <a:avLst/>
          </a:prstGeom>
        </p:spPr>
      </p:pic>
      <p:pic>
        <p:nvPicPr>
          <p:cNvPr id="3" name="Picture 2">
            <a:extLst>
              <a:ext uri="{FF2B5EF4-FFF2-40B4-BE49-F238E27FC236}">
                <a16:creationId xmlns:a16="http://schemas.microsoft.com/office/drawing/2014/main" id="{DC6DA8EB-6051-A625-C6E6-B3CA06F7F5F6}"/>
              </a:ext>
            </a:extLst>
          </p:cNvPr>
          <p:cNvPicPr>
            <a:picLocks noChangeAspect="1"/>
          </p:cNvPicPr>
          <p:nvPr/>
        </p:nvPicPr>
        <p:blipFill>
          <a:blip r:embed="rId3"/>
          <a:stretch>
            <a:fillRect/>
          </a:stretch>
        </p:blipFill>
        <p:spPr>
          <a:xfrm>
            <a:off x="3545241" y="2725614"/>
            <a:ext cx="2308217" cy="2791213"/>
          </a:xfrm>
          <a:prstGeom prst="rect">
            <a:avLst/>
          </a:prstGeom>
        </p:spPr>
      </p:pic>
      <p:pic>
        <p:nvPicPr>
          <p:cNvPr id="4" name="Picture 3">
            <a:extLst>
              <a:ext uri="{FF2B5EF4-FFF2-40B4-BE49-F238E27FC236}">
                <a16:creationId xmlns:a16="http://schemas.microsoft.com/office/drawing/2014/main" id="{28513E98-A2DB-4A0F-7C67-FE0BB0B10F3D}"/>
              </a:ext>
            </a:extLst>
          </p:cNvPr>
          <p:cNvPicPr>
            <a:picLocks noChangeAspect="1"/>
          </p:cNvPicPr>
          <p:nvPr/>
        </p:nvPicPr>
        <p:blipFill>
          <a:blip r:embed="rId4"/>
          <a:stretch>
            <a:fillRect/>
          </a:stretch>
        </p:blipFill>
        <p:spPr>
          <a:xfrm>
            <a:off x="6021104" y="2676211"/>
            <a:ext cx="2680925" cy="2840616"/>
          </a:xfrm>
          <a:prstGeom prst="rect">
            <a:avLst/>
          </a:prstGeom>
        </p:spPr>
      </p:pic>
      <p:pic>
        <p:nvPicPr>
          <p:cNvPr id="6" name="Picture 5">
            <a:extLst>
              <a:ext uri="{FF2B5EF4-FFF2-40B4-BE49-F238E27FC236}">
                <a16:creationId xmlns:a16="http://schemas.microsoft.com/office/drawing/2014/main" id="{E32D34E9-82FE-20D4-40E1-4F10D8DC2F69}"/>
              </a:ext>
            </a:extLst>
          </p:cNvPr>
          <p:cNvPicPr>
            <a:picLocks noChangeAspect="1"/>
          </p:cNvPicPr>
          <p:nvPr/>
        </p:nvPicPr>
        <p:blipFill>
          <a:blip r:embed="rId5"/>
          <a:stretch>
            <a:fillRect/>
          </a:stretch>
        </p:blipFill>
        <p:spPr>
          <a:xfrm>
            <a:off x="8869675" y="2676211"/>
            <a:ext cx="3231133" cy="2791213"/>
          </a:xfrm>
          <a:prstGeom prst="rect">
            <a:avLst/>
          </a:prstGeom>
        </p:spPr>
      </p:pic>
      <p:sp>
        <p:nvSpPr>
          <p:cNvPr id="8" name="Arrow: Pentagon 7">
            <a:extLst>
              <a:ext uri="{FF2B5EF4-FFF2-40B4-BE49-F238E27FC236}">
                <a16:creationId xmlns:a16="http://schemas.microsoft.com/office/drawing/2014/main" id="{D61F1EC1-44A9-08C8-E1E1-4A472E1C3806}"/>
              </a:ext>
            </a:extLst>
          </p:cNvPr>
          <p:cNvSpPr/>
          <p:nvPr/>
        </p:nvSpPr>
        <p:spPr>
          <a:xfrm>
            <a:off x="0" y="512466"/>
            <a:ext cx="4152814" cy="632122"/>
          </a:xfrm>
          <a:prstGeom prst="homePlat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SSRS REPORTING</a:t>
            </a:r>
            <a:endParaRPr lang="en-IN" sz="3600" dirty="0"/>
          </a:p>
        </p:txBody>
      </p:sp>
      <p:sp>
        <p:nvSpPr>
          <p:cNvPr id="14" name="TextBox 13">
            <a:extLst>
              <a:ext uri="{FF2B5EF4-FFF2-40B4-BE49-F238E27FC236}">
                <a16:creationId xmlns:a16="http://schemas.microsoft.com/office/drawing/2014/main" id="{C8B62027-81DD-BFAE-A6D4-B3B47F5055A7}"/>
              </a:ext>
            </a:extLst>
          </p:cNvPr>
          <p:cNvSpPr txBox="1"/>
          <p:nvPr/>
        </p:nvSpPr>
        <p:spPr>
          <a:xfrm>
            <a:off x="1270518" y="2079920"/>
            <a:ext cx="2862943" cy="369332"/>
          </a:xfrm>
          <a:prstGeom prst="rect">
            <a:avLst/>
          </a:prstGeom>
          <a:noFill/>
        </p:spPr>
        <p:txBody>
          <a:bodyPr wrap="square">
            <a:spAutoFit/>
          </a:bodyPr>
          <a:lstStyle/>
          <a:p>
            <a:r>
              <a:rPr lang="en-US" sz="1800" b="1" dirty="0">
                <a:effectLst/>
                <a:latin typeface="Calibri" panose="020F0502020204030204" pitchFamily="34" charset="0"/>
                <a:ea typeface="Times New Roman" panose="02020603050405020304" pitchFamily="18" charset="0"/>
              </a:rPr>
              <a:t>Tool : </a:t>
            </a:r>
            <a:r>
              <a:rPr lang="en-US" sz="1800" dirty="0">
                <a:effectLst/>
                <a:latin typeface="Calibri" panose="020F0502020204030204" pitchFamily="34" charset="0"/>
                <a:ea typeface="Times New Roman" panose="02020603050405020304" pitchFamily="18" charset="0"/>
              </a:rPr>
              <a:t>Visual Studio</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7203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452</TotalTime>
  <Words>799</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Corbel</vt:lpstr>
      <vt:lpstr>Symbol</vt:lpstr>
      <vt:lpstr>Times New Roman</vt:lpstr>
      <vt:lpstr>Verdana</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Purva S</dc:creator>
  <cp:lastModifiedBy>Aniket Bachewar</cp:lastModifiedBy>
  <cp:revision>31</cp:revision>
  <dcterms:created xsi:type="dcterms:W3CDTF">2021-07-19T15:47:12Z</dcterms:created>
  <dcterms:modified xsi:type="dcterms:W3CDTF">2023-04-16T20:26:01Z</dcterms:modified>
</cp:coreProperties>
</file>