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1">
                  <a:lumOff val="1354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09D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027002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4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262727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42424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85"/>
  </p:normalViewPr>
  <p:slideViewPr>
    <p:cSldViewPr snapToGrid="0">
      <p:cViewPr varScale="1">
        <p:scale>
          <a:sx n="71" d="100"/>
          <a:sy n="71" d="100"/>
        </p:scale>
        <p:origin x="11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498" y="11839048"/>
            <a:ext cx="21971003" cy="636979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7748" y="13080999"/>
            <a:ext cx="368504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10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10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11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27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935258"/>
            <a:ext cx="21971000" cy="7359063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3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 anchor="ctr"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lose-up of wild plants growing between rocks"/>
          <p:cNvSpPr>
            <a:spLocks noGrp="1"/>
          </p:cNvSpPr>
          <p:nvPr>
            <p:ph type="pic" sz="quarter" idx="21"/>
          </p:nvPr>
        </p:nvSpPr>
        <p:spPr>
          <a:xfrm>
            <a:off x="15430500" y="7085409"/>
            <a:ext cx="8128000" cy="54102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5" name="Large rock formation under dark clouds with a dirt road in the foreground"/>
          <p:cNvSpPr>
            <a:spLocks noGrp="1"/>
          </p:cNvSpPr>
          <p:nvPr>
            <p:ph type="pic" idx="22"/>
          </p:nvPr>
        </p:nvSpPr>
        <p:spPr>
          <a:xfrm>
            <a:off x="-2933700" y="1270000"/>
            <a:ext cx="22699133" cy="11277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6" name="Close-up of a wild plant growing between lava rocks"/>
          <p:cNvSpPr>
            <a:spLocks noGrp="1"/>
          </p:cNvSpPr>
          <p:nvPr>
            <p:ph type="pic" sz="quarter" idx="23"/>
          </p:nvPr>
        </p:nvSpPr>
        <p:spPr>
          <a:xfrm>
            <a:off x="15430500" y="1270000"/>
            <a:ext cx="8128000" cy="54102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waterfall surrounded by a green rocky landscape"/>
          <p:cNvSpPr>
            <a:spLocks noGrp="1"/>
          </p:cNvSpPr>
          <p:nvPr>
            <p:ph type="pic" idx="21"/>
          </p:nvPr>
        </p:nvSpPr>
        <p:spPr>
          <a:xfrm>
            <a:off x="-1511300" y="-3721100"/>
            <a:ext cx="28511500" cy="1903024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reen, hilly landscape"/>
          <p:cNvSpPr>
            <a:spLocks noGrp="1"/>
          </p:cNvSpPr>
          <p:nvPr>
            <p:ph type="pic" idx="21"/>
          </p:nvPr>
        </p:nvSpPr>
        <p:spPr>
          <a:xfrm>
            <a:off x="-431800" y="-4038600"/>
            <a:ext cx="29464000" cy="18034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44688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 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240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4" name="Moss-covered rocks"/>
          <p:cNvSpPr>
            <a:spLocks noGrp="1"/>
          </p:cNvSpPr>
          <p:nvPr>
            <p:ph type="pic" sz="half" idx="21"/>
          </p:nvPr>
        </p:nvSpPr>
        <p:spPr>
          <a:xfrm>
            <a:off x="12052303" y="1270000"/>
            <a:ext cx="11188406" cy="1120988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1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3" name="Large rock formation under dark clouds with a dirt road in the foreground"/>
          <p:cNvSpPr>
            <a:spLocks noGrp="1"/>
          </p:cNvSpPr>
          <p:nvPr>
            <p:ph type="pic" idx="22"/>
          </p:nvPr>
        </p:nvSpPr>
        <p:spPr>
          <a:xfrm>
            <a:off x="6380200" y="1263848"/>
            <a:ext cx="22529801" cy="111934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72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73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2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245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3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9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FFFFFF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ype of Trees"/>
          <p:cNvSpPr txBox="1">
            <a:spLocks noGrp="1"/>
          </p:cNvSpPr>
          <p:nvPr>
            <p:ph type="ctrTitle"/>
          </p:nvPr>
        </p:nvSpPr>
        <p:spPr>
          <a:xfrm>
            <a:off x="7473870" y="5079543"/>
            <a:ext cx="9958541" cy="2094685"/>
          </a:xfrm>
          <a:prstGeom prst="rect">
            <a:avLst/>
          </a:prstGeom>
        </p:spPr>
        <p:txBody>
          <a:bodyPr/>
          <a:lstStyle>
            <a:lvl1pPr>
              <a:defRPr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Type of Trees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A self-balancing binary search tree with the following properties:…"/>
          <p:cNvSpPr txBox="1">
            <a:spLocks noGrp="1"/>
          </p:cNvSpPr>
          <p:nvPr>
            <p:ph type="body" idx="21"/>
          </p:nvPr>
        </p:nvSpPr>
        <p:spPr>
          <a:xfrm>
            <a:off x="1206500" y="2476792"/>
            <a:ext cx="21971000" cy="317711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defTabSz="544830">
              <a:defRPr sz="3630" b="0">
                <a:latin typeface="Graphik"/>
                <a:ea typeface="Graphik"/>
                <a:cs typeface="Graphik"/>
                <a:sym typeface="Graphik"/>
              </a:defRPr>
            </a:pPr>
            <a:r>
              <a:t>A self-balancing binary search tree with the following properties:</a:t>
            </a:r>
          </a:p>
          <a:p>
            <a:pPr marL="150876" indent="-150876" defTabSz="544830">
              <a:buSzPct val="100000"/>
              <a:buChar char="•"/>
              <a:defRPr sz="3630" b="0">
                <a:latin typeface="Graphik"/>
                <a:ea typeface="Graphik"/>
                <a:cs typeface="Graphik"/>
                <a:sym typeface="Graphik"/>
              </a:defRPr>
            </a:pPr>
            <a:r>
              <a:t> Nodes are either red or black.</a:t>
            </a:r>
          </a:p>
          <a:p>
            <a:pPr marL="150876" indent="-150876" defTabSz="544830">
              <a:buSzPct val="100000"/>
              <a:buChar char="•"/>
              <a:defRPr sz="3630" b="0">
                <a:latin typeface="Graphik"/>
                <a:ea typeface="Graphik"/>
                <a:cs typeface="Graphik"/>
                <a:sym typeface="Graphik"/>
              </a:defRPr>
            </a:pPr>
            <a:r>
              <a:t> Root is black.</a:t>
            </a:r>
          </a:p>
          <a:p>
            <a:pPr marL="150876" indent="-150876" defTabSz="544830">
              <a:buSzPct val="100000"/>
              <a:buChar char="•"/>
              <a:defRPr sz="3630" b="0">
                <a:latin typeface="Graphik"/>
                <a:ea typeface="Graphik"/>
                <a:cs typeface="Graphik"/>
                <a:sym typeface="Graphik"/>
              </a:defRPr>
            </a:pPr>
            <a:r>
              <a:t> No two red nodes can be adjacent.</a:t>
            </a:r>
          </a:p>
          <a:p>
            <a:pPr marL="150876" indent="-150876" defTabSz="544830">
              <a:buSzPct val="100000"/>
              <a:buChar char="•"/>
              <a:defRPr sz="3630" b="0">
                <a:latin typeface="Graphik"/>
                <a:ea typeface="Graphik"/>
                <a:cs typeface="Graphik"/>
                <a:sym typeface="Graphik"/>
              </a:defRPr>
            </a:pPr>
            <a:r>
              <a:t> Every path from root to a leaf has the same number of black nodes.</a:t>
            </a:r>
          </a:p>
        </p:txBody>
      </p:sp>
      <p:sp>
        <p:nvSpPr>
          <p:cNvPr id="216" name="Red-Black Tre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67655">
              <a:defRPr sz="7905" spc="-158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Red-Black Tree</a:t>
            </a:r>
          </a:p>
        </p:txBody>
      </p:sp>
      <p:sp>
        <p:nvSpPr>
          <p:cNvPr id="217" name="Memory management in compilers, used in TreeMap and TreeSet in Java"/>
          <p:cNvSpPr txBox="1"/>
          <p:nvPr/>
        </p:nvSpPr>
        <p:spPr>
          <a:xfrm>
            <a:off x="1440964" y="12231541"/>
            <a:ext cx="14026924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marL="152400" indent="-152400" defTabSz="457200">
              <a:lnSpc>
                <a:spcPct val="100000"/>
              </a:lnSpc>
              <a:spcBef>
                <a:spcPts val="0"/>
              </a:spcBef>
              <a:buSzPct val="123000"/>
              <a:buChar char="•"/>
              <a:defRPr sz="25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Memory management in compilers, used in TreeMap and TreeSet in Java</a:t>
            </a:r>
          </a:p>
        </p:txBody>
      </p:sp>
      <p:pic>
        <p:nvPicPr>
          <p:cNvPr id="218" name="pasted-movie.png" descr="pasted-movi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6813" y="5931696"/>
            <a:ext cx="7670374" cy="54861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600" fill="hold"/>
                                        <p:tgtEl>
                                          <p:spTgt spid="21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21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600" fill="hold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600" fill="hold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600" fill="hold"/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00" fill="hold"/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600" fill="hold"/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fill="hold"/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600" fill="hold"/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600" fill="hold"/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600" fill="hold"/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600" fill="hold"/>
                                        <p:tgtEl>
                                          <p:spTgt spid="2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6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600" fill="hold"/>
                                        <p:tgtEl>
                                          <p:spTgt spid="2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3" presetClass="entr" presetSubtype="16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6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600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" grpId="1" build="p" bldLvl="5" animBg="1" advAuto="0"/>
      <p:bldP spid="217" grpId="3" animBg="1" advAuto="0"/>
      <p:bldP spid="218" grpId="2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A tree where each node can have at most N children"/>
          <p:cNvSpPr txBox="1">
            <a:spLocks noGrp="1"/>
          </p:cNvSpPr>
          <p:nvPr>
            <p:ph type="body" idx="21"/>
          </p:nvPr>
        </p:nvSpPr>
        <p:spPr>
          <a:xfrm>
            <a:off x="1206500" y="2476792"/>
            <a:ext cx="21971000" cy="758445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defTabSz="602615">
              <a:defRPr sz="4015" b="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A tree where each node can have at most N children</a:t>
            </a:r>
          </a:p>
        </p:txBody>
      </p:sp>
      <p:sp>
        <p:nvSpPr>
          <p:cNvPr id="221" name="N-ary Tre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67655">
              <a:defRPr sz="7905" spc="-158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N-ary Tree</a:t>
            </a:r>
          </a:p>
        </p:txBody>
      </p:sp>
      <p:sp>
        <p:nvSpPr>
          <p:cNvPr id="222" name="Representing hierarchical structures like file systems."/>
          <p:cNvSpPr txBox="1"/>
          <p:nvPr/>
        </p:nvSpPr>
        <p:spPr>
          <a:xfrm>
            <a:off x="1440964" y="12231541"/>
            <a:ext cx="7928437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marL="152400" indent="-152400" defTabSz="457200">
              <a:lnSpc>
                <a:spcPct val="100000"/>
              </a:lnSpc>
              <a:spcBef>
                <a:spcPts val="0"/>
              </a:spcBef>
              <a:buSzPct val="123000"/>
              <a:buChar char="•"/>
              <a:defRPr sz="25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Representing hierarchical structures like file systems.</a:t>
            </a:r>
          </a:p>
        </p:txBody>
      </p:sp>
      <p:pic>
        <p:nvPicPr>
          <p:cNvPr id="223" name="pasted-movie.png" descr="pasted-movi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6593" y="4705656"/>
            <a:ext cx="10743121" cy="458717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" grpId="1" animBg="1" advAuto="0"/>
      <p:bldP spid="222" grpId="3" animBg="1" advAuto="0"/>
      <p:bldP spid="223" grpId="2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A specialized tree for storing strings, where nodes represent characters, and paths represent words."/>
          <p:cNvSpPr txBox="1">
            <a:spLocks noGrp="1"/>
          </p:cNvSpPr>
          <p:nvPr>
            <p:ph type="body" idx="21"/>
          </p:nvPr>
        </p:nvSpPr>
        <p:spPr>
          <a:xfrm>
            <a:off x="1206500" y="2476792"/>
            <a:ext cx="21971000" cy="118375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defTabSz="495300">
              <a:defRPr sz="3300" b="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A specialized tree for storing strings, where nodes represent characters, and paths represent words.</a:t>
            </a:r>
          </a:p>
        </p:txBody>
      </p:sp>
      <p:sp>
        <p:nvSpPr>
          <p:cNvPr id="226" name="Trie (Prefix Tree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67655">
              <a:defRPr sz="7905" spc="-158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Trie (Prefix Tree)</a:t>
            </a:r>
          </a:p>
        </p:txBody>
      </p:sp>
      <p:sp>
        <p:nvSpPr>
          <p:cNvPr id="227" name="Used in autocomplete systems and dictionaries."/>
          <p:cNvSpPr txBox="1"/>
          <p:nvPr/>
        </p:nvSpPr>
        <p:spPr>
          <a:xfrm>
            <a:off x="1440964" y="12231541"/>
            <a:ext cx="7928437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marL="152400" indent="-152400" defTabSz="457200">
              <a:lnSpc>
                <a:spcPct val="100000"/>
              </a:lnSpc>
              <a:spcBef>
                <a:spcPts val="0"/>
              </a:spcBef>
              <a:buSzPct val="123000"/>
              <a:buChar char="•"/>
              <a:defRPr sz="25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Used in autocomplete systems and dictionaries.</a:t>
            </a:r>
          </a:p>
        </p:txBody>
      </p:sp>
      <p:pic>
        <p:nvPicPr>
          <p:cNvPr id="228" name="pasted-movie.png" descr="pasted-movi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0300" y="3945976"/>
            <a:ext cx="6883400" cy="6248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2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" grpId="1" animBg="1" advAuto="0"/>
      <p:bldP spid="227" grpId="3" animBg="1" advAuto="0"/>
      <p:bldP spid="228" grpId="2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A tree used to store intervals or segments for efficient range queries."/>
          <p:cNvSpPr txBox="1">
            <a:spLocks noGrp="1"/>
          </p:cNvSpPr>
          <p:nvPr>
            <p:ph type="body" idx="21"/>
          </p:nvPr>
        </p:nvSpPr>
        <p:spPr>
          <a:xfrm>
            <a:off x="1206500" y="2476792"/>
            <a:ext cx="21971000" cy="7511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defTabSz="586104">
              <a:defRPr sz="3905" b="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A tree used to store intervals or segments for efficient range queries.</a:t>
            </a:r>
          </a:p>
        </p:txBody>
      </p:sp>
      <p:sp>
        <p:nvSpPr>
          <p:cNvPr id="231" name="Segment Tre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67655">
              <a:defRPr sz="7905" spc="-158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Segment Tree</a:t>
            </a:r>
          </a:p>
        </p:txBody>
      </p:sp>
      <p:sp>
        <p:nvSpPr>
          <p:cNvPr id="232" name="Range sum queries, range minimum/maximum queries."/>
          <p:cNvSpPr txBox="1"/>
          <p:nvPr/>
        </p:nvSpPr>
        <p:spPr>
          <a:xfrm>
            <a:off x="1440964" y="12231541"/>
            <a:ext cx="9627062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marL="152400" indent="-152400" defTabSz="457200">
              <a:lnSpc>
                <a:spcPct val="100000"/>
              </a:lnSpc>
              <a:spcBef>
                <a:spcPts val="0"/>
              </a:spcBef>
              <a:buSzPct val="123000"/>
              <a:buChar char="•"/>
              <a:defRPr sz="25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Range sum queries, range minimum/maximum queries.</a:t>
            </a:r>
          </a:p>
        </p:txBody>
      </p:sp>
      <p:pic>
        <p:nvPicPr>
          <p:cNvPr id="233" name="pasted-movie.png" descr="pasted-movi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6451" y="4175917"/>
            <a:ext cx="9002942" cy="62653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2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" grpId="1" animBg="1" advAuto="0"/>
      <p:bldP spid="232" grpId="3" animBg="1" advAuto="0"/>
      <p:bldP spid="233" grpId="2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A tree used for efficient prefix sum queries and updates."/>
          <p:cNvSpPr txBox="1">
            <a:spLocks noGrp="1"/>
          </p:cNvSpPr>
          <p:nvPr>
            <p:ph type="body" idx="21"/>
          </p:nvPr>
        </p:nvSpPr>
        <p:spPr>
          <a:xfrm>
            <a:off x="1206500" y="2476792"/>
            <a:ext cx="21971000" cy="75117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defTabSz="586104">
              <a:defRPr sz="3905" b="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A tree used for efficient prefix sum queries and updates.</a:t>
            </a:r>
          </a:p>
        </p:txBody>
      </p:sp>
      <p:sp>
        <p:nvSpPr>
          <p:cNvPr id="236" name="Fenwick Tree (Binary Indexed Tree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67655">
              <a:defRPr sz="7905" spc="-158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Fenwick Tree (Binary Indexed Tree)</a:t>
            </a:r>
          </a:p>
        </p:txBody>
      </p:sp>
      <p:sp>
        <p:nvSpPr>
          <p:cNvPr id="237" name="Dynamic cumulative frequency tables."/>
          <p:cNvSpPr txBox="1"/>
          <p:nvPr/>
        </p:nvSpPr>
        <p:spPr>
          <a:xfrm>
            <a:off x="1440964" y="12231541"/>
            <a:ext cx="9627062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marL="152400" indent="-152400" defTabSz="457200">
              <a:lnSpc>
                <a:spcPct val="100000"/>
              </a:lnSpc>
              <a:spcBef>
                <a:spcPts val="0"/>
              </a:spcBef>
              <a:buSzPct val="123000"/>
              <a:buChar char="•"/>
              <a:defRPr sz="25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Dynamic cumulative frequency tables.</a:t>
            </a:r>
          </a:p>
        </p:txBody>
      </p:sp>
      <p:pic>
        <p:nvPicPr>
          <p:cNvPr id="238" name="pasted-movie.png" descr="pasted-movi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6800" y="4654550"/>
            <a:ext cx="8698080" cy="54678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" grpId="1" animBg="1" advAuto="0"/>
      <p:bldP spid="237" grpId="3" animBg="1" advAuto="0"/>
      <p:bldP spid="238" grpId="2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A Binary Tree is a hierarchical data structure in which each node has at most two children"/>
          <p:cNvSpPr txBox="1">
            <a:spLocks noGrp="1"/>
          </p:cNvSpPr>
          <p:nvPr>
            <p:ph type="body" idx="21"/>
          </p:nvPr>
        </p:nvSpPr>
        <p:spPr>
          <a:xfrm>
            <a:off x="1206500" y="2476792"/>
            <a:ext cx="21971000" cy="181020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defTabSz="619125">
              <a:defRPr sz="4125" b="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A Binary Tree is a hierarchical data structure in which each node has at most two children</a:t>
            </a:r>
          </a:p>
        </p:txBody>
      </p:sp>
      <p:sp>
        <p:nvSpPr>
          <p:cNvPr id="241" name="Binary Tre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67655">
              <a:defRPr sz="7905" spc="-158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Binary Trees</a:t>
            </a:r>
          </a:p>
        </p:txBody>
      </p:sp>
      <p:sp>
        <p:nvSpPr>
          <p:cNvPr id="242" name="Full Binary Tree- Every node has either 0 or 2 children.…"/>
          <p:cNvSpPr txBox="1"/>
          <p:nvPr/>
        </p:nvSpPr>
        <p:spPr>
          <a:xfrm>
            <a:off x="1556450" y="10446666"/>
            <a:ext cx="18585137" cy="2006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152400" indent="-152400" defTabSz="457200">
              <a:lnSpc>
                <a:spcPct val="100000"/>
              </a:lnSpc>
              <a:spcBef>
                <a:spcPts val="0"/>
              </a:spcBef>
              <a:buSzPct val="123000"/>
              <a:buChar char="•"/>
              <a:defRPr sz="2500">
                <a:latin typeface="Helvetica"/>
                <a:ea typeface="Helvetica"/>
                <a:cs typeface="Helvetica"/>
                <a:sym typeface="Helvetica"/>
              </a:defRPr>
            </a:pPr>
            <a:r>
              <a:t> Full Binary Tree- Every node has either </a:t>
            </a:r>
            <a:r>
              <a:rPr b="1"/>
              <a:t>0 or 2</a:t>
            </a:r>
            <a:r>
              <a:t> children.</a:t>
            </a:r>
          </a:p>
          <a:p>
            <a:pPr marL="152400" indent="-152400" defTabSz="457200">
              <a:lnSpc>
                <a:spcPct val="100000"/>
              </a:lnSpc>
              <a:spcBef>
                <a:spcPts val="0"/>
              </a:spcBef>
              <a:buSzPct val="123000"/>
              <a:buChar char="•"/>
              <a:defRPr sz="2500">
                <a:latin typeface="Helvetica"/>
                <a:ea typeface="Helvetica"/>
                <a:cs typeface="Helvetica"/>
                <a:sym typeface="Helvetica"/>
              </a:defRPr>
            </a:pPr>
            <a:r>
              <a:t> Complete Binary Tree- All levels are completely filled </a:t>
            </a:r>
            <a:r>
              <a:rPr b="1"/>
              <a:t>except possibly the last</a:t>
            </a:r>
            <a:r>
              <a:t>, which is filled from </a:t>
            </a:r>
            <a:r>
              <a:rPr b="1"/>
              <a:t>left to right</a:t>
            </a:r>
            <a:r>
              <a:t>.</a:t>
            </a:r>
          </a:p>
          <a:p>
            <a:pPr marL="152400" indent="-152400" defTabSz="457200">
              <a:lnSpc>
                <a:spcPct val="100000"/>
              </a:lnSpc>
              <a:spcBef>
                <a:spcPts val="0"/>
              </a:spcBef>
              <a:buSzPct val="123000"/>
              <a:buChar char="•"/>
              <a:defRPr sz="2500">
                <a:latin typeface="Helvetica"/>
                <a:ea typeface="Helvetica"/>
                <a:cs typeface="Helvetica"/>
                <a:sym typeface="Helvetica"/>
              </a:defRPr>
            </a:pPr>
            <a:r>
              <a:t> Perfect Binary Tree - All </a:t>
            </a:r>
            <a:r>
              <a:rPr b="1"/>
              <a:t>internal nodes</a:t>
            </a:r>
            <a:r>
              <a:t> have </a:t>
            </a:r>
            <a:r>
              <a:rPr b="1"/>
              <a:t>two children</a:t>
            </a:r>
            <a:r>
              <a:t>, and all </a:t>
            </a:r>
            <a:r>
              <a:rPr b="1"/>
              <a:t>leaf nodes</a:t>
            </a:r>
            <a:r>
              <a:t> are at the same level.</a:t>
            </a:r>
          </a:p>
          <a:p>
            <a:pPr marL="152400" indent="-152400" defTabSz="457200">
              <a:lnSpc>
                <a:spcPct val="100000"/>
              </a:lnSpc>
              <a:spcBef>
                <a:spcPts val="0"/>
              </a:spcBef>
              <a:buSzPct val="123000"/>
              <a:buChar char="•"/>
              <a:defRPr sz="2500">
                <a:latin typeface="Helvetica"/>
                <a:ea typeface="Helvetica"/>
                <a:cs typeface="Helvetica"/>
                <a:sym typeface="Helvetica"/>
              </a:defRPr>
            </a:pPr>
            <a:r>
              <a:t> Balanced Binary Tree- The difference in height between left and right subtrees is at most 1.</a:t>
            </a:r>
          </a:p>
          <a:p>
            <a:pPr marL="152400" indent="-152400" defTabSz="457200">
              <a:lnSpc>
                <a:spcPct val="100000"/>
              </a:lnSpc>
              <a:spcBef>
                <a:spcPts val="0"/>
              </a:spcBef>
              <a:buSzPct val="123000"/>
              <a:buChar char="•"/>
              <a:defRPr sz="2500">
                <a:latin typeface="Helvetica"/>
                <a:ea typeface="Helvetica"/>
                <a:cs typeface="Helvetica"/>
                <a:sym typeface="Helvetica"/>
              </a:defRPr>
            </a:pPr>
            <a:r>
              <a:t> Degenerate (Skewed) Tree Every parent node has </a:t>
            </a:r>
            <a:r>
              <a:rPr b="1"/>
              <a:t>only one child</a:t>
            </a:r>
            <a:r>
              <a:t>.</a:t>
            </a:r>
          </a:p>
        </p:txBody>
      </p:sp>
      <p:grpSp>
        <p:nvGrpSpPr>
          <p:cNvPr id="254" name="Group"/>
          <p:cNvGrpSpPr/>
          <p:nvPr/>
        </p:nvGrpSpPr>
        <p:grpSpPr>
          <a:xfrm>
            <a:off x="8504875" y="4378126"/>
            <a:ext cx="7014066" cy="4607230"/>
            <a:chOff x="0" y="0"/>
            <a:chExt cx="7014064" cy="4607229"/>
          </a:xfrm>
        </p:grpSpPr>
        <p:sp>
          <p:nvSpPr>
            <p:cNvPr id="243" name="1"/>
            <p:cNvSpPr/>
            <p:nvPr/>
          </p:nvSpPr>
          <p:spPr>
            <a:xfrm>
              <a:off x="2788156" y="0"/>
              <a:ext cx="1091295" cy="1060167"/>
            </a:xfrm>
            <a:prstGeom prst="ellipse">
              <a:avLst/>
            </a:prstGeom>
            <a:solidFill>
              <a:schemeClr val="accent5">
                <a:hueOff val="106044"/>
                <a:satOff val="10158"/>
                <a:lumOff val="1604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244" name="2"/>
            <p:cNvSpPr/>
            <p:nvPr/>
          </p:nvSpPr>
          <p:spPr>
            <a:xfrm>
              <a:off x="1418825" y="1814776"/>
              <a:ext cx="1091295" cy="1060168"/>
            </a:xfrm>
            <a:prstGeom prst="ellipse">
              <a:avLst/>
            </a:prstGeom>
            <a:solidFill>
              <a:schemeClr val="accent5">
                <a:hueOff val="106044"/>
                <a:satOff val="10158"/>
                <a:lumOff val="1604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245" name="3"/>
            <p:cNvSpPr/>
            <p:nvPr/>
          </p:nvSpPr>
          <p:spPr>
            <a:xfrm>
              <a:off x="4305970" y="1699290"/>
              <a:ext cx="1091294" cy="1060168"/>
            </a:xfrm>
            <a:prstGeom prst="ellipse">
              <a:avLst/>
            </a:prstGeom>
            <a:solidFill>
              <a:schemeClr val="accent5">
                <a:hueOff val="106044"/>
                <a:satOff val="10158"/>
                <a:lumOff val="1604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246" name="4"/>
            <p:cNvSpPr/>
            <p:nvPr/>
          </p:nvSpPr>
          <p:spPr>
            <a:xfrm>
              <a:off x="0" y="3547063"/>
              <a:ext cx="1091294" cy="1060167"/>
            </a:xfrm>
            <a:prstGeom prst="ellipse">
              <a:avLst/>
            </a:prstGeom>
            <a:solidFill>
              <a:schemeClr val="accent5">
                <a:hueOff val="106044"/>
                <a:satOff val="10158"/>
                <a:lumOff val="1604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247" name="5"/>
            <p:cNvSpPr/>
            <p:nvPr/>
          </p:nvSpPr>
          <p:spPr>
            <a:xfrm>
              <a:off x="2788156" y="3547063"/>
              <a:ext cx="1091295" cy="1060167"/>
            </a:xfrm>
            <a:prstGeom prst="ellipse">
              <a:avLst/>
            </a:prstGeom>
            <a:solidFill>
              <a:schemeClr val="accent5">
                <a:hueOff val="106044"/>
                <a:satOff val="10158"/>
                <a:lumOff val="1604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248" name="6"/>
            <p:cNvSpPr/>
            <p:nvPr/>
          </p:nvSpPr>
          <p:spPr>
            <a:xfrm>
              <a:off x="5922771" y="3547063"/>
              <a:ext cx="1091294" cy="1060167"/>
            </a:xfrm>
            <a:prstGeom prst="ellipse">
              <a:avLst/>
            </a:prstGeom>
            <a:solidFill>
              <a:schemeClr val="accent5">
                <a:hueOff val="106044"/>
                <a:satOff val="10158"/>
                <a:lumOff val="1604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249" name="Line"/>
            <p:cNvSpPr/>
            <p:nvPr/>
          </p:nvSpPr>
          <p:spPr>
            <a:xfrm flipV="1">
              <a:off x="2260723" y="915467"/>
              <a:ext cx="702430" cy="1045018"/>
            </a:xfrm>
            <a:prstGeom prst="line">
              <a:avLst/>
            </a:prstGeom>
            <a:noFill/>
            <a:ln w="25400" cap="flat">
              <a:solidFill>
                <a:schemeClr val="accent5">
                  <a:hueOff val="106044"/>
                  <a:satOff val="10158"/>
                  <a:lumOff val="16042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250" name="Line"/>
            <p:cNvSpPr/>
            <p:nvPr/>
          </p:nvSpPr>
          <p:spPr>
            <a:xfrm flipV="1">
              <a:off x="940886" y="2658335"/>
              <a:ext cx="702430" cy="1045018"/>
            </a:xfrm>
            <a:prstGeom prst="line">
              <a:avLst/>
            </a:prstGeom>
            <a:noFill/>
            <a:ln w="25400" cap="flat">
              <a:solidFill>
                <a:schemeClr val="accent5">
                  <a:hueOff val="106044"/>
                  <a:satOff val="10158"/>
                  <a:lumOff val="16042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251" name="Line"/>
            <p:cNvSpPr/>
            <p:nvPr/>
          </p:nvSpPr>
          <p:spPr>
            <a:xfrm flipH="1" flipV="1">
              <a:off x="2379264" y="2677097"/>
              <a:ext cx="618599" cy="927913"/>
            </a:xfrm>
            <a:prstGeom prst="line">
              <a:avLst/>
            </a:prstGeom>
            <a:noFill/>
            <a:ln w="25400" cap="flat">
              <a:solidFill>
                <a:schemeClr val="accent5">
                  <a:hueOff val="106044"/>
                  <a:satOff val="10158"/>
                  <a:lumOff val="16042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252" name="Line"/>
            <p:cNvSpPr/>
            <p:nvPr/>
          </p:nvSpPr>
          <p:spPr>
            <a:xfrm flipH="1" flipV="1">
              <a:off x="3767911" y="862320"/>
              <a:ext cx="801753" cy="1044528"/>
            </a:xfrm>
            <a:prstGeom prst="line">
              <a:avLst/>
            </a:prstGeom>
            <a:noFill/>
            <a:ln w="25400" cap="flat">
              <a:solidFill>
                <a:schemeClr val="accent5">
                  <a:hueOff val="106044"/>
                  <a:satOff val="10158"/>
                  <a:lumOff val="16042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253" name="Line"/>
            <p:cNvSpPr/>
            <p:nvPr/>
          </p:nvSpPr>
          <p:spPr>
            <a:xfrm flipH="1" flipV="1">
              <a:off x="5186737" y="2658316"/>
              <a:ext cx="906412" cy="1045056"/>
            </a:xfrm>
            <a:prstGeom prst="line">
              <a:avLst/>
            </a:prstGeom>
            <a:noFill/>
            <a:ln w="25400" cap="flat">
              <a:solidFill>
                <a:schemeClr val="accent5">
                  <a:hueOff val="106044"/>
                  <a:satOff val="10158"/>
                  <a:lumOff val="16042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3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30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4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42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42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grpId="2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400" fill="hold"/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00" fill="hold"/>
                                        <p:tgtEl>
                                          <p:spTgt spid="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400" fill="hold"/>
                                        <p:tgtEl>
                                          <p:spTgt spid="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3" presetClass="entr" presetSubtype="16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400" fill="hold"/>
                                        <p:tgtEl>
                                          <p:spTgt spid="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400" fill="hold"/>
                                        <p:tgtEl>
                                          <p:spTgt spid="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3" presetClass="entr" presetSubtype="16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400" fill="hold"/>
                                        <p:tgtEl>
                                          <p:spTgt spid="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400" fill="hold"/>
                                        <p:tgtEl>
                                          <p:spTgt spid="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3" presetClass="entr" presetSubtype="16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400" fill="hold"/>
                                        <p:tgtEl>
                                          <p:spTgt spid="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400" fill="hold"/>
                                        <p:tgtEl>
                                          <p:spTgt spid="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" grpId="2" build="p" bldLvl="5" animBg="1" advAuto="0"/>
      <p:bldP spid="254" grpId="1" animBg="1" advAuto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roup"/>
          <p:cNvGrpSpPr/>
          <p:nvPr/>
        </p:nvGrpSpPr>
        <p:grpSpPr>
          <a:xfrm>
            <a:off x="11260036" y="1471584"/>
            <a:ext cx="3794577" cy="4255876"/>
            <a:chOff x="0" y="0"/>
            <a:chExt cx="3794575" cy="4255874"/>
          </a:xfrm>
        </p:grpSpPr>
        <p:sp>
          <p:nvSpPr>
            <p:cNvPr id="256" name="Line"/>
            <p:cNvSpPr/>
            <p:nvPr/>
          </p:nvSpPr>
          <p:spPr>
            <a:xfrm flipH="1" flipV="1">
              <a:off x="641017" y="705072"/>
              <a:ext cx="2658496" cy="3029902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257" name="Oval"/>
            <p:cNvSpPr/>
            <p:nvPr/>
          </p:nvSpPr>
          <p:spPr>
            <a:xfrm>
              <a:off x="0" y="0"/>
              <a:ext cx="802528" cy="848786"/>
            </a:xfrm>
            <a:prstGeom prst="ellipse">
              <a:avLst/>
            </a:prstGeom>
            <a:solidFill>
              <a:schemeClr val="accent5">
                <a:hueOff val="106044"/>
                <a:satOff val="10158"/>
                <a:lumOff val="1604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58" name="Oval"/>
            <p:cNvSpPr/>
            <p:nvPr/>
          </p:nvSpPr>
          <p:spPr>
            <a:xfrm>
              <a:off x="990399" y="1102617"/>
              <a:ext cx="802528" cy="848787"/>
            </a:xfrm>
            <a:prstGeom prst="ellipse">
              <a:avLst/>
            </a:prstGeom>
            <a:solidFill>
              <a:schemeClr val="accent5">
                <a:hueOff val="106044"/>
                <a:satOff val="10158"/>
                <a:lumOff val="1604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59" name="Oval"/>
            <p:cNvSpPr/>
            <p:nvPr/>
          </p:nvSpPr>
          <p:spPr>
            <a:xfrm>
              <a:off x="2147602" y="2392680"/>
              <a:ext cx="802529" cy="848787"/>
            </a:xfrm>
            <a:prstGeom prst="ellipse">
              <a:avLst/>
            </a:prstGeom>
            <a:solidFill>
              <a:schemeClr val="accent5">
                <a:hueOff val="106044"/>
                <a:satOff val="10158"/>
                <a:lumOff val="1604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60" name="Oval"/>
            <p:cNvSpPr/>
            <p:nvPr/>
          </p:nvSpPr>
          <p:spPr>
            <a:xfrm>
              <a:off x="2992048" y="3407088"/>
              <a:ext cx="802528" cy="848787"/>
            </a:xfrm>
            <a:prstGeom prst="ellipse">
              <a:avLst/>
            </a:prstGeom>
            <a:solidFill>
              <a:schemeClr val="accent5">
                <a:hueOff val="106044"/>
                <a:satOff val="10158"/>
                <a:lumOff val="16042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  <p:grpSp>
        <p:nvGrpSpPr>
          <p:cNvPr id="267" name="Group"/>
          <p:cNvGrpSpPr/>
          <p:nvPr/>
        </p:nvGrpSpPr>
        <p:grpSpPr>
          <a:xfrm>
            <a:off x="7168539" y="7165769"/>
            <a:ext cx="4302277" cy="4765187"/>
            <a:chOff x="0" y="0"/>
            <a:chExt cx="4302275" cy="4765185"/>
          </a:xfrm>
        </p:grpSpPr>
        <p:sp>
          <p:nvSpPr>
            <p:cNvPr id="262" name="Line"/>
            <p:cNvSpPr/>
            <p:nvPr/>
          </p:nvSpPr>
          <p:spPr>
            <a:xfrm flipV="1">
              <a:off x="647828" y="673087"/>
              <a:ext cx="2966579" cy="3459082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263" name="Circle"/>
            <p:cNvSpPr/>
            <p:nvPr/>
          </p:nvSpPr>
          <p:spPr>
            <a:xfrm>
              <a:off x="3264008" y="0"/>
              <a:ext cx="1038268" cy="1036276"/>
            </a:xfrm>
            <a:prstGeom prst="ellipse">
              <a:avLst/>
            </a:prstGeom>
            <a:solidFill>
              <a:schemeClr val="accent2">
                <a:hueOff val="-206910"/>
                <a:satOff val="-12829"/>
                <a:lumOff val="1623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64" name="Circle"/>
            <p:cNvSpPr/>
            <p:nvPr/>
          </p:nvSpPr>
          <p:spPr>
            <a:xfrm>
              <a:off x="2036633" y="1453871"/>
              <a:ext cx="1038268" cy="1036276"/>
            </a:xfrm>
            <a:prstGeom prst="ellipse">
              <a:avLst/>
            </a:prstGeom>
            <a:solidFill>
              <a:schemeClr val="accent2">
                <a:hueOff val="-206910"/>
                <a:satOff val="-12829"/>
                <a:lumOff val="1623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65" name="Circle"/>
            <p:cNvSpPr/>
            <p:nvPr/>
          </p:nvSpPr>
          <p:spPr>
            <a:xfrm>
              <a:off x="930647" y="2611583"/>
              <a:ext cx="1038268" cy="1036277"/>
            </a:xfrm>
            <a:prstGeom prst="ellipse">
              <a:avLst/>
            </a:prstGeom>
            <a:solidFill>
              <a:schemeClr val="accent2">
                <a:hueOff val="-206910"/>
                <a:satOff val="-12829"/>
                <a:lumOff val="1623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  <p:sp>
          <p:nvSpPr>
            <p:cNvPr id="266" name="Circle"/>
            <p:cNvSpPr/>
            <p:nvPr/>
          </p:nvSpPr>
          <p:spPr>
            <a:xfrm>
              <a:off x="0" y="3728909"/>
              <a:ext cx="1038268" cy="1036277"/>
            </a:xfrm>
            <a:prstGeom prst="ellipse">
              <a:avLst/>
            </a:prstGeom>
            <a:solidFill>
              <a:schemeClr val="accent2">
                <a:hueOff val="-206910"/>
                <a:satOff val="-12829"/>
                <a:lumOff val="16238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4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4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" grpId="1" animBg="1" advAuto="0"/>
      <p:bldP spid="267" grpId="2" animBg="1" advAuto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reorder Traversal (Root → Left → Right)"/>
          <p:cNvSpPr txBox="1">
            <a:spLocks noGrp="1"/>
          </p:cNvSpPr>
          <p:nvPr>
            <p:ph type="body" idx="21"/>
          </p:nvPr>
        </p:nvSpPr>
        <p:spPr>
          <a:xfrm>
            <a:off x="1206500" y="2476792"/>
            <a:ext cx="21971000" cy="7843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defTabSz="627379">
              <a:defRPr sz="4180" b="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Preorder Traversal (Root → Left → Right)</a:t>
            </a:r>
          </a:p>
        </p:txBody>
      </p:sp>
      <p:sp>
        <p:nvSpPr>
          <p:cNvPr id="270" name="Traversa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67655">
              <a:defRPr sz="7905" spc="-158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Traversal</a:t>
            </a:r>
          </a:p>
        </p:txBody>
      </p:sp>
      <p:grpSp>
        <p:nvGrpSpPr>
          <p:cNvPr id="282" name="Group"/>
          <p:cNvGrpSpPr/>
          <p:nvPr/>
        </p:nvGrpSpPr>
        <p:grpSpPr>
          <a:xfrm>
            <a:off x="8504875" y="4378126"/>
            <a:ext cx="7014066" cy="4607230"/>
            <a:chOff x="0" y="0"/>
            <a:chExt cx="7014064" cy="4607229"/>
          </a:xfrm>
        </p:grpSpPr>
        <p:sp>
          <p:nvSpPr>
            <p:cNvPr id="271" name="1"/>
            <p:cNvSpPr/>
            <p:nvPr/>
          </p:nvSpPr>
          <p:spPr>
            <a:xfrm>
              <a:off x="2788156" y="0"/>
              <a:ext cx="1091295" cy="1060167"/>
            </a:xfrm>
            <a:prstGeom prst="ellipse">
              <a:avLst/>
            </a:prstGeom>
            <a:solidFill>
              <a:schemeClr val="accent5">
                <a:hueOff val="106044"/>
                <a:satOff val="10158"/>
                <a:lumOff val="1604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272" name="2"/>
            <p:cNvSpPr/>
            <p:nvPr/>
          </p:nvSpPr>
          <p:spPr>
            <a:xfrm>
              <a:off x="1418825" y="1814776"/>
              <a:ext cx="1091295" cy="1060168"/>
            </a:xfrm>
            <a:prstGeom prst="ellipse">
              <a:avLst/>
            </a:prstGeom>
            <a:solidFill>
              <a:schemeClr val="accent5">
                <a:hueOff val="106044"/>
                <a:satOff val="10158"/>
                <a:lumOff val="1604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273" name="3"/>
            <p:cNvSpPr/>
            <p:nvPr/>
          </p:nvSpPr>
          <p:spPr>
            <a:xfrm>
              <a:off x="4305970" y="1699290"/>
              <a:ext cx="1091294" cy="1060168"/>
            </a:xfrm>
            <a:prstGeom prst="ellipse">
              <a:avLst/>
            </a:prstGeom>
            <a:solidFill>
              <a:schemeClr val="accent5">
                <a:hueOff val="106044"/>
                <a:satOff val="10158"/>
                <a:lumOff val="1604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274" name="4"/>
            <p:cNvSpPr/>
            <p:nvPr/>
          </p:nvSpPr>
          <p:spPr>
            <a:xfrm>
              <a:off x="0" y="3547063"/>
              <a:ext cx="1091294" cy="1060167"/>
            </a:xfrm>
            <a:prstGeom prst="ellipse">
              <a:avLst/>
            </a:prstGeom>
            <a:solidFill>
              <a:schemeClr val="accent5">
                <a:hueOff val="106044"/>
                <a:satOff val="10158"/>
                <a:lumOff val="1604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275" name="5"/>
            <p:cNvSpPr/>
            <p:nvPr/>
          </p:nvSpPr>
          <p:spPr>
            <a:xfrm>
              <a:off x="2788156" y="3547063"/>
              <a:ext cx="1091295" cy="1060167"/>
            </a:xfrm>
            <a:prstGeom prst="ellipse">
              <a:avLst/>
            </a:prstGeom>
            <a:solidFill>
              <a:schemeClr val="accent5">
                <a:hueOff val="106044"/>
                <a:satOff val="10158"/>
                <a:lumOff val="1604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276" name="6"/>
            <p:cNvSpPr/>
            <p:nvPr/>
          </p:nvSpPr>
          <p:spPr>
            <a:xfrm>
              <a:off x="5922771" y="3547063"/>
              <a:ext cx="1091294" cy="1060167"/>
            </a:xfrm>
            <a:prstGeom prst="ellipse">
              <a:avLst/>
            </a:prstGeom>
            <a:solidFill>
              <a:schemeClr val="accent5">
                <a:hueOff val="106044"/>
                <a:satOff val="10158"/>
                <a:lumOff val="1604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277" name="Line"/>
            <p:cNvSpPr/>
            <p:nvPr/>
          </p:nvSpPr>
          <p:spPr>
            <a:xfrm flipV="1">
              <a:off x="2260723" y="915467"/>
              <a:ext cx="702430" cy="1045018"/>
            </a:xfrm>
            <a:prstGeom prst="line">
              <a:avLst/>
            </a:prstGeom>
            <a:noFill/>
            <a:ln w="25400" cap="flat">
              <a:solidFill>
                <a:schemeClr val="accent5">
                  <a:hueOff val="106044"/>
                  <a:satOff val="10158"/>
                  <a:lumOff val="16042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278" name="Line"/>
            <p:cNvSpPr/>
            <p:nvPr/>
          </p:nvSpPr>
          <p:spPr>
            <a:xfrm flipV="1">
              <a:off x="940886" y="2658335"/>
              <a:ext cx="702430" cy="1045018"/>
            </a:xfrm>
            <a:prstGeom prst="line">
              <a:avLst/>
            </a:prstGeom>
            <a:noFill/>
            <a:ln w="25400" cap="flat">
              <a:solidFill>
                <a:schemeClr val="accent5">
                  <a:hueOff val="106044"/>
                  <a:satOff val="10158"/>
                  <a:lumOff val="16042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279" name="Line"/>
            <p:cNvSpPr/>
            <p:nvPr/>
          </p:nvSpPr>
          <p:spPr>
            <a:xfrm flipH="1" flipV="1">
              <a:off x="2379264" y="2677097"/>
              <a:ext cx="618599" cy="927913"/>
            </a:xfrm>
            <a:prstGeom prst="line">
              <a:avLst/>
            </a:prstGeom>
            <a:noFill/>
            <a:ln w="25400" cap="flat">
              <a:solidFill>
                <a:schemeClr val="accent5">
                  <a:hueOff val="106044"/>
                  <a:satOff val="10158"/>
                  <a:lumOff val="16042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280" name="Line"/>
            <p:cNvSpPr/>
            <p:nvPr/>
          </p:nvSpPr>
          <p:spPr>
            <a:xfrm flipH="1" flipV="1">
              <a:off x="3767911" y="862320"/>
              <a:ext cx="801753" cy="1044528"/>
            </a:xfrm>
            <a:prstGeom prst="line">
              <a:avLst/>
            </a:prstGeom>
            <a:noFill/>
            <a:ln w="25400" cap="flat">
              <a:solidFill>
                <a:schemeClr val="accent5">
                  <a:hueOff val="106044"/>
                  <a:satOff val="10158"/>
                  <a:lumOff val="16042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281" name="Line"/>
            <p:cNvSpPr/>
            <p:nvPr/>
          </p:nvSpPr>
          <p:spPr>
            <a:xfrm flipH="1" flipV="1">
              <a:off x="5186737" y="2658316"/>
              <a:ext cx="906412" cy="1045056"/>
            </a:xfrm>
            <a:prstGeom prst="line">
              <a:avLst/>
            </a:prstGeom>
            <a:noFill/>
            <a:ln w="25400" cap="flat">
              <a:solidFill>
                <a:schemeClr val="accent5">
                  <a:hueOff val="106044"/>
                  <a:satOff val="10158"/>
                  <a:lumOff val="16042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283" name="1 2 4 5 3 6"/>
          <p:cNvSpPr txBox="1"/>
          <p:nvPr/>
        </p:nvSpPr>
        <p:spPr>
          <a:xfrm>
            <a:off x="10380903" y="11252760"/>
            <a:ext cx="4074857" cy="20331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1 2 4 5 3 6</a:t>
            </a:r>
          </a:p>
        </p:txBody>
      </p:sp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Inorder Traversal (Left → Root → Right)"/>
          <p:cNvSpPr txBox="1">
            <a:spLocks noGrp="1"/>
          </p:cNvSpPr>
          <p:nvPr>
            <p:ph type="body" idx="21"/>
          </p:nvPr>
        </p:nvSpPr>
        <p:spPr>
          <a:xfrm>
            <a:off x="1206500" y="2476792"/>
            <a:ext cx="21971000" cy="7843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defTabSz="627379">
              <a:defRPr sz="4180" b="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Inorder Traversal (Left → Root → Right)</a:t>
            </a:r>
          </a:p>
        </p:txBody>
      </p:sp>
      <p:sp>
        <p:nvSpPr>
          <p:cNvPr id="286" name="Traversa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67655">
              <a:defRPr sz="7905" spc="-158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Traversal</a:t>
            </a:r>
          </a:p>
        </p:txBody>
      </p:sp>
      <p:grpSp>
        <p:nvGrpSpPr>
          <p:cNvPr id="298" name="Group"/>
          <p:cNvGrpSpPr/>
          <p:nvPr/>
        </p:nvGrpSpPr>
        <p:grpSpPr>
          <a:xfrm>
            <a:off x="8504875" y="4378126"/>
            <a:ext cx="7014066" cy="4607230"/>
            <a:chOff x="0" y="0"/>
            <a:chExt cx="7014064" cy="4607229"/>
          </a:xfrm>
        </p:grpSpPr>
        <p:sp>
          <p:nvSpPr>
            <p:cNvPr id="287" name="1"/>
            <p:cNvSpPr/>
            <p:nvPr/>
          </p:nvSpPr>
          <p:spPr>
            <a:xfrm>
              <a:off x="2788156" y="0"/>
              <a:ext cx="1091295" cy="1060167"/>
            </a:xfrm>
            <a:prstGeom prst="ellipse">
              <a:avLst/>
            </a:prstGeom>
            <a:solidFill>
              <a:schemeClr val="accent5">
                <a:hueOff val="106044"/>
                <a:satOff val="10158"/>
                <a:lumOff val="1604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288" name="2"/>
            <p:cNvSpPr/>
            <p:nvPr/>
          </p:nvSpPr>
          <p:spPr>
            <a:xfrm>
              <a:off x="1418825" y="1814776"/>
              <a:ext cx="1091295" cy="1060168"/>
            </a:xfrm>
            <a:prstGeom prst="ellipse">
              <a:avLst/>
            </a:prstGeom>
            <a:solidFill>
              <a:schemeClr val="accent5">
                <a:hueOff val="106044"/>
                <a:satOff val="10158"/>
                <a:lumOff val="1604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289" name="3"/>
            <p:cNvSpPr/>
            <p:nvPr/>
          </p:nvSpPr>
          <p:spPr>
            <a:xfrm>
              <a:off x="4305970" y="1699290"/>
              <a:ext cx="1091294" cy="1060168"/>
            </a:xfrm>
            <a:prstGeom prst="ellipse">
              <a:avLst/>
            </a:prstGeom>
            <a:solidFill>
              <a:schemeClr val="accent5">
                <a:hueOff val="106044"/>
                <a:satOff val="10158"/>
                <a:lumOff val="1604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290" name="4"/>
            <p:cNvSpPr/>
            <p:nvPr/>
          </p:nvSpPr>
          <p:spPr>
            <a:xfrm>
              <a:off x="0" y="3547063"/>
              <a:ext cx="1091294" cy="1060167"/>
            </a:xfrm>
            <a:prstGeom prst="ellipse">
              <a:avLst/>
            </a:prstGeom>
            <a:solidFill>
              <a:schemeClr val="accent5">
                <a:hueOff val="106044"/>
                <a:satOff val="10158"/>
                <a:lumOff val="1604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291" name="5"/>
            <p:cNvSpPr/>
            <p:nvPr/>
          </p:nvSpPr>
          <p:spPr>
            <a:xfrm>
              <a:off x="2788156" y="3547063"/>
              <a:ext cx="1091295" cy="1060167"/>
            </a:xfrm>
            <a:prstGeom prst="ellipse">
              <a:avLst/>
            </a:prstGeom>
            <a:solidFill>
              <a:schemeClr val="accent5">
                <a:hueOff val="106044"/>
                <a:satOff val="10158"/>
                <a:lumOff val="1604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292" name="6"/>
            <p:cNvSpPr/>
            <p:nvPr/>
          </p:nvSpPr>
          <p:spPr>
            <a:xfrm>
              <a:off x="5922771" y="3547063"/>
              <a:ext cx="1091294" cy="1060167"/>
            </a:xfrm>
            <a:prstGeom prst="ellipse">
              <a:avLst/>
            </a:prstGeom>
            <a:solidFill>
              <a:schemeClr val="accent5">
                <a:hueOff val="106044"/>
                <a:satOff val="10158"/>
                <a:lumOff val="1604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293" name="Line"/>
            <p:cNvSpPr/>
            <p:nvPr/>
          </p:nvSpPr>
          <p:spPr>
            <a:xfrm flipV="1">
              <a:off x="2260723" y="915467"/>
              <a:ext cx="702430" cy="1045018"/>
            </a:xfrm>
            <a:prstGeom prst="line">
              <a:avLst/>
            </a:prstGeom>
            <a:noFill/>
            <a:ln w="25400" cap="flat">
              <a:solidFill>
                <a:schemeClr val="accent5">
                  <a:hueOff val="106044"/>
                  <a:satOff val="10158"/>
                  <a:lumOff val="16042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294" name="Line"/>
            <p:cNvSpPr/>
            <p:nvPr/>
          </p:nvSpPr>
          <p:spPr>
            <a:xfrm flipV="1">
              <a:off x="940886" y="2658335"/>
              <a:ext cx="702430" cy="1045018"/>
            </a:xfrm>
            <a:prstGeom prst="line">
              <a:avLst/>
            </a:prstGeom>
            <a:noFill/>
            <a:ln w="25400" cap="flat">
              <a:solidFill>
                <a:schemeClr val="accent5">
                  <a:hueOff val="106044"/>
                  <a:satOff val="10158"/>
                  <a:lumOff val="16042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295" name="Line"/>
            <p:cNvSpPr/>
            <p:nvPr/>
          </p:nvSpPr>
          <p:spPr>
            <a:xfrm flipH="1" flipV="1">
              <a:off x="2379264" y="2677097"/>
              <a:ext cx="618599" cy="927913"/>
            </a:xfrm>
            <a:prstGeom prst="line">
              <a:avLst/>
            </a:prstGeom>
            <a:noFill/>
            <a:ln w="25400" cap="flat">
              <a:solidFill>
                <a:schemeClr val="accent5">
                  <a:hueOff val="106044"/>
                  <a:satOff val="10158"/>
                  <a:lumOff val="16042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296" name="Line"/>
            <p:cNvSpPr/>
            <p:nvPr/>
          </p:nvSpPr>
          <p:spPr>
            <a:xfrm flipH="1" flipV="1">
              <a:off x="3767911" y="862320"/>
              <a:ext cx="801753" cy="1044528"/>
            </a:xfrm>
            <a:prstGeom prst="line">
              <a:avLst/>
            </a:prstGeom>
            <a:noFill/>
            <a:ln w="25400" cap="flat">
              <a:solidFill>
                <a:schemeClr val="accent5">
                  <a:hueOff val="106044"/>
                  <a:satOff val="10158"/>
                  <a:lumOff val="16042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297" name="Line"/>
            <p:cNvSpPr/>
            <p:nvPr/>
          </p:nvSpPr>
          <p:spPr>
            <a:xfrm flipH="1" flipV="1">
              <a:off x="5186737" y="2658316"/>
              <a:ext cx="906412" cy="1045056"/>
            </a:xfrm>
            <a:prstGeom prst="line">
              <a:avLst/>
            </a:prstGeom>
            <a:noFill/>
            <a:ln w="25400" cap="flat">
              <a:solidFill>
                <a:schemeClr val="accent5">
                  <a:hueOff val="106044"/>
                  <a:satOff val="10158"/>
                  <a:lumOff val="16042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299" name="4 2 5 1 3 6"/>
          <p:cNvSpPr txBox="1"/>
          <p:nvPr/>
        </p:nvSpPr>
        <p:spPr>
          <a:xfrm>
            <a:off x="10154572" y="11403175"/>
            <a:ext cx="4074856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4 2 5 1 3 6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ostorder Traversal (Left → Right → Root)"/>
          <p:cNvSpPr txBox="1">
            <a:spLocks noGrp="1"/>
          </p:cNvSpPr>
          <p:nvPr>
            <p:ph type="body" idx="21"/>
          </p:nvPr>
        </p:nvSpPr>
        <p:spPr>
          <a:xfrm>
            <a:off x="1206500" y="2476792"/>
            <a:ext cx="21971000" cy="7843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defTabSz="627379">
              <a:defRPr sz="4180" b="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Postorder Traversal (Left → Right → Root)</a:t>
            </a:r>
          </a:p>
        </p:txBody>
      </p:sp>
      <p:sp>
        <p:nvSpPr>
          <p:cNvPr id="302" name="Traversa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67655">
              <a:defRPr sz="7905" spc="-158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Traversal</a:t>
            </a:r>
          </a:p>
        </p:txBody>
      </p:sp>
      <p:grpSp>
        <p:nvGrpSpPr>
          <p:cNvPr id="314" name="Group"/>
          <p:cNvGrpSpPr/>
          <p:nvPr/>
        </p:nvGrpSpPr>
        <p:grpSpPr>
          <a:xfrm>
            <a:off x="8504875" y="4378126"/>
            <a:ext cx="7014066" cy="4607230"/>
            <a:chOff x="0" y="0"/>
            <a:chExt cx="7014064" cy="4607229"/>
          </a:xfrm>
        </p:grpSpPr>
        <p:sp>
          <p:nvSpPr>
            <p:cNvPr id="303" name="1"/>
            <p:cNvSpPr/>
            <p:nvPr/>
          </p:nvSpPr>
          <p:spPr>
            <a:xfrm>
              <a:off x="2788156" y="0"/>
              <a:ext cx="1091295" cy="1060167"/>
            </a:xfrm>
            <a:prstGeom prst="ellipse">
              <a:avLst/>
            </a:prstGeom>
            <a:solidFill>
              <a:schemeClr val="accent5">
                <a:hueOff val="106044"/>
                <a:satOff val="10158"/>
                <a:lumOff val="1604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304" name="2"/>
            <p:cNvSpPr/>
            <p:nvPr/>
          </p:nvSpPr>
          <p:spPr>
            <a:xfrm>
              <a:off x="1418825" y="1814776"/>
              <a:ext cx="1091295" cy="1060168"/>
            </a:xfrm>
            <a:prstGeom prst="ellipse">
              <a:avLst/>
            </a:prstGeom>
            <a:solidFill>
              <a:schemeClr val="accent5">
                <a:hueOff val="106044"/>
                <a:satOff val="10158"/>
                <a:lumOff val="1604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305" name="3"/>
            <p:cNvSpPr/>
            <p:nvPr/>
          </p:nvSpPr>
          <p:spPr>
            <a:xfrm>
              <a:off x="4305970" y="1699290"/>
              <a:ext cx="1091294" cy="1060168"/>
            </a:xfrm>
            <a:prstGeom prst="ellipse">
              <a:avLst/>
            </a:prstGeom>
            <a:solidFill>
              <a:schemeClr val="accent5">
                <a:hueOff val="106044"/>
                <a:satOff val="10158"/>
                <a:lumOff val="1604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306" name="4"/>
            <p:cNvSpPr/>
            <p:nvPr/>
          </p:nvSpPr>
          <p:spPr>
            <a:xfrm>
              <a:off x="0" y="3547063"/>
              <a:ext cx="1091294" cy="1060167"/>
            </a:xfrm>
            <a:prstGeom prst="ellipse">
              <a:avLst/>
            </a:prstGeom>
            <a:solidFill>
              <a:schemeClr val="accent5">
                <a:hueOff val="106044"/>
                <a:satOff val="10158"/>
                <a:lumOff val="1604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307" name="5"/>
            <p:cNvSpPr/>
            <p:nvPr/>
          </p:nvSpPr>
          <p:spPr>
            <a:xfrm>
              <a:off x="2788156" y="3547063"/>
              <a:ext cx="1091295" cy="1060167"/>
            </a:xfrm>
            <a:prstGeom prst="ellipse">
              <a:avLst/>
            </a:prstGeom>
            <a:solidFill>
              <a:schemeClr val="accent5">
                <a:hueOff val="106044"/>
                <a:satOff val="10158"/>
                <a:lumOff val="1604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308" name="6"/>
            <p:cNvSpPr/>
            <p:nvPr/>
          </p:nvSpPr>
          <p:spPr>
            <a:xfrm>
              <a:off x="5922771" y="3547063"/>
              <a:ext cx="1091294" cy="1060167"/>
            </a:xfrm>
            <a:prstGeom prst="ellipse">
              <a:avLst/>
            </a:prstGeom>
            <a:solidFill>
              <a:schemeClr val="accent5">
                <a:hueOff val="106044"/>
                <a:satOff val="10158"/>
                <a:lumOff val="1604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309" name="Line"/>
            <p:cNvSpPr/>
            <p:nvPr/>
          </p:nvSpPr>
          <p:spPr>
            <a:xfrm flipV="1">
              <a:off x="2260723" y="915467"/>
              <a:ext cx="702430" cy="1045018"/>
            </a:xfrm>
            <a:prstGeom prst="line">
              <a:avLst/>
            </a:prstGeom>
            <a:noFill/>
            <a:ln w="25400" cap="flat">
              <a:solidFill>
                <a:schemeClr val="accent5">
                  <a:hueOff val="106044"/>
                  <a:satOff val="10158"/>
                  <a:lumOff val="16042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310" name="Line"/>
            <p:cNvSpPr/>
            <p:nvPr/>
          </p:nvSpPr>
          <p:spPr>
            <a:xfrm flipV="1">
              <a:off x="940886" y="2658335"/>
              <a:ext cx="702430" cy="1045018"/>
            </a:xfrm>
            <a:prstGeom prst="line">
              <a:avLst/>
            </a:prstGeom>
            <a:noFill/>
            <a:ln w="25400" cap="flat">
              <a:solidFill>
                <a:schemeClr val="accent5">
                  <a:hueOff val="106044"/>
                  <a:satOff val="10158"/>
                  <a:lumOff val="16042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311" name="Line"/>
            <p:cNvSpPr/>
            <p:nvPr/>
          </p:nvSpPr>
          <p:spPr>
            <a:xfrm flipH="1" flipV="1">
              <a:off x="2379264" y="2677097"/>
              <a:ext cx="618599" cy="927913"/>
            </a:xfrm>
            <a:prstGeom prst="line">
              <a:avLst/>
            </a:prstGeom>
            <a:noFill/>
            <a:ln w="25400" cap="flat">
              <a:solidFill>
                <a:schemeClr val="accent5">
                  <a:hueOff val="106044"/>
                  <a:satOff val="10158"/>
                  <a:lumOff val="16042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312" name="Line"/>
            <p:cNvSpPr/>
            <p:nvPr/>
          </p:nvSpPr>
          <p:spPr>
            <a:xfrm flipH="1" flipV="1">
              <a:off x="3767911" y="862320"/>
              <a:ext cx="801753" cy="1044528"/>
            </a:xfrm>
            <a:prstGeom prst="line">
              <a:avLst/>
            </a:prstGeom>
            <a:noFill/>
            <a:ln w="25400" cap="flat">
              <a:solidFill>
                <a:schemeClr val="accent5">
                  <a:hueOff val="106044"/>
                  <a:satOff val="10158"/>
                  <a:lumOff val="16042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313" name="Line"/>
            <p:cNvSpPr/>
            <p:nvPr/>
          </p:nvSpPr>
          <p:spPr>
            <a:xfrm flipH="1" flipV="1">
              <a:off x="5186737" y="2658316"/>
              <a:ext cx="906412" cy="1045056"/>
            </a:xfrm>
            <a:prstGeom prst="line">
              <a:avLst/>
            </a:prstGeom>
            <a:noFill/>
            <a:ln w="25400" cap="flat">
              <a:solidFill>
                <a:schemeClr val="accent5">
                  <a:hueOff val="106044"/>
                  <a:satOff val="10158"/>
                  <a:lumOff val="16042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315" name="4 5 2 6 3 1"/>
          <p:cNvSpPr txBox="1"/>
          <p:nvPr/>
        </p:nvSpPr>
        <p:spPr>
          <a:xfrm>
            <a:off x="10154572" y="11403175"/>
            <a:ext cx="4074856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4 5 2 6 3 1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A tree where each node can have any number of children."/>
          <p:cNvSpPr txBox="1">
            <a:spLocks noGrp="1"/>
          </p:cNvSpPr>
          <p:nvPr>
            <p:ph type="body" idx="21"/>
          </p:nvPr>
        </p:nvSpPr>
        <p:spPr>
          <a:xfrm>
            <a:off x="1206500" y="2476792"/>
            <a:ext cx="219710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defTabSz="751205">
              <a:defRPr sz="5005" b="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A tree where each node can have any number of children.</a:t>
            </a:r>
          </a:p>
        </p:txBody>
      </p:sp>
      <p:sp>
        <p:nvSpPr>
          <p:cNvPr id="174" name="Example: A file system where folders contain multiple subfolders or files."/>
          <p:cNvSpPr txBox="1"/>
          <p:nvPr/>
        </p:nvSpPr>
        <p:spPr>
          <a:xfrm>
            <a:off x="1206500" y="3502701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defTabSz="751205">
              <a:lnSpc>
                <a:spcPct val="100000"/>
              </a:lnSpc>
              <a:spcBef>
                <a:spcPts val="0"/>
              </a:spcBef>
              <a:defRPr sz="5005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Example: A file system where folders contain multiple subfolders or files.</a:t>
            </a:r>
          </a:p>
        </p:txBody>
      </p:sp>
      <p:sp>
        <p:nvSpPr>
          <p:cNvPr id="175" name="General Tre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67655">
              <a:defRPr sz="7905" spc="-158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General Tree</a:t>
            </a:r>
          </a:p>
        </p:txBody>
      </p:sp>
      <p:pic>
        <p:nvPicPr>
          <p:cNvPr id="176" name="pasted-movie.png" descr="pasted-movi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63052" y="5554519"/>
            <a:ext cx="10160001" cy="508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7" name="pasted-movie.png" descr="pasted-movi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6335" y="4845867"/>
            <a:ext cx="11753053" cy="647372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1" animBg="1" advAuto="0"/>
      <p:bldP spid="176" grpId="3" animBg="1" advAuto="0"/>
      <p:bldP spid="177" grpId="2" animBg="1" advAuto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Level Order- Level by Level (BFS)"/>
          <p:cNvSpPr txBox="1">
            <a:spLocks noGrp="1"/>
          </p:cNvSpPr>
          <p:nvPr>
            <p:ph type="body" idx="21"/>
          </p:nvPr>
        </p:nvSpPr>
        <p:spPr>
          <a:xfrm>
            <a:off x="1206500" y="2476792"/>
            <a:ext cx="21971000" cy="78436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defTabSz="627379">
              <a:defRPr sz="4180" b="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Level Order- Level by Level (BFS)</a:t>
            </a:r>
          </a:p>
        </p:txBody>
      </p:sp>
      <p:sp>
        <p:nvSpPr>
          <p:cNvPr id="318" name="Traversa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67655">
              <a:defRPr sz="7905" spc="-158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Traversal</a:t>
            </a:r>
          </a:p>
        </p:txBody>
      </p:sp>
      <p:grpSp>
        <p:nvGrpSpPr>
          <p:cNvPr id="330" name="Group"/>
          <p:cNvGrpSpPr/>
          <p:nvPr/>
        </p:nvGrpSpPr>
        <p:grpSpPr>
          <a:xfrm>
            <a:off x="8504875" y="4378126"/>
            <a:ext cx="7014066" cy="4607230"/>
            <a:chOff x="0" y="0"/>
            <a:chExt cx="7014064" cy="4607229"/>
          </a:xfrm>
        </p:grpSpPr>
        <p:sp>
          <p:nvSpPr>
            <p:cNvPr id="319" name="1"/>
            <p:cNvSpPr/>
            <p:nvPr/>
          </p:nvSpPr>
          <p:spPr>
            <a:xfrm>
              <a:off x="2788156" y="0"/>
              <a:ext cx="1091295" cy="1060167"/>
            </a:xfrm>
            <a:prstGeom prst="ellipse">
              <a:avLst/>
            </a:prstGeom>
            <a:solidFill>
              <a:schemeClr val="accent5">
                <a:hueOff val="106044"/>
                <a:satOff val="10158"/>
                <a:lumOff val="1604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1</a:t>
              </a:r>
            </a:p>
          </p:txBody>
        </p:sp>
        <p:sp>
          <p:nvSpPr>
            <p:cNvPr id="320" name="2"/>
            <p:cNvSpPr/>
            <p:nvPr/>
          </p:nvSpPr>
          <p:spPr>
            <a:xfrm>
              <a:off x="1418825" y="1814776"/>
              <a:ext cx="1091295" cy="1060168"/>
            </a:xfrm>
            <a:prstGeom prst="ellipse">
              <a:avLst/>
            </a:prstGeom>
            <a:solidFill>
              <a:schemeClr val="accent5">
                <a:hueOff val="106044"/>
                <a:satOff val="10158"/>
                <a:lumOff val="1604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2</a:t>
              </a:r>
            </a:p>
          </p:txBody>
        </p:sp>
        <p:sp>
          <p:nvSpPr>
            <p:cNvPr id="321" name="3"/>
            <p:cNvSpPr/>
            <p:nvPr/>
          </p:nvSpPr>
          <p:spPr>
            <a:xfrm>
              <a:off x="4305970" y="1699290"/>
              <a:ext cx="1091294" cy="1060168"/>
            </a:xfrm>
            <a:prstGeom prst="ellipse">
              <a:avLst/>
            </a:prstGeom>
            <a:solidFill>
              <a:schemeClr val="accent5">
                <a:hueOff val="106044"/>
                <a:satOff val="10158"/>
                <a:lumOff val="1604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3</a:t>
              </a:r>
            </a:p>
          </p:txBody>
        </p:sp>
        <p:sp>
          <p:nvSpPr>
            <p:cNvPr id="322" name="4"/>
            <p:cNvSpPr/>
            <p:nvPr/>
          </p:nvSpPr>
          <p:spPr>
            <a:xfrm>
              <a:off x="0" y="3547063"/>
              <a:ext cx="1091294" cy="1060167"/>
            </a:xfrm>
            <a:prstGeom prst="ellipse">
              <a:avLst/>
            </a:prstGeom>
            <a:solidFill>
              <a:schemeClr val="accent5">
                <a:hueOff val="106044"/>
                <a:satOff val="10158"/>
                <a:lumOff val="1604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4</a:t>
              </a:r>
            </a:p>
          </p:txBody>
        </p:sp>
        <p:sp>
          <p:nvSpPr>
            <p:cNvPr id="323" name="5"/>
            <p:cNvSpPr/>
            <p:nvPr/>
          </p:nvSpPr>
          <p:spPr>
            <a:xfrm>
              <a:off x="2788156" y="3547063"/>
              <a:ext cx="1091295" cy="1060167"/>
            </a:xfrm>
            <a:prstGeom prst="ellipse">
              <a:avLst/>
            </a:prstGeom>
            <a:solidFill>
              <a:schemeClr val="accent5">
                <a:hueOff val="106044"/>
                <a:satOff val="10158"/>
                <a:lumOff val="1604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5</a:t>
              </a:r>
            </a:p>
          </p:txBody>
        </p:sp>
        <p:sp>
          <p:nvSpPr>
            <p:cNvPr id="324" name="6"/>
            <p:cNvSpPr/>
            <p:nvPr/>
          </p:nvSpPr>
          <p:spPr>
            <a:xfrm>
              <a:off x="5922771" y="3547063"/>
              <a:ext cx="1091294" cy="1060167"/>
            </a:xfrm>
            <a:prstGeom prst="ellipse">
              <a:avLst/>
            </a:prstGeom>
            <a:solidFill>
              <a:schemeClr val="accent5">
                <a:hueOff val="106044"/>
                <a:satOff val="10158"/>
                <a:lumOff val="16042"/>
              </a:schemeClr>
            </a:solidFill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noAutofit/>
            </a:bodyPr>
            <a:lstStyle>
              <a:lvl1pPr algn="ctr" defTabSz="825500">
                <a:lnSpc>
                  <a:spcPct val="100000"/>
                </a:lnSpc>
                <a:spcBef>
                  <a:spcPts val="0"/>
                </a:spcBef>
                <a:defRPr sz="3200">
                  <a:solidFill>
                    <a:srgbClr val="000000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r>
                <a:t>6</a:t>
              </a:r>
            </a:p>
          </p:txBody>
        </p:sp>
        <p:sp>
          <p:nvSpPr>
            <p:cNvPr id="325" name="Line"/>
            <p:cNvSpPr/>
            <p:nvPr/>
          </p:nvSpPr>
          <p:spPr>
            <a:xfrm flipV="1">
              <a:off x="2260723" y="915467"/>
              <a:ext cx="702430" cy="1045018"/>
            </a:xfrm>
            <a:prstGeom prst="line">
              <a:avLst/>
            </a:prstGeom>
            <a:noFill/>
            <a:ln w="25400" cap="flat">
              <a:solidFill>
                <a:schemeClr val="accent5">
                  <a:hueOff val="106044"/>
                  <a:satOff val="10158"/>
                  <a:lumOff val="16042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326" name="Line"/>
            <p:cNvSpPr/>
            <p:nvPr/>
          </p:nvSpPr>
          <p:spPr>
            <a:xfrm flipV="1">
              <a:off x="940886" y="2658335"/>
              <a:ext cx="702430" cy="1045018"/>
            </a:xfrm>
            <a:prstGeom prst="line">
              <a:avLst/>
            </a:prstGeom>
            <a:noFill/>
            <a:ln w="25400" cap="flat">
              <a:solidFill>
                <a:schemeClr val="accent5">
                  <a:hueOff val="106044"/>
                  <a:satOff val="10158"/>
                  <a:lumOff val="16042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327" name="Line"/>
            <p:cNvSpPr/>
            <p:nvPr/>
          </p:nvSpPr>
          <p:spPr>
            <a:xfrm flipH="1" flipV="1">
              <a:off x="2379264" y="2677097"/>
              <a:ext cx="618599" cy="927913"/>
            </a:xfrm>
            <a:prstGeom prst="line">
              <a:avLst/>
            </a:prstGeom>
            <a:noFill/>
            <a:ln w="25400" cap="flat">
              <a:solidFill>
                <a:schemeClr val="accent5">
                  <a:hueOff val="106044"/>
                  <a:satOff val="10158"/>
                  <a:lumOff val="16042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328" name="Line"/>
            <p:cNvSpPr/>
            <p:nvPr/>
          </p:nvSpPr>
          <p:spPr>
            <a:xfrm flipH="1" flipV="1">
              <a:off x="3767911" y="862320"/>
              <a:ext cx="801753" cy="1044528"/>
            </a:xfrm>
            <a:prstGeom prst="line">
              <a:avLst/>
            </a:prstGeom>
            <a:noFill/>
            <a:ln w="25400" cap="flat">
              <a:solidFill>
                <a:schemeClr val="accent5">
                  <a:hueOff val="106044"/>
                  <a:satOff val="10158"/>
                  <a:lumOff val="16042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  <p:sp>
          <p:nvSpPr>
            <p:cNvPr id="329" name="Line"/>
            <p:cNvSpPr/>
            <p:nvPr/>
          </p:nvSpPr>
          <p:spPr>
            <a:xfrm flipH="1" flipV="1">
              <a:off x="5186737" y="2658316"/>
              <a:ext cx="906412" cy="1045056"/>
            </a:xfrm>
            <a:prstGeom prst="line">
              <a:avLst/>
            </a:prstGeom>
            <a:noFill/>
            <a:ln w="25400" cap="flat">
              <a:solidFill>
                <a:schemeClr val="accent5">
                  <a:hueOff val="106044"/>
                  <a:satOff val="10158"/>
                  <a:lumOff val="16042"/>
                </a:schemeClr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endParaRPr/>
            </a:p>
          </p:txBody>
        </p:sp>
      </p:grpSp>
      <p:sp>
        <p:nvSpPr>
          <p:cNvPr id="331" name="1 2 3 4 5 6"/>
          <p:cNvSpPr txBox="1"/>
          <p:nvPr/>
        </p:nvSpPr>
        <p:spPr>
          <a:xfrm>
            <a:off x="10154572" y="11403175"/>
            <a:ext cx="4074856" cy="8084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r>
              <a:t>1 2 3 4 5 6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Level Order- Level by Level (BFS)"/>
          <p:cNvSpPr txBox="1">
            <a:spLocks noGrp="1"/>
          </p:cNvSpPr>
          <p:nvPr>
            <p:ph type="body" idx="21"/>
          </p:nvPr>
        </p:nvSpPr>
        <p:spPr>
          <a:xfrm>
            <a:off x="1206500" y="2476791"/>
            <a:ext cx="21971000" cy="6201043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fontScale="77500" lnSpcReduction="20000"/>
          </a:bodyPr>
          <a:lstStyle>
            <a:lvl1pPr defTabSz="627379">
              <a:defRPr sz="4180" b="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 marL="571500" indent="-571500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iter" panose="02000503030000020004" pitchFamily="2" charset="0"/>
              </a:rPr>
              <a:t>In this nodes are arranged in a specific order that allows efficient searching, insertion, and deletion operations.</a:t>
            </a:r>
          </a:p>
          <a:p>
            <a:pPr marL="571500" indent="-571500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Liter" panose="02000503030000020004" pitchFamily="2" charset="0"/>
              </a:rPr>
              <a:t>Left child: Contains values smaller than the parent.</a:t>
            </a:r>
          </a:p>
          <a:p>
            <a:pPr marL="571500" indent="-571500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Liter" panose="02000503030000020004" pitchFamily="2" charset="0"/>
              </a:rPr>
              <a:t>Right child: Contains values larger than the parent.</a:t>
            </a:r>
          </a:p>
          <a:p>
            <a:pPr marL="571500" indent="-571500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Liter" panose="02000503030000020004" pitchFamily="2" charset="0"/>
              </a:rPr>
              <a:t>Unique Values: A BST does not allow duplicate values (in a standard implementation).</a:t>
            </a:r>
          </a:p>
          <a:p>
            <a:pPr marL="571500" indent="-571500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Liter" panose="02000503030000020004" pitchFamily="2" charset="0"/>
              </a:rPr>
              <a:t>Recursive Structure: Every left and right subtree is also a BST.</a:t>
            </a:r>
          </a:p>
          <a:p>
            <a:pPr marL="571500" indent="-571500">
              <a:lnSpc>
                <a:spcPct val="220000"/>
              </a:lnSpc>
              <a:buFont typeface="Arial" panose="020B0604020202020204" pitchFamily="34" charset="0"/>
              <a:buChar char="•"/>
            </a:pPr>
            <a:endParaRPr dirty="0">
              <a:latin typeface="Liter" panose="02000503030000020004" pitchFamily="2" charset="0"/>
            </a:endParaRPr>
          </a:p>
        </p:txBody>
      </p:sp>
      <p:sp>
        <p:nvSpPr>
          <p:cNvPr id="318" name="Traversal"/>
          <p:cNvSpPr txBox="1">
            <a:spLocks noGrp="1"/>
          </p:cNvSpPr>
          <p:nvPr>
            <p:ph type="title"/>
          </p:nvPr>
        </p:nvSpPr>
        <p:spPr>
          <a:xfrm>
            <a:off x="1206500" y="1043629"/>
            <a:ext cx="21971000" cy="1433163"/>
          </a:xfrm>
          <a:prstGeom prst="rect">
            <a:avLst/>
          </a:prstGeom>
        </p:spPr>
        <p:txBody>
          <a:bodyPr/>
          <a:lstStyle>
            <a:lvl1pPr defTabSz="2267655">
              <a:defRPr sz="7905" spc="-158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rPr lang="en-US" dirty="0">
                <a:latin typeface="Liter" panose="02000503030000020004" pitchFamily="2" charset="0"/>
                <a:ea typeface="Apple Symbols" panose="02000000000000000000" pitchFamily="2" charset="-79"/>
                <a:cs typeface="Apple Symbols" panose="02000000000000000000" pitchFamily="2" charset="-79"/>
              </a:rPr>
              <a:t>Binary Search Tree</a:t>
            </a:r>
            <a:endParaRPr dirty="0">
              <a:latin typeface="Liter" panose="02000503030000020004" pitchFamily="2" charset="0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308272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raversal"/>
          <p:cNvSpPr txBox="1">
            <a:spLocks noGrp="1"/>
          </p:cNvSpPr>
          <p:nvPr>
            <p:ph type="title"/>
          </p:nvPr>
        </p:nvSpPr>
        <p:spPr>
          <a:xfrm>
            <a:off x="1206500" y="1043629"/>
            <a:ext cx="21971000" cy="1433163"/>
          </a:xfrm>
          <a:prstGeom prst="rect">
            <a:avLst/>
          </a:prstGeom>
        </p:spPr>
        <p:txBody>
          <a:bodyPr/>
          <a:lstStyle>
            <a:lvl1pPr defTabSz="2267655">
              <a:defRPr sz="7905" spc="-158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rPr lang="en-US" dirty="0">
                <a:latin typeface="Liter" panose="02000503030000020004" pitchFamily="2" charset="0"/>
                <a:ea typeface="Apple Symbols" panose="02000000000000000000" pitchFamily="2" charset="-79"/>
                <a:cs typeface="Apple Symbols" panose="02000000000000000000" pitchFamily="2" charset="-79"/>
              </a:rPr>
              <a:t>Binary Search Tree</a:t>
            </a:r>
            <a:endParaRPr dirty="0">
              <a:latin typeface="Liter" panose="02000503030000020004" pitchFamily="2" charset="0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E712E1E-5E2F-5276-97EA-E172A8D1CCBD}"/>
              </a:ext>
            </a:extLst>
          </p:cNvPr>
          <p:cNvSpPr/>
          <p:nvPr/>
        </p:nvSpPr>
        <p:spPr>
          <a:xfrm>
            <a:off x="11474823" y="4163786"/>
            <a:ext cx="1111624" cy="836732"/>
          </a:xfrm>
          <a:prstGeom prst="ellipse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50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26F6B4A-0A3B-1E9B-822E-5D9C46B95508}"/>
              </a:ext>
            </a:extLst>
          </p:cNvPr>
          <p:cNvSpPr/>
          <p:nvPr/>
        </p:nvSpPr>
        <p:spPr>
          <a:xfrm>
            <a:off x="8919883" y="5732450"/>
            <a:ext cx="1111624" cy="836732"/>
          </a:xfrm>
          <a:prstGeom prst="ellipse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30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BBE1C76-FEBF-1613-63F2-16F9D87F84CA}"/>
              </a:ext>
            </a:extLst>
          </p:cNvPr>
          <p:cNvSpPr/>
          <p:nvPr/>
        </p:nvSpPr>
        <p:spPr>
          <a:xfrm>
            <a:off x="13617389" y="5732450"/>
            <a:ext cx="1111624" cy="836732"/>
          </a:xfrm>
          <a:prstGeom prst="ellipse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70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B44386E-5755-59BA-C220-D42196E8311A}"/>
              </a:ext>
            </a:extLst>
          </p:cNvPr>
          <p:cNvSpPr/>
          <p:nvPr/>
        </p:nvSpPr>
        <p:spPr>
          <a:xfrm>
            <a:off x="7440706" y="6953278"/>
            <a:ext cx="1111624" cy="836732"/>
          </a:xfrm>
          <a:prstGeom prst="ellipse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20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90C8682-6DCF-F668-3676-24A54E57C756}"/>
              </a:ext>
            </a:extLst>
          </p:cNvPr>
          <p:cNvSpPr/>
          <p:nvPr/>
        </p:nvSpPr>
        <p:spPr>
          <a:xfrm>
            <a:off x="10031507" y="7024836"/>
            <a:ext cx="1111624" cy="836732"/>
          </a:xfrm>
          <a:prstGeom prst="ellipse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40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4A19B63-8048-AFBB-ECAE-04F73C1A5A0C}"/>
              </a:ext>
            </a:extLst>
          </p:cNvPr>
          <p:cNvSpPr/>
          <p:nvPr/>
        </p:nvSpPr>
        <p:spPr>
          <a:xfrm>
            <a:off x="12245788" y="7156811"/>
            <a:ext cx="1111624" cy="836732"/>
          </a:xfrm>
          <a:prstGeom prst="ellipse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60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05D60EF-5208-641B-0B7F-C3ADE223F6C7}"/>
              </a:ext>
            </a:extLst>
          </p:cNvPr>
          <p:cNvSpPr/>
          <p:nvPr/>
        </p:nvSpPr>
        <p:spPr>
          <a:xfrm>
            <a:off x="15275858" y="6986175"/>
            <a:ext cx="1111624" cy="836732"/>
          </a:xfrm>
          <a:prstGeom prst="ellipse">
            <a:avLst/>
          </a:prstGeom>
          <a:solidFill>
            <a:srgbClr val="FFFFFF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 Medium"/>
                <a:ea typeface="Helvetica Neue Medium"/>
                <a:cs typeface="Helvetica Neue Medium"/>
                <a:sym typeface="Helvetica Neue Medium"/>
              </a:rPr>
              <a:t>80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40F59A0-7BD1-6888-1AC7-D38BDE17F84E}"/>
              </a:ext>
            </a:extLst>
          </p:cNvPr>
          <p:cNvCxnSpPr>
            <a:cxnSpLocks/>
            <a:stCxn id="5" idx="3"/>
            <a:endCxn id="6" idx="7"/>
          </p:cNvCxnSpPr>
          <p:nvPr/>
        </p:nvCxnSpPr>
        <p:spPr>
          <a:xfrm flipH="1">
            <a:off x="9868713" y="4877981"/>
            <a:ext cx="1768904" cy="977006"/>
          </a:xfrm>
          <a:prstGeom prst="line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D93D2E-0884-C57A-C787-3CB4BE895DC1}"/>
              </a:ext>
            </a:extLst>
          </p:cNvPr>
          <p:cNvCxnSpPr>
            <a:cxnSpLocks/>
            <a:stCxn id="6" idx="3"/>
            <a:endCxn id="8" idx="7"/>
          </p:cNvCxnSpPr>
          <p:nvPr/>
        </p:nvCxnSpPr>
        <p:spPr>
          <a:xfrm flipH="1">
            <a:off x="8389536" y="6446645"/>
            <a:ext cx="693141" cy="629170"/>
          </a:xfrm>
          <a:prstGeom prst="line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5057EB0-A70A-77A3-C75F-C287B15311A8}"/>
              </a:ext>
            </a:extLst>
          </p:cNvPr>
          <p:cNvCxnSpPr>
            <a:cxnSpLocks/>
            <a:stCxn id="6" idx="5"/>
            <a:endCxn id="9" idx="0"/>
          </p:cNvCxnSpPr>
          <p:nvPr/>
        </p:nvCxnSpPr>
        <p:spPr>
          <a:xfrm>
            <a:off x="9868713" y="6446645"/>
            <a:ext cx="718606" cy="578191"/>
          </a:xfrm>
          <a:prstGeom prst="line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E439A13-F379-9106-6457-76446F4311EE}"/>
              </a:ext>
            </a:extLst>
          </p:cNvPr>
          <p:cNvCxnSpPr>
            <a:cxnSpLocks/>
            <a:stCxn id="5" idx="5"/>
            <a:endCxn id="7" idx="1"/>
          </p:cNvCxnSpPr>
          <p:nvPr/>
        </p:nvCxnSpPr>
        <p:spPr>
          <a:xfrm>
            <a:off x="12423653" y="4877981"/>
            <a:ext cx="1356530" cy="977006"/>
          </a:xfrm>
          <a:prstGeom prst="line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9A8946F-2013-FC37-BDFA-9C43957B6D1C}"/>
              </a:ext>
            </a:extLst>
          </p:cNvPr>
          <p:cNvCxnSpPr>
            <a:cxnSpLocks/>
            <a:stCxn id="7" idx="5"/>
            <a:endCxn id="11" idx="1"/>
          </p:cNvCxnSpPr>
          <p:nvPr/>
        </p:nvCxnSpPr>
        <p:spPr>
          <a:xfrm>
            <a:off x="14566219" y="6446645"/>
            <a:ext cx="872433" cy="662067"/>
          </a:xfrm>
          <a:prstGeom prst="line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AF9A093-B31A-841F-E24C-545BF4AEA12A}"/>
              </a:ext>
            </a:extLst>
          </p:cNvPr>
          <p:cNvCxnSpPr>
            <a:cxnSpLocks/>
            <a:stCxn id="7" idx="3"/>
            <a:endCxn id="10" idx="7"/>
          </p:cNvCxnSpPr>
          <p:nvPr/>
        </p:nvCxnSpPr>
        <p:spPr>
          <a:xfrm flipH="1">
            <a:off x="13194618" y="6446645"/>
            <a:ext cx="585565" cy="832703"/>
          </a:xfrm>
          <a:prstGeom prst="line">
            <a:avLst/>
          </a:prstGeom>
          <a:noFill/>
          <a:ln w="25400" cap="flat">
            <a:solidFill>
              <a:srgbClr val="FFFFFF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154438948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Traversal"/>
          <p:cNvSpPr txBox="1">
            <a:spLocks noGrp="1"/>
          </p:cNvSpPr>
          <p:nvPr>
            <p:ph type="title"/>
          </p:nvPr>
        </p:nvSpPr>
        <p:spPr>
          <a:xfrm>
            <a:off x="1206500" y="1043629"/>
            <a:ext cx="21971000" cy="1433163"/>
          </a:xfrm>
          <a:prstGeom prst="rect">
            <a:avLst/>
          </a:prstGeom>
        </p:spPr>
        <p:txBody>
          <a:bodyPr/>
          <a:lstStyle>
            <a:lvl1pPr defTabSz="2267655">
              <a:defRPr sz="7905" spc="-158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rPr lang="en-US" dirty="0">
                <a:latin typeface="Liter" panose="02000503030000020004" pitchFamily="2" charset="0"/>
                <a:ea typeface="Apple Symbols" panose="02000000000000000000" pitchFamily="2" charset="-79"/>
                <a:cs typeface="Apple Symbols" panose="02000000000000000000" pitchFamily="2" charset="-79"/>
              </a:rPr>
              <a:t>Important Points about BST</a:t>
            </a:r>
            <a:endParaRPr dirty="0">
              <a:latin typeface="Liter" panose="02000503030000020004" pitchFamily="2" charset="0"/>
              <a:ea typeface="Apple Symbols" panose="02000000000000000000" pitchFamily="2" charset="-79"/>
              <a:cs typeface="Apple Symbols" panose="02000000000000000000" pitchFamily="2" charset="-79"/>
            </a:endParaRPr>
          </a:p>
        </p:txBody>
      </p:sp>
      <p:sp>
        <p:nvSpPr>
          <p:cNvPr id="2" name="Level Order- Level by Level (BFS)">
            <a:extLst>
              <a:ext uri="{FF2B5EF4-FFF2-40B4-BE49-F238E27FC236}">
                <a16:creationId xmlns:a16="http://schemas.microsoft.com/office/drawing/2014/main" id="{4EDB098A-B271-EAF1-96D0-CDE4AC6B8EBC}"/>
              </a:ext>
            </a:extLst>
          </p:cNvPr>
          <p:cNvSpPr txBox="1">
            <a:spLocks noGrp="1"/>
          </p:cNvSpPr>
          <p:nvPr>
            <p:ph type="body" idx="21"/>
          </p:nvPr>
        </p:nvSpPr>
        <p:spPr>
          <a:xfrm>
            <a:off x="1206500" y="2476791"/>
            <a:ext cx="21971000" cy="6201043"/>
          </a:xfrm>
          <a:prstGeom prst="rect">
            <a:avLst/>
          </a:prstGeo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>
            <a:normAutofit fontScale="77500" lnSpcReduction="20000"/>
          </a:bodyPr>
          <a:lstStyle>
            <a:lvl1pPr defTabSz="627379">
              <a:defRPr sz="4180" b="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 marL="571500" indent="-571500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Liter" panose="02000503030000020004" pitchFamily="2" charset="0"/>
              </a:rPr>
              <a:t>In this nodes are arranged in a specific order that allows efficient searching, insertion, and deletion operations.</a:t>
            </a:r>
          </a:p>
          <a:p>
            <a:pPr marL="571500" indent="-571500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Liter" panose="02000503030000020004" pitchFamily="2" charset="0"/>
              </a:rPr>
              <a:t>Left child: Contains values smaller than the parent.</a:t>
            </a:r>
          </a:p>
          <a:p>
            <a:pPr marL="571500" indent="-571500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Liter" panose="02000503030000020004" pitchFamily="2" charset="0"/>
              </a:rPr>
              <a:t>Right child: Contains values larger than the parent.</a:t>
            </a:r>
          </a:p>
          <a:p>
            <a:pPr marL="571500" indent="-571500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Liter" panose="02000503030000020004" pitchFamily="2" charset="0"/>
              </a:rPr>
              <a:t>Unique Values: A BST does not allow duplicate values (in a standard implementation).</a:t>
            </a:r>
          </a:p>
          <a:p>
            <a:pPr marL="571500" indent="-571500">
              <a:lnSpc>
                <a:spcPct val="22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Liter" panose="02000503030000020004" pitchFamily="2" charset="0"/>
              </a:rPr>
              <a:t>Recursive Structure: Every left and right subtree is also a BST.</a:t>
            </a:r>
          </a:p>
          <a:p>
            <a:pPr marL="571500" indent="-571500">
              <a:lnSpc>
                <a:spcPct val="220000"/>
              </a:lnSpc>
              <a:buFont typeface="Arial" panose="020B0604020202020204" pitchFamily="34" charset="0"/>
              <a:buChar char="•"/>
            </a:pPr>
            <a:endParaRPr dirty="0">
              <a:latin typeface="Liter" panose="0200050303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65100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A tree where each node has at most two children (left and right)."/>
          <p:cNvSpPr txBox="1">
            <a:spLocks noGrp="1"/>
          </p:cNvSpPr>
          <p:nvPr>
            <p:ph type="body" idx="21"/>
          </p:nvPr>
        </p:nvSpPr>
        <p:spPr>
          <a:xfrm>
            <a:off x="1206500" y="2476792"/>
            <a:ext cx="21971000" cy="93478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defTabSz="751205">
              <a:defRPr sz="5005" b="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A tree where each node has at most two children (left and right).</a:t>
            </a:r>
          </a:p>
        </p:txBody>
      </p:sp>
      <p:sp>
        <p:nvSpPr>
          <p:cNvPr id="180" name="Example: Expression Tree."/>
          <p:cNvSpPr txBox="1"/>
          <p:nvPr/>
        </p:nvSpPr>
        <p:spPr>
          <a:xfrm>
            <a:off x="1206500" y="3502701"/>
            <a:ext cx="21971000" cy="9347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>
            <a:lvl1pPr defTabSz="751205">
              <a:lnSpc>
                <a:spcPct val="100000"/>
              </a:lnSpc>
              <a:spcBef>
                <a:spcPts val="0"/>
              </a:spcBef>
              <a:defRPr sz="5005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Example: Expression Tree.</a:t>
            </a:r>
          </a:p>
        </p:txBody>
      </p:sp>
      <p:sp>
        <p:nvSpPr>
          <p:cNvPr id="181" name="Binary Tre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67655">
              <a:defRPr sz="7905" spc="-158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Binary Tree</a:t>
            </a:r>
          </a:p>
        </p:txBody>
      </p:sp>
      <p:pic>
        <p:nvPicPr>
          <p:cNvPr id="182" name="pasted-movie.png" descr="pasted-movi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5758" y="5257063"/>
            <a:ext cx="6530359" cy="5964395"/>
          </a:xfrm>
          <a:prstGeom prst="rect">
            <a:avLst/>
          </a:prstGeom>
          <a:ln w="12700">
            <a:miter lim="400000"/>
          </a:ln>
        </p:spPr>
      </p:pic>
      <p:sp>
        <p:nvSpPr>
          <p:cNvPr id="183" name="Storing hierarchical data efficiently, used in parsing expressions, and game algorithms."/>
          <p:cNvSpPr txBox="1"/>
          <p:nvPr/>
        </p:nvSpPr>
        <p:spPr>
          <a:xfrm>
            <a:off x="1440964" y="12041040"/>
            <a:ext cx="14026924" cy="863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marL="152400" indent="-152400" defTabSz="457200">
              <a:lnSpc>
                <a:spcPct val="100000"/>
              </a:lnSpc>
              <a:spcBef>
                <a:spcPts val="0"/>
              </a:spcBef>
              <a:buSzPct val="123000"/>
              <a:buChar char="•"/>
              <a:defRPr sz="25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Storing hierarchical data efficiently, used in parsing expressions, and game algorithms.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3" presetClass="entr" presetSubtype="16" fill="hold" grpId="4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4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400" fill="hold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1" animBg="1" advAuto="0"/>
      <p:bldP spid="180" grpId="2" animBg="1" advAuto="0"/>
      <p:bldP spid="182" grpId="3" animBg="1" advAuto="0"/>
      <p:bldP spid="183" grpId="4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A binary tree where:…"/>
          <p:cNvSpPr txBox="1">
            <a:spLocks noGrp="1"/>
          </p:cNvSpPr>
          <p:nvPr>
            <p:ph type="body" idx="21"/>
          </p:nvPr>
        </p:nvSpPr>
        <p:spPr>
          <a:xfrm>
            <a:off x="1206500" y="2476792"/>
            <a:ext cx="21971000" cy="268914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pPr defTabSz="577850">
              <a:defRPr sz="3850" b="0">
                <a:latin typeface="Graphik"/>
                <a:ea typeface="Graphik"/>
                <a:cs typeface="Graphik"/>
                <a:sym typeface="Graphik"/>
              </a:defRPr>
            </a:pPr>
            <a:r>
              <a:t>A binary tree where:</a:t>
            </a:r>
          </a:p>
          <a:p>
            <a:pPr defTabSz="577850">
              <a:defRPr sz="3850" b="0">
                <a:latin typeface="Graphik"/>
                <a:ea typeface="Graphik"/>
                <a:cs typeface="Graphik"/>
                <a:sym typeface="Graphik"/>
              </a:defRPr>
            </a:pPr>
            <a:r>
              <a:t>The left subtree contains nodes with values less than the parent node.</a:t>
            </a:r>
          </a:p>
          <a:p>
            <a:pPr defTabSz="577850">
              <a:defRPr sz="3850" b="0">
                <a:latin typeface="Graphik"/>
                <a:ea typeface="Graphik"/>
                <a:cs typeface="Graphik"/>
                <a:sym typeface="Graphik"/>
              </a:defRPr>
            </a:pPr>
            <a:r>
              <a:t>The right subtree contains nodes with values greater than the parent node.</a:t>
            </a:r>
          </a:p>
        </p:txBody>
      </p:sp>
      <p:sp>
        <p:nvSpPr>
          <p:cNvPr id="186" name="Binary Search Tree (BST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67655">
              <a:defRPr sz="7905" spc="-158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Binary Search Tree (BST)</a:t>
            </a:r>
          </a:p>
        </p:txBody>
      </p:sp>
      <p:sp>
        <p:nvSpPr>
          <p:cNvPr id="187" name="Efficient searching and sorting operations (O(log n))"/>
          <p:cNvSpPr txBox="1"/>
          <p:nvPr/>
        </p:nvSpPr>
        <p:spPr>
          <a:xfrm>
            <a:off x="1440964" y="12231541"/>
            <a:ext cx="14026924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marL="152400" indent="-152400" defTabSz="457200">
              <a:lnSpc>
                <a:spcPct val="100000"/>
              </a:lnSpc>
              <a:spcBef>
                <a:spcPts val="0"/>
              </a:spcBef>
              <a:buSzPct val="123000"/>
              <a:buChar char="•"/>
              <a:defRPr sz="25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Efficient searching and sorting operations (O(log n))</a:t>
            </a:r>
          </a:p>
        </p:txBody>
      </p:sp>
      <p:pic>
        <p:nvPicPr>
          <p:cNvPr id="188" name="pasted-movie.png" descr="pasted-movi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2014" y="5257063"/>
            <a:ext cx="9590306" cy="52069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" grpId="1" animBg="1" advAuto="0"/>
      <p:bldP spid="187" grpId="3" animBg="1" advAuto="0"/>
      <p:bldP spid="188" grpId="2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A binary tree where the height difference between the left and right subtrees of any node is at most 1."/>
          <p:cNvSpPr txBox="1">
            <a:spLocks noGrp="1"/>
          </p:cNvSpPr>
          <p:nvPr>
            <p:ph type="body" idx="21"/>
          </p:nvPr>
        </p:nvSpPr>
        <p:spPr>
          <a:xfrm>
            <a:off x="1206500" y="2476792"/>
            <a:ext cx="21971000" cy="111821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lnSpcReduction="10000"/>
          </a:bodyPr>
          <a:lstStyle>
            <a:lvl1pPr defTabSz="544830">
              <a:defRPr sz="3630" b="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A binary tree where the height difference between the left and right subtrees of any node is at most 1.</a:t>
            </a:r>
          </a:p>
        </p:txBody>
      </p:sp>
      <p:sp>
        <p:nvSpPr>
          <p:cNvPr id="191" name="Balanced Binary Tre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67655">
              <a:defRPr sz="7905" spc="-158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Balanced Binary Tree</a:t>
            </a:r>
          </a:p>
        </p:txBody>
      </p:sp>
      <p:sp>
        <p:nvSpPr>
          <p:cNvPr id="192" name="Maintains efficiency in operations like insertion, deletion, and lookup."/>
          <p:cNvSpPr txBox="1"/>
          <p:nvPr/>
        </p:nvSpPr>
        <p:spPr>
          <a:xfrm>
            <a:off x="1440964" y="12231541"/>
            <a:ext cx="14026924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marL="152400" indent="-152400" defTabSz="457200">
              <a:lnSpc>
                <a:spcPct val="100000"/>
              </a:lnSpc>
              <a:spcBef>
                <a:spcPts val="0"/>
              </a:spcBef>
              <a:buSzPct val="123000"/>
              <a:buChar char="•"/>
              <a:defRPr sz="25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Maintains efficiency in operations like insertion, deletion, and lookup.</a:t>
            </a:r>
          </a:p>
        </p:txBody>
      </p:sp>
      <p:pic>
        <p:nvPicPr>
          <p:cNvPr id="193" name="pasted-movie.png" descr="pasted-movi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0031" y="4010864"/>
            <a:ext cx="9883938" cy="70694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" grpId="1" animBg="1" advAuto="0"/>
      <p:bldP spid="192" grpId="3" animBg="1" advAuto="0"/>
      <p:bldP spid="193" grpId="2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A binary tree where all levels are completely filled except possibly the last, which is filled from left to right."/>
          <p:cNvSpPr txBox="1">
            <a:spLocks noGrp="1"/>
          </p:cNvSpPr>
          <p:nvPr>
            <p:ph type="body" idx="21"/>
          </p:nvPr>
        </p:nvSpPr>
        <p:spPr>
          <a:xfrm>
            <a:off x="1206500" y="2476792"/>
            <a:ext cx="21971000" cy="1118214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defTabSz="520065">
              <a:defRPr sz="3465" b="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A binary tree where all levels are completely filled except possibly the last, which is filled from left to right.</a:t>
            </a:r>
          </a:p>
        </p:txBody>
      </p:sp>
      <p:sp>
        <p:nvSpPr>
          <p:cNvPr id="196" name="Complete Binary Tre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67655">
              <a:defRPr sz="7905" spc="-158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Complete Binary Tree </a:t>
            </a:r>
          </a:p>
        </p:txBody>
      </p:sp>
      <p:sp>
        <p:nvSpPr>
          <p:cNvPr id="197" name="Used in heaps, where the shape property ensures a balanced structure."/>
          <p:cNvSpPr txBox="1"/>
          <p:nvPr/>
        </p:nvSpPr>
        <p:spPr>
          <a:xfrm>
            <a:off x="1440964" y="12231541"/>
            <a:ext cx="14026924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marL="152400" indent="-152400" defTabSz="457200">
              <a:lnSpc>
                <a:spcPct val="100000"/>
              </a:lnSpc>
              <a:spcBef>
                <a:spcPts val="0"/>
              </a:spcBef>
              <a:buSzPct val="123000"/>
              <a:buChar char="•"/>
              <a:defRPr sz="25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Used in heaps, where the shape property ensures a balanced structure.</a:t>
            </a:r>
          </a:p>
        </p:txBody>
      </p:sp>
      <p:pic>
        <p:nvPicPr>
          <p:cNvPr id="198" name="pasted-movie.png" descr="pasted-movi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9224" y="5530110"/>
            <a:ext cx="6564551" cy="32822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1" animBg="1" advAuto="0"/>
      <p:bldP spid="197" grpId="3" animBg="1" advAuto="0"/>
      <p:bldP spid="198" grpId="2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A binary tree where every node has either 0 or 2 children."/>
          <p:cNvSpPr txBox="1">
            <a:spLocks noGrp="1"/>
          </p:cNvSpPr>
          <p:nvPr>
            <p:ph type="body" idx="21"/>
          </p:nvPr>
        </p:nvSpPr>
        <p:spPr>
          <a:xfrm>
            <a:off x="1206500" y="2476792"/>
            <a:ext cx="21971000" cy="9075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defTabSz="726440">
              <a:defRPr sz="4840" b="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A binary tree where every node has either 0 or 2 children.</a:t>
            </a:r>
          </a:p>
        </p:txBody>
      </p:sp>
      <p:sp>
        <p:nvSpPr>
          <p:cNvPr id="201" name="Full Binary Tre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67655">
              <a:defRPr sz="7905" spc="-158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Full Binary Tree</a:t>
            </a:r>
          </a:p>
        </p:txBody>
      </p:sp>
      <p:sp>
        <p:nvSpPr>
          <p:cNvPr id="202" name="Used in scenarios where all nodes have uniform branching, such as expression parsing."/>
          <p:cNvSpPr txBox="1"/>
          <p:nvPr/>
        </p:nvSpPr>
        <p:spPr>
          <a:xfrm>
            <a:off x="1440964" y="12231541"/>
            <a:ext cx="14026924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marL="152400" indent="-152400" defTabSz="457200">
              <a:lnSpc>
                <a:spcPct val="100000"/>
              </a:lnSpc>
              <a:spcBef>
                <a:spcPts val="0"/>
              </a:spcBef>
              <a:buSzPct val="123000"/>
              <a:buChar char="•"/>
              <a:defRPr sz="25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Used in scenarios where all nodes have uniform branching, such as expression parsing.</a:t>
            </a:r>
          </a:p>
        </p:txBody>
      </p:sp>
      <p:pic>
        <p:nvPicPr>
          <p:cNvPr id="203" name="pasted-movie.png" descr="pasted-movi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4476" y="4559300"/>
            <a:ext cx="6015048" cy="54986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" grpId="1" animBg="1" advAuto="0"/>
      <p:bldP spid="202" grpId="3" animBg="1" advAuto="0"/>
      <p:bldP spid="203" grpId="2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A binary tree where all interior nodes have two children, and all leaf nodes are at the same level."/>
          <p:cNvSpPr txBox="1">
            <a:spLocks noGrp="1"/>
          </p:cNvSpPr>
          <p:nvPr>
            <p:ph type="body" idx="21"/>
          </p:nvPr>
        </p:nvSpPr>
        <p:spPr>
          <a:xfrm>
            <a:off x="1206500" y="2476792"/>
            <a:ext cx="21971000" cy="907568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>
            <a:normAutofit fontScale="92500"/>
          </a:bodyPr>
          <a:lstStyle>
            <a:lvl1pPr defTabSz="577850">
              <a:defRPr sz="3850" b="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A binary tree where all interior nodes have two children, and all leaf nodes are at the same level.</a:t>
            </a:r>
          </a:p>
        </p:txBody>
      </p:sp>
      <p:sp>
        <p:nvSpPr>
          <p:cNvPr id="206" name="Perfect Binary Tre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67655">
              <a:defRPr sz="7905" spc="-158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Perfect Binary Tree</a:t>
            </a:r>
          </a:p>
        </p:txBody>
      </p:sp>
      <p:sp>
        <p:nvSpPr>
          <p:cNvPr id="207" name="Efficient data storage and retrieval, such as decision trees."/>
          <p:cNvSpPr txBox="1"/>
          <p:nvPr/>
        </p:nvSpPr>
        <p:spPr>
          <a:xfrm>
            <a:off x="1440964" y="12231541"/>
            <a:ext cx="14026924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marL="152400" indent="-152400" defTabSz="457200">
              <a:lnSpc>
                <a:spcPct val="100000"/>
              </a:lnSpc>
              <a:spcBef>
                <a:spcPts val="0"/>
              </a:spcBef>
              <a:buSzPct val="123000"/>
              <a:buChar char="•"/>
              <a:defRPr sz="25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Efficient data storage and retrieval, such as decision trees.</a:t>
            </a:r>
          </a:p>
        </p:txBody>
      </p:sp>
      <p:pic>
        <p:nvPicPr>
          <p:cNvPr id="208" name="pasted-movie.png" descr="pasted-movi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0650" y="4364184"/>
            <a:ext cx="6362700" cy="53467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" grpId="1" animBg="1" advAuto="0"/>
      <p:bldP spid="207" grpId="3" animBg="1" advAuto="0"/>
      <p:bldP spid="208" grpId="2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A self-balancing binary search tree where the height difference between the left and right subtrees of any node is at most 1."/>
          <p:cNvSpPr txBox="1">
            <a:spLocks noGrp="1"/>
          </p:cNvSpPr>
          <p:nvPr>
            <p:ph type="body" idx="21"/>
          </p:nvPr>
        </p:nvSpPr>
        <p:spPr>
          <a:xfrm>
            <a:off x="1206500" y="2476792"/>
            <a:ext cx="21971000" cy="1296282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 defTabSz="536575">
              <a:defRPr sz="3575" b="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A self-balancing binary search tree where the height difference between the left and right subtrees of any node is at most 1.</a:t>
            </a:r>
          </a:p>
        </p:txBody>
      </p:sp>
      <p:sp>
        <p:nvSpPr>
          <p:cNvPr id="211" name="AVL Tree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267655">
              <a:defRPr sz="7905" spc="-158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r>
              <a:t>AVL Tree</a:t>
            </a:r>
          </a:p>
        </p:txBody>
      </p:sp>
      <p:sp>
        <p:nvSpPr>
          <p:cNvPr id="212" name="Ensures balanced trees for efficient searching, widely used in databases."/>
          <p:cNvSpPr txBox="1"/>
          <p:nvPr/>
        </p:nvSpPr>
        <p:spPr>
          <a:xfrm>
            <a:off x="1440964" y="12231541"/>
            <a:ext cx="14026924" cy="482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marL="152400" indent="-152400" defTabSz="457200">
              <a:lnSpc>
                <a:spcPct val="100000"/>
              </a:lnSpc>
              <a:spcBef>
                <a:spcPts val="0"/>
              </a:spcBef>
              <a:buSzPct val="123000"/>
              <a:buChar char="•"/>
              <a:defRPr sz="25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Ensures balanced trees for efficient searching, widely used in databases.</a:t>
            </a:r>
          </a:p>
        </p:txBody>
      </p:sp>
      <p:pic>
        <p:nvPicPr>
          <p:cNvPr id="213" name="pasted-movie.png" descr="pasted-movie.png"/>
          <p:cNvPicPr>
            <a:picLocks noChangeAspect="1"/>
          </p:cNvPicPr>
          <p:nvPr/>
        </p:nvPicPr>
        <p:blipFill>
          <a:blip r:embed="rId3"/>
          <a:srcRect l="4243" t="4243" r="4243" b="4243"/>
          <a:stretch>
            <a:fillRect/>
          </a:stretch>
        </p:blipFill>
        <p:spPr>
          <a:xfrm>
            <a:off x="7445395" y="4416629"/>
            <a:ext cx="10080777" cy="656300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2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16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4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400" fill="hold"/>
                                        <p:tgtEl>
                                          <p:spTgt spid="2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16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4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400" fill="hold"/>
                                        <p:tgtEl>
                                          <p:spTgt spid="2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" grpId="1" animBg="1" advAuto="0"/>
      <p:bldP spid="212" grpId="3" animBg="1" advAuto="0"/>
      <p:bldP spid="213" grpId="2" animBg="1" advAuto="0"/>
    </p:bldLst>
  </p:timing>
</p:sld>
</file>

<file path=ppt/theme/theme1.xml><?xml version="1.0" encoding="utf-8"?>
<a:theme xmlns:a="http://schemas.openxmlformats.org/drawingml/2006/main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0_BasicBlack">
  <a:themeElements>
    <a:clrScheme name="20_Basic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0_BasicBlack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0_Basic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806</Words>
  <Application>Microsoft Macintosh PowerPoint</Application>
  <PresentationFormat>Custom</PresentationFormat>
  <Paragraphs>116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Graphik</vt:lpstr>
      <vt:lpstr>Helvetica</vt:lpstr>
      <vt:lpstr>Helvetica Neue</vt:lpstr>
      <vt:lpstr>Helvetica Neue Medium</vt:lpstr>
      <vt:lpstr>Liter</vt:lpstr>
      <vt:lpstr>20_BasicBlack</vt:lpstr>
      <vt:lpstr>Type of Trees</vt:lpstr>
      <vt:lpstr>General Tree</vt:lpstr>
      <vt:lpstr>Binary Tree</vt:lpstr>
      <vt:lpstr>Binary Search Tree (BST)</vt:lpstr>
      <vt:lpstr>Balanced Binary Tree</vt:lpstr>
      <vt:lpstr>Complete Binary Tree </vt:lpstr>
      <vt:lpstr>Full Binary Tree</vt:lpstr>
      <vt:lpstr>Perfect Binary Tree</vt:lpstr>
      <vt:lpstr>AVL Tree</vt:lpstr>
      <vt:lpstr>Red-Black Tree</vt:lpstr>
      <vt:lpstr>N-ary Tree</vt:lpstr>
      <vt:lpstr>Trie (Prefix Tree)</vt:lpstr>
      <vt:lpstr>Segment Tree</vt:lpstr>
      <vt:lpstr>Fenwick Tree (Binary Indexed Tree)</vt:lpstr>
      <vt:lpstr>Binary Trees</vt:lpstr>
      <vt:lpstr>PowerPoint Presentation</vt:lpstr>
      <vt:lpstr>Traversal</vt:lpstr>
      <vt:lpstr>Traversal</vt:lpstr>
      <vt:lpstr>Traversal</vt:lpstr>
      <vt:lpstr>Traversal</vt:lpstr>
      <vt:lpstr>Binary Search Tree</vt:lpstr>
      <vt:lpstr>Binary Search Tree</vt:lpstr>
      <vt:lpstr>Important Points about BST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 of Trees</dc:title>
  <cp:lastModifiedBy>Durgesh Tiwari</cp:lastModifiedBy>
  <cp:revision>1</cp:revision>
  <dcterms:modified xsi:type="dcterms:W3CDTF">2025-03-18T07:36:32Z</dcterms:modified>
</cp:coreProperties>
</file>