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5"/>
    <p:restoredTop sz="96405"/>
  </p:normalViewPr>
  <p:slideViewPr>
    <p:cSldViewPr snapToGrid="0">
      <p:cViewPr varScale="1">
        <p:scale>
          <a:sx n="160" d="100"/>
          <a:sy n="160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5DE0-808F-C58D-16B4-2C8C766D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B03E6-D40F-ECBC-55E4-EB09C9A63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D84C-9871-18CE-A4FC-822BDEB7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4F37-C39B-3005-9FDA-88A455D0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3D22-5A4F-204C-C9FC-BE96CA62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4E6-E1E5-C7E3-78AB-1B1CE1BD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2FD17-E0F6-AADE-1ACE-17760EC81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DB90-8DBE-A79B-F09A-BB767715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9D20-8852-4009-E0F1-A2D556C6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29DC-9448-470C-952E-445707E2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3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710C7-8BCC-1DB9-F22B-136C9A97E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38EE-0BD7-8169-35A5-DDF6F9B2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6411-56A7-4039-B8D0-9B93AA9E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89D6-71AE-2665-DC37-5B5B1460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33EF-4D27-E1CD-92B5-B4CD5DC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662-32FE-53E9-A8BE-8424B2D9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B6DD-75B4-EF08-A434-F6FEF116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CC0F-D1FC-1ED3-2367-38680368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CF8B-5D64-042B-139C-20614021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BF73-1C19-DBC9-538C-1677CDB0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4A90-4195-6D33-09AF-0A77AF9D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39E9-3C93-C951-2E41-3FE92D70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8BC5-91C2-EE14-CAD7-89B46B7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5166-9D49-6907-E4FA-4EDEE9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2E0D-833C-1DF4-C11A-B73D565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58C8-7C16-D70C-A9BE-AA776B88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A228-6CA5-255A-8E43-055CE4A8A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00BF2-6B86-0A64-1656-12E10351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7CF7-DED9-1A1C-9C1F-02E329DD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3DCE-8A4A-45E3-50A0-18F9698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0B43-468A-CE6A-311B-2928A449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FE26-6B1A-DE3E-58FF-41FAC6FD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1C631-6C1D-BBC9-9F12-DA8741B5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50560-E73E-FAC5-BF23-64AEAA03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4CD3-0B73-F06C-CCCF-419A1A963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E6FD8-290B-4DDB-0A90-FED33B901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2620-1CCE-7151-E525-58F330F1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DF6AD-6B8B-FB0B-2CD3-3D423915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872B8-7A00-5560-3B3B-826D997A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DD2-1A59-9AC7-5ED8-E3B2A1E6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68164-D62B-4B2D-EFAE-D4B2F6F2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EB689-8F83-16E2-7272-27A26162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357C2-8616-085B-4ED8-5EF70F00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7CF01-CB59-3CD3-443C-5FCFFB80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60EE-C4B6-576A-C846-3682BD4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CAE5-D5F7-62ED-E028-BC39F252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B03F-4CE5-9ED0-5DAB-1894EEA7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01AE-1AAC-95BA-378F-A3703468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C8CA-CDB7-5363-343F-AD4FCF270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9ADC-B841-63D1-7337-58172691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095A-5AEF-346C-EADF-797BD3D9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2D8A-E9E3-D032-2B59-F931BEF6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44CF-A391-703E-2DA5-5E7F6CF8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196-D9F7-8B05-2617-8230D5E45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6A95-8058-24D7-68D0-F955FE7A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C07A-0521-48D6-6F3F-8B9A7B5A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14ED-2117-8CF8-E7DA-8D1E649C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D9D1-A530-2268-A169-55FBA650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0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E81D-57DF-CDDF-7EC1-9D74480A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C6A70-7B28-6B96-EC8A-BAA0E466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46E3-5D13-A3FA-D47A-4E4A6E5C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3064-D049-5F45-B6BE-BCF316E7C50C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F089-DF7B-6F0B-ED46-D4BF220D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3B3D-002E-FB55-076B-C2479922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668F-83F7-BE40-89C1-6086ACAE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pngall.com/java-png/download/684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java-png/download/68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1727201" y="3613269"/>
            <a:ext cx="923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Data Structure &amp; Algorithm </a:t>
            </a:r>
            <a:endParaRPr lang="en-US" b="1" dirty="0">
              <a:solidFill>
                <a:schemeClr val="bg1"/>
              </a:solidFill>
              <a:latin typeface="Helvetica" pitchFamily="2" charset="0"/>
              <a:ea typeface="Annai MN" pitchFamily="2" charset="7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3200" y="165838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162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3905442" y="3152001"/>
            <a:ext cx="4381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COMPLEXITIES</a:t>
            </a:r>
            <a:endParaRPr lang="en-US" sz="3000" b="1" dirty="0">
              <a:solidFill>
                <a:schemeClr val="bg1"/>
              </a:solidFill>
              <a:latin typeface="Helvetica" pitchFamily="2" charset="0"/>
              <a:ea typeface="Annai MN" pitchFamily="2" charset="7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063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Big(1)- Constant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2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No matter the size of the array, accessing any element takes a constant time (1 step).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Example: Accessing a specific element in an array by index.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98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O(n) – Linear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29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 The time grows directly proportional to the size of the input.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 Example: Traversing an array of size 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endParaRPr lang="en-IN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27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O(n²) – Quadratic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2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As the input grows, the time taken increases quadratically.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Example: Bubble sort or checking all pairs in an array.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245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O(log n) – Logarithmic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2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The algorithm cuts the problem size in half with each step, so the time grows logarithmically.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Example: Binary search in a sorted array.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57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O(n log n) – </a:t>
            </a:r>
            <a:r>
              <a:rPr lang="en-US" sz="3000" b="1" dirty="0" err="1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Linearithmic</a:t>
            </a:r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2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The algorithm divides the input into subproblems (logarithmic) and processes each subproblem linearly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Example: Merge Sort or Quick Sort in average cases.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710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O(2^n) — Exponential Time Complexity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714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The time grows exponentially with the size of the input, meaning it doubles with each additional input.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Recursive algorithms that solve a problem by breaking it into multiple smaller subproblems, such as calculating </a:t>
            </a:r>
            <a:r>
              <a:rPr lang="en-IN" i="1" dirty="0">
                <a:solidFill>
                  <a:schemeClr val="bg1"/>
                </a:solidFill>
                <a:latin typeface="Helvetica" pitchFamily="2" charset="0"/>
              </a:rPr>
              <a:t>Fibonacci numbers </a:t>
            </a: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using recursion.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09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O(n!) - Factorial Time Complexity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714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Factorial time complexity occurs in algorithms that involve generating all possible permutations of a set, such as the brute-force solution for the Traveling Salesman Problem.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Example: Generating all permutations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86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4138533" y="2875002"/>
            <a:ext cx="3914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Finding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4025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757382" y="855006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About the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Free on YouTube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DSA Everything A-Z for Placement using JAVA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Theory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Practical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Notes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Practice Questions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Source Code on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5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757382" y="855006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Data Structure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A way of organizing and storing data so that it can be accessed and modified efficiently.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Data structures define the layout of data in memory and help improve the performance of operations like searching, sorting, and inserting.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Example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Array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Linked List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Trees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US" dirty="0">
                <a:solidFill>
                  <a:schemeClr val="bg1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9743376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A finite sequence of well-defined instructions to solve a problem or perform a task. Algorithms are focused on optimizing time and space.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Example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Searching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Sorting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</a:rPr>
              <a:t>Why DSA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</a:rPr>
              <a:t>Optimization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</a:rPr>
              <a:t>Coding Interviews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</a:rPr>
              <a:t>Real-world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50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About Complexities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DSA the main goal is to solve problems effectively and efficiently.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To determine the efficiency of a program, we look at two types of complexities: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  <a:latin typeface="Helvetica" pitchFamily="2" charset="0"/>
              </a:rPr>
              <a:t>Time Complexity: </a:t>
            </a: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This tells us how much time our code takes to run.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  <a:latin typeface="Helvetica" pitchFamily="2" charset="0"/>
              </a:rPr>
              <a:t>Space Complexity: </a:t>
            </a: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This tells us how much memory our code uses.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73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Asymptotic 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21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We use asymptotic notation to compare the efficiencies of algorithms.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It’s a mathematical tool that estimates time based on input size without running the code.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Its focus is on how many basic operations the program performs, giving us an idea of how the algorithm behaves as input size increases.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41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6481B-AB70-79EF-B1DC-4C54657A4015}"/>
              </a:ext>
            </a:extLst>
          </p:cNvPr>
          <p:cNvSpPr txBox="1"/>
          <p:nvPr/>
        </p:nvSpPr>
        <p:spPr>
          <a:xfrm>
            <a:off x="665018" y="845769"/>
            <a:ext cx="9227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Helvetica" pitchFamily="2" charset="0"/>
                <a:ea typeface="Annai MN" pitchFamily="2" charset="77"/>
                <a:cs typeface="Arial" panose="020B0604020202020204" pitchFamily="34" charset="0"/>
              </a:rPr>
              <a:t>Types of Asymptotic 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21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  <a:latin typeface="Helvetica" pitchFamily="2" charset="0"/>
              </a:rPr>
              <a:t>Big O (O): </a:t>
            </a: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Describes the worst-case scenario or the upper bound of how the algorithm performs as the input size increases.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  <a:latin typeface="Helvetica" pitchFamily="2" charset="0"/>
              </a:rPr>
              <a:t>Omega (</a:t>
            </a:r>
            <a:r>
              <a:rPr lang="el-GR" b="1" dirty="0">
                <a:solidFill>
                  <a:schemeClr val="bg1"/>
                </a:solidFill>
                <a:latin typeface="Helvetica" pitchFamily="2" charset="0"/>
              </a:rPr>
              <a:t>Ω): </a:t>
            </a: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Describes the best-case scenario or the lower bound.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  <a:latin typeface="Helvetica" pitchFamily="2" charset="0"/>
              </a:rPr>
              <a:t>Theta (</a:t>
            </a:r>
            <a:r>
              <a:rPr lang="el-GR" b="1" dirty="0">
                <a:solidFill>
                  <a:schemeClr val="bg1"/>
                </a:solidFill>
                <a:latin typeface="Helvetica" pitchFamily="2" charset="0"/>
              </a:rPr>
              <a:t>Θ): </a:t>
            </a:r>
            <a:r>
              <a:rPr lang="en-IN" dirty="0">
                <a:solidFill>
                  <a:schemeClr val="bg1"/>
                </a:solidFill>
                <a:latin typeface="Helvetica" pitchFamily="2" charset="0"/>
              </a:rPr>
              <a:t>Describes the average-case or how the algorithm performs generally as input grows.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79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  <p:sp>
        <p:nvSpPr>
          <p:cNvPr id="6" name="AutoShape 8" descr="Output image">
            <a:extLst>
              <a:ext uri="{FF2B5EF4-FFF2-40B4-BE49-F238E27FC236}">
                <a16:creationId xmlns:a16="http://schemas.microsoft.com/office/drawing/2014/main" id="{6F319746-446E-50F3-C932-622E994C0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1467" y="-1515533"/>
            <a:ext cx="5096933" cy="50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Output image">
            <a:extLst>
              <a:ext uri="{FF2B5EF4-FFF2-40B4-BE49-F238E27FC236}">
                <a16:creationId xmlns:a16="http://schemas.microsoft.com/office/drawing/2014/main" id="{4C2E42D8-4656-FE09-68FD-AA2D8760F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20471" cy="242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Output image">
            <a:extLst>
              <a:ext uri="{FF2B5EF4-FFF2-40B4-BE49-F238E27FC236}">
                <a16:creationId xmlns:a16="http://schemas.microsoft.com/office/drawing/2014/main" id="{354645D1-E170-1DFC-3307-2A07D6A2D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6" y="902511"/>
            <a:ext cx="8255281" cy="52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2606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220155-E91E-8C23-E6C5-FE3D8D52B8D3}"/>
              </a:ext>
            </a:extLst>
          </p:cNvPr>
          <p:cNvSpPr txBox="1"/>
          <p:nvPr/>
        </p:nvSpPr>
        <p:spPr>
          <a:xfrm>
            <a:off x="757382" y="1676600"/>
            <a:ext cx="9144000" cy="883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en-IN" b="1" dirty="0">
                <a:solidFill>
                  <a:schemeClr val="bg1"/>
                </a:solidFill>
                <a:latin typeface="Helvetica" pitchFamily="2" charset="0"/>
              </a:rPr>
              <a:t>We are interested in the rate of growth over time with respect to the inputs taken during the program execution.</a:t>
            </a:r>
            <a:endParaRPr lang="en-IN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FAA8C-8A3C-D668-6C87-2471934D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1382" y="39300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550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562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11</cp:revision>
  <dcterms:created xsi:type="dcterms:W3CDTF">2024-10-09T07:38:44Z</dcterms:created>
  <dcterms:modified xsi:type="dcterms:W3CDTF">2024-10-14T12:46:45Z</dcterms:modified>
</cp:coreProperties>
</file>