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08" r:id="rId4"/>
    <p:sldId id="552" r:id="rId5"/>
    <p:sldId id="572" r:id="rId6"/>
    <p:sldId id="545" r:id="rId7"/>
    <p:sldId id="553" r:id="rId8"/>
    <p:sldId id="556" r:id="rId9"/>
    <p:sldId id="546" r:id="rId10"/>
    <p:sldId id="547" r:id="rId11"/>
    <p:sldId id="557" r:id="rId12"/>
    <p:sldId id="548" r:id="rId13"/>
    <p:sldId id="550" r:id="rId14"/>
    <p:sldId id="555" r:id="rId15"/>
    <p:sldId id="554" r:id="rId16"/>
    <p:sldId id="551" r:id="rId17"/>
    <p:sldId id="558" r:id="rId18"/>
    <p:sldId id="565" r:id="rId19"/>
    <p:sldId id="559" r:id="rId20"/>
    <p:sldId id="566" r:id="rId21"/>
    <p:sldId id="567" r:id="rId22"/>
    <p:sldId id="568" r:id="rId23"/>
    <p:sldId id="569" r:id="rId24"/>
    <p:sldId id="571" r:id="rId25"/>
    <p:sldId id="582" r:id="rId26"/>
    <p:sldId id="583" r:id="rId27"/>
    <p:sldId id="584" r:id="rId28"/>
    <p:sldId id="588" r:id="rId29"/>
    <p:sldId id="589" r:id="rId30"/>
    <p:sldId id="590" r:id="rId31"/>
    <p:sldId id="591" r:id="rId32"/>
    <p:sldId id="597" r:id="rId33"/>
    <p:sldId id="592" r:id="rId34"/>
    <p:sldId id="595" r:id="rId35"/>
    <p:sldId id="596" r:id="rId36"/>
    <p:sldId id="593" r:id="rId37"/>
    <p:sldId id="594" r:id="rId38"/>
    <p:sldId id="573" r:id="rId39"/>
    <p:sldId id="585" r:id="rId40"/>
    <p:sldId id="586" r:id="rId41"/>
    <p:sldId id="587" r:id="rId42"/>
    <p:sldId id="598" r:id="rId43"/>
    <p:sldId id="599" r:id="rId44"/>
    <p:sldId id="600" r:id="rId45"/>
    <p:sldId id="574" r:id="rId46"/>
    <p:sldId id="609" r:id="rId47"/>
    <p:sldId id="607" r:id="rId48"/>
    <p:sldId id="610" r:id="rId49"/>
    <p:sldId id="612" r:id="rId50"/>
    <p:sldId id="608" r:id="rId51"/>
    <p:sldId id="611" r:id="rId52"/>
    <p:sldId id="575" r:id="rId53"/>
    <p:sldId id="614" r:id="rId54"/>
    <p:sldId id="615" r:id="rId55"/>
    <p:sldId id="613" r:id="rId56"/>
    <p:sldId id="620" r:id="rId57"/>
    <p:sldId id="616" r:id="rId58"/>
    <p:sldId id="617" r:id="rId59"/>
    <p:sldId id="618" r:id="rId60"/>
    <p:sldId id="621" r:id="rId61"/>
    <p:sldId id="619" r:id="rId62"/>
    <p:sldId id="627" r:id="rId63"/>
    <p:sldId id="623" r:id="rId64"/>
    <p:sldId id="576" r:id="rId65"/>
    <p:sldId id="628" r:id="rId66"/>
    <p:sldId id="629" r:id="rId67"/>
    <p:sldId id="630" r:id="rId68"/>
    <p:sldId id="577" r:id="rId69"/>
    <p:sldId id="632" r:id="rId70"/>
    <p:sldId id="633" r:id="rId71"/>
    <p:sldId id="634" r:id="rId72"/>
    <p:sldId id="635" r:id="rId73"/>
    <p:sldId id="631" r:id="rId74"/>
    <p:sldId id="636" r:id="rId75"/>
    <p:sldId id="639" r:id="rId76"/>
    <p:sldId id="637" r:id="rId77"/>
    <p:sldId id="638" r:id="rId78"/>
    <p:sldId id="581" r:id="rId79"/>
    <p:sldId id="579" r:id="rId80"/>
    <p:sldId id="580" r:id="rId81"/>
    <p:sldId id="640" r:id="rId82"/>
    <p:sldId id="642" r:id="rId83"/>
    <p:sldId id="643" r:id="rId84"/>
    <p:sldId id="644" r:id="rId85"/>
    <p:sldId id="645" r:id="rId86"/>
    <p:sldId id="646" r:id="rId87"/>
    <p:sldId id="650" r:id="rId88"/>
    <p:sldId id="651" r:id="rId89"/>
    <p:sldId id="65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14607896"/>
      </p:ext>
    </p:extLst>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34245603"/>
      </p:ext>
    </p:extLst>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4151290016"/>
      </p:ext>
    </p:extLst>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22405757"/>
      </p:ext>
    </p:extLst>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3B00-F499-4404-8928-9CFFB6411072}"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757256344"/>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C3B00-F499-4404-8928-9CFFB6411072}"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314487998"/>
      </p:ext>
    </p:extLst>
  </p:cSld>
  <p:clrMapOvr>
    <a:masterClrMapping/>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C3B00-F499-4404-8928-9CFFB6411072}" type="datetimeFigureOut">
              <a:rPr lang="en-US" smtClean="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4009263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C3B00-F499-4404-8928-9CFFB6411072}"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720690515"/>
      </p:ext>
    </p:extLst>
  </p:cSld>
  <p:clrMapOvr>
    <a:masterClrMapping/>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3B00-F499-4404-8928-9CFFB6411072}"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891135699"/>
      </p:ext>
    </p:extLst>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549714715"/>
      </p:ext>
    </p:extLst>
  </p:cSld>
  <p:clrMapOvr>
    <a:masterClrMapping/>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994968118"/>
      </p:ext>
    </p:extLst>
  </p:cSld>
  <p:clrMapOvr>
    <a:masterClrMapping/>
  </p:clrMapOvr>
  <p:transition spd="slow">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3B00-F499-4404-8928-9CFFB6411072}" type="datetimeFigureOut">
              <a:rPr lang="en-US" smtClean="0"/>
              <a:pPr/>
              <a:t>8/9/2023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32DDB-B156-4DA6-8D1D-4CE06B7B4C64}" type="slidenum">
              <a:rPr lang="en-US" smtClean="0"/>
              <a:pPr/>
              <a:t>‹#›</a:t>
            </a:fld>
            <a:endParaRPr lang="en-US"/>
          </a:p>
        </p:txBody>
      </p:sp>
    </p:spTree>
    <p:extLst>
      <p:ext uri="{BB962C8B-B14F-4D97-AF65-F5344CB8AC3E}">
        <p14:creationId xmlns:p14="http://schemas.microsoft.com/office/powerpoint/2010/main" val="336203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910"/>
            <a:ext cx="9144000" cy="2473438"/>
          </a:xfrm>
        </p:spPr>
        <p:txBody>
          <a:bodyPr>
            <a:normAutofit fontScale="90000"/>
          </a:bodyPr>
          <a:lstStyle/>
          <a:p>
            <a:r>
              <a:rPr lang="en-US" b="1" dirty="0"/>
              <a:t>BCAC 0017 </a:t>
            </a:r>
            <a:r>
              <a:rPr lang="en-US" b="1" dirty="0" smtClean="0"/>
              <a:t/>
            </a:r>
            <a:br>
              <a:rPr lang="en-US" b="1" dirty="0" smtClean="0"/>
            </a:br>
            <a:r>
              <a:rPr lang="en-US" b="1" dirty="0" smtClean="0"/>
              <a:t>FUNDAMENTALS </a:t>
            </a:r>
            <a:r>
              <a:rPr lang="en-US" b="1" dirty="0"/>
              <a:t>OF MACHINE LEARNING</a:t>
            </a:r>
            <a:endParaRPr lang="en-IN" dirty="0"/>
          </a:p>
        </p:txBody>
      </p:sp>
      <p:sp>
        <p:nvSpPr>
          <p:cNvPr id="3" name="Subtitle 2"/>
          <p:cNvSpPr>
            <a:spLocks noGrp="1"/>
          </p:cNvSpPr>
          <p:nvPr>
            <p:ph type="subTitle" idx="1"/>
          </p:nvPr>
        </p:nvSpPr>
        <p:spPr>
          <a:xfrm>
            <a:off x="1524000" y="4215992"/>
            <a:ext cx="9144000" cy="1655762"/>
          </a:xfrm>
        </p:spPr>
        <p:txBody>
          <a:bodyPr>
            <a:normAutofit fontScale="70000" lnSpcReduction="20000"/>
          </a:bodyPr>
          <a:lstStyle/>
          <a:p>
            <a:r>
              <a:rPr lang="en-US" sz="3600" dirty="0" smtClean="0"/>
              <a:t>Faculty Name </a:t>
            </a:r>
          </a:p>
          <a:p>
            <a:r>
              <a:rPr lang="en-US" sz="3600" dirty="0" smtClean="0"/>
              <a:t> Mr. Sachin Sharma, Dr. Vinod Jain, Dr. Manu </a:t>
            </a:r>
            <a:r>
              <a:rPr lang="en-US" sz="3600" dirty="0" err="1" smtClean="0"/>
              <a:t>Banga</a:t>
            </a:r>
            <a:r>
              <a:rPr lang="en-US" sz="3600" dirty="0" smtClean="0"/>
              <a:t>,</a:t>
            </a:r>
          </a:p>
          <a:p>
            <a:r>
              <a:rPr lang="en-US" sz="3600" dirty="0" smtClean="0"/>
              <a:t> </a:t>
            </a:r>
            <a:r>
              <a:rPr lang="en-US" sz="3600" dirty="0" err="1"/>
              <a:t>Ms.Paromita</a:t>
            </a:r>
            <a:r>
              <a:rPr lang="en-US" sz="3600" dirty="0"/>
              <a:t> </a:t>
            </a:r>
            <a:r>
              <a:rPr lang="en-US" sz="3600" dirty="0" err="1" smtClean="0"/>
              <a:t>Goswami</a:t>
            </a:r>
            <a:r>
              <a:rPr lang="en-US" sz="3600" dirty="0"/>
              <a:t>, </a:t>
            </a:r>
            <a:r>
              <a:rPr lang="en-US" sz="3600" dirty="0" err="1"/>
              <a:t>Ms.Chestha</a:t>
            </a:r>
            <a:r>
              <a:rPr lang="en-US" sz="3600" dirty="0"/>
              <a:t> </a:t>
            </a:r>
            <a:r>
              <a:rPr lang="en-US" sz="3600" dirty="0" smtClean="0"/>
              <a:t>Bhardwaj, Mr. </a:t>
            </a:r>
            <a:r>
              <a:rPr lang="en-US" sz="3600" dirty="0" err="1" smtClean="0"/>
              <a:t>Atul</a:t>
            </a:r>
            <a:r>
              <a:rPr lang="en-US" sz="3600" dirty="0" smtClean="0"/>
              <a:t> </a:t>
            </a:r>
            <a:r>
              <a:rPr lang="en-US" sz="3600" dirty="0" err="1" smtClean="0"/>
              <a:t>Anand</a:t>
            </a:r>
            <a:endParaRPr lang="en-US" sz="3600" dirty="0" smtClean="0"/>
          </a:p>
          <a:p>
            <a:r>
              <a:rPr lang="en-US" sz="3600" dirty="0" smtClean="0"/>
              <a:t>	</a:t>
            </a:r>
            <a:endParaRPr lang="en-US" sz="3600" dirty="0"/>
          </a:p>
        </p:txBody>
      </p:sp>
      <p:pic>
        <p:nvPicPr>
          <p:cNvPr id="5" name="Picture 4"/>
          <p:cNvPicPr/>
          <p:nvPr/>
        </p:nvPicPr>
        <p:blipFill>
          <a:blip r:embed="rId2" cstate="print"/>
          <a:srcRect r="1735" b="24675"/>
          <a:stretch>
            <a:fillRect/>
          </a:stretch>
        </p:blipFill>
        <p:spPr>
          <a:xfrm>
            <a:off x="4695689" y="47399"/>
            <a:ext cx="2110060" cy="982889"/>
          </a:xfrm>
          <a:prstGeom prst="rect">
            <a:avLst/>
          </a:prstGeom>
        </p:spPr>
      </p:pic>
    </p:spTree>
    <p:extLst>
      <p:ext uri="{BB962C8B-B14F-4D97-AF65-F5344CB8AC3E}">
        <p14:creationId xmlns:p14="http://schemas.microsoft.com/office/powerpoint/2010/main" val="3141931060"/>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What is Machine Learning ?</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sz="2600" dirty="0"/>
              <a:t>Machine Learning is said as a subset of </a:t>
            </a:r>
            <a:r>
              <a:rPr lang="en-IN" sz="2600" b="1" dirty="0"/>
              <a:t>artificial intelligence</a:t>
            </a:r>
            <a:r>
              <a:rPr lang="en-IN" sz="2600" dirty="0"/>
              <a:t> that is mainly concerned with the development of algorithms which allow a computer to learn from the data and past experiences on their own. </a:t>
            </a:r>
            <a:endParaRPr lang="en-IN" sz="2600" dirty="0" smtClean="0"/>
          </a:p>
          <a:p>
            <a:pPr algn="just"/>
            <a:endParaRPr lang="en-US" sz="2600" dirty="0" smtClean="0"/>
          </a:p>
          <a:p>
            <a:pPr algn="just"/>
            <a:endParaRPr lang="en-IN" sz="2600"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7063272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What is Machine Learning ?</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smtClean="0"/>
              <a:t>We </a:t>
            </a:r>
            <a:r>
              <a:rPr lang="en-IN" dirty="0"/>
              <a:t>can define it in a summarized way as:</a:t>
            </a:r>
            <a:endParaRPr lang="en-US" sz="2600" dirty="0"/>
          </a:p>
          <a:p>
            <a:pPr algn="just"/>
            <a:r>
              <a:rPr lang="en-IN" b="1" dirty="0"/>
              <a:t>Machine learning enables a machine to automatically learn from data, improve performance from experiences, and predict things without being explicitly programmed.</a:t>
            </a:r>
          </a:p>
          <a:p>
            <a:pPr algn="just"/>
            <a:endParaRPr lang="en-US" sz="2600" dirty="0" smtClean="0"/>
          </a:p>
          <a:p>
            <a:pPr algn="just"/>
            <a:endParaRPr lang="en-IN" sz="2600"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411675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What is Machine Learning ?</a:t>
            </a:r>
          </a:p>
        </p:txBody>
      </p:sp>
      <p:sp>
        <p:nvSpPr>
          <p:cNvPr id="3" name="Content Placeholder 2"/>
          <p:cNvSpPr>
            <a:spLocks noGrp="1"/>
          </p:cNvSpPr>
          <p:nvPr>
            <p:ph idx="1"/>
          </p:nvPr>
        </p:nvSpPr>
        <p:spPr>
          <a:xfrm>
            <a:off x="418010" y="1645670"/>
            <a:ext cx="11260183" cy="4351338"/>
          </a:xfrm>
        </p:spPr>
        <p:txBody>
          <a:bodyPr>
            <a:normAutofit/>
          </a:bodyPr>
          <a:lstStyle/>
          <a:p>
            <a:pPr algn="just">
              <a:lnSpc>
                <a:spcPct val="100000"/>
              </a:lnSpc>
            </a:pPr>
            <a:r>
              <a:rPr lang="en-IN" dirty="0">
                <a:latin typeface="Times New Roman" panose="02020603050405020304" pitchFamily="18" charset="0"/>
                <a:cs typeface="Times New Roman" panose="02020603050405020304" pitchFamily="18" charset="0"/>
              </a:rPr>
              <a:t>With the help of sample historical data, which is known as </a:t>
            </a:r>
            <a:r>
              <a:rPr lang="en-IN" b="1" dirty="0">
                <a:latin typeface="Times New Roman" panose="02020603050405020304" pitchFamily="18" charset="0"/>
                <a:cs typeface="Times New Roman" panose="02020603050405020304" pitchFamily="18" charset="0"/>
              </a:rPr>
              <a:t>training data</a:t>
            </a:r>
            <a:r>
              <a:rPr lang="en-IN" dirty="0">
                <a:latin typeface="Times New Roman" panose="02020603050405020304" pitchFamily="18" charset="0"/>
                <a:cs typeface="Times New Roman" panose="02020603050405020304" pitchFamily="18" charset="0"/>
              </a:rPr>
              <a:t>, machine learning algorithms build a </a:t>
            </a:r>
            <a:r>
              <a:rPr lang="en-IN" b="1" dirty="0">
                <a:latin typeface="Times New Roman" panose="02020603050405020304" pitchFamily="18" charset="0"/>
                <a:cs typeface="Times New Roman" panose="02020603050405020304" pitchFamily="18" charset="0"/>
              </a:rPr>
              <a:t>mathematical model</a:t>
            </a:r>
            <a:r>
              <a:rPr lang="en-IN" dirty="0">
                <a:latin typeface="Times New Roman" panose="02020603050405020304" pitchFamily="18" charset="0"/>
                <a:cs typeface="Times New Roman" panose="02020603050405020304" pitchFamily="18" charset="0"/>
              </a:rPr>
              <a:t> that helps in making predictions or decisions without being explicitly programmed. </a:t>
            </a:r>
            <a:endParaRPr lang="en-IN" dirty="0" smtClean="0">
              <a:latin typeface="Times New Roman" panose="02020603050405020304" pitchFamily="18" charset="0"/>
              <a:cs typeface="Times New Roman" panose="02020603050405020304" pitchFamily="18" charset="0"/>
            </a:endParaRPr>
          </a:p>
          <a:p>
            <a:pPr algn="just">
              <a:lnSpc>
                <a:spcPct val="100000"/>
              </a:lnSpc>
            </a:pPr>
            <a:r>
              <a:rPr lang="en-IN" dirty="0" smtClean="0">
                <a:latin typeface="Times New Roman" panose="02020603050405020304" pitchFamily="18" charset="0"/>
                <a:cs typeface="Times New Roman" panose="02020603050405020304" pitchFamily="18" charset="0"/>
              </a:rPr>
              <a:t>Machine </a:t>
            </a:r>
            <a:r>
              <a:rPr lang="en-IN" dirty="0">
                <a:latin typeface="Times New Roman" panose="02020603050405020304" pitchFamily="18" charset="0"/>
                <a:cs typeface="Times New Roman" panose="02020603050405020304" pitchFamily="18" charset="0"/>
              </a:rPr>
              <a:t>learning brings computer science and statistics together for creating predictive models</a:t>
            </a:r>
            <a:r>
              <a:rPr lang="en-IN" dirty="0" smtClean="0">
                <a:latin typeface="Times New Roman" panose="02020603050405020304" pitchFamily="18" charset="0"/>
                <a:cs typeface="Times New Roman" panose="02020603050405020304" pitchFamily="18" charset="0"/>
              </a:rPr>
              <a:t>.</a:t>
            </a:r>
          </a:p>
          <a:p>
            <a:pPr algn="just">
              <a:lnSpc>
                <a:spcPct val="100000"/>
              </a:lnSpc>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Machine learning constructs or uses the algorithms that learn from historical data. </a:t>
            </a:r>
            <a:endParaRPr lang="en-IN" dirty="0" smtClean="0">
              <a:latin typeface="Times New Roman" panose="02020603050405020304" pitchFamily="18" charset="0"/>
              <a:cs typeface="Times New Roman" panose="02020603050405020304" pitchFamily="18" charset="0"/>
            </a:endParaRPr>
          </a:p>
          <a:p>
            <a:pPr algn="just">
              <a:lnSpc>
                <a:spcPct val="100000"/>
              </a:lnSpc>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more we will provide the information, the higher will be the performance.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94833241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How does Machine Learning </a:t>
            </a:r>
            <a:r>
              <a:rPr lang="en-IN" b="1" dirty="0" smtClean="0"/>
              <a:t>work?</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80409526"/>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How does Machine Learning </a:t>
            </a:r>
            <a:r>
              <a:rPr lang="en-IN" b="1" dirty="0" smtClean="0"/>
              <a:t>work?</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Introduction to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640352" y="2210344"/>
            <a:ext cx="10123442" cy="3249930"/>
          </a:xfrm>
          <a:prstGeom prst="rect">
            <a:avLst/>
          </a:prstGeom>
          <a:noFill/>
          <a:ln>
            <a:noFill/>
          </a:ln>
        </p:spPr>
      </p:pic>
    </p:spTree>
    <p:extLst>
      <p:ext uri="{BB962C8B-B14F-4D97-AF65-F5344CB8AC3E}">
        <p14:creationId xmlns:p14="http://schemas.microsoft.com/office/powerpoint/2010/main" val="57745881"/>
      </p:ext>
    </p:extLst>
  </p:cSld>
  <p:clrMapOvr>
    <a:masterClrMapping/>
  </p:clrMapOvr>
  <p:transition spd="slow">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lvl="1" algn="just">
              <a:lnSpc>
                <a:spcPct val="150000"/>
              </a:lnSpc>
            </a:pPr>
            <a:r>
              <a:rPr lang="en-IN" b="1" dirty="0">
                <a:latin typeface="Times New Roman" panose="02020603050405020304" pitchFamily="18" charset="0"/>
                <a:cs typeface="Times New Roman" panose="02020603050405020304" pitchFamily="18" charset="0"/>
              </a:rPr>
              <a:t>A Machine Learning system </a:t>
            </a:r>
            <a:endParaRPr lang="en-IN" b="1" dirty="0" smtClean="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learns </a:t>
            </a:r>
            <a:r>
              <a:rPr lang="en-IN" dirty="0">
                <a:latin typeface="Times New Roman" panose="02020603050405020304" pitchFamily="18" charset="0"/>
                <a:cs typeface="Times New Roman" panose="02020603050405020304" pitchFamily="18" charset="0"/>
              </a:rPr>
              <a:t>from historical data, </a:t>
            </a:r>
            <a:endParaRPr lang="en-IN" dirty="0" smtClean="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builds </a:t>
            </a:r>
            <a:r>
              <a:rPr lang="en-IN" dirty="0">
                <a:latin typeface="Times New Roman" panose="02020603050405020304" pitchFamily="18" charset="0"/>
                <a:cs typeface="Times New Roman" panose="02020603050405020304" pitchFamily="18" charset="0"/>
              </a:rPr>
              <a:t>the prediction models</a:t>
            </a:r>
            <a:r>
              <a:rPr lang="en-IN" dirty="0" smtClean="0">
                <a:latin typeface="Times New Roman" panose="02020603050405020304" pitchFamily="18" charset="0"/>
                <a:cs typeface="Times New Roman" panose="02020603050405020304" pitchFamily="18" charset="0"/>
              </a:rPr>
              <a:t>,</a:t>
            </a:r>
          </a:p>
          <a:p>
            <a:pPr marL="914400" lvl="1" indent="-45720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 and </a:t>
            </a:r>
            <a:r>
              <a:rPr lang="en-IN" dirty="0">
                <a:latin typeface="Times New Roman" panose="02020603050405020304" pitchFamily="18" charset="0"/>
                <a:cs typeface="Times New Roman" panose="02020603050405020304" pitchFamily="18" charset="0"/>
              </a:rPr>
              <a:t>whenever it receives new data, predicts the output for it. </a:t>
            </a:r>
            <a:endParaRPr lang="en-IN" dirty="0" smtClean="0">
              <a:latin typeface="Times New Roman" panose="02020603050405020304" pitchFamily="18" charset="0"/>
              <a:cs typeface="Times New Roman" panose="02020603050405020304" pitchFamily="18" charset="0"/>
            </a:endParaRPr>
          </a:p>
          <a:p>
            <a:pPr lvl="1" algn="just">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2532390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Features of Machine Learning:</a:t>
            </a:r>
            <a:endParaRPr lang="en-IN" sz="1800" b="1" dirty="0"/>
          </a:p>
          <a:p>
            <a:pPr marL="514350" lvl="0" indent="-514350">
              <a:buFont typeface="+mj-lt"/>
              <a:buAutoNum type="arabicPeriod"/>
            </a:pPr>
            <a:r>
              <a:rPr lang="en-IN" dirty="0"/>
              <a:t>Machine learning uses data to detect various patterns in a given dataset.</a:t>
            </a:r>
          </a:p>
          <a:p>
            <a:pPr marL="514350" lvl="0" indent="-514350">
              <a:buFont typeface="+mj-lt"/>
              <a:buAutoNum type="arabicPeriod"/>
            </a:pPr>
            <a:r>
              <a:rPr lang="en-IN" dirty="0"/>
              <a:t>It can learn from past data and improve automatically.</a:t>
            </a:r>
          </a:p>
          <a:p>
            <a:pPr marL="514350" lvl="0" indent="-514350">
              <a:buFont typeface="+mj-lt"/>
              <a:buAutoNum type="arabicPeriod"/>
            </a:pPr>
            <a:r>
              <a:rPr lang="en-IN" dirty="0"/>
              <a:t>It is a data-driven technology.</a:t>
            </a:r>
          </a:p>
          <a:p>
            <a:pPr marL="514350" lvl="0" indent="-514350">
              <a:buFont typeface="+mj-lt"/>
              <a:buAutoNum type="arabicPeriod"/>
            </a:pPr>
            <a:r>
              <a:rPr lang="en-IN" dirty="0"/>
              <a:t>Machine learning is much similar to data mining as it also deals with the huge amount of the data.</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6977059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Need for Machine </a:t>
            </a:r>
            <a:r>
              <a:rPr lang="en-IN" b="1" dirty="0" smtClean="0"/>
              <a:t>Learning</a:t>
            </a:r>
          </a:p>
          <a:p>
            <a:pPr algn="just"/>
            <a:r>
              <a:rPr lang="en-IN" dirty="0" smtClean="0"/>
              <a:t>As </a:t>
            </a:r>
            <a:r>
              <a:rPr lang="en-IN" dirty="0"/>
              <a:t>a human, we have some limitations as we cannot access the huge amount of data manually, so for this, we need some computer systems and here comes the machine learning to make things easy for us.</a:t>
            </a:r>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7012975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Need for Machine </a:t>
            </a:r>
            <a:r>
              <a:rPr lang="en-IN" b="1" dirty="0" smtClean="0"/>
              <a:t>Learning</a:t>
            </a:r>
          </a:p>
          <a:p>
            <a:pPr algn="just"/>
            <a:r>
              <a:rPr lang="en-IN" dirty="0" smtClean="0"/>
              <a:t>We </a:t>
            </a:r>
            <a:r>
              <a:rPr lang="en-IN" dirty="0"/>
              <a:t>can train machine learning algorithms by providing them the huge amount of data and let them explore the data, construct the models, and predict the required output automatically. </a:t>
            </a:r>
          </a:p>
          <a:p>
            <a:pPr algn="just"/>
            <a:r>
              <a:rPr lang="en-IN" dirty="0"/>
              <a:t>The performance of the machine learning algorithm depends on the amount of </a:t>
            </a:r>
            <a:r>
              <a:rPr lang="en-IN" dirty="0" smtClean="0"/>
              <a:t>data.</a:t>
            </a:r>
          </a:p>
          <a:p>
            <a:pPr algn="just"/>
            <a:r>
              <a:rPr lang="en-IN" dirty="0" smtClean="0"/>
              <a:t>With </a:t>
            </a:r>
            <a:r>
              <a:rPr lang="en-IN" dirty="0"/>
              <a:t>the help of machine learning, we can save both time and money.</a:t>
            </a:r>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0978849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The importance of machine learning</a:t>
            </a:r>
            <a:endParaRPr lang="en-US" dirty="0"/>
          </a:p>
        </p:txBody>
      </p:sp>
      <p:sp>
        <p:nvSpPr>
          <p:cNvPr id="3" name="Content Placeholder 2"/>
          <p:cNvSpPr>
            <a:spLocks noGrp="1"/>
          </p:cNvSpPr>
          <p:nvPr>
            <p:ph idx="1"/>
          </p:nvPr>
        </p:nvSpPr>
        <p:spPr>
          <a:xfrm>
            <a:off x="418010" y="1645670"/>
            <a:ext cx="11260183" cy="4351338"/>
          </a:xfrm>
        </p:spPr>
        <p:txBody>
          <a:bodyPr>
            <a:normAutofit fontScale="92500" lnSpcReduction="10000"/>
          </a:bodyPr>
          <a:lstStyle/>
          <a:p>
            <a:pPr algn="just"/>
            <a:r>
              <a:rPr lang="en-IN" dirty="0"/>
              <a:t>The importance of machine learning can be easily understood by its </a:t>
            </a:r>
            <a:r>
              <a:rPr lang="en-IN" dirty="0" smtClean="0"/>
              <a:t>use cases. Currently</a:t>
            </a:r>
            <a:r>
              <a:rPr lang="en-IN" dirty="0"/>
              <a:t>, machine learning is used in </a:t>
            </a:r>
            <a:endParaRPr lang="en-IN" dirty="0" smtClean="0"/>
          </a:p>
          <a:p>
            <a:pPr marL="514350" indent="-514350" algn="just">
              <a:buFont typeface="+mj-lt"/>
              <a:buAutoNum type="arabicPeriod"/>
            </a:pPr>
            <a:r>
              <a:rPr lang="en-IN" dirty="0" smtClean="0"/>
              <a:t>self-driving cars</a:t>
            </a:r>
            <a:endParaRPr lang="en-IN" dirty="0"/>
          </a:p>
          <a:p>
            <a:pPr marL="514350" indent="-514350" algn="just">
              <a:buFont typeface="+mj-lt"/>
              <a:buAutoNum type="arabicPeriod"/>
            </a:pPr>
            <a:r>
              <a:rPr lang="en-IN" dirty="0" smtClean="0"/>
              <a:t>cyber </a:t>
            </a:r>
            <a:r>
              <a:rPr lang="en-IN" dirty="0"/>
              <a:t>fraud </a:t>
            </a:r>
            <a:r>
              <a:rPr lang="en-IN" dirty="0" smtClean="0"/>
              <a:t>detection</a:t>
            </a:r>
            <a:endParaRPr lang="en-IN" dirty="0"/>
          </a:p>
          <a:p>
            <a:pPr marL="514350" indent="-514350" algn="just">
              <a:buFont typeface="+mj-lt"/>
              <a:buAutoNum type="arabicPeriod"/>
            </a:pPr>
            <a:r>
              <a:rPr lang="en-IN" dirty="0" smtClean="0"/>
              <a:t>face recognition</a:t>
            </a:r>
            <a:endParaRPr lang="en-IN" dirty="0"/>
          </a:p>
          <a:p>
            <a:pPr marL="514350" indent="-514350" algn="just">
              <a:buFont typeface="+mj-lt"/>
              <a:buAutoNum type="arabicPeriod"/>
            </a:pPr>
            <a:r>
              <a:rPr lang="en-IN" dirty="0" smtClean="0"/>
              <a:t>and</a:t>
            </a:r>
            <a:r>
              <a:rPr lang="en-IN" dirty="0"/>
              <a:t> friend suggestion by </a:t>
            </a:r>
            <a:r>
              <a:rPr lang="en-IN" dirty="0" smtClean="0"/>
              <a:t>Facebook</a:t>
            </a:r>
          </a:p>
          <a:p>
            <a:pPr marL="514350" indent="-514350" algn="just">
              <a:buFont typeface="+mj-lt"/>
              <a:buAutoNum type="arabicPeriod"/>
            </a:pPr>
            <a:r>
              <a:rPr lang="en-IN" dirty="0" smtClean="0"/>
              <a:t>Various </a:t>
            </a:r>
            <a:r>
              <a:rPr lang="en-IN" dirty="0"/>
              <a:t>top companies such as Netflix and Amazon have build machine learning models that are using a vast amount of data to </a:t>
            </a:r>
            <a:r>
              <a:rPr lang="en-IN" dirty="0" err="1"/>
              <a:t>analyze</a:t>
            </a:r>
            <a:r>
              <a:rPr lang="en-IN" dirty="0"/>
              <a:t> the user interest and recommend product accordingly</a:t>
            </a:r>
            <a:r>
              <a:rPr lang="en-IN" dirty="0" smtClean="0"/>
              <a:t>.</a:t>
            </a:r>
          </a:p>
          <a:p>
            <a:pPr marL="514350" indent="-514350" algn="just">
              <a:buFont typeface="+mj-lt"/>
              <a:buAutoNum type="arabicPeriod"/>
            </a:pPr>
            <a:r>
              <a:rPr lang="en-IN" dirty="0"/>
              <a:t>Machine learning is making our day to day life easy from </a:t>
            </a:r>
            <a:r>
              <a:rPr lang="en-IN" b="1" dirty="0"/>
              <a:t>self-driving cars</a:t>
            </a:r>
            <a:r>
              <a:rPr lang="en-IN" dirty="0"/>
              <a:t> to </a:t>
            </a:r>
            <a:r>
              <a:rPr lang="en-IN" b="1" dirty="0"/>
              <a:t>Amazon virtual assistant "Alexa"</a:t>
            </a:r>
            <a:r>
              <a:rPr lang="en-IN" dirty="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4998118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8" y="346868"/>
            <a:ext cx="9411978" cy="1325563"/>
          </a:xfrm>
        </p:spPr>
        <p:txBody>
          <a:bodyPr/>
          <a:lstStyle/>
          <a:p>
            <a:r>
              <a:rPr lang="en-US" dirty="0" smtClean="0"/>
              <a:t>Course Structure  </a:t>
            </a:r>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7" name="Picture 6"/>
          <p:cNvPicPr>
            <a:picLocks noChangeAspect="1"/>
          </p:cNvPicPr>
          <p:nvPr/>
        </p:nvPicPr>
        <p:blipFill>
          <a:blip r:embed="rId3"/>
          <a:stretch>
            <a:fillRect/>
          </a:stretch>
        </p:blipFill>
        <p:spPr>
          <a:xfrm>
            <a:off x="1276458" y="1360496"/>
            <a:ext cx="8539872" cy="5286588"/>
          </a:xfrm>
          <a:prstGeom prst="rect">
            <a:avLst/>
          </a:prstGeom>
        </p:spPr>
      </p:pic>
    </p:spTree>
    <p:extLst>
      <p:ext uri="{BB962C8B-B14F-4D97-AF65-F5344CB8AC3E}">
        <p14:creationId xmlns:p14="http://schemas.microsoft.com/office/powerpoint/2010/main" val="239758920"/>
      </p:ext>
    </p:extLst>
  </p:cSld>
  <p:clrMapOvr>
    <a:masterClrMapping/>
  </p:clrMapOvr>
  <p:transition spd="slow">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History of Machine Learning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History of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1306149" y="2308451"/>
            <a:ext cx="9588274" cy="4351338"/>
          </a:xfrm>
          <a:prstGeom prst="rect">
            <a:avLst/>
          </a:prstGeom>
          <a:noFill/>
          <a:ln>
            <a:noFill/>
          </a:ln>
        </p:spPr>
      </p:pic>
    </p:spTree>
    <p:extLst>
      <p:ext uri="{BB962C8B-B14F-4D97-AF65-F5344CB8AC3E}">
        <p14:creationId xmlns:p14="http://schemas.microsoft.com/office/powerpoint/2010/main" val="297469347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History of Machine Learning</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dirty="0" smtClean="0"/>
              <a:t>1950</a:t>
            </a:r>
            <a:r>
              <a:rPr lang="en-IN" dirty="0"/>
              <a:t>: In 1950, Alan Turing published a seminal paper, "Computer Machinery and Intelligence," on the topic of artificial intelligence. </a:t>
            </a:r>
            <a:endParaRPr lang="en-IN" dirty="0" smtClean="0"/>
          </a:p>
          <a:p>
            <a:pPr lvl="0" algn="just"/>
            <a:r>
              <a:rPr lang="en-IN" dirty="0" smtClean="0"/>
              <a:t>In </a:t>
            </a:r>
            <a:r>
              <a:rPr lang="en-IN" dirty="0"/>
              <a:t>his paper, he asked, "Can machines think?"</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6764617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History of 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Machine Learning from theory to reality</a:t>
            </a:r>
          </a:p>
          <a:p>
            <a:pPr lvl="0" algn="just"/>
            <a:r>
              <a:rPr lang="en-IN" b="1" dirty="0"/>
              <a:t>1959:</a:t>
            </a:r>
            <a:r>
              <a:rPr lang="en-IN" dirty="0"/>
              <a:t> In 1959, the first neural network was applied to a real-world problem to remove echoes over phone lines using an adaptive filter.</a:t>
            </a:r>
          </a:p>
          <a:p>
            <a:pPr lvl="0" algn="just"/>
            <a:r>
              <a:rPr lang="en-IN" b="1" dirty="0"/>
              <a:t>1985:</a:t>
            </a:r>
            <a:r>
              <a:rPr lang="en-IN" dirty="0"/>
              <a:t> In 1985, Terry </a:t>
            </a:r>
            <a:r>
              <a:rPr lang="en-IN" dirty="0" err="1"/>
              <a:t>Sejnowski</a:t>
            </a:r>
            <a:r>
              <a:rPr lang="en-IN" dirty="0"/>
              <a:t> and Charles Rosenberg invented a neural network </a:t>
            </a:r>
            <a:r>
              <a:rPr lang="en-IN" b="1" dirty="0" err="1"/>
              <a:t>NETtalk</a:t>
            </a:r>
            <a:r>
              <a:rPr lang="en-IN" dirty="0"/>
              <a:t>, which was able to teach itself how to correctly pronounce 20,000 words in one week.</a:t>
            </a:r>
          </a:p>
          <a:p>
            <a:pPr lvl="0" algn="just"/>
            <a:r>
              <a:rPr lang="en-IN" b="1" dirty="0"/>
              <a:t>1997:</a:t>
            </a:r>
            <a:r>
              <a:rPr lang="en-IN" dirty="0"/>
              <a:t> The IBM's </a:t>
            </a:r>
            <a:r>
              <a:rPr lang="en-IN" b="1" dirty="0"/>
              <a:t>Deep blue</a:t>
            </a:r>
            <a:r>
              <a:rPr lang="en-IN" dirty="0"/>
              <a:t> intelligent computer won the chess game against the chess expert Garry Kasparov, and it became the first computer which had beaten a human chess expert.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8770070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1" y="692082"/>
            <a:ext cx="11260183" cy="4351338"/>
          </a:xfrm>
        </p:spPr>
        <p:txBody>
          <a:bodyPr>
            <a:noAutofit/>
          </a:bodyPr>
          <a:lstStyle/>
          <a:p>
            <a:pPr algn="just"/>
            <a:r>
              <a:rPr lang="en-IN" sz="2400" b="1" dirty="0"/>
              <a:t>Machine Learning at 21</a:t>
            </a:r>
            <a:r>
              <a:rPr lang="en-IN" sz="2400" b="1" baseline="30000" dirty="0"/>
              <a:t>st</a:t>
            </a:r>
            <a:r>
              <a:rPr lang="en-IN" sz="2400" b="1" dirty="0"/>
              <a:t> century</a:t>
            </a:r>
          </a:p>
          <a:p>
            <a:pPr lvl="0" algn="just"/>
            <a:r>
              <a:rPr lang="en-IN" sz="2400" b="1" dirty="0"/>
              <a:t>2006:</a:t>
            </a:r>
            <a:r>
              <a:rPr lang="en-IN" sz="2400" dirty="0"/>
              <a:t> In the year 2006, computer scientist Geoffrey Hinton has given a new name to neural net research as "</a:t>
            </a:r>
            <a:r>
              <a:rPr lang="en-IN" sz="2400" b="1" dirty="0"/>
              <a:t>deep learning</a:t>
            </a:r>
            <a:r>
              <a:rPr lang="en-IN" sz="2400" dirty="0"/>
              <a:t>," and nowadays, it has become one of the most trending technologies.</a:t>
            </a:r>
          </a:p>
          <a:p>
            <a:pPr lvl="0" algn="just"/>
            <a:r>
              <a:rPr lang="en-IN" sz="2400" b="1" dirty="0"/>
              <a:t>2012:</a:t>
            </a:r>
            <a:r>
              <a:rPr lang="en-IN" sz="2400" dirty="0"/>
              <a:t> In 2012, Google created a deep neural network which learned to recognize the image of humans and cats in YouTube videos.</a:t>
            </a:r>
          </a:p>
          <a:p>
            <a:pPr lvl="0" algn="just"/>
            <a:r>
              <a:rPr lang="en-IN" sz="2400" b="1" dirty="0"/>
              <a:t>2014:</a:t>
            </a:r>
            <a:r>
              <a:rPr lang="en-IN" sz="2400" dirty="0"/>
              <a:t> In 2014, the Chabot "</a:t>
            </a:r>
            <a:r>
              <a:rPr lang="en-IN" sz="2400" b="1" dirty="0"/>
              <a:t>Eugen </a:t>
            </a:r>
            <a:r>
              <a:rPr lang="en-IN" sz="2400" b="1" dirty="0" err="1"/>
              <a:t>Goostman</a:t>
            </a:r>
            <a:r>
              <a:rPr lang="en-IN" sz="2400" dirty="0"/>
              <a:t>" cleared the Turing Test. It was the first Chabot who convinced the 33% of human judges that it was not a machine.</a:t>
            </a:r>
          </a:p>
          <a:p>
            <a:pPr lvl="0" algn="just"/>
            <a:r>
              <a:rPr lang="en-IN" sz="2400" b="1" dirty="0"/>
              <a:t>2014:</a:t>
            </a:r>
            <a:r>
              <a:rPr lang="en-IN" sz="2400" dirty="0"/>
              <a:t> </a:t>
            </a:r>
            <a:r>
              <a:rPr lang="en-IN" sz="2400" b="1" dirty="0" err="1"/>
              <a:t>DeepFace</a:t>
            </a:r>
            <a:r>
              <a:rPr lang="en-IN" sz="2400" dirty="0"/>
              <a:t> was a deep neural network created by Facebook, and they claimed that it could recognize a person with the same precision as a human can do.</a:t>
            </a:r>
          </a:p>
          <a:p>
            <a:pPr lvl="0" algn="just"/>
            <a:r>
              <a:rPr lang="en-IN" sz="2400" b="1" dirty="0"/>
              <a:t>2016:</a:t>
            </a:r>
            <a:r>
              <a:rPr lang="en-IN" sz="2400" dirty="0"/>
              <a:t> </a:t>
            </a:r>
            <a:r>
              <a:rPr lang="en-IN" sz="2400" b="1" dirty="0" err="1"/>
              <a:t>AlphaGo</a:t>
            </a:r>
            <a:r>
              <a:rPr lang="en-IN" sz="2400" dirty="0"/>
              <a:t> beat the world's number second player </a:t>
            </a:r>
            <a:r>
              <a:rPr lang="en-IN" sz="2400" b="1" dirty="0"/>
              <a:t>Lee </a:t>
            </a:r>
            <a:r>
              <a:rPr lang="en-IN" sz="2400" b="1" dirty="0" err="1"/>
              <a:t>sedol</a:t>
            </a:r>
            <a:r>
              <a:rPr lang="en-IN" sz="2400" dirty="0"/>
              <a:t> at </a:t>
            </a:r>
            <a:r>
              <a:rPr lang="en-IN" sz="2400" b="1" dirty="0"/>
              <a:t>Go game</a:t>
            </a:r>
            <a:r>
              <a:rPr lang="en-IN" sz="2400" dirty="0"/>
              <a:t>. In 2017 it beat the number one player of this game </a:t>
            </a:r>
            <a:r>
              <a:rPr lang="en-IN" sz="2400" b="1" dirty="0" err="1"/>
              <a:t>Ke</a:t>
            </a:r>
            <a:r>
              <a:rPr lang="en-IN" sz="2400" b="1" dirty="0"/>
              <a:t> </a:t>
            </a:r>
            <a:r>
              <a:rPr lang="en-IN" sz="2400" b="1" dirty="0" err="1"/>
              <a:t>Jie</a:t>
            </a:r>
            <a:r>
              <a:rPr lang="en-IN" sz="2400" dirty="0"/>
              <a:t>.</a:t>
            </a:r>
          </a:p>
          <a:p>
            <a:pPr lvl="0" algn="just"/>
            <a:r>
              <a:rPr lang="en-IN" sz="2400" b="1" dirty="0"/>
              <a:t>2017:</a:t>
            </a:r>
            <a:r>
              <a:rPr lang="en-IN" sz="2400" dirty="0"/>
              <a:t> In 2017, the Alphabet's Jigsaw team built an intelligent system that was able to learn the </a:t>
            </a:r>
            <a:r>
              <a:rPr lang="en-IN" sz="2400" b="1" dirty="0"/>
              <a:t>online trolling</a:t>
            </a:r>
            <a:r>
              <a:rPr lang="en-IN" sz="2400" dirty="0"/>
              <a:t>. It used to read millions of comments of different websites to learn to stop online trolling.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9854345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smtClean="0"/>
              <a:t>We </a:t>
            </a:r>
            <a:r>
              <a:rPr lang="en-IN" dirty="0"/>
              <a:t>are using machine learning in our daily life even without knowing it such as Google Maps, Google assistant, Alexa, etc. </a:t>
            </a:r>
            <a:endParaRPr lang="en-IN" dirty="0" smtClean="0"/>
          </a:p>
          <a:p>
            <a:pPr algn="just"/>
            <a:r>
              <a:rPr lang="en-IN" dirty="0" smtClean="0"/>
              <a:t>Below </a:t>
            </a:r>
            <a:r>
              <a:rPr lang="en-IN" dirty="0"/>
              <a:t>are some most trending real-world applications of Machine Learning: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31174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560955"/>
          </a:xfrm>
        </p:spPr>
        <p:txBody>
          <a:bodyPr>
            <a:normAutofit fontScale="90000"/>
          </a:bodyPr>
          <a:lstStyle/>
          <a:p>
            <a:r>
              <a:rPr lang="en-US" dirty="0"/>
              <a:t>Applications and motivation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Applications of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109651" y="881062"/>
            <a:ext cx="7112726" cy="5833247"/>
          </a:xfrm>
          <a:prstGeom prst="rect">
            <a:avLst/>
          </a:prstGeom>
          <a:noFill/>
          <a:ln>
            <a:noFill/>
          </a:ln>
        </p:spPr>
      </p:pic>
    </p:spTree>
    <p:extLst>
      <p:ext uri="{BB962C8B-B14F-4D97-AF65-F5344CB8AC3E}">
        <p14:creationId xmlns:p14="http://schemas.microsoft.com/office/powerpoint/2010/main" val="632114217"/>
      </p:ext>
    </p:extLst>
  </p:cSld>
  <p:clrMapOvr>
    <a:masterClrMapping/>
  </p:clrMapOvr>
  <p:transition spd="slow">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r>
              <a:rPr lang="en-IN" b="1" dirty="0"/>
              <a:t>1. Image Recognition:</a:t>
            </a:r>
          </a:p>
          <a:p>
            <a:r>
              <a:rPr lang="en-IN" dirty="0"/>
              <a:t>Image recognition is one of the most common applications of machine learning. It is used to identify objects, persons, places, digital images, etc. The popular use case of image recognition and face detection is, </a:t>
            </a:r>
            <a:r>
              <a:rPr lang="en-IN" b="1" dirty="0"/>
              <a:t>Automatic friend tagging suggestion</a:t>
            </a:r>
            <a:r>
              <a:rPr lang="en-IN" dirty="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9500742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r>
              <a:rPr lang="en-IN" b="1" dirty="0"/>
              <a:t>2. Speech Recognition</a:t>
            </a:r>
          </a:p>
          <a:p>
            <a:r>
              <a:rPr lang="en-IN" dirty="0"/>
              <a:t>While using Google, we get an option of "Search by voice," it comes under speech recognition, and it's a popular application of machine learning.</a:t>
            </a:r>
          </a:p>
          <a:p>
            <a:r>
              <a:rPr lang="en-IN" dirty="0" smtClean="0"/>
              <a:t>Google </a:t>
            </a:r>
            <a:r>
              <a:rPr lang="en-IN" dirty="0"/>
              <a:t>assistant, Siri, Cortana, and Alexa are using speech recognition technology to follow the voice instructions.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95276552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3. Traffic prediction:</a:t>
            </a:r>
          </a:p>
          <a:p>
            <a:pPr algn="just"/>
            <a:r>
              <a:rPr lang="en-IN" dirty="0"/>
              <a:t>If we want to visit a new place, we take help of Google Maps, which shows us the correct path with the shortest route and predicts the traffic conditions.</a:t>
            </a:r>
          </a:p>
          <a:p>
            <a:pPr algn="just"/>
            <a:r>
              <a:rPr lang="en-IN" dirty="0"/>
              <a:t>It predicts the traffic conditions such as whether traffic is cleared, slow-moving, or heavily congested with the help of two ways:</a:t>
            </a:r>
          </a:p>
          <a:p>
            <a:pPr lvl="0" algn="just"/>
            <a:r>
              <a:rPr lang="en-IN" b="1" dirty="0"/>
              <a:t>Real Time location</a:t>
            </a:r>
            <a:r>
              <a:rPr lang="en-IN" dirty="0"/>
              <a:t> of the vehicle form Google Map app and sensors</a:t>
            </a:r>
          </a:p>
          <a:p>
            <a:pPr lvl="0" algn="just"/>
            <a:r>
              <a:rPr lang="en-IN" b="1" dirty="0"/>
              <a:t>Average time has taken</a:t>
            </a:r>
            <a:r>
              <a:rPr lang="en-IN" dirty="0"/>
              <a:t> on past days at the same time.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64164711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4. Product recommendations:</a:t>
            </a:r>
          </a:p>
          <a:p>
            <a:pPr algn="just"/>
            <a:r>
              <a:rPr lang="en-IN" dirty="0"/>
              <a:t>Machine learning is widely used by various e-commerce and entertainment companies such as </a:t>
            </a:r>
            <a:r>
              <a:rPr lang="en-IN" b="1" dirty="0"/>
              <a:t>Amazon</a:t>
            </a:r>
            <a:r>
              <a:rPr lang="en-IN" dirty="0"/>
              <a:t>, </a:t>
            </a:r>
            <a:r>
              <a:rPr lang="en-IN" b="1" dirty="0"/>
              <a:t>Netflix</a:t>
            </a:r>
            <a:r>
              <a:rPr lang="en-IN" dirty="0"/>
              <a:t>, etc., for product recommendation to the user. </a:t>
            </a:r>
            <a:endParaRPr lang="en-IN" dirty="0" smtClean="0"/>
          </a:p>
          <a:p>
            <a:pPr algn="just"/>
            <a:r>
              <a:rPr lang="en-IN" dirty="0" smtClean="0"/>
              <a:t>Whenever </a:t>
            </a:r>
            <a:r>
              <a:rPr lang="en-IN" dirty="0"/>
              <a:t>we search for some product on Amazon, then we started getting an advertisement for the same product while internet surfing on the same browser and this is because of machine learning.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84084251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Course </a:t>
            </a:r>
            <a:r>
              <a:rPr lang="en-US" dirty="0" smtClean="0"/>
              <a:t>Objective </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b="1" dirty="0"/>
              <a:t>Objective:  </a:t>
            </a:r>
            <a:endParaRPr lang="en-US" b="1" dirty="0" smtClean="0"/>
          </a:p>
          <a:p>
            <a:pPr algn="just"/>
            <a:r>
              <a:rPr lang="en-US" i="1" dirty="0" smtClean="0"/>
              <a:t>The </a:t>
            </a:r>
            <a:r>
              <a:rPr lang="en-US" i="1" dirty="0"/>
              <a:t>objective of this course</a:t>
            </a:r>
            <a:r>
              <a:rPr lang="en-US" b="1" i="1" dirty="0"/>
              <a:t> t</a:t>
            </a:r>
            <a:r>
              <a:rPr lang="en-US" i="1" dirty="0"/>
              <a:t>o introduce basis </a:t>
            </a:r>
            <a:r>
              <a:rPr lang="en-US" b="1" i="1" dirty="0"/>
              <a:t>process of machine learning</a:t>
            </a:r>
            <a:r>
              <a:rPr lang="en-US" i="1" dirty="0"/>
              <a:t>, mathematical modeling of the </a:t>
            </a:r>
            <a:r>
              <a:rPr lang="en-US" b="1" i="1" dirty="0"/>
              <a:t>supervised and unsupervised</a:t>
            </a:r>
            <a:r>
              <a:rPr lang="en-US" i="1" dirty="0"/>
              <a:t> machine learning methods and to utilize combined voting of the </a:t>
            </a:r>
            <a:r>
              <a:rPr lang="en-US" b="1" i="1" dirty="0"/>
              <a:t>different machine learning methods</a:t>
            </a:r>
            <a:r>
              <a:rPr lang="en-US" i="1" dirty="0"/>
              <a:t> for solving </a:t>
            </a:r>
            <a:r>
              <a:rPr lang="en-US" b="1" i="1" dirty="0"/>
              <a:t>real-world problems </a:t>
            </a:r>
            <a:r>
              <a:rPr lang="en-US" i="1" dirty="0"/>
              <a:t>using machine learning. approach.</a:t>
            </a:r>
            <a:endParaRPr lang="en-IN" sz="3600"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52123682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5. Self-driving cars:</a:t>
            </a:r>
          </a:p>
          <a:p>
            <a:pPr algn="just"/>
            <a:r>
              <a:rPr lang="en-IN" dirty="0" smtClean="0"/>
              <a:t>Tesla</a:t>
            </a:r>
            <a:r>
              <a:rPr lang="en-IN" dirty="0"/>
              <a:t>, the most popular car manufacturing company is working on self-driving car</a:t>
            </a:r>
            <a:r>
              <a:rPr lang="en-IN" dirty="0" smtClean="0"/>
              <a:t>.</a:t>
            </a:r>
          </a:p>
          <a:p>
            <a:pPr algn="just"/>
            <a:r>
              <a:rPr lang="en-IN" dirty="0" smtClean="0"/>
              <a:t>It </a:t>
            </a:r>
            <a:r>
              <a:rPr lang="en-IN" dirty="0"/>
              <a:t>is using unsupervised learning method to train the car models to detect people and objects while driving.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6912830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6. Email Spam and Malware Filtering:</a:t>
            </a:r>
          </a:p>
          <a:p>
            <a:pPr algn="just"/>
            <a:r>
              <a:rPr lang="en-IN" dirty="0"/>
              <a:t>Whenever we receive a new email, it is filtered automatically as important, normal, and spam. </a:t>
            </a:r>
            <a:endParaRPr lang="en-IN" dirty="0" smtClean="0"/>
          </a:p>
          <a:p>
            <a:pPr algn="just"/>
            <a:r>
              <a:rPr lang="en-IN" dirty="0" smtClean="0"/>
              <a:t>We </a:t>
            </a:r>
            <a:r>
              <a:rPr lang="en-IN" dirty="0"/>
              <a:t>always receive an important mail in our inbox with the important symbol and spam emails in our spam box, and the technology behind this is Machine learning. </a:t>
            </a:r>
            <a:endParaRPr lang="en-IN" dirty="0" smtClean="0"/>
          </a:p>
          <a:p>
            <a:pPr algn="just"/>
            <a:endParaRPr lang="en-IN" dirty="0"/>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48979857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fontScale="92500" lnSpcReduction="10000"/>
          </a:bodyPr>
          <a:lstStyle/>
          <a:p>
            <a:pPr algn="just"/>
            <a:r>
              <a:rPr lang="en-IN" b="1" dirty="0"/>
              <a:t>6. Email Spam and Malware Filtering:</a:t>
            </a:r>
          </a:p>
          <a:p>
            <a:pPr algn="just"/>
            <a:r>
              <a:rPr lang="en-IN" dirty="0" smtClean="0"/>
              <a:t>Below </a:t>
            </a:r>
            <a:r>
              <a:rPr lang="en-IN" dirty="0"/>
              <a:t>are some spam filters used by Gmail:</a:t>
            </a:r>
          </a:p>
          <a:p>
            <a:pPr lvl="0" algn="just"/>
            <a:r>
              <a:rPr lang="en-IN" dirty="0"/>
              <a:t>Content Filter</a:t>
            </a:r>
          </a:p>
          <a:p>
            <a:pPr lvl="0" algn="just"/>
            <a:r>
              <a:rPr lang="en-IN" dirty="0"/>
              <a:t>Header filter</a:t>
            </a:r>
          </a:p>
          <a:p>
            <a:pPr lvl="0" algn="just"/>
            <a:r>
              <a:rPr lang="en-IN" dirty="0"/>
              <a:t>General blacklists filter</a:t>
            </a:r>
          </a:p>
          <a:p>
            <a:pPr lvl="0" algn="just"/>
            <a:r>
              <a:rPr lang="en-IN" dirty="0"/>
              <a:t>Rules-based filters</a:t>
            </a:r>
          </a:p>
          <a:p>
            <a:pPr lvl="0" algn="just"/>
            <a:r>
              <a:rPr lang="en-IN" dirty="0"/>
              <a:t>Permission filters</a:t>
            </a:r>
          </a:p>
          <a:p>
            <a:pPr algn="just"/>
            <a:r>
              <a:rPr lang="en-IN" dirty="0"/>
              <a:t>Some machine learning algorithms such as </a:t>
            </a:r>
            <a:r>
              <a:rPr lang="en-IN" b="1" dirty="0"/>
              <a:t>Multi-Layer Perceptron</a:t>
            </a:r>
            <a:r>
              <a:rPr lang="en-IN" dirty="0"/>
              <a:t>, </a:t>
            </a:r>
            <a:r>
              <a:rPr lang="en-IN" b="1" dirty="0"/>
              <a:t>Decision tree</a:t>
            </a:r>
            <a:r>
              <a:rPr lang="en-IN" dirty="0"/>
              <a:t>, and </a:t>
            </a:r>
            <a:r>
              <a:rPr lang="en-IN" b="1" dirty="0"/>
              <a:t>Naïve Bayes classifier</a:t>
            </a:r>
            <a:r>
              <a:rPr lang="en-IN" dirty="0"/>
              <a:t> are used for email spam filtering and malware detection.</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35518130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7. Virtual Personal Assistant:</a:t>
            </a:r>
          </a:p>
          <a:p>
            <a:pPr algn="just"/>
            <a:r>
              <a:rPr lang="en-IN" dirty="0"/>
              <a:t>We have various virtual personal assistants such as Google assistant, Alexa, Cortana, Siri. </a:t>
            </a:r>
            <a:endParaRPr lang="en-IN" dirty="0" smtClean="0"/>
          </a:p>
          <a:p>
            <a:pPr algn="just"/>
            <a:r>
              <a:rPr lang="en-IN" dirty="0" smtClean="0"/>
              <a:t>As </a:t>
            </a:r>
            <a:r>
              <a:rPr lang="en-IN" dirty="0"/>
              <a:t>the name suggests, they help us in finding the information using our voice instruction. </a:t>
            </a:r>
            <a:endParaRPr lang="en-IN" dirty="0" smtClean="0"/>
          </a:p>
          <a:p>
            <a:pPr algn="just"/>
            <a:r>
              <a:rPr lang="en-IN" dirty="0" smtClean="0"/>
              <a:t>These </a:t>
            </a:r>
            <a:r>
              <a:rPr lang="en-IN" dirty="0"/>
              <a:t>assistant record our voice instructions, send it over the server on a cloud, and decode it using ML algorithms and act accordingly.</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14867366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8. Online Fraud Detection:</a:t>
            </a:r>
          </a:p>
          <a:p>
            <a:pPr algn="just"/>
            <a:r>
              <a:rPr lang="en-IN" dirty="0"/>
              <a:t>Machine learning is making our online transaction safe and secure by detecting fraud transaction. </a:t>
            </a:r>
            <a:endParaRPr lang="en-IN" dirty="0" smtClean="0"/>
          </a:p>
          <a:p>
            <a:pPr algn="just"/>
            <a:r>
              <a:rPr lang="en-IN" dirty="0" smtClean="0"/>
              <a:t>Whenever </a:t>
            </a:r>
            <a:r>
              <a:rPr lang="en-IN" dirty="0"/>
              <a:t>we perform some online transaction, there may be various ways that a fraudulent transaction can take place such as </a:t>
            </a:r>
            <a:r>
              <a:rPr lang="en-IN" b="1" dirty="0"/>
              <a:t>fake accounts</a:t>
            </a:r>
            <a:r>
              <a:rPr lang="en-IN" dirty="0"/>
              <a:t>, </a:t>
            </a:r>
            <a:r>
              <a:rPr lang="en-IN" b="1" dirty="0"/>
              <a:t>fake ids</a:t>
            </a:r>
            <a:r>
              <a:rPr lang="en-IN" dirty="0"/>
              <a:t>, and </a:t>
            </a:r>
            <a:r>
              <a:rPr lang="en-IN" b="1" dirty="0"/>
              <a:t>steal money</a:t>
            </a:r>
            <a:r>
              <a:rPr lang="en-IN" dirty="0"/>
              <a:t> in the middle of a transaction. </a:t>
            </a:r>
            <a:endParaRPr lang="en-IN" dirty="0" smtClean="0"/>
          </a:p>
          <a:p>
            <a:pPr algn="just"/>
            <a:r>
              <a:rPr lang="en-IN" dirty="0" smtClean="0"/>
              <a:t>So </a:t>
            </a:r>
            <a:r>
              <a:rPr lang="en-IN" dirty="0"/>
              <a:t>to detect this, </a:t>
            </a:r>
            <a:r>
              <a:rPr lang="en-IN" b="1" dirty="0"/>
              <a:t>Feed Forward Neural network</a:t>
            </a:r>
            <a:r>
              <a:rPr lang="en-IN" dirty="0"/>
              <a:t> helps us by checking whether it is a genuine transaction or a fraud transaction.</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7676993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9. Stock Market trading:</a:t>
            </a:r>
          </a:p>
          <a:p>
            <a:pPr algn="just"/>
            <a:r>
              <a:rPr lang="en-IN" dirty="0"/>
              <a:t>Machine learning is widely used in stock market trading</a:t>
            </a:r>
            <a:r>
              <a:rPr lang="en-IN" dirty="0" smtClean="0"/>
              <a:t>.</a:t>
            </a:r>
          </a:p>
          <a:p>
            <a:pPr algn="just"/>
            <a:r>
              <a:rPr lang="en-IN" dirty="0" smtClean="0"/>
              <a:t> </a:t>
            </a:r>
            <a:r>
              <a:rPr lang="en-IN" dirty="0"/>
              <a:t>In the stock market, there is always a risk of up and downs in shares, so for this machine learning's </a:t>
            </a:r>
            <a:r>
              <a:rPr lang="en-IN" b="1" dirty="0"/>
              <a:t>long short term memory neural network</a:t>
            </a:r>
            <a:r>
              <a:rPr lang="en-IN" dirty="0"/>
              <a:t> is used for the prediction of stock market trends.</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84551003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lnSpcReduction="10000"/>
          </a:bodyPr>
          <a:lstStyle/>
          <a:p>
            <a:pPr algn="just"/>
            <a:r>
              <a:rPr lang="en-IN" b="1" dirty="0"/>
              <a:t>10. Medical Diagnosis:</a:t>
            </a:r>
          </a:p>
          <a:p>
            <a:pPr algn="just"/>
            <a:r>
              <a:rPr lang="en-IN" dirty="0"/>
              <a:t>In medical science, machine learning is used for diseases diagnoses. </a:t>
            </a:r>
            <a:endParaRPr lang="en-IN" dirty="0" smtClean="0"/>
          </a:p>
          <a:p>
            <a:pPr algn="just"/>
            <a:r>
              <a:rPr lang="en-IN" dirty="0" smtClean="0"/>
              <a:t>With </a:t>
            </a:r>
            <a:r>
              <a:rPr lang="en-IN" dirty="0"/>
              <a:t>this, medical technology is growing very fast and able to build 3D models that can predict the exact position of lesions in the brain.</a:t>
            </a:r>
          </a:p>
          <a:p>
            <a:pPr algn="just"/>
            <a:r>
              <a:rPr lang="en-IN" dirty="0"/>
              <a:t>It helps in finding brain </a:t>
            </a:r>
            <a:r>
              <a:rPr lang="en-IN" dirty="0" err="1"/>
              <a:t>tumors</a:t>
            </a:r>
            <a:r>
              <a:rPr lang="en-IN" dirty="0"/>
              <a:t> and other brain-related diseases easily.</a:t>
            </a:r>
          </a:p>
          <a:p>
            <a:pPr algn="just"/>
            <a:r>
              <a:rPr lang="en-US" dirty="0" smtClean="0"/>
              <a:t>It helps in </a:t>
            </a:r>
          </a:p>
          <a:p>
            <a:pPr algn="just"/>
            <a:r>
              <a:rPr lang="en-US" dirty="0" smtClean="0"/>
              <a:t>Diabetes Prediction </a:t>
            </a:r>
          </a:p>
          <a:p>
            <a:pPr algn="just"/>
            <a:r>
              <a:rPr lang="en-US" dirty="0" smtClean="0"/>
              <a:t>Kidney Disease prediction</a:t>
            </a:r>
          </a:p>
          <a:p>
            <a:pPr algn="just"/>
            <a:r>
              <a:rPr lang="en-US" dirty="0" smtClean="0"/>
              <a:t>Heart Failure Prediction </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0917351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Applications and motivation</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11. Automatic Language Translation:</a:t>
            </a:r>
          </a:p>
          <a:p>
            <a:pPr algn="just"/>
            <a:r>
              <a:rPr lang="en-IN" dirty="0"/>
              <a:t>Nowadays, if we visit a new place and we are not aware of the language then it is not a problem at all, as for this also machine learning helps us by converting the text into our known languages. </a:t>
            </a:r>
            <a:endParaRPr lang="en-IN" dirty="0" smtClean="0"/>
          </a:p>
          <a:p>
            <a:pPr algn="just"/>
            <a:r>
              <a:rPr lang="en-IN" dirty="0" smtClean="0"/>
              <a:t>Google's </a:t>
            </a:r>
            <a:r>
              <a:rPr lang="en-IN" dirty="0"/>
              <a:t>GNMT (Google Neural Machine Translation) provide this feature, which is a Neural Machine Learning that translates the text into our familiar language, and it called as automatic translation.</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4424087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In the context of programming, the "Programming Approach" and the "Machine Learning Approach" refer to two different methodologies or paradigms for solving problems.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20525097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Programming Approach: </a:t>
            </a:r>
            <a:endParaRPr lang="en-IN" b="1" dirty="0" smtClean="0"/>
          </a:p>
          <a:p>
            <a:pPr lvl="0" algn="just"/>
            <a:r>
              <a:rPr lang="en-IN" dirty="0" smtClean="0"/>
              <a:t>The </a:t>
            </a:r>
            <a:r>
              <a:rPr lang="en-IN" dirty="0"/>
              <a:t>programming approach is the traditional way of solving problems using code and algorithms. </a:t>
            </a:r>
            <a:endParaRPr lang="en-IN" dirty="0" smtClean="0"/>
          </a:p>
          <a:p>
            <a:pPr lvl="0" algn="just"/>
            <a:r>
              <a:rPr lang="en-IN" dirty="0" smtClean="0"/>
              <a:t>In </a:t>
            </a:r>
            <a:r>
              <a:rPr lang="en-IN" dirty="0"/>
              <a:t>this approach, the programmer writes explicit instructions and rules that the computer follows to perform specific tasks. </a:t>
            </a:r>
            <a:endParaRPr lang="en-IN" dirty="0" smtClean="0"/>
          </a:p>
          <a:p>
            <a:pPr lvl="0" algn="just"/>
            <a:r>
              <a:rPr lang="en-IN" dirty="0" smtClean="0"/>
              <a:t>The </a:t>
            </a:r>
            <a:r>
              <a:rPr lang="en-IN" dirty="0"/>
              <a:t>focus is on designing algorithms, data structures, and logical steps to achieve the desired output. </a:t>
            </a:r>
            <a:endParaRPr lang="en-IN" dirty="0" smtClean="0"/>
          </a:p>
          <a:p>
            <a:pPr lvl="0" algn="just"/>
            <a:r>
              <a:rPr lang="en-IN" dirty="0" smtClean="0"/>
              <a:t>The </a:t>
            </a:r>
            <a:r>
              <a:rPr lang="en-IN" dirty="0"/>
              <a:t>programmer needs to have a good understanding of the problem domain and needs to manually craft the solution.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89637072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8" y="346868"/>
            <a:ext cx="9411978" cy="1325563"/>
          </a:xfrm>
        </p:spPr>
        <p:txBody>
          <a:bodyPr/>
          <a:lstStyle/>
          <a:p>
            <a:r>
              <a:rPr lang="en-US" dirty="0" smtClean="0"/>
              <a:t>Course </a:t>
            </a:r>
            <a:r>
              <a:rPr lang="en-US" dirty="0"/>
              <a:t>Outcome</a:t>
            </a:r>
            <a:r>
              <a:rPr lang="en-US" dirty="0" smtClean="0"/>
              <a:t> </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a:t>CO1: Apply the basic concepts of machine learning </a:t>
            </a:r>
            <a:endParaRPr lang="en-US" dirty="0" smtClean="0"/>
          </a:p>
          <a:p>
            <a:pPr marL="514350" lvl="0" indent="-514350">
              <a:buFont typeface="+mj-lt"/>
              <a:buAutoNum type="arabicPeriod"/>
            </a:pPr>
            <a:r>
              <a:rPr lang="en-US" dirty="0" smtClean="0"/>
              <a:t>CO2</a:t>
            </a:r>
            <a:r>
              <a:rPr lang="en-US" dirty="0"/>
              <a:t>: Make the use of different operations available using numpy and pandas libraries. </a:t>
            </a:r>
            <a:endParaRPr lang="en-IN" dirty="0"/>
          </a:p>
          <a:p>
            <a:pPr marL="514350" lvl="0" indent="-514350">
              <a:buFont typeface="+mj-lt"/>
              <a:buAutoNum type="arabicPeriod"/>
            </a:pPr>
            <a:r>
              <a:rPr lang="en-US" dirty="0"/>
              <a:t>CO3: Apply the concept of data preprocessing and forecasting.</a:t>
            </a:r>
            <a:endParaRPr lang="en-IN" dirty="0"/>
          </a:p>
          <a:p>
            <a:pPr marL="514350" lvl="0" indent="-514350">
              <a:buFont typeface="+mj-lt"/>
              <a:buAutoNum type="arabicPeriod"/>
            </a:pPr>
            <a:r>
              <a:rPr lang="en-US" dirty="0"/>
              <a:t>CO4: Conceptualize supervise and un supervise learning.</a:t>
            </a:r>
            <a:endParaRPr lang="en-IN" dirty="0"/>
          </a:p>
          <a:p>
            <a:pPr marL="514350" lvl="0" indent="-514350">
              <a:buFont typeface="+mj-lt"/>
              <a:buAutoNum type="arabicPeriod"/>
            </a:pPr>
            <a:r>
              <a:rPr lang="en-US" dirty="0"/>
              <a:t>CO5: Apply performance measures and validation techniques.</a:t>
            </a:r>
            <a:endParaRPr lang="en-IN" dirty="0"/>
          </a:p>
          <a:p>
            <a:pPr marL="514350" lvl="0" indent="-514350">
              <a:buFont typeface="+mj-lt"/>
              <a:buAutoNum type="arabicPeriod"/>
            </a:pPr>
            <a:r>
              <a:rPr lang="en-US" dirty="0"/>
              <a:t>CO6: Formulate the support vector machine, decision tree, Naïve Bayes classifier, clustering. </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2735776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Advantages of the Programming Approach:</a:t>
            </a:r>
          </a:p>
          <a:p>
            <a:pPr lvl="0" algn="just"/>
            <a:r>
              <a:rPr lang="en-IN" b="1" dirty="0"/>
              <a:t>Control</a:t>
            </a:r>
            <a:r>
              <a:rPr lang="en-IN" dirty="0"/>
              <a:t>: The programmer has full control over the solution and the logic behind it.</a:t>
            </a:r>
          </a:p>
          <a:p>
            <a:pPr lvl="0" algn="just"/>
            <a:r>
              <a:rPr lang="en-IN" b="1" dirty="0"/>
              <a:t>Predictability</a:t>
            </a:r>
            <a:r>
              <a:rPr lang="en-IN" dirty="0"/>
              <a:t>: Since the programmer defines all the steps, the </a:t>
            </a:r>
            <a:r>
              <a:rPr lang="en-IN" dirty="0" err="1"/>
              <a:t>behavior</a:t>
            </a:r>
            <a:r>
              <a:rPr lang="en-IN" dirty="0"/>
              <a:t> of the program is highly predictable.</a:t>
            </a:r>
          </a:p>
          <a:p>
            <a:pPr lvl="0" algn="just"/>
            <a:r>
              <a:rPr lang="en-IN" b="1" dirty="0"/>
              <a:t>Smaller Data Requirements: </a:t>
            </a:r>
            <a:r>
              <a:rPr lang="en-IN" dirty="0"/>
              <a:t>Traditional programming often requires less data compared to machine learning approaches.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3390621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Machine Learning Approach: </a:t>
            </a:r>
            <a:endParaRPr lang="en-IN" b="1" dirty="0" smtClean="0"/>
          </a:p>
          <a:p>
            <a:pPr lvl="0" algn="just"/>
            <a:r>
              <a:rPr lang="en-IN" dirty="0" smtClean="0"/>
              <a:t>The </a:t>
            </a:r>
            <a:r>
              <a:rPr lang="en-IN" dirty="0"/>
              <a:t>machine learning approach, on the other hand, is a subset of artificial intelligence where algorithms are designed to learn patterns and relationships from data rather than being explicitly programmed</a:t>
            </a:r>
            <a:r>
              <a:rPr lang="en-IN" dirty="0" smtClean="0"/>
              <a:t>.</a:t>
            </a:r>
          </a:p>
          <a:p>
            <a:pPr lvl="0" algn="just"/>
            <a:r>
              <a:rPr lang="en-IN" dirty="0" smtClean="0"/>
              <a:t>In </a:t>
            </a:r>
            <a:r>
              <a:rPr lang="en-IN" dirty="0"/>
              <a:t>machine learning, models are trained on data, and they can improve their performance over time by learning from the patterns in the data.</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4026239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Advantages of the Machine Learning Approach:</a:t>
            </a:r>
          </a:p>
          <a:p>
            <a:pPr lvl="0" algn="just"/>
            <a:r>
              <a:rPr lang="en-IN" b="1" dirty="0"/>
              <a:t>Adaptability</a:t>
            </a:r>
            <a:r>
              <a:rPr lang="en-IN" dirty="0"/>
              <a:t>: Machine learning models can adapt to new data and changing conditions without the need for explicit reprogramming.</a:t>
            </a:r>
          </a:p>
          <a:p>
            <a:pPr lvl="0" algn="just"/>
            <a:r>
              <a:rPr lang="en-IN" b="1" dirty="0"/>
              <a:t>Complex Patterns</a:t>
            </a:r>
            <a:r>
              <a:rPr lang="en-IN" dirty="0"/>
              <a:t>: Machine learning can identify complex patterns and relationships in large datasets that may be challenging for traditional programming approaches.</a:t>
            </a:r>
          </a:p>
          <a:p>
            <a:pPr lvl="0" algn="just"/>
            <a:r>
              <a:rPr lang="en-IN" b="1" dirty="0"/>
              <a:t>Automation</a:t>
            </a:r>
            <a:r>
              <a:rPr lang="en-IN" dirty="0"/>
              <a:t>: Once the model is trained, it can make predictions on new data automatically.</a:t>
            </a:r>
          </a:p>
          <a:p>
            <a:pPr lvl="0"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3731663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Use the Programming Approach when:</a:t>
            </a:r>
          </a:p>
          <a:p>
            <a:pPr lvl="1" algn="just"/>
            <a:r>
              <a:rPr lang="en-IN" dirty="0"/>
              <a:t>The problem is well-defined and can be solved using logical rules and algorithms.</a:t>
            </a:r>
          </a:p>
          <a:p>
            <a:pPr lvl="1" algn="just"/>
            <a:r>
              <a:rPr lang="en-IN" dirty="0"/>
              <a:t>There is a limited amount of data, and the problem doesn't require complex pattern recognition.</a:t>
            </a:r>
          </a:p>
          <a:p>
            <a:pPr lvl="1" algn="just"/>
            <a:r>
              <a:rPr lang="en-IN" dirty="0"/>
              <a:t>The rules and logic are straightforward and easy to implement.</a:t>
            </a:r>
          </a:p>
          <a:p>
            <a:pPr lvl="0" algn="just"/>
            <a:r>
              <a:rPr lang="en-IN" b="1" dirty="0"/>
              <a:t>Use the Machine Learning Approach when:</a:t>
            </a:r>
          </a:p>
          <a:p>
            <a:pPr lvl="1" algn="just"/>
            <a:r>
              <a:rPr lang="en-IN" dirty="0"/>
              <a:t>The problem involves complex patterns and relationships that are difficult to specify using explicit rules.</a:t>
            </a:r>
          </a:p>
          <a:p>
            <a:pPr lvl="1" algn="just"/>
            <a:r>
              <a:rPr lang="en-IN" dirty="0"/>
              <a:t>There is a large amount of data available for training the model.</a:t>
            </a:r>
          </a:p>
          <a:p>
            <a:pPr lvl="1" algn="just"/>
            <a:r>
              <a:rPr lang="en-IN" dirty="0"/>
              <a:t>The problem requires continuous learning and adaptation to changing conditions.</a:t>
            </a:r>
          </a:p>
          <a:p>
            <a:pPr lvl="0"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4400516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Programming approach vs. machine learning approach </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In many real-world scenarios, a combination of both approaches may be used. </a:t>
            </a:r>
            <a:endParaRPr lang="en-IN" dirty="0" smtClean="0"/>
          </a:p>
          <a:p>
            <a:pPr algn="just"/>
            <a:r>
              <a:rPr lang="en-IN" dirty="0" smtClean="0"/>
              <a:t>For </a:t>
            </a:r>
            <a:r>
              <a:rPr lang="en-IN" dirty="0"/>
              <a:t>example, you might </a:t>
            </a:r>
            <a:r>
              <a:rPr lang="en-IN" dirty="0" smtClean="0"/>
              <a:t>pre-process </a:t>
            </a:r>
            <a:r>
              <a:rPr lang="en-IN" dirty="0"/>
              <a:t>and clean data using traditional programming methods before feeding it into a machine learning model for further analysis and prediction.</a:t>
            </a:r>
          </a:p>
          <a:p>
            <a:pPr lvl="0"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86443575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r>
              <a:rPr lang="en-US" dirty="0"/>
              <a:t>Components of a learning problem </a:t>
            </a:r>
            <a:r>
              <a:rPr lang="en-US" dirty="0" smtClean="0"/>
              <a:t/>
            </a:r>
            <a:br>
              <a:rPr lang="en-US" dirty="0" smtClean="0"/>
            </a:br>
            <a:r>
              <a:rPr lang="en-US" dirty="0" smtClean="0"/>
              <a:t>(</a:t>
            </a:r>
            <a:r>
              <a:rPr lang="en-US" dirty="0"/>
              <a:t>such as data, model, and error functions)</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Data</a:t>
            </a:r>
            <a:r>
              <a:rPr lang="en-IN" dirty="0"/>
              <a:t>: </a:t>
            </a:r>
            <a:endParaRPr lang="en-IN" dirty="0" smtClean="0"/>
          </a:p>
          <a:p>
            <a:pPr lvl="0" algn="just"/>
            <a:r>
              <a:rPr lang="en-IN" dirty="0" smtClean="0"/>
              <a:t>Data </a:t>
            </a:r>
            <a:r>
              <a:rPr lang="en-IN" dirty="0"/>
              <a:t>is the foundation of any learning problem. </a:t>
            </a:r>
            <a:endParaRPr lang="en-IN" dirty="0" smtClean="0"/>
          </a:p>
          <a:p>
            <a:pPr lvl="0" algn="just"/>
            <a:r>
              <a:rPr lang="en-IN" dirty="0" smtClean="0"/>
              <a:t>It </a:t>
            </a:r>
            <a:r>
              <a:rPr lang="en-IN" dirty="0"/>
              <a:t>consists of a collection of examples, each comprising input features and their corresponding target labels (in supervised learning) or just the input features (in unsupervised learning). </a:t>
            </a:r>
            <a:endParaRPr lang="en-IN" dirty="0" smtClean="0"/>
          </a:p>
          <a:p>
            <a:pPr lvl="0" algn="just"/>
            <a:r>
              <a:rPr lang="en-IN" dirty="0" smtClean="0"/>
              <a:t>The </a:t>
            </a:r>
            <a:r>
              <a:rPr lang="en-IN" dirty="0"/>
              <a:t>data serves as the basis for the model to learn patterns, relationships, and generalizations</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26890631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r>
              <a:rPr lang="en-US" dirty="0"/>
              <a:t>Components of a learning problem </a:t>
            </a:r>
            <a:r>
              <a:rPr lang="en-US" dirty="0" smtClean="0"/>
              <a:t/>
            </a:r>
            <a:br>
              <a:rPr lang="en-US" dirty="0" smtClean="0"/>
            </a:br>
            <a:r>
              <a:rPr lang="en-US" dirty="0" smtClean="0"/>
              <a:t>(</a:t>
            </a:r>
            <a:r>
              <a:rPr lang="en-US" dirty="0"/>
              <a:t>such as data, model, and error functions)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descr="https://media.geeksforgeeks.org/wp-content/uploads/Types-of-Data-in-ML.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6753" y="1645670"/>
            <a:ext cx="8077509" cy="4054838"/>
          </a:xfrm>
          <a:prstGeom prst="rect">
            <a:avLst/>
          </a:prstGeom>
          <a:noFill/>
          <a:ln>
            <a:noFill/>
          </a:ln>
        </p:spPr>
      </p:pic>
      <p:pic>
        <p:nvPicPr>
          <p:cNvPr id="7" name="Picture 6" descr="https://media.geeksforgeeks.org/wp-content/uploads/DATA-1.png"/>
          <p:cNvPicPr/>
          <p:nvPr/>
        </p:nvPicPr>
        <p:blipFill>
          <a:blip r:embed="rId4">
            <a:extLst>
              <a:ext uri="{28A0092B-C50C-407E-A947-70E740481C1C}">
                <a14:useLocalDpi xmlns:a14="http://schemas.microsoft.com/office/drawing/2010/main" val="0"/>
              </a:ext>
            </a:extLst>
          </a:blip>
          <a:srcRect/>
          <a:stretch>
            <a:fillRect/>
          </a:stretch>
        </p:blipFill>
        <p:spPr bwMode="auto">
          <a:xfrm>
            <a:off x="1716404" y="5414689"/>
            <a:ext cx="8128325" cy="1182053"/>
          </a:xfrm>
          <a:prstGeom prst="rect">
            <a:avLst/>
          </a:prstGeom>
          <a:noFill/>
          <a:ln>
            <a:noFill/>
          </a:ln>
        </p:spPr>
      </p:pic>
    </p:spTree>
    <p:extLst>
      <p:ext uri="{BB962C8B-B14F-4D97-AF65-F5344CB8AC3E}">
        <p14:creationId xmlns:p14="http://schemas.microsoft.com/office/powerpoint/2010/main" val="2971572648"/>
      </p:ext>
    </p:extLst>
  </p:cSld>
  <p:clrMapOvr>
    <a:masterClrMapping/>
  </p:clrMapOvr>
  <p:transition spd="slow">
    <p:wipe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r>
              <a:rPr lang="en-US" dirty="0"/>
              <a:t>Components of a learning problem </a:t>
            </a:r>
            <a:r>
              <a:rPr lang="en-US" dirty="0" smtClean="0"/>
              <a:t/>
            </a:r>
            <a:br>
              <a:rPr lang="en-US" dirty="0" smtClean="0"/>
            </a:br>
            <a:r>
              <a:rPr lang="en-US" dirty="0" smtClean="0"/>
              <a:t>(</a:t>
            </a:r>
            <a:r>
              <a:rPr lang="en-US" dirty="0"/>
              <a:t>such as data, model, and error functions)</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smtClean="0"/>
              <a:t>Model</a:t>
            </a:r>
            <a:r>
              <a:rPr lang="en-IN" dirty="0" smtClean="0"/>
              <a:t>:</a:t>
            </a:r>
          </a:p>
          <a:p>
            <a:pPr lvl="0" algn="just"/>
            <a:r>
              <a:rPr lang="en-IN" dirty="0" smtClean="0"/>
              <a:t> </a:t>
            </a:r>
            <a:r>
              <a:rPr lang="en-IN" dirty="0"/>
              <a:t>The model is the core component of the learning problem</a:t>
            </a:r>
            <a:r>
              <a:rPr lang="en-IN" dirty="0" smtClean="0"/>
              <a:t>.</a:t>
            </a:r>
          </a:p>
          <a:p>
            <a:pPr lvl="0" algn="just"/>
            <a:r>
              <a:rPr lang="en-IN" dirty="0" smtClean="0"/>
              <a:t>It </a:t>
            </a:r>
            <a:r>
              <a:rPr lang="en-IN" dirty="0"/>
              <a:t>is a mathematical representation or algorithm that learns from the data and makes predictions or inferences. </a:t>
            </a:r>
            <a:endParaRPr lang="en-IN" dirty="0" smtClean="0"/>
          </a:p>
          <a:p>
            <a:pPr lvl="0" algn="just"/>
            <a:r>
              <a:rPr lang="en-IN" dirty="0" smtClean="0"/>
              <a:t>The </a:t>
            </a:r>
            <a:r>
              <a:rPr lang="en-IN" dirty="0"/>
              <a:t>model takes input features from the data and generates output predictions based on the patterns it has learned during the training process</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9915864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r>
              <a:rPr lang="en-US" dirty="0"/>
              <a:t>Components of a learning problem </a:t>
            </a:r>
            <a:r>
              <a:rPr lang="en-US" dirty="0" smtClean="0"/>
              <a:t/>
            </a:r>
            <a:br>
              <a:rPr lang="en-US" dirty="0" smtClean="0"/>
            </a:br>
            <a:r>
              <a:rPr lang="en-US" dirty="0" smtClean="0"/>
              <a:t>(</a:t>
            </a:r>
            <a:r>
              <a:rPr lang="en-US" dirty="0"/>
              <a:t>such as data, model, and error functions)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descr="Machine Learning Model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7447" y="1776299"/>
            <a:ext cx="8085637" cy="4389370"/>
          </a:xfrm>
          <a:prstGeom prst="rect">
            <a:avLst/>
          </a:prstGeom>
          <a:noFill/>
          <a:ln>
            <a:noFill/>
          </a:ln>
        </p:spPr>
      </p:pic>
    </p:spTree>
    <p:extLst>
      <p:ext uri="{BB962C8B-B14F-4D97-AF65-F5344CB8AC3E}">
        <p14:creationId xmlns:p14="http://schemas.microsoft.com/office/powerpoint/2010/main" val="1413830061"/>
      </p:ext>
    </p:extLst>
  </p:cSld>
  <p:clrMapOvr>
    <a:masterClrMapping/>
  </p:clrMapOvr>
  <p:transition spd="slow">
    <p:wipe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models overview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712" y="267471"/>
            <a:ext cx="6506482" cy="620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2435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8" y="346868"/>
            <a:ext cx="9411978" cy="1325563"/>
          </a:xfrm>
        </p:spPr>
        <p:txBody>
          <a:bodyPr/>
          <a:lstStyle/>
          <a:p>
            <a:r>
              <a:rPr lang="en-US" dirty="0" smtClean="0"/>
              <a:t>Books</a:t>
            </a:r>
            <a:endParaRPr lang="en-US" dirty="0"/>
          </a:p>
        </p:txBody>
      </p:sp>
      <p:sp>
        <p:nvSpPr>
          <p:cNvPr id="3" name="Content Placeholder 2"/>
          <p:cNvSpPr>
            <a:spLocks noGrp="1"/>
          </p:cNvSpPr>
          <p:nvPr>
            <p:ph idx="1"/>
          </p:nvPr>
        </p:nvSpPr>
        <p:spPr/>
        <p:txBody>
          <a:bodyPr>
            <a:normAutofit/>
          </a:bodyPr>
          <a:lstStyle/>
          <a:p>
            <a:pPr algn="just"/>
            <a:r>
              <a:rPr lang="en-US" b="1" dirty="0"/>
              <a:t>Text Books:</a:t>
            </a:r>
            <a:endParaRPr lang="en-IN" dirty="0"/>
          </a:p>
          <a:p>
            <a:pPr lvl="0" algn="just"/>
            <a:r>
              <a:rPr lang="en-US" dirty="0" err="1"/>
              <a:t>Alpaydin</a:t>
            </a:r>
            <a:r>
              <a:rPr lang="en-US" dirty="0"/>
              <a:t>, E. . Introduction to machine learning. MIT press, 2009.</a:t>
            </a:r>
            <a:endParaRPr lang="en-IN" dirty="0"/>
          </a:p>
          <a:p>
            <a:pPr lvl="0" algn="just"/>
            <a:r>
              <a:rPr lang="en-US" dirty="0"/>
              <a:t>Bishop, C. M. . Pattern recognition and machine learning (information science and statistics) springer-</a:t>
            </a:r>
            <a:r>
              <a:rPr lang="en-US" dirty="0" err="1"/>
              <a:t>verlag</a:t>
            </a:r>
            <a:r>
              <a:rPr lang="en-US" dirty="0"/>
              <a:t> new </a:t>
            </a:r>
            <a:r>
              <a:rPr lang="en-US" dirty="0" err="1"/>
              <a:t>york</a:t>
            </a:r>
            <a:r>
              <a:rPr lang="en-US" dirty="0"/>
              <a:t>. Inc. Secaucus, NJ, USA, 2006.</a:t>
            </a:r>
            <a:endParaRPr lang="en-IN" dirty="0"/>
          </a:p>
          <a:p>
            <a:pPr algn="just"/>
            <a:r>
              <a:rPr lang="en-US" b="1" dirty="0"/>
              <a:t>Reference Books:</a:t>
            </a:r>
            <a:endParaRPr lang="en-IN" dirty="0"/>
          </a:p>
          <a:p>
            <a:pPr lvl="0" algn="just"/>
            <a:r>
              <a:rPr lang="en-US" dirty="0"/>
              <a:t>Harrington, P. . Machine learning in action. Shelter Island, NY: Manning Publications Co , 2012.</a:t>
            </a:r>
            <a:endParaRPr lang="en-IN" dirty="0"/>
          </a:p>
          <a:p>
            <a:pPr marL="514350" lvl="0" indent="-514350" algn="just">
              <a:buFont typeface="+mj-lt"/>
              <a:buAutoNum type="arabicPeriod"/>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1032597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r>
              <a:rPr lang="en-US" dirty="0"/>
              <a:t>Components of a learning problem </a:t>
            </a:r>
            <a:r>
              <a:rPr lang="en-US" dirty="0" smtClean="0"/>
              <a:t/>
            </a:r>
            <a:br>
              <a:rPr lang="en-US" dirty="0" smtClean="0"/>
            </a:br>
            <a:r>
              <a:rPr lang="en-US" dirty="0" smtClean="0"/>
              <a:t>(</a:t>
            </a:r>
            <a:r>
              <a:rPr lang="en-US" dirty="0"/>
              <a:t>such as data, model, and error functions)</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smtClean="0"/>
              <a:t>Error </a:t>
            </a:r>
            <a:r>
              <a:rPr lang="en-IN" b="1" dirty="0"/>
              <a:t>(or Loss) Function</a:t>
            </a:r>
            <a:r>
              <a:rPr lang="en-IN" dirty="0"/>
              <a:t>: </a:t>
            </a:r>
            <a:endParaRPr lang="en-IN" dirty="0" smtClean="0"/>
          </a:p>
          <a:p>
            <a:pPr lvl="0" algn="just"/>
            <a:r>
              <a:rPr lang="en-IN" dirty="0" smtClean="0"/>
              <a:t>The </a:t>
            </a:r>
            <a:r>
              <a:rPr lang="en-IN" dirty="0"/>
              <a:t>error function, also known as the loss function, quantifies the difference between the model's predictions and the actual target </a:t>
            </a:r>
            <a:r>
              <a:rPr lang="en-IN" dirty="0" smtClean="0"/>
              <a:t>values </a:t>
            </a:r>
            <a:r>
              <a:rPr lang="en-IN" dirty="0"/>
              <a:t>(in supervised learning) </a:t>
            </a:r>
            <a:endParaRPr lang="en-IN" dirty="0" smtClean="0"/>
          </a:p>
          <a:p>
            <a:pPr lvl="0" algn="just"/>
            <a:r>
              <a:rPr lang="en-IN" dirty="0" smtClean="0"/>
              <a:t>or </a:t>
            </a:r>
            <a:r>
              <a:rPr lang="en-IN" dirty="0"/>
              <a:t>a measure of how well the model represents the data (in unsupervised learning). </a:t>
            </a:r>
            <a:endParaRPr lang="en-IN" dirty="0" smtClean="0"/>
          </a:p>
          <a:p>
            <a:pPr lvl="0" algn="just"/>
            <a:r>
              <a:rPr lang="en-IN" dirty="0" smtClean="0"/>
              <a:t>The </a:t>
            </a:r>
            <a:r>
              <a:rPr lang="en-IN" dirty="0"/>
              <a:t>goal of training a model is to minimize the error function, which leads to better predictions and generalization to new data.</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54541101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r>
              <a:rPr lang="en-US" dirty="0"/>
              <a:t>Components of a learning problem </a:t>
            </a:r>
            <a:r>
              <a:rPr lang="en-US" dirty="0" smtClean="0"/>
              <a:t/>
            </a:r>
            <a:br>
              <a:rPr lang="en-US" dirty="0" smtClean="0"/>
            </a:br>
            <a:r>
              <a:rPr lang="en-US" dirty="0" smtClean="0"/>
              <a:t>(</a:t>
            </a:r>
            <a:r>
              <a:rPr lang="en-US" dirty="0"/>
              <a:t>such as data, model, and error functions)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descr="Performance Metrics in Machine Learni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7407" y="1817030"/>
            <a:ext cx="8357484" cy="4492330"/>
          </a:xfrm>
          <a:prstGeom prst="rect">
            <a:avLst/>
          </a:prstGeom>
          <a:noFill/>
          <a:ln>
            <a:noFill/>
          </a:ln>
        </p:spPr>
      </p:pic>
    </p:spTree>
    <p:extLst>
      <p:ext uri="{BB962C8B-B14F-4D97-AF65-F5344CB8AC3E}">
        <p14:creationId xmlns:p14="http://schemas.microsoft.com/office/powerpoint/2010/main" val="1905839137"/>
      </p:ext>
    </p:extLst>
  </p:cSld>
  <p:clrMapOvr>
    <a:masterClrMapping/>
  </p:clrMapOvr>
  <p:transition spd="slow">
    <p:wipe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Basic </a:t>
            </a:r>
            <a:r>
              <a:rPr lang="en-IN" dirty="0" smtClean="0"/>
              <a:t>learner in 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A Learner or Machine Learning Algorithm is the program used to learn a machine learning model from data. </a:t>
            </a:r>
            <a:endParaRPr lang="en-IN" dirty="0" smtClean="0"/>
          </a:p>
          <a:p>
            <a:r>
              <a:rPr lang="en-IN" dirty="0" smtClean="0"/>
              <a:t>Another </a:t>
            </a:r>
            <a:r>
              <a:rPr lang="en-IN" dirty="0"/>
              <a:t>name is “inducer” (e.g. “tree inducer</a:t>
            </a:r>
            <a:r>
              <a:rPr lang="en-IN" dirty="0" smtClean="0"/>
              <a:t>”).</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p:cNvPicPr/>
          <p:nvPr/>
        </p:nvPicPr>
        <p:blipFill>
          <a:blip r:embed="rId3"/>
          <a:stretch>
            <a:fillRect/>
          </a:stretch>
        </p:blipFill>
        <p:spPr>
          <a:xfrm>
            <a:off x="2547211" y="3249839"/>
            <a:ext cx="6496685" cy="3409950"/>
          </a:xfrm>
          <a:prstGeom prst="rect">
            <a:avLst/>
          </a:prstGeom>
        </p:spPr>
      </p:pic>
    </p:spTree>
    <p:extLst>
      <p:ext uri="{BB962C8B-B14F-4D97-AF65-F5344CB8AC3E}">
        <p14:creationId xmlns:p14="http://schemas.microsoft.com/office/powerpoint/2010/main" val="16810489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Basic </a:t>
            </a:r>
            <a:r>
              <a:rPr lang="en-IN" dirty="0" smtClean="0"/>
              <a:t>learner in 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A basic learner is a model that has limited predictive power on its </a:t>
            </a:r>
            <a:r>
              <a:rPr lang="en-IN" dirty="0" smtClean="0"/>
              <a:t>own.</a:t>
            </a:r>
          </a:p>
          <a:p>
            <a:pPr algn="just"/>
            <a:r>
              <a:rPr lang="en-IN" dirty="0" smtClean="0"/>
              <a:t>But </a:t>
            </a:r>
            <a:r>
              <a:rPr lang="en-IN" dirty="0"/>
              <a:t>when combined with other weak learners in an ensemble learning method, it can contribute to creating a strong and powerful predictive model. </a:t>
            </a:r>
          </a:p>
          <a:p>
            <a:pPr algn="just"/>
            <a:r>
              <a:rPr lang="en-IN" dirty="0"/>
              <a:t>Ensemble learning techniques, such as boosting and bagging, leverage the diversity of multiple basic learners to improve overall predictive performance.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3526782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Basic </a:t>
            </a:r>
            <a:r>
              <a:rPr lang="en-IN" dirty="0" smtClean="0"/>
              <a:t>learner in Machine Learning</a:t>
            </a:r>
            <a:endParaRPr lang="en-US" dirty="0"/>
          </a:p>
        </p:txBody>
      </p:sp>
      <p:sp>
        <p:nvSpPr>
          <p:cNvPr id="3" name="Content Placeholder 2"/>
          <p:cNvSpPr>
            <a:spLocks noGrp="1"/>
          </p:cNvSpPr>
          <p:nvPr>
            <p:ph idx="1"/>
          </p:nvPr>
        </p:nvSpPr>
        <p:spPr>
          <a:xfrm>
            <a:off x="418011" y="1658483"/>
            <a:ext cx="11260183" cy="4351338"/>
          </a:xfrm>
        </p:spPr>
        <p:txBody>
          <a:bodyPr>
            <a:normAutofit/>
          </a:bodyPr>
          <a:lstStyle/>
          <a:p>
            <a:r>
              <a:rPr lang="en-IN" dirty="0"/>
              <a:t>Some examples of basic learners include</a:t>
            </a:r>
            <a:r>
              <a:rPr lang="en-IN" dirty="0" smtClean="0"/>
              <a:t>:</a:t>
            </a:r>
          </a:p>
          <a:p>
            <a:pPr lvl="0"/>
            <a:r>
              <a:rPr lang="en-IN" dirty="0" smtClean="0"/>
              <a:t>Decision </a:t>
            </a:r>
            <a:r>
              <a:rPr lang="en-IN" dirty="0"/>
              <a:t>Stumps</a:t>
            </a:r>
            <a:r>
              <a:rPr lang="en-IN" dirty="0" smtClean="0"/>
              <a:t>:</a:t>
            </a:r>
            <a:endParaRPr lang="en-IN" dirty="0"/>
          </a:p>
          <a:p>
            <a:pPr lvl="0"/>
            <a:r>
              <a:rPr lang="en-IN" dirty="0" smtClean="0"/>
              <a:t>Perceptron:</a:t>
            </a:r>
          </a:p>
          <a:p>
            <a:pPr lvl="0"/>
            <a:r>
              <a:rPr lang="en-IN" dirty="0" smtClean="0"/>
              <a:t>Decision </a:t>
            </a:r>
            <a:r>
              <a:rPr lang="en-IN" dirty="0"/>
              <a:t>Trees with Limited Depth: </a:t>
            </a:r>
            <a:endParaRPr lang="en-IN" dirty="0" smtClean="0"/>
          </a:p>
          <a:p>
            <a:pPr lvl="0"/>
            <a:r>
              <a:rPr lang="en-IN" dirty="0" smtClean="0"/>
              <a:t>k-Nearest </a:t>
            </a:r>
            <a:r>
              <a:rPr lang="en-IN" dirty="0"/>
              <a:t>Neighbors (k-NN</a:t>
            </a:r>
            <a:r>
              <a:rPr lang="en-IN" dirty="0" smtClean="0"/>
              <a:t>):</a:t>
            </a:r>
          </a:p>
          <a:p>
            <a:pPr lvl="0"/>
            <a:r>
              <a:rPr lang="en-US" dirty="0" smtClean="0"/>
              <a:t>Etc. </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7937624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Types of learning</a:t>
            </a:r>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09124723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 to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1440995" y="472168"/>
            <a:ext cx="9453427" cy="5954758"/>
          </a:xfrm>
          <a:prstGeom prst="rect">
            <a:avLst/>
          </a:prstGeom>
          <a:noFill/>
          <a:ln>
            <a:noFill/>
          </a:ln>
        </p:spPr>
      </p:pic>
    </p:spTree>
    <p:extLst>
      <p:ext uri="{BB962C8B-B14F-4D97-AF65-F5344CB8AC3E}">
        <p14:creationId xmlns:p14="http://schemas.microsoft.com/office/powerpoint/2010/main" val="1944354052"/>
      </p:ext>
    </p:extLst>
  </p:cSld>
  <p:clrMapOvr>
    <a:masterClrMapping/>
  </p:clrMapOvr>
  <p:transition spd="slow">
    <p:wipe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Types of learning</a:t>
            </a:r>
          </a:p>
        </p:txBody>
      </p:sp>
      <p:sp>
        <p:nvSpPr>
          <p:cNvPr id="3" name="Content Placeholder 2"/>
          <p:cNvSpPr>
            <a:spLocks noGrp="1"/>
          </p:cNvSpPr>
          <p:nvPr>
            <p:ph idx="1"/>
          </p:nvPr>
        </p:nvSpPr>
        <p:spPr>
          <a:xfrm>
            <a:off x="418010" y="1645670"/>
            <a:ext cx="11260183" cy="4351338"/>
          </a:xfrm>
        </p:spPr>
        <p:txBody>
          <a:bodyPr>
            <a:normAutofit/>
          </a:bodyPr>
          <a:lstStyle/>
          <a:p>
            <a:r>
              <a:rPr lang="en-IN" dirty="0"/>
              <a:t>At a broad level, machine learning can be classified into three types:</a:t>
            </a:r>
          </a:p>
          <a:p>
            <a:pPr marL="514350" lvl="0" indent="-514350">
              <a:buFont typeface="+mj-lt"/>
              <a:buAutoNum type="arabicPeriod"/>
            </a:pPr>
            <a:r>
              <a:rPr lang="en-IN" dirty="0"/>
              <a:t>Supervised learning</a:t>
            </a:r>
          </a:p>
          <a:p>
            <a:pPr marL="514350" lvl="0" indent="-514350">
              <a:buFont typeface="+mj-lt"/>
              <a:buAutoNum type="arabicPeriod"/>
            </a:pPr>
            <a:r>
              <a:rPr lang="en-IN" dirty="0"/>
              <a:t>Unsupervised learning</a:t>
            </a:r>
          </a:p>
          <a:p>
            <a:pPr marL="514350" lvl="0" indent="-514350">
              <a:buFont typeface="+mj-lt"/>
              <a:buAutoNum type="arabicPeriod"/>
            </a:pPr>
            <a:r>
              <a:rPr lang="en-IN" dirty="0"/>
              <a:t>Reinforcement learning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72805182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Supervised learning</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Supervised learning is a type of machine learning method in which we provide sample </a:t>
            </a:r>
            <a:r>
              <a:rPr lang="en-IN" b="1" dirty="0" err="1"/>
              <a:t>labeled</a:t>
            </a:r>
            <a:r>
              <a:rPr lang="en-IN" b="1" dirty="0"/>
              <a:t> data </a:t>
            </a:r>
            <a:r>
              <a:rPr lang="en-IN" dirty="0"/>
              <a:t>to the machine learning system in order to train it, and on that basis, it predicts the output.</a:t>
            </a:r>
          </a:p>
          <a:p>
            <a:pPr algn="just"/>
            <a:r>
              <a:rPr lang="en-IN" dirty="0"/>
              <a:t>The system creates a model using </a:t>
            </a:r>
            <a:r>
              <a:rPr lang="en-IN" dirty="0" err="1"/>
              <a:t>labeled</a:t>
            </a:r>
            <a:r>
              <a:rPr lang="en-IN" dirty="0"/>
              <a:t> data to understand the datasets and learn about each </a:t>
            </a:r>
            <a:r>
              <a:rPr lang="en-IN" dirty="0" smtClean="0"/>
              <a:t>data</a:t>
            </a:r>
          </a:p>
          <a:p>
            <a:pPr algn="just"/>
            <a:r>
              <a:rPr lang="en-IN" dirty="0" smtClean="0"/>
              <a:t>once </a:t>
            </a:r>
            <a:r>
              <a:rPr lang="en-IN" dirty="0"/>
              <a:t>the training and processing are done then we test the model by providing a sample data to check whether it is predicting the exact output or not.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8752658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Labelled Data </a:t>
            </a:r>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2050" name="Picture 2" descr="ML | Types of Learning – Supervised Learning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11" y="1645670"/>
            <a:ext cx="10877684" cy="463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42253"/>
      </p:ext>
    </p:extLst>
  </p:cSld>
  <p:clrMapOvr>
    <a:masterClrMapping/>
  </p:clrMapOvr>
  <p:transition spd="slow">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BCAC 0813 : </a:t>
            </a:r>
            <a:r>
              <a:rPr lang="en-US" b="1" dirty="0" smtClean="0"/>
              <a:t/>
            </a:r>
            <a:br>
              <a:rPr lang="en-US" b="1" dirty="0" smtClean="0"/>
            </a:br>
            <a:r>
              <a:rPr lang="en-US" b="1" dirty="0" smtClean="0"/>
              <a:t>MACHINE </a:t>
            </a:r>
            <a:r>
              <a:rPr lang="en-US" b="1" dirty="0"/>
              <a:t>LEARNING USING PYTHON LAB</a:t>
            </a:r>
            <a:endParaRPr lang="en-IN" dirty="0"/>
          </a:p>
        </p:txBody>
      </p:sp>
      <p:pic>
        <p:nvPicPr>
          <p:cNvPr id="4" name="Content Placeholder 3"/>
          <p:cNvPicPr>
            <a:picLocks noGrp="1" noChangeAspect="1"/>
          </p:cNvPicPr>
          <p:nvPr>
            <p:ph idx="1"/>
          </p:nvPr>
        </p:nvPicPr>
        <p:blipFill>
          <a:blip r:embed="rId2"/>
          <a:stretch>
            <a:fillRect/>
          </a:stretch>
        </p:blipFill>
        <p:spPr>
          <a:xfrm>
            <a:off x="418011" y="1841147"/>
            <a:ext cx="11077624" cy="4677219"/>
          </a:xfrm>
          <a:prstGeom prst="rect">
            <a:avLst/>
          </a:prstGeom>
        </p:spPr>
      </p:pic>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575915550"/>
      </p:ext>
    </p:extLst>
  </p:cSld>
  <p:clrMapOvr>
    <a:masterClrMapping/>
  </p:clrMapOvr>
  <p:transition spd="slow">
    <p:wipe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Supervised learning</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Supervised learning can be grouped further in two categories of algorithms:</a:t>
            </a:r>
          </a:p>
          <a:p>
            <a:pPr marL="514350" lvl="0" indent="-514350">
              <a:buFont typeface="+mj-lt"/>
              <a:buAutoNum type="arabicPeriod"/>
            </a:pPr>
            <a:r>
              <a:rPr lang="en-IN" b="1" dirty="0"/>
              <a:t>Classification</a:t>
            </a:r>
            <a:endParaRPr lang="en-IN" dirty="0"/>
          </a:p>
          <a:p>
            <a:pPr marL="514350" lvl="0" indent="-514350">
              <a:buFont typeface="+mj-lt"/>
              <a:buAutoNum type="arabicPeriod"/>
            </a:pPr>
            <a:r>
              <a:rPr lang="en-IN" b="1" dirty="0"/>
              <a:t>Regression</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6531204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Unsupervised learning</a:t>
            </a:r>
            <a:endParaRPr lang="en-US" dirty="0"/>
          </a:p>
        </p:txBody>
      </p:sp>
      <p:sp>
        <p:nvSpPr>
          <p:cNvPr id="3" name="Content Placeholder 2"/>
          <p:cNvSpPr>
            <a:spLocks noGrp="1"/>
          </p:cNvSpPr>
          <p:nvPr>
            <p:ph idx="1"/>
          </p:nvPr>
        </p:nvSpPr>
        <p:spPr>
          <a:xfrm>
            <a:off x="418010" y="1645670"/>
            <a:ext cx="11260183" cy="4846570"/>
          </a:xfrm>
        </p:spPr>
        <p:txBody>
          <a:bodyPr>
            <a:normAutofit fontScale="92500" lnSpcReduction="10000"/>
          </a:bodyPr>
          <a:lstStyle/>
          <a:p>
            <a:r>
              <a:rPr lang="en-IN" dirty="0"/>
              <a:t>Unsupervised learning is a learning method in which a machine learns without any supervision.</a:t>
            </a:r>
          </a:p>
          <a:p>
            <a:r>
              <a:rPr lang="en-IN" dirty="0"/>
              <a:t>The training is provided to the machine with the set of data that has not been </a:t>
            </a:r>
            <a:r>
              <a:rPr lang="en-IN" dirty="0" err="1"/>
              <a:t>labeled</a:t>
            </a:r>
            <a:r>
              <a:rPr lang="en-IN" dirty="0"/>
              <a:t>, classified, or categorized, and the algorithm needs to act on that data without any supervision. </a:t>
            </a:r>
            <a:endParaRPr lang="en-IN" dirty="0" smtClean="0"/>
          </a:p>
          <a:p>
            <a:r>
              <a:rPr lang="en-IN" dirty="0" smtClean="0"/>
              <a:t>The </a:t>
            </a:r>
            <a:r>
              <a:rPr lang="en-IN" dirty="0"/>
              <a:t>goal of unsupervised learning is to restructure the input data into new features or a group of objects with similar patterns.</a:t>
            </a:r>
          </a:p>
          <a:p>
            <a:r>
              <a:rPr lang="en-IN" dirty="0"/>
              <a:t>In unsupervised learning, we don't have a predetermined result. </a:t>
            </a:r>
            <a:endParaRPr lang="en-IN" dirty="0" smtClean="0"/>
          </a:p>
          <a:p>
            <a:r>
              <a:rPr lang="en-IN" dirty="0" smtClean="0"/>
              <a:t>The </a:t>
            </a:r>
            <a:r>
              <a:rPr lang="en-IN" dirty="0"/>
              <a:t>machine tries to find useful insights from the huge amount of data. </a:t>
            </a:r>
            <a:endParaRPr lang="en-IN" dirty="0" smtClean="0"/>
          </a:p>
          <a:p>
            <a:r>
              <a:rPr lang="en-IN" dirty="0" smtClean="0"/>
              <a:t>It </a:t>
            </a:r>
            <a:r>
              <a:rPr lang="en-IN" dirty="0"/>
              <a:t>can be further classifieds into two categories of algorithms:</a:t>
            </a:r>
          </a:p>
          <a:p>
            <a:pPr lvl="0"/>
            <a:r>
              <a:rPr lang="en-IN" b="1" dirty="0"/>
              <a:t>Clustering</a:t>
            </a:r>
            <a:endParaRPr lang="en-IN" dirty="0"/>
          </a:p>
          <a:p>
            <a:pPr lvl="0"/>
            <a:r>
              <a:rPr lang="en-IN" b="1" dirty="0"/>
              <a:t>Association</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4059139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Reinforcement Learning</a:t>
            </a:r>
            <a:endParaRPr lang="en-US" dirty="0"/>
          </a:p>
        </p:txBody>
      </p:sp>
      <p:sp>
        <p:nvSpPr>
          <p:cNvPr id="3" name="Content Placeholder 2"/>
          <p:cNvSpPr>
            <a:spLocks noGrp="1"/>
          </p:cNvSpPr>
          <p:nvPr>
            <p:ph idx="1"/>
          </p:nvPr>
        </p:nvSpPr>
        <p:spPr>
          <a:xfrm>
            <a:off x="418010" y="1645670"/>
            <a:ext cx="11260183" cy="4351338"/>
          </a:xfrm>
        </p:spPr>
        <p:txBody>
          <a:bodyPr>
            <a:normAutofit fontScale="92500" lnSpcReduction="10000"/>
          </a:bodyPr>
          <a:lstStyle/>
          <a:p>
            <a:pPr algn="just"/>
            <a:r>
              <a:rPr lang="en-IN" dirty="0"/>
              <a:t>Reinforcement learning is a feedback-based learning method, in which a learning agent gets a reward for each right action and gets a penalty for each wrong action. </a:t>
            </a:r>
            <a:endParaRPr lang="en-IN" dirty="0" smtClean="0"/>
          </a:p>
          <a:p>
            <a:pPr algn="just"/>
            <a:r>
              <a:rPr lang="en-IN" dirty="0" smtClean="0"/>
              <a:t>The </a:t>
            </a:r>
            <a:r>
              <a:rPr lang="en-IN" dirty="0"/>
              <a:t>agent learns automatically with these feedbacks and improves its performance. </a:t>
            </a:r>
            <a:endParaRPr lang="en-IN" dirty="0" smtClean="0"/>
          </a:p>
          <a:p>
            <a:pPr algn="just"/>
            <a:r>
              <a:rPr lang="en-IN" dirty="0" smtClean="0"/>
              <a:t>In </a:t>
            </a:r>
            <a:r>
              <a:rPr lang="en-IN" dirty="0"/>
              <a:t>reinforcement learning, the agent interacts with the environment and explores it. </a:t>
            </a:r>
            <a:endParaRPr lang="en-IN" dirty="0" smtClean="0"/>
          </a:p>
          <a:p>
            <a:pPr algn="just"/>
            <a:r>
              <a:rPr lang="en-IN" dirty="0" smtClean="0"/>
              <a:t>The </a:t>
            </a:r>
            <a:r>
              <a:rPr lang="en-IN" dirty="0"/>
              <a:t>goal of an agent is to get the most reward points, and hence, it improves its performance.</a:t>
            </a:r>
          </a:p>
          <a:p>
            <a:pPr algn="just"/>
            <a:r>
              <a:rPr lang="en-IN" dirty="0"/>
              <a:t>The robotic dog, which automatically learns the movement of his arms, is an example of Reinforcement learning.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65243939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Reinforcement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146" name="Picture 2" descr="The very basics of Reinforcement Learning | by Aneek Das | Becoming Human:  Artificial Intelligence Magaz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329" y="1792423"/>
            <a:ext cx="668655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27615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Features and feature vector</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Features</a:t>
            </a:r>
            <a:r>
              <a:rPr lang="en-IN" dirty="0"/>
              <a:t>: Features are the individual measurable properties or characteristics of the data instances that are used to describe them. </a:t>
            </a:r>
            <a:endParaRPr lang="en-IN" dirty="0" smtClean="0"/>
          </a:p>
          <a:p>
            <a:pPr lvl="0" algn="just"/>
            <a:r>
              <a:rPr lang="en-IN" dirty="0" smtClean="0"/>
              <a:t>These </a:t>
            </a:r>
            <a:r>
              <a:rPr lang="en-IN" dirty="0"/>
              <a:t>properties can be numeric or categorical, and they provide relevant information about the data that the machine learning algorithm can use to understand and </a:t>
            </a:r>
            <a:r>
              <a:rPr lang="en-IN" dirty="0" smtClean="0"/>
              <a:t>make predictions. </a:t>
            </a:r>
          </a:p>
          <a:p>
            <a:pPr lvl="0" algn="just"/>
            <a:r>
              <a:rPr lang="en-IN" dirty="0" smtClean="0"/>
              <a:t>In </a:t>
            </a:r>
            <a:r>
              <a:rPr lang="en-IN" dirty="0"/>
              <a:t>simpler terms, features are the attributes that define the input data</a:t>
            </a:r>
            <a:r>
              <a:rPr lang="en-IN" dirty="0" smtClean="0"/>
              <a:t>.</a:t>
            </a:r>
          </a:p>
          <a:p>
            <a:pPr lvl="0" algn="just"/>
            <a:endParaRPr lang="en-IN" dirty="0" smtClean="0"/>
          </a:p>
          <a:p>
            <a:pPr lvl="0"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90873096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Features and feature vector</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For </a:t>
            </a:r>
            <a:r>
              <a:rPr lang="en-IN" b="1" dirty="0" smtClean="0"/>
              <a:t>example</a:t>
            </a:r>
          </a:p>
          <a:p>
            <a:pPr algn="just"/>
            <a:r>
              <a:rPr lang="en-IN" dirty="0" smtClean="0"/>
              <a:t>consider </a:t>
            </a:r>
            <a:r>
              <a:rPr lang="en-IN" dirty="0"/>
              <a:t>a dataset of houses where each data instance represents a house</a:t>
            </a:r>
            <a:r>
              <a:rPr lang="en-IN" dirty="0" smtClean="0"/>
              <a:t>.</a:t>
            </a:r>
          </a:p>
          <a:p>
            <a:pPr algn="just"/>
            <a:r>
              <a:rPr lang="en-IN" dirty="0" smtClean="0"/>
              <a:t>The </a:t>
            </a:r>
            <a:r>
              <a:rPr lang="en-IN" dirty="0"/>
              <a:t>features might include attributes such as the </a:t>
            </a:r>
            <a:endParaRPr lang="en-IN" dirty="0" smtClean="0"/>
          </a:p>
          <a:p>
            <a:pPr marL="514350" indent="-514350" algn="just">
              <a:buFont typeface="+mj-lt"/>
              <a:buAutoNum type="arabicPeriod"/>
            </a:pPr>
            <a:r>
              <a:rPr lang="en-IN" dirty="0" smtClean="0"/>
              <a:t>number </a:t>
            </a:r>
            <a:r>
              <a:rPr lang="en-IN" dirty="0"/>
              <a:t>of bedrooms, </a:t>
            </a:r>
            <a:endParaRPr lang="en-IN" dirty="0" smtClean="0"/>
          </a:p>
          <a:p>
            <a:pPr marL="514350" indent="-514350" algn="just">
              <a:buFont typeface="+mj-lt"/>
              <a:buAutoNum type="arabicPeriod"/>
            </a:pPr>
            <a:r>
              <a:rPr lang="en-IN" dirty="0" smtClean="0"/>
              <a:t>the </a:t>
            </a:r>
            <a:r>
              <a:rPr lang="en-IN" dirty="0"/>
              <a:t>square footage, </a:t>
            </a:r>
            <a:endParaRPr lang="en-IN" dirty="0" smtClean="0"/>
          </a:p>
          <a:p>
            <a:pPr marL="514350" indent="-514350" algn="just">
              <a:buFont typeface="+mj-lt"/>
              <a:buAutoNum type="arabicPeriod"/>
            </a:pPr>
            <a:r>
              <a:rPr lang="en-IN" dirty="0" smtClean="0"/>
              <a:t>the </a:t>
            </a:r>
            <a:r>
              <a:rPr lang="en-IN" dirty="0"/>
              <a:t>location, </a:t>
            </a:r>
            <a:endParaRPr lang="en-IN" dirty="0" smtClean="0"/>
          </a:p>
          <a:p>
            <a:pPr marL="514350" indent="-514350" algn="just">
              <a:buFont typeface="+mj-lt"/>
              <a:buAutoNum type="arabicPeriod"/>
            </a:pPr>
            <a:r>
              <a:rPr lang="en-IN" dirty="0" smtClean="0"/>
              <a:t>the </a:t>
            </a:r>
            <a:r>
              <a:rPr lang="en-IN" dirty="0"/>
              <a:t>number of bathrooms, </a:t>
            </a:r>
            <a:endParaRPr lang="en-IN" dirty="0" smtClean="0"/>
          </a:p>
          <a:p>
            <a:pPr marL="514350" indent="-514350" algn="just">
              <a:buFont typeface="+mj-lt"/>
              <a:buAutoNum type="arabicPeriod"/>
            </a:pPr>
            <a:r>
              <a:rPr lang="en-IN" dirty="0" smtClean="0"/>
              <a:t>and </a:t>
            </a:r>
            <a:r>
              <a:rPr lang="en-IN" dirty="0"/>
              <a:t>so 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4757408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Features and feature vector</a:t>
            </a:r>
          </a:p>
        </p:txBody>
      </p:sp>
      <p:sp>
        <p:nvSpPr>
          <p:cNvPr id="3" name="Content Placeholder 2"/>
          <p:cNvSpPr>
            <a:spLocks noGrp="1"/>
          </p:cNvSpPr>
          <p:nvPr>
            <p:ph idx="1"/>
          </p:nvPr>
        </p:nvSpPr>
        <p:spPr>
          <a:xfrm>
            <a:off x="418010" y="1645670"/>
            <a:ext cx="11260183" cy="4351338"/>
          </a:xfrm>
        </p:spPr>
        <p:txBody>
          <a:bodyPr>
            <a:normAutofit/>
          </a:bodyPr>
          <a:lstStyle/>
          <a:p>
            <a:pPr lvl="0"/>
            <a:r>
              <a:rPr lang="en-IN" b="1" dirty="0"/>
              <a:t>Feature Vector: </a:t>
            </a:r>
            <a:endParaRPr lang="en-IN" b="1" dirty="0" smtClean="0"/>
          </a:p>
          <a:p>
            <a:pPr lvl="0"/>
            <a:r>
              <a:rPr lang="en-IN" dirty="0" smtClean="0"/>
              <a:t>A </a:t>
            </a:r>
            <a:r>
              <a:rPr lang="en-IN" dirty="0"/>
              <a:t>feature vector is a numerical representation of a data instance in a machine learning model. </a:t>
            </a:r>
            <a:endParaRPr lang="en-IN" dirty="0" smtClean="0"/>
          </a:p>
          <a:p>
            <a:pPr lvl="0"/>
            <a:r>
              <a:rPr lang="en-IN" dirty="0" smtClean="0"/>
              <a:t>It </a:t>
            </a:r>
            <a:r>
              <a:rPr lang="en-IN" dirty="0"/>
              <a:t>is an n-dimensional vector where 'n' is the number of features in the dataset. </a:t>
            </a:r>
            <a:endParaRPr lang="en-IN" dirty="0" smtClean="0"/>
          </a:p>
          <a:p>
            <a:pPr lvl="0"/>
            <a:r>
              <a:rPr lang="en-IN" dirty="0" smtClean="0"/>
              <a:t>Each </a:t>
            </a:r>
            <a:r>
              <a:rPr lang="en-IN" dirty="0"/>
              <a:t>element of the vector corresponds to the value of a specific feature for that particular data instance</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3862340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Features and feature vector</a:t>
            </a:r>
          </a:p>
        </p:txBody>
      </p:sp>
      <p:sp>
        <p:nvSpPr>
          <p:cNvPr id="3" name="Content Placeholder 2"/>
          <p:cNvSpPr>
            <a:spLocks noGrp="1"/>
          </p:cNvSpPr>
          <p:nvPr>
            <p:ph idx="1"/>
          </p:nvPr>
        </p:nvSpPr>
        <p:spPr>
          <a:xfrm>
            <a:off x="418010" y="1645670"/>
            <a:ext cx="11260183" cy="4351338"/>
          </a:xfrm>
        </p:spPr>
        <p:txBody>
          <a:bodyPr>
            <a:normAutofit/>
          </a:bodyPr>
          <a:lstStyle/>
          <a:p>
            <a:r>
              <a:rPr lang="en-IN" dirty="0"/>
              <a:t>In the house example, </a:t>
            </a:r>
            <a:endParaRPr lang="en-IN" dirty="0" smtClean="0"/>
          </a:p>
          <a:p>
            <a:r>
              <a:rPr lang="en-IN" dirty="0" smtClean="0"/>
              <a:t>suppose </a:t>
            </a:r>
            <a:r>
              <a:rPr lang="en-IN" dirty="0"/>
              <a:t>we have five features: number of bedrooms, square footage, location, number of bathrooms, and age of the house. </a:t>
            </a:r>
            <a:endParaRPr lang="en-IN" dirty="0" smtClean="0"/>
          </a:p>
          <a:p>
            <a:r>
              <a:rPr lang="en-IN" dirty="0" smtClean="0"/>
              <a:t>A </a:t>
            </a:r>
            <a:r>
              <a:rPr lang="en-IN" dirty="0"/>
              <a:t>sample feature vector for a specific house might look like this</a:t>
            </a:r>
            <a:r>
              <a:rPr lang="en-IN" dirty="0" smtClean="0"/>
              <a:t>:</a:t>
            </a:r>
          </a:p>
          <a:p>
            <a:r>
              <a:rPr lang="en-US" dirty="0" smtClean="0"/>
              <a:t>[</a:t>
            </a:r>
            <a:r>
              <a:rPr lang="en-IN" dirty="0"/>
              <a:t>number of bedrooms, square footage, location, number of bathrooms, and age of the </a:t>
            </a:r>
            <a:r>
              <a:rPr lang="en-IN" dirty="0" smtClean="0"/>
              <a:t>house</a:t>
            </a:r>
            <a:r>
              <a:rPr lang="en-IN" dirty="0"/>
              <a:t>]</a:t>
            </a:r>
          </a:p>
          <a:p>
            <a:r>
              <a:rPr lang="en-IN" dirty="0" smtClean="0"/>
              <a:t>[</a:t>
            </a:r>
            <a:r>
              <a:rPr lang="en-IN" dirty="0"/>
              <a:t>3, 1800, "City </a:t>
            </a:r>
            <a:r>
              <a:rPr lang="en-IN" dirty="0" err="1"/>
              <a:t>Center</a:t>
            </a:r>
            <a:r>
              <a:rPr lang="en-IN" dirty="0"/>
              <a:t>", 2, 15].</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1896569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a:t>
            </a:r>
            <a:r>
              <a:rPr lang="en-US" dirty="0" smtClean="0"/>
              <a:t>learning</a:t>
            </a:r>
            <a:endParaRPr lang="en-US" dirty="0"/>
          </a:p>
        </p:txBody>
      </p:sp>
      <p:sp>
        <p:nvSpPr>
          <p:cNvPr id="3" name="Content Placeholder 2"/>
          <p:cNvSpPr>
            <a:spLocks noGrp="1"/>
          </p:cNvSpPr>
          <p:nvPr>
            <p:ph idx="1"/>
          </p:nvPr>
        </p:nvSpPr>
        <p:spPr>
          <a:xfrm>
            <a:off x="418010" y="1645670"/>
            <a:ext cx="11260183" cy="4351338"/>
          </a:xfrm>
        </p:spPr>
        <p:txBody>
          <a:bodyPr>
            <a:normAutofit fontScale="92500" lnSpcReduction="20000"/>
          </a:bodyPr>
          <a:lstStyle/>
          <a:p>
            <a:r>
              <a:rPr lang="en-IN" dirty="0"/>
              <a:t>The process of training a model typically involves the following steps:</a:t>
            </a:r>
          </a:p>
          <a:p>
            <a:pPr marL="514350" lvl="0" indent="-514350">
              <a:buFont typeface="+mj-lt"/>
              <a:buAutoNum type="arabicPeriod"/>
            </a:pPr>
            <a:r>
              <a:rPr lang="en-IN" b="1" dirty="0"/>
              <a:t>Data Collection</a:t>
            </a:r>
            <a:r>
              <a:rPr lang="en-IN" dirty="0"/>
              <a:t>: </a:t>
            </a:r>
          </a:p>
          <a:p>
            <a:pPr marL="514350" lvl="0" indent="-514350">
              <a:buFont typeface="+mj-lt"/>
              <a:buAutoNum type="arabicPeriod"/>
            </a:pPr>
            <a:r>
              <a:rPr lang="en-IN" b="1" dirty="0"/>
              <a:t>Data </a:t>
            </a:r>
            <a:r>
              <a:rPr lang="en-IN" b="1" dirty="0" smtClean="0"/>
              <a:t>Pre processing</a:t>
            </a:r>
            <a:r>
              <a:rPr lang="en-IN" dirty="0"/>
              <a:t>: </a:t>
            </a:r>
          </a:p>
          <a:p>
            <a:pPr marL="514350" lvl="0" indent="-514350">
              <a:buFont typeface="+mj-lt"/>
              <a:buAutoNum type="arabicPeriod"/>
            </a:pPr>
            <a:r>
              <a:rPr lang="en-IN" b="1" dirty="0"/>
              <a:t>Model Selection</a:t>
            </a:r>
            <a:r>
              <a:rPr lang="en-IN" dirty="0"/>
              <a:t>: </a:t>
            </a:r>
          </a:p>
          <a:p>
            <a:pPr marL="514350" lvl="0" indent="-514350">
              <a:buFont typeface="+mj-lt"/>
              <a:buAutoNum type="arabicPeriod"/>
            </a:pPr>
            <a:r>
              <a:rPr lang="en-IN" b="1" dirty="0"/>
              <a:t>Model Initialization</a:t>
            </a:r>
            <a:r>
              <a:rPr lang="en-IN" dirty="0"/>
              <a:t>: </a:t>
            </a:r>
          </a:p>
          <a:p>
            <a:pPr marL="514350" lvl="0" indent="-514350">
              <a:buFont typeface="+mj-lt"/>
              <a:buAutoNum type="arabicPeriod"/>
            </a:pPr>
            <a:r>
              <a:rPr lang="en-IN" b="1" dirty="0"/>
              <a:t>Model Training</a:t>
            </a:r>
            <a:r>
              <a:rPr lang="en-IN" dirty="0"/>
              <a:t>: </a:t>
            </a:r>
          </a:p>
          <a:p>
            <a:pPr marL="514350" lvl="0" indent="-514350">
              <a:buFont typeface="+mj-lt"/>
              <a:buAutoNum type="arabicPeriod"/>
            </a:pPr>
            <a:r>
              <a:rPr lang="en-IN" b="1" dirty="0"/>
              <a:t>Validation</a:t>
            </a:r>
            <a:r>
              <a:rPr lang="en-IN" dirty="0"/>
              <a:t>: </a:t>
            </a:r>
          </a:p>
          <a:p>
            <a:pPr marL="514350" lvl="0" indent="-514350">
              <a:buFont typeface="+mj-lt"/>
              <a:buAutoNum type="arabicPeriod"/>
            </a:pPr>
            <a:r>
              <a:rPr lang="en-IN" b="1" dirty="0" smtClean="0"/>
              <a:t>Hyper parameter </a:t>
            </a:r>
            <a:r>
              <a:rPr lang="en-IN" b="1" dirty="0"/>
              <a:t>Tuning</a:t>
            </a:r>
            <a:r>
              <a:rPr lang="en-IN" dirty="0"/>
              <a:t>: </a:t>
            </a:r>
          </a:p>
          <a:p>
            <a:pPr marL="514350" lvl="0" indent="-514350">
              <a:buFont typeface="+mj-lt"/>
              <a:buAutoNum type="arabicPeriod"/>
            </a:pPr>
            <a:r>
              <a:rPr lang="en-IN" b="1" dirty="0"/>
              <a:t>Testing</a:t>
            </a:r>
            <a:r>
              <a:rPr lang="en-IN" dirty="0"/>
              <a:t>: </a:t>
            </a:r>
          </a:p>
          <a:p>
            <a:pPr marL="514350" lvl="0" indent="-514350">
              <a:buFont typeface="+mj-lt"/>
              <a:buAutoNum type="arabicPeriod"/>
            </a:pPr>
            <a:r>
              <a:rPr lang="en-IN" b="1" dirty="0"/>
              <a:t>Deployment</a:t>
            </a:r>
            <a:r>
              <a:rPr lang="en-IN" dirty="0"/>
              <a:t>: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89480861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a:t>
            </a:r>
            <a:r>
              <a:rPr lang="en-US" dirty="0" smtClean="0"/>
              <a:t>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Data Collection</a:t>
            </a:r>
            <a:r>
              <a:rPr lang="en-IN" dirty="0"/>
              <a:t>: Gathering a </a:t>
            </a:r>
            <a:r>
              <a:rPr lang="en-IN" dirty="0" err="1"/>
              <a:t>labeled</a:t>
            </a:r>
            <a:r>
              <a:rPr lang="en-IN" dirty="0"/>
              <a:t> dataset that consists of input data (features) and corresponding output labels (target). The dataset is split into two parts: the training set and the test set.</a:t>
            </a:r>
          </a:p>
          <a:p>
            <a:pPr lvl="0" algn="just"/>
            <a:r>
              <a:rPr lang="en-IN" b="1" dirty="0"/>
              <a:t>Data </a:t>
            </a:r>
            <a:r>
              <a:rPr lang="en-IN" b="1" dirty="0" err="1"/>
              <a:t>Preprocessing</a:t>
            </a:r>
            <a:r>
              <a:rPr lang="en-IN" dirty="0"/>
              <a:t>: </a:t>
            </a:r>
            <a:r>
              <a:rPr lang="en-IN" dirty="0" err="1"/>
              <a:t>Preprocessing</a:t>
            </a:r>
            <a:r>
              <a:rPr lang="en-IN" dirty="0"/>
              <a:t> the data to handle missing values, normalize features, and perform other necessary transformations to make the data suitable for training.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5385246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BCAC 0813 : </a:t>
            </a:r>
            <a:r>
              <a:rPr lang="en-US" b="1" dirty="0" smtClean="0"/>
              <a:t/>
            </a:r>
            <a:br>
              <a:rPr lang="en-US" b="1" dirty="0" smtClean="0"/>
            </a:br>
            <a:r>
              <a:rPr lang="en-US" b="1" dirty="0" smtClean="0"/>
              <a:t>MACHINE </a:t>
            </a:r>
            <a:r>
              <a:rPr lang="en-US" b="1" dirty="0"/>
              <a:t>LEARNING USING PYTHON LAB</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
        <p:nvSpPr>
          <p:cNvPr id="3" name="Content Placeholder 2"/>
          <p:cNvSpPr>
            <a:spLocks noGrp="1"/>
          </p:cNvSpPr>
          <p:nvPr>
            <p:ph idx="1"/>
          </p:nvPr>
        </p:nvSpPr>
        <p:spPr>
          <a:xfrm>
            <a:off x="838200" y="1825625"/>
            <a:ext cx="11244944" cy="4351338"/>
          </a:xfrm>
        </p:spPr>
        <p:txBody>
          <a:bodyPr>
            <a:normAutofit fontScale="85000" lnSpcReduction="20000"/>
          </a:bodyPr>
          <a:lstStyle/>
          <a:p>
            <a:pPr marL="514350" indent="-514350">
              <a:buFont typeface="+mj-lt"/>
              <a:buAutoNum type="arabicPeriod"/>
            </a:pPr>
            <a:r>
              <a:rPr lang="en-US" dirty="0" smtClean="0"/>
              <a:t>Introduction </a:t>
            </a:r>
            <a:r>
              <a:rPr lang="en-US" dirty="0"/>
              <a:t>to python, numpy and pandas</a:t>
            </a:r>
          </a:p>
          <a:p>
            <a:pPr marL="514350" indent="-514350">
              <a:buFont typeface="+mj-lt"/>
              <a:buAutoNum type="arabicPeriod"/>
            </a:pPr>
            <a:r>
              <a:rPr lang="en-US" dirty="0" smtClean="0"/>
              <a:t>Different </a:t>
            </a:r>
            <a:r>
              <a:rPr lang="en-US" dirty="0"/>
              <a:t>operations using numpy and pandas </a:t>
            </a:r>
          </a:p>
          <a:p>
            <a:pPr marL="514350" indent="-514350">
              <a:buFont typeface="+mj-lt"/>
              <a:buAutoNum type="arabicPeriod"/>
            </a:pPr>
            <a:r>
              <a:rPr lang="en-US" dirty="0" smtClean="0"/>
              <a:t>Implementation </a:t>
            </a:r>
            <a:r>
              <a:rPr lang="en-US" dirty="0"/>
              <a:t>of Simple linear regression</a:t>
            </a:r>
          </a:p>
          <a:p>
            <a:pPr marL="514350" indent="-514350">
              <a:buFont typeface="+mj-lt"/>
              <a:buAutoNum type="arabicPeriod"/>
            </a:pPr>
            <a:r>
              <a:rPr lang="en-US" dirty="0" smtClean="0"/>
              <a:t>Implementation </a:t>
            </a:r>
            <a:r>
              <a:rPr lang="en-US" dirty="0"/>
              <a:t>of Multiple linear regression Implementation of logistic regression</a:t>
            </a:r>
          </a:p>
          <a:p>
            <a:pPr marL="514350" indent="-514350">
              <a:buFont typeface="+mj-lt"/>
              <a:buAutoNum type="arabicPeriod"/>
            </a:pPr>
            <a:r>
              <a:rPr lang="en-US" dirty="0" smtClean="0"/>
              <a:t>Implementation </a:t>
            </a:r>
            <a:r>
              <a:rPr lang="en-US" dirty="0"/>
              <a:t>of regression models with regularization</a:t>
            </a:r>
          </a:p>
          <a:p>
            <a:pPr marL="514350" indent="-514350">
              <a:buFont typeface="+mj-lt"/>
              <a:buAutoNum type="arabicPeriod"/>
            </a:pPr>
            <a:r>
              <a:rPr lang="en-US" dirty="0" smtClean="0"/>
              <a:t>Implementation </a:t>
            </a:r>
            <a:r>
              <a:rPr lang="en-US" dirty="0"/>
              <a:t>of dimensionality reduction using PCA</a:t>
            </a:r>
          </a:p>
          <a:p>
            <a:pPr marL="514350" indent="-514350">
              <a:buFont typeface="+mj-lt"/>
              <a:buAutoNum type="arabicPeriod"/>
            </a:pPr>
            <a:r>
              <a:rPr lang="en-US" dirty="0" smtClean="0"/>
              <a:t>Implementation </a:t>
            </a:r>
            <a:r>
              <a:rPr lang="en-US" dirty="0"/>
              <a:t>of Decision tree on real word data set</a:t>
            </a:r>
          </a:p>
          <a:p>
            <a:pPr marL="514350" indent="-514350">
              <a:buFont typeface="+mj-lt"/>
              <a:buAutoNum type="arabicPeriod"/>
            </a:pPr>
            <a:r>
              <a:rPr lang="en-US" dirty="0" smtClean="0"/>
              <a:t>Implementation </a:t>
            </a:r>
            <a:r>
              <a:rPr lang="en-US" dirty="0"/>
              <a:t>of Naïve Bayes Classifier</a:t>
            </a:r>
          </a:p>
          <a:p>
            <a:pPr marL="514350" indent="-514350">
              <a:buFont typeface="+mj-lt"/>
              <a:buAutoNum type="arabicPeriod"/>
            </a:pPr>
            <a:r>
              <a:rPr lang="en-US" dirty="0" smtClean="0"/>
              <a:t>Implementation </a:t>
            </a:r>
            <a:r>
              <a:rPr lang="en-US" dirty="0"/>
              <a:t>of k-means clustering</a:t>
            </a:r>
          </a:p>
          <a:p>
            <a:pPr marL="514350" indent="-514350">
              <a:buFont typeface="+mj-lt"/>
              <a:buAutoNum type="arabicPeriod"/>
            </a:pPr>
            <a:r>
              <a:rPr lang="en-US" dirty="0" smtClean="0"/>
              <a:t>Project</a:t>
            </a:r>
            <a:r>
              <a:rPr lang="en-US" dirty="0"/>
              <a:t>: Estimation of diabetes using regression with gradient descendent or similar application of machine learning</a:t>
            </a:r>
          </a:p>
        </p:txBody>
      </p:sp>
    </p:spTree>
    <p:extLst>
      <p:ext uri="{BB962C8B-B14F-4D97-AF65-F5344CB8AC3E}">
        <p14:creationId xmlns:p14="http://schemas.microsoft.com/office/powerpoint/2010/main" val="1271093555"/>
      </p:ext>
    </p:extLst>
  </p:cSld>
  <p:clrMapOvr>
    <a:masterClrMapping/>
  </p:clrMapOvr>
  <p:transition spd="slow">
    <p:wipe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a:t>
            </a:r>
            <a:r>
              <a:rPr lang="en-US" dirty="0" smtClean="0"/>
              <a:t>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IN" b="1" dirty="0"/>
              <a:t>Model Selection</a:t>
            </a:r>
            <a:r>
              <a:rPr lang="en-IN" dirty="0"/>
              <a:t>: Choosing an appropriate machine learning algorithm or model architecture for the specific task at hand. This can vary depending on the problem, such as classification, regression, clustering, etc.</a:t>
            </a:r>
          </a:p>
          <a:p>
            <a:pPr lvl="0"/>
            <a:r>
              <a:rPr lang="en-IN" b="1" dirty="0"/>
              <a:t>Model Initialization</a:t>
            </a:r>
            <a:r>
              <a:rPr lang="en-IN" dirty="0"/>
              <a:t>: Initializing the model with random or predefined parameters before training.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91577922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a:t>
            </a:r>
            <a:r>
              <a:rPr lang="en-US" dirty="0" smtClean="0"/>
              <a:t>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Model Training</a:t>
            </a:r>
            <a:r>
              <a:rPr lang="en-IN" dirty="0"/>
              <a:t>: </a:t>
            </a:r>
            <a:endParaRPr lang="en-IN" dirty="0" smtClean="0"/>
          </a:p>
          <a:p>
            <a:pPr lvl="0" algn="just"/>
            <a:r>
              <a:rPr lang="en-IN" dirty="0" smtClean="0"/>
              <a:t>Feeding </a:t>
            </a:r>
            <a:r>
              <a:rPr lang="en-IN" dirty="0"/>
              <a:t>the training data into the model and adjusting its internal parameters iteratively to minimize the difference between its predictions and the actual target values. </a:t>
            </a:r>
            <a:endParaRPr lang="en-IN" dirty="0" smtClean="0"/>
          </a:p>
          <a:p>
            <a:pPr lvl="0" algn="just"/>
            <a:r>
              <a:rPr lang="en-IN" dirty="0" smtClean="0"/>
              <a:t>This </a:t>
            </a:r>
            <a:r>
              <a:rPr lang="en-IN" dirty="0"/>
              <a:t>process involves an optimization algorithm that adjusts the model's parameters based on the difference between predicted and actual values (known as the loss or cost function</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779034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a:t>
            </a:r>
            <a:r>
              <a:rPr lang="en-US" dirty="0" smtClean="0"/>
              <a:t>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smtClean="0"/>
              <a:t>Validation</a:t>
            </a:r>
            <a:r>
              <a:rPr lang="en-IN" dirty="0"/>
              <a:t>: </a:t>
            </a:r>
            <a:endParaRPr lang="en-IN" dirty="0" smtClean="0"/>
          </a:p>
          <a:p>
            <a:pPr lvl="0" algn="just"/>
            <a:r>
              <a:rPr lang="en-IN" dirty="0" smtClean="0"/>
              <a:t>During </a:t>
            </a:r>
            <a:r>
              <a:rPr lang="en-IN" dirty="0"/>
              <a:t>training, the model's performance is evaluated using a validation set, which is a portion of the training data held out for evaluation purposes. </a:t>
            </a:r>
            <a:endParaRPr lang="en-IN" dirty="0" smtClean="0"/>
          </a:p>
          <a:p>
            <a:pPr lvl="0" algn="just"/>
            <a:r>
              <a:rPr lang="en-IN" dirty="0" smtClean="0"/>
              <a:t>This </a:t>
            </a:r>
            <a:r>
              <a:rPr lang="en-IN" dirty="0"/>
              <a:t>step helps monitor the model's performance and prevent overfitting (i.e., when the model memorizes the training data but fails to generalize to new data).</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28691473"/>
      </p:ext>
    </p:extLst>
  </p:cSld>
  <p:clrMapOvr>
    <a:masterClrMapping/>
  </p:clrMapOvr>
  <p:transition spd="slow">
    <p:wipe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learning</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err="1"/>
              <a:t>Hyperparameter</a:t>
            </a:r>
            <a:r>
              <a:rPr lang="en-IN" b="1" dirty="0"/>
              <a:t> Tuning</a:t>
            </a:r>
            <a:r>
              <a:rPr lang="en-IN" dirty="0"/>
              <a:t>: Adjusting the </a:t>
            </a:r>
            <a:r>
              <a:rPr lang="en-IN" dirty="0" err="1"/>
              <a:t>hyperparameters</a:t>
            </a:r>
            <a:r>
              <a:rPr lang="en-IN" dirty="0"/>
              <a:t> of the model to find the best configuration that leads to better performance. </a:t>
            </a:r>
            <a:r>
              <a:rPr lang="en-IN" dirty="0" err="1"/>
              <a:t>Hyperparameters</a:t>
            </a:r>
            <a:r>
              <a:rPr lang="en-IN" dirty="0"/>
              <a:t> are not learned during training but are set before the training process.</a:t>
            </a:r>
          </a:p>
          <a:p>
            <a:pPr lvl="0" algn="just"/>
            <a:r>
              <a:rPr lang="en-IN" b="1" dirty="0"/>
              <a:t>Testing</a:t>
            </a:r>
            <a:r>
              <a:rPr lang="en-IN" dirty="0"/>
              <a:t>: After the model has been trained and tuned, it is evaluated on a separate test dataset to assess its performance on unseen data. This step provides an estimate of how well the model will perform in the real world</a:t>
            </a:r>
            <a:r>
              <a:rPr lang="en-IN" dirty="0" smtClean="0"/>
              <a:t>.</a:t>
            </a:r>
          </a:p>
          <a:p>
            <a:pPr algn="just"/>
            <a:r>
              <a:rPr lang="en-IN" b="1" dirty="0"/>
              <a:t>Deployment</a:t>
            </a:r>
            <a:r>
              <a:rPr lang="en-IN" dirty="0"/>
              <a:t>: Once the model has been trained and tested successfully, it can be deployed in a production environment to make predictions on new, unseen data.</a:t>
            </a:r>
          </a:p>
          <a:p>
            <a:pPr lvl="0"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95605290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Process of learning (training)</a:t>
            </a:r>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dirty="0"/>
              <a:t>Model Training</a:t>
            </a:r>
            <a:r>
              <a:rPr lang="en-IN" dirty="0"/>
              <a:t>: </a:t>
            </a:r>
          </a:p>
          <a:p>
            <a:pPr lvl="0" algn="just"/>
            <a:r>
              <a:rPr lang="en-IN" dirty="0"/>
              <a:t>Feeding the training data into the model and adjusting its internal parameters iteratively to minimize the difference between its predictions and the actual target values. </a:t>
            </a:r>
          </a:p>
          <a:p>
            <a:pPr lvl="0" algn="just"/>
            <a:r>
              <a:rPr lang="en-IN" dirty="0"/>
              <a:t>This process involves an optimization algorithm that adjusts the model's parameters based on the difference between predicted and actual values (known as the loss or cost function).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72400582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Testing</a:t>
            </a:r>
            <a:endParaRPr lang="en-US" dirty="0"/>
          </a:p>
        </p:txBody>
      </p:sp>
      <p:sp>
        <p:nvSpPr>
          <p:cNvPr id="3" name="Content Placeholder 2"/>
          <p:cNvSpPr>
            <a:spLocks noGrp="1"/>
          </p:cNvSpPr>
          <p:nvPr>
            <p:ph idx="1"/>
          </p:nvPr>
        </p:nvSpPr>
        <p:spPr>
          <a:xfrm>
            <a:off x="418010" y="1645670"/>
            <a:ext cx="10946675" cy="4351338"/>
          </a:xfrm>
        </p:spPr>
        <p:txBody>
          <a:bodyPr>
            <a:normAutofit/>
          </a:bodyPr>
          <a:lstStyle/>
          <a:p>
            <a:pPr lvl="0" algn="just"/>
            <a:r>
              <a:rPr lang="en-IN" b="1" dirty="0"/>
              <a:t>Testing</a:t>
            </a:r>
            <a:r>
              <a:rPr lang="en-IN" dirty="0"/>
              <a:t>: </a:t>
            </a:r>
            <a:endParaRPr lang="en-IN" dirty="0" smtClean="0"/>
          </a:p>
          <a:p>
            <a:pPr lvl="0" algn="just"/>
            <a:r>
              <a:rPr lang="en-IN" dirty="0" smtClean="0"/>
              <a:t>After </a:t>
            </a:r>
            <a:r>
              <a:rPr lang="en-IN" dirty="0"/>
              <a:t>the model has been trained and tuned, it is evaluated on a separate test dataset to assess its performance on unseen data. </a:t>
            </a:r>
            <a:endParaRPr lang="en-IN" dirty="0" smtClean="0"/>
          </a:p>
          <a:p>
            <a:pPr lvl="0" algn="just"/>
            <a:r>
              <a:rPr lang="en-IN" dirty="0" smtClean="0"/>
              <a:t>This </a:t>
            </a:r>
            <a:r>
              <a:rPr lang="en-IN" dirty="0"/>
              <a:t>step provides an estimate of how well the model will perform in the real world.</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4924996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dirty="0"/>
              <a:t>Train and Test datasets in Machine Learning</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dirty="0"/>
              <a:t>In machine learning projects, we generally divide the original dataset into training data and test data. </a:t>
            </a:r>
            <a:endParaRPr lang="en-IN" dirty="0" smtClean="0"/>
          </a:p>
          <a:p>
            <a:pPr lvl="0" algn="just"/>
            <a:r>
              <a:rPr lang="en-IN" dirty="0" smtClean="0"/>
              <a:t>We </a:t>
            </a:r>
            <a:r>
              <a:rPr lang="en-IN" dirty="0"/>
              <a:t>train our model over a subset of the original dataset, i.e., the training dataset, and then evaluate whether it can generalize well to the new or unseen dataset or test set.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Train and Test datasets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044063" y="3925842"/>
            <a:ext cx="6786427" cy="2357392"/>
          </a:xfrm>
          <a:prstGeom prst="rect">
            <a:avLst/>
          </a:prstGeom>
          <a:noFill/>
          <a:ln>
            <a:noFill/>
          </a:ln>
        </p:spPr>
      </p:pic>
    </p:spTree>
    <p:extLst>
      <p:ext uri="{BB962C8B-B14F-4D97-AF65-F5344CB8AC3E}">
        <p14:creationId xmlns:p14="http://schemas.microsoft.com/office/powerpoint/2010/main" val="3163302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Training data vs. Testing Data</a:t>
            </a:r>
          </a:p>
        </p:txBody>
      </p:sp>
      <p:sp>
        <p:nvSpPr>
          <p:cNvPr id="3" name="Content Placeholder 2"/>
          <p:cNvSpPr>
            <a:spLocks noGrp="1"/>
          </p:cNvSpPr>
          <p:nvPr>
            <p:ph idx="1"/>
          </p:nvPr>
        </p:nvSpPr>
        <p:spPr>
          <a:xfrm>
            <a:off x="418010" y="1645670"/>
            <a:ext cx="11260183" cy="4351338"/>
          </a:xfrm>
        </p:spPr>
        <p:txBody>
          <a:bodyPr>
            <a:normAutofit/>
          </a:bodyPr>
          <a:lstStyle/>
          <a:p>
            <a:pPr marL="514350" lvl="0" indent="-514350" algn="just">
              <a:buFont typeface="+mj-lt"/>
              <a:buAutoNum type="arabicPeriod"/>
            </a:pPr>
            <a:r>
              <a:rPr lang="en-IN" dirty="0" smtClean="0"/>
              <a:t>The </a:t>
            </a:r>
            <a:r>
              <a:rPr lang="en-IN" dirty="0"/>
              <a:t>main difference between training data and testing data is that training data is the subset of original data that is used to train the machine learning model, whereas testing data is used to check the accuracy of the model.</a:t>
            </a:r>
          </a:p>
          <a:p>
            <a:pPr marL="514350" lvl="0" indent="-514350" algn="just">
              <a:buFont typeface="+mj-lt"/>
              <a:buAutoNum type="arabicPeriod"/>
            </a:pPr>
            <a:r>
              <a:rPr lang="en-IN" dirty="0"/>
              <a:t>The training dataset is generally larger in size compared to the testing dataset. The general ratios of splitting train and test datasets are </a:t>
            </a:r>
            <a:r>
              <a:rPr lang="en-IN" b="1" dirty="0"/>
              <a:t>80:20, 70:30, or 90:10.</a:t>
            </a:r>
            <a:endParaRPr lang="en-IN" dirty="0"/>
          </a:p>
          <a:p>
            <a:pPr marL="514350" lvl="0" indent="-514350" algn="just">
              <a:buFont typeface="+mj-lt"/>
              <a:buAutoNum type="arabicPeriod"/>
            </a:pPr>
            <a:r>
              <a:rPr lang="en-IN" dirty="0"/>
              <a:t>Training data is well known to the model as it is used to train the model, whereas testing data is like unseen/new data to the model.</a:t>
            </a:r>
          </a:p>
          <a:p>
            <a:pPr marL="514350" lvl="0" indent="-514350" algn="just">
              <a:buFont typeface="+mj-lt"/>
              <a:buAutoNum type="arabicPeriod"/>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28844053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a:t>Bias and variance </a:t>
            </a:r>
            <a:r>
              <a:rPr lang="en-US" dirty="0" smtClean="0"/>
              <a:t>error</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1895603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Errors in Machine Learning?</a:t>
            </a:r>
          </a:p>
        </p:txBody>
      </p:sp>
      <p:sp>
        <p:nvSpPr>
          <p:cNvPr id="3" name="Content Placeholder 2"/>
          <p:cNvSpPr>
            <a:spLocks noGrp="1"/>
          </p:cNvSpPr>
          <p:nvPr>
            <p:ph idx="1"/>
          </p:nvPr>
        </p:nvSpPr>
        <p:spPr>
          <a:xfrm>
            <a:off x="418010" y="1645670"/>
            <a:ext cx="11260183" cy="4351338"/>
          </a:xfrm>
        </p:spPr>
        <p:txBody>
          <a:bodyPr>
            <a:normAutofit/>
          </a:bodyPr>
          <a:lstStyle/>
          <a:p>
            <a:r>
              <a:rPr lang="en-IN" b="1" dirty="0"/>
              <a:t>Errors in Machine Learning?</a:t>
            </a:r>
          </a:p>
          <a:p>
            <a:r>
              <a:rPr lang="en-IN" dirty="0"/>
              <a:t>In machine learning, an error is a measure of how accurately an algorithm can make predictions for the previously unknown dataset. </a:t>
            </a:r>
            <a:endParaRPr lang="en-IN" dirty="0" smtClean="0"/>
          </a:p>
          <a:p>
            <a:r>
              <a:rPr lang="en-IN" dirty="0" smtClean="0"/>
              <a:t>On </a:t>
            </a:r>
            <a:r>
              <a:rPr lang="en-IN" dirty="0"/>
              <a:t>the basis of these errors, the machine learning model is selected that can perform best on the particular dataset. </a:t>
            </a:r>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56265678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What is Machine Learning ?</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IN" sz="2600"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57969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Errors in Machine Learning?</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There are mainly two types of errors in machine learning, which are:</a:t>
            </a:r>
          </a:p>
          <a:p>
            <a:pPr algn="just"/>
            <a:r>
              <a:rPr lang="en-IN" b="1" dirty="0"/>
              <a:t>Reducible errors:</a:t>
            </a:r>
            <a:r>
              <a:rPr lang="en-IN" dirty="0"/>
              <a:t> </a:t>
            </a:r>
            <a:endParaRPr lang="en-IN" dirty="0" smtClean="0"/>
          </a:p>
          <a:p>
            <a:pPr algn="just"/>
            <a:r>
              <a:rPr lang="en-IN" dirty="0" smtClean="0"/>
              <a:t>These </a:t>
            </a:r>
            <a:r>
              <a:rPr lang="en-IN" dirty="0"/>
              <a:t>errors can be reduced to improve the model accuracy. </a:t>
            </a:r>
            <a:endParaRPr lang="en-IN" dirty="0" smtClean="0"/>
          </a:p>
          <a:p>
            <a:pPr algn="just"/>
            <a:r>
              <a:rPr lang="en-IN" dirty="0" smtClean="0"/>
              <a:t>Such </a:t>
            </a:r>
            <a:r>
              <a:rPr lang="en-IN" dirty="0"/>
              <a:t>errors can further be classified into bias and Variance.</a:t>
            </a:r>
          </a:p>
          <a:p>
            <a:pPr algn="just"/>
            <a:r>
              <a:rPr lang="en-IN" b="1" dirty="0"/>
              <a:t>Irreducible errors:</a:t>
            </a:r>
            <a:r>
              <a:rPr lang="en-IN" dirty="0"/>
              <a:t> </a:t>
            </a:r>
            <a:endParaRPr lang="en-IN" dirty="0" smtClean="0"/>
          </a:p>
          <a:p>
            <a:pPr algn="just"/>
            <a:r>
              <a:rPr lang="en-IN" dirty="0" smtClean="0"/>
              <a:t>These </a:t>
            </a:r>
            <a:r>
              <a:rPr lang="en-IN" dirty="0"/>
              <a:t>errors will always be present in the </a:t>
            </a:r>
            <a:r>
              <a:rPr lang="en-IN" dirty="0" smtClean="0"/>
              <a:t>model </a:t>
            </a:r>
            <a:r>
              <a:rPr lang="en-IN" dirty="0"/>
              <a:t>regardless of which algorithm has been used. </a:t>
            </a:r>
            <a:endParaRPr lang="en-IN" dirty="0" smtClean="0"/>
          </a:p>
          <a:p>
            <a:pPr algn="just"/>
            <a:r>
              <a:rPr lang="en-IN" dirty="0" smtClean="0"/>
              <a:t>The </a:t>
            </a:r>
            <a:r>
              <a:rPr lang="en-IN" dirty="0"/>
              <a:t>cause of these errors is unknown variables whose value can't be reduced.</a:t>
            </a:r>
          </a:p>
          <a:p>
            <a:pPr algn="just"/>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293599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Errors in Machine Learning?</a:t>
            </a:r>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descr="Bias and Variance in Machine Learni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5210" y="1484607"/>
            <a:ext cx="8100310" cy="4877004"/>
          </a:xfrm>
          <a:prstGeom prst="rect">
            <a:avLst/>
          </a:prstGeom>
          <a:noFill/>
          <a:ln>
            <a:noFill/>
          </a:ln>
        </p:spPr>
      </p:pic>
    </p:spTree>
    <p:extLst>
      <p:ext uri="{BB962C8B-B14F-4D97-AF65-F5344CB8AC3E}">
        <p14:creationId xmlns:p14="http://schemas.microsoft.com/office/powerpoint/2010/main" val="3832945878"/>
      </p:ext>
    </p:extLst>
  </p:cSld>
  <p:clrMapOvr>
    <a:masterClrMapping/>
  </p:clrMapOvr>
  <p:transition spd="slow">
    <p:wipe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Bias?</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While making predictions, a difference occurs between prediction values made by the model and actual values/expected values, </a:t>
            </a:r>
            <a:r>
              <a:rPr lang="en-IN" b="1" dirty="0"/>
              <a:t>and this difference is known as bias errors or Errors due to bias. </a:t>
            </a:r>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49253946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Bias?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It can be defined as an inability of machine learning algorithms such as Linear Regression to capture the true relationship between the data points. </a:t>
            </a:r>
            <a:endParaRPr lang="en-IN" dirty="0" smtClean="0"/>
          </a:p>
          <a:p>
            <a:pPr algn="just"/>
            <a:r>
              <a:rPr lang="en-IN" dirty="0" smtClean="0"/>
              <a:t>Each </a:t>
            </a:r>
            <a:r>
              <a:rPr lang="en-IN" dirty="0"/>
              <a:t>algorithm begins with some amount of bias because bias occurs from assumptions in the model, which makes the target function simple to learn. </a:t>
            </a:r>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7472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Bias?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A model has either:</a:t>
            </a:r>
          </a:p>
          <a:p>
            <a:pPr lvl="0" algn="just"/>
            <a:r>
              <a:rPr lang="en-IN" b="1" dirty="0"/>
              <a:t>Low Bias:</a:t>
            </a:r>
            <a:r>
              <a:rPr lang="en-IN" dirty="0"/>
              <a:t> A low bias model will make fewer assumptions about the form of the target function.</a:t>
            </a:r>
          </a:p>
          <a:p>
            <a:pPr lvl="0" algn="just"/>
            <a:r>
              <a:rPr lang="en-IN" b="1" dirty="0"/>
              <a:t>High Bias:</a:t>
            </a:r>
            <a:r>
              <a:rPr lang="en-IN" dirty="0"/>
              <a:t> A model with a high bias makes more assumptions, and the model becomes unable to capture the important features of our dataset. </a:t>
            </a:r>
            <a:r>
              <a:rPr lang="en-IN" b="1" dirty="0"/>
              <a:t>A high bias model also cannot perform well on new data.</a:t>
            </a:r>
            <a:endParaRPr lang="en-IN" dirty="0"/>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2428230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Bias?</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Generally, a linear algorithm has a high bias, as it makes them learn fast. </a:t>
            </a:r>
            <a:endParaRPr lang="en-IN" dirty="0" smtClean="0"/>
          </a:p>
          <a:p>
            <a:pPr algn="just"/>
            <a:r>
              <a:rPr lang="en-IN" dirty="0" smtClean="0"/>
              <a:t>The </a:t>
            </a:r>
            <a:r>
              <a:rPr lang="en-IN" dirty="0"/>
              <a:t>simpler the algorithm, the higher the bias it has likely to be introduced. Whereas a nonlinear algorithm often has low bias.</a:t>
            </a:r>
          </a:p>
          <a:p>
            <a:pPr algn="just"/>
            <a:r>
              <a:rPr lang="en-IN" dirty="0"/>
              <a:t>Some examples of machine learning algorithms with low bias </a:t>
            </a:r>
            <a:r>
              <a:rPr lang="en-IN" b="1" dirty="0"/>
              <a:t>are Decision Trees, k-Nearest Neighbours and Support Vector Machines</a:t>
            </a:r>
            <a:r>
              <a:rPr lang="en-IN" dirty="0"/>
              <a:t>. </a:t>
            </a:r>
            <a:endParaRPr lang="en-IN" dirty="0" smtClean="0"/>
          </a:p>
          <a:p>
            <a:pPr algn="just"/>
            <a:r>
              <a:rPr lang="en-IN" dirty="0" smtClean="0"/>
              <a:t>At </a:t>
            </a:r>
            <a:r>
              <a:rPr lang="en-IN" dirty="0"/>
              <a:t>the same time, an algorithm with high bias is </a:t>
            </a:r>
            <a:r>
              <a:rPr lang="en-IN" b="1" dirty="0"/>
              <a:t>Linear Regression, Linear Discriminant Analysis and Logistic Regression.</a:t>
            </a:r>
            <a:endParaRPr lang="en-IN" dirty="0"/>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23519561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a Variance Error?</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The variance would specify the amount of variation in the prediction if the different training data was </a:t>
            </a:r>
            <a:r>
              <a:rPr lang="en-IN" dirty="0" smtClean="0"/>
              <a:t>used.</a:t>
            </a:r>
          </a:p>
          <a:p>
            <a:pPr algn="just"/>
            <a:r>
              <a:rPr lang="en-IN" dirty="0" smtClean="0"/>
              <a:t>Ideally</a:t>
            </a:r>
            <a:r>
              <a:rPr lang="en-IN" dirty="0"/>
              <a:t>, a model should not vary too much from one training dataset to another, which means the algorithm should be good in understanding the hidden mapping between inputs and output variables. </a:t>
            </a:r>
            <a:endParaRPr lang="en-IN" dirty="0" smtClean="0"/>
          </a:p>
          <a:p>
            <a:pPr algn="just"/>
            <a:r>
              <a:rPr lang="en-IN" dirty="0" smtClean="0"/>
              <a:t>Variance </a:t>
            </a:r>
            <a:r>
              <a:rPr lang="en-IN" dirty="0"/>
              <a:t>errors are either of </a:t>
            </a:r>
            <a:r>
              <a:rPr lang="en-IN" b="1" dirty="0"/>
              <a:t>low variance or high variance.</a:t>
            </a:r>
            <a:endParaRPr lang="en-IN" dirty="0"/>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0650941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a Variance Error?</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Low variance</a:t>
            </a:r>
            <a:r>
              <a:rPr lang="en-IN" dirty="0"/>
              <a:t> means there is a small variation in the prediction of the target function with changes in the training data set. </a:t>
            </a:r>
            <a:endParaRPr lang="en-IN" dirty="0" smtClean="0"/>
          </a:p>
          <a:p>
            <a:pPr algn="just"/>
            <a:r>
              <a:rPr lang="en-IN" dirty="0" smtClean="0"/>
              <a:t>At </a:t>
            </a:r>
            <a:r>
              <a:rPr lang="en-IN" dirty="0"/>
              <a:t>the same time, </a:t>
            </a:r>
            <a:r>
              <a:rPr lang="en-IN" b="1" dirty="0"/>
              <a:t>High variance</a:t>
            </a:r>
            <a:r>
              <a:rPr lang="en-IN" dirty="0"/>
              <a:t> shows a large variation in the prediction of the target function with changes in the training dataset</a:t>
            </a:r>
            <a:r>
              <a:rPr lang="en-IN" dirty="0" smtClean="0"/>
              <a:t>.</a:t>
            </a:r>
          </a:p>
          <a:p>
            <a:pPr algn="just"/>
            <a:r>
              <a:rPr lang="en-IN" dirty="0" smtClean="0"/>
              <a:t>Some examples of machine learning algorithms with low variance are, </a:t>
            </a:r>
            <a:r>
              <a:rPr lang="en-IN" b="1" dirty="0" smtClean="0"/>
              <a:t>Linear Regression, Logistic Regression, and Linear discriminant analysis</a:t>
            </a:r>
            <a:r>
              <a:rPr lang="en-IN" dirty="0" smtClean="0"/>
              <a:t>. At the same time, algorithms with high variance are </a:t>
            </a:r>
            <a:r>
              <a:rPr lang="en-IN" b="1" dirty="0" smtClean="0"/>
              <a:t>decision tree, Support Vector Machine, and K-nearest neighbours.</a:t>
            </a:r>
            <a:endParaRPr lang="en-IN" dirty="0" smtClean="0"/>
          </a:p>
          <a:p>
            <a:pPr algn="just"/>
            <a:endParaRPr lang="en-US" dirty="0" smtClean="0"/>
          </a:p>
          <a:p>
            <a:pPr algn="just"/>
            <a:endParaRPr lang="en-IN" dirty="0"/>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6985825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What is a Variance Error?</a:t>
            </a:r>
          </a:p>
        </p:txBody>
      </p:sp>
      <p:sp>
        <p:nvSpPr>
          <p:cNvPr id="3" name="Content Placeholder 2"/>
          <p:cNvSpPr>
            <a:spLocks noGrp="1"/>
          </p:cNvSpPr>
          <p:nvPr>
            <p:ph idx="1"/>
          </p:nvPr>
        </p:nvSpPr>
        <p:spPr>
          <a:xfrm>
            <a:off x="418010" y="1645670"/>
            <a:ext cx="11260183" cy="4351338"/>
          </a:xfrm>
        </p:spPr>
        <p:txBody>
          <a:bodyPr>
            <a:normAutofit/>
          </a:bodyPr>
          <a:lstStyle/>
          <a:p>
            <a:r>
              <a:rPr lang="en-IN" dirty="0"/>
              <a:t>Since, with high variance, the model learns too much from the dataset, it leads to overfitting of the model. A model with high variance has the below problems:</a:t>
            </a:r>
          </a:p>
          <a:p>
            <a:pPr marL="514350" lvl="0" indent="-514350">
              <a:buFont typeface="+mj-lt"/>
              <a:buAutoNum type="arabicPeriod"/>
            </a:pPr>
            <a:r>
              <a:rPr lang="en-IN" dirty="0"/>
              <a:t>A high variance model leads to overfitting.</a:t>
            </a:r>
          </a:p>
          <a:p>
            <a:pPr marL="514350" lvl="0" indent="-514350">
              <a:buFont typeface="+mj-lt"/>
              <a:buAutoNum type="arabicPeriod"/>
            </a:pPr>
            <a:r>
              <a:rPr lang="en-IN" dirty="0"/>
              <a:t>Increase model complexities.</a:t>
            </a:r>
          </a:p>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353001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smtClean="0"/>
              <a:t>END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IN" sz="1800"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89611299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dirty="0" smtClean="0"/>
              <a:t>Machine Learning</a:t>
            </a:r>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descr="Introduction to Machine Learni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2609" y="1439976"/>
            <a:ext cx="9321368" cy="4934698"/>
          </a:xfrm>
          <a:prstGeom prst="rect">
            <a:avLst/>
          </a:prstGeom>
          <a:noFill/>
          <a:ln>
            <a:noFill/>
          </a:ln>
        </p:spPr>
      </p:pic>
    </p:spTree>
    <p:extLst>
      <p:ext uri="{BB962C8B-B14F-4D97-AF65-F5344CB8AC3E}">
        <p14:creationId xmlns:p14="http://schemas.microsoft.com/office/powerpoint/2010/main" val="844967625"/>
      </p:ext>
    </p:extLst>
  </p:cSld>
  <p:clrMapOvr>
    <a:masterClrMapping/>
  </p:clrMapOvr>
  <p:transition spd="slow">
    <p:wipe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3634</Words>
  <Application>Microsoft Office PowerPoint</Application>
  <PresentationFormat>Widescreen</PresentationFormat>
  <Paragraphs>364</Paragraphs>
  <Slides>89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Calibri Light</vt:lpstr>
      <vt:lpstr>Times New Roman</vt:lpstr>
      <vt:lpstr>Office Theme</vt:lpstr>
      <vt:lpstr>BCAC 0017  FUNDAMENTALS OF MACHINE LEARNING</vt:lpstr>
      <vt:lpstr>Course Structure  </vt:lpstr>
      <vt:lpstr>Course Objective </vt:lpstr>
      <vt:lpstr>Course Outcome </vt:lpstr>
      <vt:lpstr>Books</vt:lpstr>
      <vt:lpstr>BCAC 0813 :  MACHINE LEARNING USING PYTHON LAB</vt:lpstr>
      <vt:lpstr>BCAC 0813 :  MACHINE LEARNING USING PYTHON LAB</vt:lpstr>
      <vt:lpstr>What is Machine Learning ?</vt:lpstr>
      <vt:lpstr>Machine Learning</vt:lpstr>
      <vt:lpstr>What is Machine Learning ?</vt:lpstr>
      <vt:lpstr>What is Machine Learning ?</vt:lpstr>
      <vt:lpstr>What is Machine Learning ?</vt:lpstr>
      <vt:lpstr>How does Machine Learning work?</vt:lpstr>
      <vt:lpstr>How does Machine Learning work?</vt:lpstr>
      <vt:lpstr>Machine Learning</vt:lpstr>
      <vt:lpstr>Machine Learning</vt:lpstr>
      <vt:lpstr>Machine Learning</vt:lpstr>
      <vt:lpstr>Machine Learning</vt:lpstr>
      <vt:lpstr>The importance of machine learning</vt:lpstr>
      <vt:lpstr>Machine Learning</vt:lpstr>
      <vt:lpstr>History of Machine Learning</vt:lpstr>
      <vt:lpstr>History of Machine Learning</vt:lpstr>
      <vt:lpstr>PowerPoint Presentation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Applications and motivation</vt:lpstr>
      <vt:lpstr>Programming approach vs. machine learning approach </vt:lpstr>
      <vt:lpstr>Programming approach vs. machine learning approach </vt:lpstr>
      <vt:lpstr>Programming approach vs. machine learning approach </vt:lpstr>
      <vt:lpstr>Programming approach vs. machine learning approach </vt:lpstr>
      <vt:lpstr>Programming approach vs. machine learning approach </vt:lpstr>
      <vt:lpstr>Programming approach vs. machine learning approach </vt:lpstr>
      <vt:lpstr>Programming approach vs. machine learning approach </vt:lpstr>
      <vt:lpstr>Components of a learning problem  (such as data, model, and error functions)</vt:lpstr>
      <vt:lpstr>Components of a learning problem  (such as data, model, and error functions)</vt:lpstr>
      <vt:lpstr>Components of a learning problem  (such as data, model, and error functions)</vt:lpstr>
      <vt:lpstr>Components of a learning problem  (such as data, model, and error functions)</vt:lpstr>
      <vt:lpstr>PowerPoint Presentation</vt:lpstr>
      <vt:lpstr>Components of a learning problem  (such as data, model, and error functions)</vt:lpstr>
      <vt:lpstr>Components of a learning problem  (such as data, model, and error functions)</vt:lpstr>
      <vt:lpstr>Basic learner in Machine Learning</vt:lpstr>
      <vt:lpstr>Basic learner in Machine Learning</vt:lpstr>
      <vt:lpstr>Basic learner in Machine Learning</vt:lpstr>
      <vt:lpstr>Types of learning</vt:lpstr>
      <vt:lpstr>PowerPoint Presentation</vt:lpstr>
      <vt:lpstr>Types of learning</vt:lpstr>
      <vt:lpstr>Supervised learning</vt:lpstr>
      <vt:lpstr>Labelled Data </vt:lpstr>
      <vt:lpstr>Supervised learning</vt:lpstr>
      <vt:lpstr>Unsupervised learning</vt:lpstr>
      <vt:lpstr>Reinforcement Learning</vt:lpstr>
      <vt:lpstr>Reinforcement Learning</vt:lpstr>
      <vt:lpstr>Features and feature vector</vt:lpstr>
      <vt:lpstr>Features and feature vector</vt:lpstr>
      <vt:lpstr>Features and feature vector</vt:lpstr>
      <vt:lpstr>Features and feature vector</vt:lpstr>
      <vt:lpstr>Process of learning</vt:lpstr>
      <vt:lpstr>Process of learning</vt:lpstr>
      <vt:lpstr>Process of learning</vt:lpstr>
      <vt:lpstr>Process of learning</vt:lpstr>
      <vt:lpstr>Process of learning</vt:lpstr>
      <vt:lpstr>Process of learning</vt:lpstr>
      <vt:lpstr>Process of learning (training)</vt:lpstr>
      <vt:lpstr>Testing</vt:lpstr>
      <vt:lpstr>Train and Test datasets in Machine Learning</vt:lpstr>
      <vt:lpstr>Training data vs. Testing Data</vt:lpstr>
      <vt:lpstr>Bias and variance error</vt:lpstr>
      <vt:lpstr>Errors in Machine Learning?</vt:lpstr>
      <vt:lpstr>Errors in Machine Learning?</vt:lpstr>
      <vt:lpstr>Errors in Machine Learning?</vt:lpstr>
      <vt:lpstr>What is Bias?</vt:lpstr>
      <vt:lpstr>What is Bias?</vt:lpstr>
      <vt:lpstr>What is Bias?</vt:lpstr>
      <vt:lpstr>What is Bias?</vt:lpstr>
      <vt:lpstr>What is a Variance Error?</vt:lpstr>
      <vt:lpstr>What is a Variance Error?</vt:lpstr>
      <vt:lpstr>What is a Variance Error?</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Using VB.Net BCA 6002 Module-1</dc:title>
  <dc:creator>Vinod Jain</dc:creator>
  <cp:lastModifiedBy>hp</cp:lastModifiedBy>
  <cp:revision>351</cp:revision>
  <dcterms:created xsi:type="dcterms:W3CDTF">2020-01-06T03:50:22Z</dcterms:created>
  <dcterms:modified xsi:type="dcterms:W3CDTF">2023-08-09T06:17:09Z</dcterms:modified>
</cp:coreProperties>
</file>