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51" r:id="rId3"/>
    <p:sldId id="656" r:id="rId4"/>
    <p:sldId id="701" r:id="rId5"/>
    <p:sldId id="702" r:id="rId6"/>
    <p:sldId id="712" r:id="rId7"/>
    <p:sldId id="713" r:id="rId8"/>
    <p:sldId id="755" r:id="rId9"/>
    <p:sldId id="714" r:id="rId10"/>
    <p:sldId id="715" r:id="rId11"/>
    <p:sldId id="716" r:id="rId12"/>
    <p:sldId id="717" r:id="rId13"/>
    <p:sldId id="718" r:id="rId14"/>
    <p:sldId id="719" r:id="rId15"/>
    <p:sldId id="720" r:id="rId16"/>
    <p:sldId id="721" r:id="rId17"/>
    <p:sldId id="722" r:id="rId18"/>
    <p:sldId id="723" r:id="rId19"/>
    <p:sldId id="724" r:id="rId20"/>
    <p:sldId id="725" r:id="rId21"/>
    <p:sldId id="740" r:id="rId22"/>
    <p:sldId id="726" r:id="rId23"/>
    <p:sldId id="727" r:id="rId24"/>
    <p:sldId id="728" r:id="rId25"/>
    <p:sldId id="729" r:id="rId26"/>
    <p:sldId id="730" r:id="rId27"/>
    <p:sldId id="731" r:id="rId28"/>
    <p:sldId id="732" r:id="rId29"/>
    <p:sldId id="745" r:id="rId30"/>
    <p:sldId id="744" r:id="rId31"/>
    <p:sldId id="741" r:id="rId32"/>
    <p:sldId id="752" r:id="rId33"/>
    <p:sldId id="742" r:id="rId34"/>
    <p:sldId id="747" r:id="rId35"/>
    <p:sldId id="753" r:id="rId36"/>
    <p:sldId id="749" r:id="rId37"/>
    <p:sldId id="750" r:id="rId38"/>
    <p:sldId id="751" r:id="rId39"/>
    <p:sldId id="754" r:id="rId40"/>
    <p:sldId id="756" r:id="rId41"/>
    <p:sldId id="733" r:id="rId42"/>
    <p:sldId id="734" r:id="rId43"/>
    <p:sldId id="757" r:id="rId44"/>
    <p:sldId id="735" r:id="rId45"/>
    <p:sldId id="736" r:id="rId46"/>
    <p:sldId id="737" r:id="rId47"/>
    <p:sldId id="738" r:id="rId48"/>
    <p:sldId id="758" r:id="rId49"/>
    <p:sldId id="759" r:id="rId50"/>
    <p:sldId id="66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7896"/>
      </p:ext>
    </p:extLst>
  </p:cSld>
  <p:clrMapOvr>
    <a:masterClrMapping/>
  </p:clrMapOvr>
  <p:transition spd="slow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5603"/>
      </p:ext>
    </p:extLst>
  </p:cSld>
  <p:clrMapOvr>
    <a:masterClrMapping/>
  </p:clrMapOvr>
  <p:transition spd="slow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0016"/>
      </p:ext>
    </p:extLst>
  </p:cSld>
  <p:clrMapOvr>
    <a:masterClrMapping/>
  </p:clrMapOvr>
  <p:transition spd="slow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757"/>
      </p:ext>
    </p:extLst>
  </p:cSld>
  <p:clrMapOvr>
    <a:masterClrMapping/>
  </p:clrMapOvr>
  <p:transition spd="slow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6344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7998"/>
      </p:ext>
    </p:extLst>
  </p:cSld>
  <p:clrMapOvr>
    <a:masterClrMapping/>
  </p:clrMapOvr>
  <p:transition spd="slow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634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0515"/>
      </p:ext>
    </p:extLst>
  </p:cSld>
  <p:clrMapOvr>
    <a:masterClrMapping/>
  </p:clrMapOvr>
  <p:transition spd="slow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5699"/>
      </p:ext>
    </p:extLst>
  </p:cSld>
  <p:clrMapOvr>
    <a:masterClrMapping/>
  </p:clrMapOvr>
  <p:transition spd="slow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4715"/>
      </p:ext>
    </p:extLst>
  </p:cSld>
  <p:clrMapOvr>
    <a:masterClrMapping/>
  </p:clrMapOvr>
  <p:transition spd="slow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8118"/>
      </p:ext>
    </p:extLst>
  </p:cSld>
  <p:clrMapOvr>
    <a:masterClrMapping/>
  </p:clrMapOvr>
  <p:transition spd="slow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3B00-F499-4404-8928-9CFFB6411072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2DDB-B156-4DA6-8D1D-4CE06B7B4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3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tplotlib/matplotlib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7910"/>
            <a:ext cx="9144000" cy="2473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BCAC 0017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FUNDAMENTALS </a:t>
            </a:r>
            <a:r>
              <a:rPr lang="en-US" b="1" dirty="0"/>
              <a:t>OF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120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Faculty Name </a:t>
            </a:r>
          </a:p>
          <a:p>
            <a:r>
              <a:rPr lang="en-US" sz="3600" dirty="0" smtClean="0"/>
              <a:t> Mr. Sachin Sharma, Dr. Vinod Jain, Dr. Manu </a:t>
            </a:r>
            <a:r>
              <a:rPr lang="en-US" sz="3600" dirty="0" err="1" smtClean="0"/>
              <a:t>Banga</a:t>
            </a:r>
            <a:r>
              <a:rPr lang="en-US" sz="3600" dirty="0" smtClean="0"/>
              <a:t>,</a:t>
            </a:r>
          </a:p>
          <a:p>
            <a:r>
              <a:rPr lang="en-US" sz="3600" dirty="0" smtClean="0"/>
              <a:t> </a:t>
            </a:r>
            <a:r>
              <a:rPr lang="en-US" sz="3600" dirty="0" err="1"/>
              <a:t>Ms.Paromita</a:t>
            </a:r>
            <a:r>
              <a:rPr lang="en-US" sz="3600" dirty="0"/>
              <a:t> </a:t>
            </a:r>
            <a:r>
              <a:rPr lang="en-US" sz="3600" dirty="0" err="1" smtClean="0"/>
              <a:t>Goswami</a:t>
            </a:r>
            <a:r>
              <a:rPr lang="en-US" sz="3600" dirty="0"/>
              <a:t>, </a:t>
            </a:r>
            <a:r>
              <a:rPr lang="en-US" sz="3600" dirty="0" err="1"/>
              <a:t>Ms.Chestha</a:t>
            </a:r>
            <a:r>
              <a:rPr lang="en-US" sz="3600" dirty="0"/>
              <a:t> </a:t>
            </a:r>
            <a:r>
              <a:rPr lang="en-US" sz="3600" dirty="0" smtClean="0"/>
              <a:t>Bhardwaj, Mr. </a:t>
            </a:r>
            <a:r>
              <a:rPr lang="en-US" sz="3600" dirty="0" err="1" smtClean="0"/>
              <a:t>Atul</a:t>
            </a:r>
            <a:r>
              <a:rPr lang="en-US" sz="3600" dirty="0" smtClean="0"/>
              <a:t> </a:t>
            </a:r>
            <a:r>
              <a:rPr lang="en-US" sz="3600" dirty="0" err="1" smtClean="0"/>
              <a:t>Anand</a:t>
            </a:r>
            <a:endParaRPr lang="en-US" sz="3600" dirty="0" smtClean="0"/>
          </a:p>
          <a:p>
            <a:r>
              <a:rPr lang="en-US" sz="3600" dirty="0" smtClean="0"/>
              <a:t>	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4695689" y="47399"/>
            <a:ext cx="2110060" cy="9828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9199" y="3898970"/>
            <a:ext cx="9144000" cy="54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F0000"/>
                </a:solidFill>
              </a:rPr>
              <a:t>Section 2 : </a:t>
            </a:r>
            <a:r>
              <a:rPr lang="en-US" sz="3600" b="1" dirty="0">
                <a:solidFill>
                  <a:srgbClr val="FF0000"/>
                </a:solidFill>
              </a:rPr>
              <a:t>Python for Data Science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3106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############################################## </a:t>
            </a:r>
          </a:p>
          <a:p>
            <a:pPr algn="just"/>
            <a:r>
              <a:rPr lang="en-US" dirty="0"/>
              <a:t># Draw a line in a diagram from position (1, 3) to position (8, 10):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xpoints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8])</a:t>
            </a:r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10])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xpoints</a:t>
            </a:r>
            <a:r>
              <a:rPr lang="en-US" dirty="0"/>
              <a:t>, </a:t>
            </a:r>
            <a:r>
              <a:rPr lang="en-US" dirty="0" err="1"/>
              <a:t>ypoints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291" y="2725253"/>
            <a:ext cx="5639032" cy="38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826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############################################## </a:t>
            </a:r>
          </a:p>
          <a:p>
            <a:pPr algn="just"/>
            <a:r>
              <a:rPr lang="en-US" b="1" dirty="0" smtClean="0"/>
              <a:t># Draw </a:t>
            </a:r>
            <a:r>
              <a:rPr lang="en-US" b="1" dirty="0"/>
              <a:t>two points in the diagram, </a:t>
            </a:r>
            <a:endParaRPr lang="en-US" b="1" dirty="0" smtClean="0"/>
          </a:p>
          <a:p>
            <a:pPr algn="just"/>
            <a:r>
              <a:rPr lang="en-US" b="1" dirty="0" smtClean="0"/>
              <a:t>one </a:t>
            </a:r>
            <a:r>
              <a:rPr lang="en-US" b="1" dirty="0"/>
              <a:t>at position (1, 3) and one in position (8, 10):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r>
              <a:rPr lang="en-US" dirty="0" err="1" smtClean="0"/>
              <a:t>xpoints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([1, 8])</a:t>
            </a:r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10])</a:t>
            </a:r>
          </a:p>
          <a:p>
            <a:pPr algn="just"/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xpoints</a:t>
            </a:r>
            <a:r>
              <a:rPr lang="en-US" dirty="0"/>
              <a:t>, </a:t>
            </a:r>
            <a:r>
              <a:rPr lang="en-US" dirty="0" err="1"/>
              <a:t>ypoints</a:t>
            </a:r>
            <a:r>
              <a:rPr lang="en-US" dirty="0"/>
              <a:t>, 'o')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41" y="3168313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918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############################################## </a:t>
            </a:r>
          </a:p>
          <a:p>
            <a:pPr algn="just"/>
            <a:r>
              <a:rPr lang="en-US" dirty="0"/>
              <a:t># Draw a line in a diagram from position </a:t>
            </a:r>
          </a:p>
          <a:p>
            <a:pPr algn="just"/>
            <a:r>
              <a:rPr lang="en-US" dirty="0"/>
              <a:t># (1, 3) to (2, 8) then to (6, 1) and finally to position (8, 10):</a:t>
            </a:r>
          </a:p>
          <a:p>
            <a:pPr algn="just"/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b="1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r>
              <a:rPr lang="en-US" dirty="0" err="1" smtClean="0"/>
              <a:t>xpoints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([1, 2, 6, 8])</a:t>
            </a:r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xpoints</a:t>
            </a:r>
            <a:r>
              <a:rPr lang="en-US" dirty="0"/>
              <a:t>, </a:t>
            </a:r>
            <a:r>
              <a:rPr lang="en-US" dirty="0" err="1"/>
              <a:t>ypoints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41" y="3372112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749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Default X-Points</a:t>
            </a:r>
          </a:p>
          <a:p>
            <a:pPr algn="just"/>
            <a:r>
              <a:rPr lang="en-US" dirty="0"/>
              <a:t>If we do not specify the points on the x-axis, they will get the default values 0, 1, 2, 3 (etc., depending on the length of the y-points.</a:t>
            </a:r>
          </a:p>
          <a:p>
            <a:pPr algn="just"/>
            <a:r>
              <a:rPr lang="en-US" dirty="0"/>
              <a:t>So, if we take the same example as above, and leave out the x-points, the diagram will look like this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180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 Plotting without x-points: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10, 5, 7])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93" y="1760129"/>
            <a:ext cx="5305495" cy="35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4386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Markers</a:t>
            </a:r>
          </a:p>
          <a:p>
            <a:pPr algn="just"/>
            <a:r>
              <a:rPr lang="en-US" dirty="0"/>
              <a:t>You can use the keyword argument marker to emphasize each point with a specified marker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8009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############################################## </a:t>
            </a:r>
          </a:p>
          <a:p>
            <a:pPr algn="just"/>
            <a:r>
              <a:rPr lang="en-US" dirty="0"/>
              <a:t># Plotting without x-points: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10, 5, 7])</a:t>
            </a:r>
          </a:p>
          <a:p>
            <a:pPr algn="just"/>
            <a:r>
              <a:rPr lang="en-US" b="1" dirty="0" err="1"/>
              <a:t>plt.plot</a:t>
            </a:r>
            <a:r>
              <a:rPr lang="en-US" b="1" dirty="0"/>
              <a:t>(</a:t>
            </a:r>
            <a:r>
              <a:rPr lang="en-US" b="1" dirty="0" err="1"/>
              <a:t>ypoints</a:t>
            </a:r>
            <a:r>
              <a:rPr lang="en-US" b="1" dirty="0"/>
              <a:t>, marker = 'o')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95" y="2580260"/>
            <a:ext cx="5667312" cy="3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4209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'*')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151" y="2438858"/>
            <a:ext cx="6082092" cy="4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382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Marker Reference</a:t>
            </a:r>
            <a:endParaRPr lang="en-IN" b="1" dirty="0"/>
          </a:p>
          <a:p>
            <a:r>
              <a:rPr lang="en-IN" dirty="0"/>
              <a:t>You can choose any of these markers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9901"/>
              </p:ext>
            </p:extLst>
          </p:nvPr>
        </p:nvGraphicFramePr>
        <p:xfrm>
          <a:off x="696798" y="2564089"/>
          <a:ext cx="10515600" cy="421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7610">
                  <a:extLst>
                    <a:ext uri="{9D8B030D-6E8A-4147-A177-3AD203B41FA5}">
                      <a16:colId xmlns:a16="http://schemas.microsoft.com/office/drawing/2014/main" val="1533001568"/>
                    </a:ext>
                  </a:extLst>
                </a:gridCol>
                <a:gridCol w="8817990">
                  <a:extLst>
                    <a:ext uri="{9D8B030D-6E8A-4147-A177-3AD203B41FA5}">
                      <a16:colId xmlns:a16="http://schemas.microsoft.com/office/drawing/2014/main" val="1952572549"/>
                    </a:ext>
                  </a:extLst>
                </a:gridCol>
              </a:tblGrid>
              <a:tr h="43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Marker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Circle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701819272"/>
                  </a:ext>
                </a:extLst>
              </a:tr>
              <a:tr h="43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'o'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Star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97989729"/>
                  </a:ext>
                </a:extLst>
              </a:tr>
              <a:tr h="43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'*'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 dirty="0">
                          <a:effectLst/>
                        </a:rPr>
                        <a:t>Point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300538762"/>
                  </a:ext>
                </a:extLst>
              </a:tr>
              <a:tr h="43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'.'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Pixel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16634837"/>
                  </a:ext>
                </a:extLst>
              </a:tr>
              <a:tr h="43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','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X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977747564"/>
                  </a:ext>
                </a:extLst>
              </a:tr>
              <a:tr h="43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'x'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X (filled)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24855805"/>
                  </a:ext>
                </a:extLst>
              </a:tr>
              <a:tr h="43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'X'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Plus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101180835"/>
                  </a:ext>
                </a:extLst>
              </a:tr>
              <a:tr h="43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>
                          <a:effectLst/>
                        </a:rPr>
                        <a:t>'+'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2400" dirty="0">
                          <a:effectLst/>
                        </a:rPr>
                        <a:t>Plus (filled)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36431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04558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algn="just"/>
            <a:r>
              <a:rPr lang="en-US" b="1" dirty="0"/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You </a:t>
            </a:r>
            <a:r>
              <a:rPr lang="en-US" dirty="0"/>
              <a:t>can use the keyword argument </a:t>
            </a:r>
            <a:r>
              <a:rPr lang="en-US" dirty="0" err="1"/>
              <a:t>markersize</a:t>
            </a:r>
            <a:r>
              <a:rPr lang="en-US" dirty="0"/>
              <a:t> or the shorter version, </a:t>
            </a:r>
            <a:r>
              <a:rPr lang="en-US" dirty="0" err="1"/>
              <a:t>ms</a:t>
            </a:r>
            <a:r>
              <a:rPr lang="en-US" dirty="0"/>
              <a:t> to set the size of the markers:</a:t>
            </a:r>
          </a:p>
          <a:p>
            <a:pPr algn="just"/>
            <a:r>
              <a:rPr lang="en-US" dirty="0" smtClean="0"/>
              <a:t>Set </a:t>
            </a:r>
            <a:r>
              <a:rPr lang="en-US" dirty="0"/>
              <a:t>the size of the markers to 20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############################# 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r>
              <a:rPr lang="en-US" b="1" dirty="0" err="1"/>
              <a:t>plt.plot</a:t>
            </a:r>
            <a:r>
              <a:rPr lang="en-US" b="1" dirty="0"/>
              <a:t>(</a:t>
            </a:r>
            <a:r>
              <a:rPr lang="en-US" b="1" dirty="0" err="1"/>
              <a:t>ypoints</a:t>
            </a:r>
            <a:r>
              <a:rPr lang="en-US" b="1" dirty="0"/>
              <a:t>, marker = 'o', </a:t>
            </a:r>
            <a:r>
              <a:rPr lang="en-US" b="1" dirty="0" err="1"/>
              <a:t>ms</a:t>
            </a:r>
            <a:r>
              <a:rPr lang="en-US" b="1" dirty="0"/>
              <a:t> = 20)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#############################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496" y="2847802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4308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Section 2 : </a:t>
            </a:r>
            <a:r>
              <a:rPr lang="en-US" b="1" dirty="0"/>
              <a:t>Python for Data Science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US" b="1" dirty="0"/>
              <a:t>Python for Data </a:t>
            </a:r>
            <a:r>
              <a:rPr lang="en-US" b="1" dirty="0" smtClean="0"/>
              <a:t>Science</a:t>
            </a:r>
          </a:p>
          <a:p>
            <a:r>
              <a:rPr lang="en-US" dirty="0" smtClean="0"/>
              <a:t>-</a:t>
            </a:r>
            <a:r>
              <a:rPr lang="en-US" dirty="0"/>
              <a:t>Numpy, Pandas for preprocessing,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01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r>
              <a:rPr lang="en-US" b="1" dirty="0" smtClean="0"/>
              <a:t>: </a:t>
            </a:r>
            <a:r>
              <a:rPr lang="en-US" b="1" dirty="0"/>
              <a:t>Marker Color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 Marker Color : Marker edge color </a:t>
            </a:r>
            <a:r>
              <a:rPr lang="en-US" dirty="0" err="1" smtClean="0"/>
              <a:t>mec</a:t>
            </a:r>
            <a:endParaRPr lang="en-US" dirty="0" smtClean="0"/>
          </a:p>
          <a:p>
            <a:pPr algn="just"/>
            <a:r>
              <a:rPr lang="en-US" dirty="0"/>
              <a:t># Marker Color : </a:t>
            </a:r>
            <a:r>
              <a:rPr lang="en-US" dirty="0" err="1"/>
              <a:t>markerfacecolor</a:t>
            </a:r>
            <a:r>
              <a:rPr lang="en-US" dirty="0"/>
              <a:t> </a:t>
            </a:r>
            <a:r>
              <a:rPr lang="en-US" dirty="0" err="1"/>
              <a:t>mfc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20, </a:t>
            </a:r>
            <a:r>
              <a:rPr lang="en-US" dirty="0" err="1"/>
              <a:t>mec</a:t>
            </a:r>
            <a:r>
              <a:rPr lang="en-US" dirty="0"/>
              <a:t> = 'r')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508" y="2469822"/>
            <a:ext cx="4422636" cy="29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296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r>
              <a:rPr lang="en-US" b="1" dirty="0" smtClean="0"/>
              <a:t>: </a:t>
            </a:r>
            <a:r>
              <a:rPr lang="en-US" b="1" dirty="0"/>
              <a:t>Marker Color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 Marker Color : Marker edge color </a:t>
            </a:r>
            <a:r>
              <a:rPr lang="en-US" dirty="0" err="1" smtClean="0"/>
              <a:t>mec</a:t>
            </a:r>
            <a:endParaRPr lang="en-US" dirty="0" smtClean="0"/>
          </a:p>
          <a:p>
            <a:pPr algn="just"/>
            <a:r>
              <a:rPr lang="en-US" dirty="0"/>
              <a:t># Marker Color : </a:t>
            </a:r>
            <a:r>
              <a:rPr lang="en-US" dirty="0" err="1"/>
              <a:t>markerfacecolor</a:t>
            </a:r>
            <a:r>
              <a:rPr lang="en-US" dirty="0"/>
              <a:t> </a:t>
            </a:r>
            <a:r>
              <a:rPr lang="en-US" dirty="0" err="1"/>
              <a:t>mfc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20, </a:t>
            </a:r>
            <a:r>
              <a:rPr lang="en-US" dirty="0" err="1"/>
              <a:t>mec</a:t>
            </a:r>
            <a:r>
              <a:rPr lang="en-US" dirty="0"/>
              <a:t> = 'r', </a:t>
            </a:r>
            <a:r>
              <a:rPr lang="en-US" dirty="0" err="1"/>
              <a:t>mfc</a:t>
            </a:r>
            <a:r>
              <a:rPr lang="en-US" dirty="0"/>
              <a:t> = 'r')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026" y="1173326"/>
            <a:ext cx="3675979" cy="24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889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:</a:t>
            </a:r>
            <a:r>
              <a:rPr lang="en-US" b="1" dirty="0" err="1"/>
              <a:t>Linestyle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# </a:t>
            </a:r>
            <a:r>
              <a:rPr lang="en-US" dirty="0" err="1"/>
              <a:t>Linestyle</a:t>
            </a:r>
            <a:endParaRPr lang="en-US" dirty="0"/>
          </a:p>
          <a:p>
            <a:pPr algn="just"/>
            <a:r>
              <a:rPr lang="en-US" dirty="0"/>
              <a:t># You can use the keyword argument </a:t>
            </a:r>
            <a:r>
              <a:rPr lang="en-US" dirty="0" err="1"/>
              <a:t>linestyle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or </a:t>
            </a:r>
            <a:r>
              <a:rPr lang="en-US" dirty="0"/>
              <a:t>shorter ls,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change the style of the plotted line:</a:t>
            </a:r>
          </a:p>
          <a:p>
            <a:pPr algn="just"/>
            <a:r>
              <a:rPr lang="en-US" dirty="0"/>
              <a:t># Use a </a:t>
            </a:r>
            <a:r>
              <a:rPr lang="en-US" dirty="0" smtClean="0"/>
              <a:t>dashed </a:t>
            </a:r>
            <a:r>
              <a:rPr lang="en-US" dirty="0"/>
              <a:t>line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20,linestyle = 'dashed')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320" y="1913643"/>
            <a:ext cx="3787778" cy="25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623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: </a:t>
            </a:r>
            <a:r>
              <a:rPr lang="en-US" b="1" dirty="0" err="1"/>
              <a:t>Linestyle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Shorter Syntax</a:t>
            </a:r>
          </a:p>
          <a:p>
            <a:pPr algn="just"/>
            <a:r>
              <a:rPr lang="en-US" dirty="0"/>
              <a:t>The line style can be written in a shorter syntax:</a:t>
            </a:r>
          </a:p>
          <a:p>
            <a:pPr algn="just"/>
            <a:r>
              <a:rPr lang="en-US" dirty="0" err="1"/>
              <a:t>linestyle</a:t>
            </a:r>
            <a:r>
              <a:rPr lang="en-US" dirty="0"/>
              <a:t> can be written as ls.</a:t>
            </a:r>
          </a:p>
          <a:p>
            <a:pPr algn="just"/>
            <a:r>
              <a:rPr lang="en-US" dirty="0"/>
              <a:t>dotted can be written as :.</a:t>
            </a:r>
          </a:p>
          <a:p>
            <a:pPr algn="just"/>
            <a:r>
              <a:rPr lang="en-US" dirty="0"/>
              <a:t>dashed can be written as </a:t>
            </a:r>
            <a:r>
              <a:rPr lang="en-US" dirty="0" smtClean="0"/>
              <a:t>--.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</a:t>
            </a:r>
            <a:r>
              <a:rPr lang="en-US" dirty="0" err="1"/>
              <a:t>ms</a:t>
            </a:r>
            <a:r>
              <a:rPr lang="en-US" dirty="0"/>
              <a:t> = 20,ls = </a:t>
            </a:r>
            <a:r>
              <a:rPr lang="en-US" dirty="0" smtClean="0"/>
              <a:t>‘--')</a:t>
            </a:r>
            <a:endParaRPr lang="en-US" dirty="0"/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23" y="3469063"/>
            <a:ext cx="3955637" cy="26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6640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r>
              <a:rPr lang="en-US" b="1" dirty="0" smtClean="0"/>
              <a:t>:</a:t>
            </a:r>
            <a:r>
              <a:rPr lang="en-US" b="1" dirty="0"/>
              <a:t>Line Color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 Line Color</a:t>
            </a:r>
          </a:p>
          <a:p>
            <a:pPr algn="just"/>
            <a:r>
              <a:rPr lang="en-US" dirty="0"/>
              <a:t># You can use the keyword argument color or the shorter c to set the color of the line:</a:t>
            </a:r>
          </a:p>
          <a:p>
            <a:pPr algn="just"/>
            <a:r>
              <a:rPr lang="en-US" dirty="0"/>
              <a:t># Example</a:t>
            </a:r>
          </a:p>
          <a:p>
            <a:pPr algn="just"/>
            <a:r>
              <a:rPr lang="en-US" dirty="0"/>
              <a:t># Set the line color to red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20,linestyle = 'dashed', color = 'b')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45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r>
              <a:rPr lang="en-US" b="1" dirty="0" smtClean="0"/>
              <a:t>:</a:t>
            </a:r>
            <a:r>
              <a:rPr lang="en-US" dirty="0"/>
              <a:t>Line </a:t>
            </a:r>
            <a:r>
              <a:rPr lang="en-US" dirty="0" smtClean="0"/>
              <a:t>Width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Line Width</a:t>
            </a:r>
          </a:p>
          <a:p>
            <a:pPr algn="just"/>
            <a:r>
              <a:rPr lang="en-US" dirty="0"/>
              <a:t>You can use the keyword argument linewidth </a:t>
            </a:r>
            <a:endParaRPr lang="en-US" dirty="0" smtClean="0"/>
          </a:p>
          <a:p>
            <a:pPr algn="just"/>
            <a:r>
              <a:rPr lang="en-US" dirty="0" smtClean="0"/>
              <a:t>or </a:t>
            </a:r>
            <a:r>
              <a:rPr lang="en-US" dirty="0"/>
              <a:t>the shorter </a:t>
            </a:r>
            <a:r>
              <a:rPr lang="en-US" dirty="0" err="1"/>
              <a:t>lw</a:t>
            </a:r>
            <a:r>
              <a:rPr lang="en-US" dirty="0"/>
              <a:t> to change the width of the line.</a:t>
            </a:r>
          </a:p>
          <a:p>
            <a:pPr algn="just"/>
            <a:r>
              <a:rPr lang="en-US" dirty="0"/>
              <a:t>The value is a floating number, in points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marL="0" indent="0" algn="just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marker </a:t>
            </a:r>
            <a:r>
              <a:rPr lang="en-US" dirty="0"/>
              <a:t>= 'o', </a:t>
            </a:r>
            <a:r>
              <a:rPr lang="en-US" dirty="0" err="1"/>
              <a:t>ms</a:t>
            </a:r>
            <a:r>
              <a:rPr lang="en-US" dirty="0"/>
              <a:t> = 20,linestyle = 'dashed', </a:t>
            </a:r>
            <a:r>
              <a:rPr lang="en-US" dirty="0" smtClean="0"/>
              <a:t>color </a:t>
            </a:r>
            <a:r>
              <a:rPr lang="en-US" dirty="0"/>
              <a:t>= '</a:t>
            </a:r>
            <a:r>
              <a:rPr lang="en-US" dirty="0" err="1"/>
              <a:t>b',linewidth</a:t>
            </a:r>
            <a:r>
              <a:rPr lang="en-US" dirty="0"/>
              <a:t> = '5')</a:t>
            </a:r>
          </a:p>
          <a:p>
            <a:pPr marL="0" indent="0" algn="just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54" y="1772238"/>
            <a:ext cx="4183346" cy="28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7372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:Multiple Lines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Multiple Lines</a:t>
            </a:r>
          </a:p>
          <a:p>
            <a:pPr algn="just"/>
            <a:r>
              <a:rPr lang="en-US" dirty="0"/>
              <a:t>You can plot as many lines as you like by simply adding more </a:t>
            </a:r>
            <a:r>
              <a:rPr lang="en-US" dirty="0" err="1"/>
              <a:t>plt.plot</a:t>
            </a:r>
            <a:r>
              <a:rPr lang="en-US" dirty="0"/>
              <a:t>() functions:</a:t>
            </a:r>
          </a:p>
          <a:p>
            <a:pPr algn="just"/>
            <a:r>
              <a:rPr lang="en-US" dirty="0" smtClean="0"/>
              <a:t>Example : Draw </a:t>
            </a:r>
            <a:r>
              <a:rPr lang="en-US" dirty="0"/>
              <a:t>two lines by specifying a </a:t>
            </a:r>
            <a:r>
              <a:rPr lang="en-US" dirty="0" err="1"/>
              <a:t>plt.plot</a:t>
            </a:r>
            <a:r>
              <a:rPr lang="en-US" dirty="0"/>
              <a:t>() function for each line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y1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r>
              <a:rPr lang="en-US" dirty="0"/>
              <a:t>y2 = </a:t>
            </a:r>
            <a:r>
              <a:rPr lang="en-US" dirty="0" err="1"/>
              <a:t>np.array</a:t>
            </a:r>
            <a:r>
              <a:rPr lang="en-US" dirty="0"/>
              <a:t>([6, 2, 7, 11])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plt.plot</a:t>
            </a:r>
            <a:r>
              <a:rPr lang="en-US" dirty="0"/>
              <a:t>(y1,marker = 'o')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(y2,marker = 'o')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85" y="3221283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1781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:Multiple Lines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Draw </a:t>
            </a:r>
            <a:r>
              <a:rPr lang="en-US" dirty="0"/>
              <a:t>two lines by </a:t>
            </a:r>
            <a:r>
              <a:rPr lang="en-US" dirty="0" err="1"/>
              <a:t>specifiyng</a:t>
            </a:r>
            <a:r>
              <a:rPr lang="en-US" dirty="0"/>
              <a:t> the x- and y-point values for both lines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/>
              <a:t>x1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algn="just"/>
            <a:r>
              <a:rPr lang="en-US" dirty="0"/>
              <a:t>y1 = </a:t>
            </a:r>
            <a:r>
              <a:rPr lang="en-US" dirty="0" err="1"/>
              <a:t>np.array</a:t>
            </a:r>
            <a:r>
              <a:rPr lang="en-US" dirty="0"/>
              <a:t>([9, 8, 1, 10])</a:t>
            </a:r>
          </a:p>
          <a:p>
            <a:pPr algn="just"/>
            <a:r>
              <a:rPr lang="en-US" dirty="0"/>
              <a:t>x2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algn="just"/>
            <a:r>
              <a:rPr lang="en-US" dirty="0"/>
              <a:t>y2 = </a:t>
            </a:r>
            <a:r>
              <a:rPr lang="en-US" dirty="0" err="1"/>
              <a:t>np.array</a:t>
            </a:r>
            <a:r>
              <a:rPr lang="en-US" dirty="0"/>
              <a:t>([6, 2, 7, 11])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plt.plot</a:t>
            </a:r>
            <a:r>
              <a:rPr lang="en-US" dirty="0"/>
              <a:t>(x1, y1, x2, y2)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44" y="2476567"/>
            <a:ext cx="5902982" cy="39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7594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algn="just"/>
            <a:r>
              <a:rPr lang="en-US" b="1" dirty="0" err="1"/>
              <a:t>Matplotlib</a:t>
            </a:r>
            <a:r>
              <a:rPr lang="en-US" b="1" dirty="0"/>
              <a:t> Labels and Title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438" y="1645670"/>
            <a:ext cx="6772891" cy="484026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261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algn="just"/>
            <a:r>
              <a:rPr lang="en-US" b="1" dirty="0" err="1"/>
              <a:t>Matplotlib</a:t>
            </a:r>
            <a:r>
              <a:rPr lang="en-US" b="1" dirty="0"/>
              <a:t> Labels and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Labels </a:t>
            </a:r>
            <a:r>
              <a:rPr lang="en-US" b="1" dirty="0"/>
              <a:t>and Title</a:t>
            </a:r>
          </a:p>
          <a:p>
            <a:pPr algn="just"/>
            <a:r>
              <a:rPr lang="en-US" dirty="0" smtClean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</a:t>
            </a:r>
            <a:r>
              <a:rPr lang="en-US" dirty="0" err="1"/>
              <a:t>xlabel</a:t>
            </a:r>
            <a:r>
              <a:rPr lang="en-US" dirty="0"/>
              <a:t>() and </a:t>
            </a:r>
            <a:r>
              <a:rPr lang="en-US" dirty="0" err="1"/>
              <a:t>ylabel</a:t>
            </a:r>
            <a:r>
              <a:rPr lang="en-US" dirty="0"/>
              <a:t>() functions to set a label for the x- and y-axis.</a:t>
            </a:r>
          </a:p>
          <a:p>
            <a:pPr algn="just"/>
            <a:r>
              <a:rPr lang="en-US" dirty="0"/>
              <a:t>Create a Title for a Plot</a:t>
            </a:r>
          </a:p>
          <a:p>
            <a:pPr algn="just"/>
            <a:r>
              <a:rPr lang="en-US" dirty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title() function to set a title for the plot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Add a plot title and labels for the x- and y-axis: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381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smtClean="0"/>
              <a:t>Section 2 : </a:t>
            </a:r>
            <a:r>
              <a:rPr lang="en-US" b="1" dirty="0"/>
              <a:t>Python for Data Science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Python List</a:t>
            </a:r>
            <a:endParaRPr lang="en-IN" dirty="0"/>
          </a:p>
          <a:p>
            <a:pPr lvl="0"/>
            <a:r>
              <a:rPr lang="en-US" dirty="0"/>
              <a:t>Tuple</a:t>
            </a:r>
            <a:endParaRPr lang="en-IN" dirty="0"/>
          </a:p>
          <a:p>
            <a:pPr lvl="0"/>
            <a:r>
              <a:rPr lang="en-US" dirty="0"/>
              <a:t>Dictionary </a:t>
            </a:r>
            <a:endParaRPr lang="en-IN" dirty="0"/>
          </a:p>
          <a:p>
            <a:pPr lvl="0"/>
            <a:r>
              <a:rPr lang="en-US" dirty="0"/>
              <a:t>Numpy</a:t>
            </a:r>
            <a:endParaRPr lang="en-IN" dirty="0"/>
          </a:p>
          <a:p>
            <a:pPr lvl="0"/>
            <a:r>
              <a:rPr lang="en-US" dirty="0"/>
              <a:t>Pandas</a:t>
            </a:r>
            <a:endParaRPr lang="en-IN" dirty="0"/>
          </a:p>
          <a:p>
            <a:pPr lvl="0"/>
            <a:r>
              <a:rPr lang="en-US" dirty="0"/>
              <a:t>Mat Plot Lib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3540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pPr algn="just"/>
            <a:r>
              <a:rPr lang="en-US" b="1" dirty="0" err="1"/>
              <a:t>Matplotlib</a:t>
            </a:r>
            <a:r>
              <a:rPr lang="en-US" b="1" dirty="0"/>
              <a:t> Labels and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([80, 85, 90, 95, 100, 105, 110, 115, 120, 125])</a:t>
            </a:r>
          </a:p>
          <a:p>
            <a:pPr algn="just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([240, 250, 260, 270, 280, 290, 300, 310, 320, 330])</a:t>
            </a:r>
          </a:p>
          <a:p>
            <a:pPr algn="just"/>
            <a:r>
              <a:rPr lang="en-US" dirty="0" err="1" smtClean="0"/>
              <a:t>plt.plot</a:t>
            </a:r>
            <a:r>
              <a:rPr lang="en-US" dirty="0" smtClean="0"/>
              <a:t>(x</a:t>
            </a:r>
            <a:r>
              <a:rPr lang="en-US" dirty="0"/>
              <a:t>, y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plt.title</a:t>
            </a:r>
            <a:r>
              <a:rPr lang="en-US" dirty="0"/>
              <a:t>("Sports Watch Data")</a:t>
            </a:r>
          </a:p>
          <a:p>
            <a:pPr algn="just"/>
            <a:r>
              <a:rPr lang="en-US" dirty="0" err="1"/>
              <a:t>plt.xlabel</a:t>
            </a:r>
            <a:r>
              <a:rPr lang="en-US" dirty="0"/>
              <a:t>("Average Pulse")</a:t>
            </a:r>
          </a:p>
          <a:p>
            <a:pPr algn="just"/>
            <a:r>
              <a:rPr lang="en-US" dirty="0" err="1"/>
              <a:t>plt.ylabel</a:t>
            </a:r>
            <a:r>
              <a:rPr lang="en-US" dirty="0"/>
              <a:t>("Calorie Burnage")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06" y="3129630"/>
            <a:ext cx="493968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377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r>
              <a:rPr lang="en-US" b="1" dirty="0" smtClean="0"/>
              <a:t>- </a:t>
            </a:r>
            <a:r>
              <a:rPr lang="en-US" dirty="0"/>
              <a:t>Grid </a:t>
            </a:r>
            <a:r>
              <a:rPr lang="en-US" dirty="0" smtClean="0"/>
              <a:t>Lines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Matplotlib</a:t>
            </a:r>
            <a:r>
              <a:rPr lang="en-US" b="1" dirty="0"/>
              <a:t> Adding Grid Lines</a:t>
            </a:r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use the grid() function to add grid lines to the plot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20, </a:t>
            </a:r>
            <a:r>
              <a:rPr lang="en-US" dirty="0" err="1"/>
              <a:t>mec</a:t>
            </a:r>
            <a:r>
              <a:rPr lang="en-US" dirty="0"/>
              <a:t> = 'r', </a:t>
            </a:r>
            <a:r>
              <a:rPr lang="en-US" dirty="0" err="1"/>
              <a:t>mfc</a:t>
            </a:r>
            <a:r>
              <a:rPr lang="en-US" dirty="0"/>
              <a:t> = 'r')</a:t>
            </a:r>
          </a:p>
          <a:p>
            <a:pPr algn="just"/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01" y="3712798"/>
            <a:ext cx="4359091" cy="29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757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Subplot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089" y="1645670"/>
            <a:ext cx="6195213" cy="41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09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Subplot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Matplotlib</a:t>
            </a:r>
            <a:r>
              <a:rPr lang="en-US" b="1" dirty="0"/>
              <a:t> Subplot</a:t>
            </a:r>
          </a:p>
          <a:p>
            <a:pPr algn="just"/>
            <a:r>
              <a:rPr lang="en-US" dirty="0"/>
              <a:t>Display Multiple Plots</a:t>
            </a:r>
          </a:p>
          <a:p>
            <a:pPr algn="just"/>
            <a:r>
              <a:rPr lang="en-US" dirty="0"/>
              <a:t>With the subplot() function you can draw multiple plots in one figure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103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Subplot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The </a:t>
            </a:r>
            <a:r>
              <a:rPr lang="en-US" b="1" dirty="0"/>
              <a:t>subplot() Function</a:t>
            </a:r>
          </a:p>
          <a:p>
            <a:pPr algn="just"/>
            <a:r>
              <a:rPr lang="en-US" dirty="0"/>
              <a:t>The subplot() function takes three arguments that describes the layout of the figure.</a:t>
            </a:r>
          </a:p>
          <a:p>
            <a:pPr algn="just"/>
            <a:r>
              <a:rPr lang="en-US" dirty="0"/>
              <a:t>The layout is organized in rows and columns, which are represented by the first and second argument.</a:t>
            </a:r>
          </a:p>
          <a:p>
            <a:pPr algn="just"/>
            <a:r>
              <a:rPr lang="en-US" dirty="0"/>
              <a:t>The third argument represents the index of the current plot.</a:t>
            </a:r>
          </a:p>
          <a:p>
            <a:pPr algn="just"/>
            <a:r>
              <a:rPr lang="en-US" dirty="0" err="1"/>
              <a:t>plt.subplot</a:t>
            </a:r>
            <a:r>
              <a:rPr lang="en-US" dirty="0"/>
              <a:t>(1, 2, 1)</a:t>
            </a:r>
          </a:p>
          <a:p>
            <a:pPr algn="just"/>
            <a:r>
              <a:rPr lang="en-US" dirty="0"/>
              <a:t>#the figure has 1 row, 2 columns, and this plot is the first plot.</a:t>
            </a:r>
          </a:p>
          <a:p>
            <a:pPr algn="just"/>
            <a:r>
              <a:rPr lang="en-US" dirty="0" err="1" smtClean="0"/>
              <a:t>plt.subplot</a:t>
            </a:r>
            <a:r>
              <a:rPr lang="en-US" dirty="0" smtClean="0"/>
              <a:t>(1</a:t>
            </a:r>
            <a:r>
              <a:rPr lang="en-US" dirty="0"/>
              <a:t>, 2, 2)</a:t>
            </a:r>
          </a:p>
          <a:p>
            <a:pPr algn="just"/>
            <a:r>
              <a:rPr lang="en-US" dirty="0"/>
              <a:t>#the figure has 1 row, 2 columns, and this plot is the second plot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Subplot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The </a:t>
            </a:r>
            <a:r>
              <a:rPr lang="en-US" b="1" dirty="0"/>
              <a:t>subplot() Function</a:t>
            </a:r>
          </a:p>
          <a:p>
            <a:pPr algn="just"/>
            <a:r>
              <a:rPr lang="en-US" dirty="0" err="1" smtClean="0"/>
              <a:t>plt.subplot</a:t>
            </a:r>
            <a:r>
              <a:rPr lang="en-US" dirty="0" smtClean="0"/>
              <a:t>(1</a:t>
            </a:r>
            <a:r>
              <a:rPr lang="en-US" dirty="0"/>
              <a:t>, 2, 2)</a:t>
            </a:r>
          </a:p>
          <a:p>
            <a:pPr algn="just"/>
            <a:r>
              <a:rPr lang="en-US" dirty="0"/>
              <a:t>#the figure has 1 row, 2 columns, and this plot is the second plot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8392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Subplot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 numCol="2">
            <a:normAutofit fontScale="92500" lnSpcReduction="20000"/>
          </a:bodyPr>
          <a:lstStyle/>
          <a:p>
            <a:pPr algn="just"/>
            <a:r>
              <a:rPr lang="en-US" dirty="0"/>
              <a:t># Draw 2 plots: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#plot 1:</a:t>
            </a:r>
          </a:p>
          <a:p>
            <a:pPr algn="just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algn="just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plt.subplot</a:t>
            </a:r>
            <a:r>
              <a:rPr lang="en-US" dirty="0"/>
              <a:t>(1, 2, 1)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#plot 2:</a:t>
            </a:r>
          </a:p>
          <a:p>
            <a:pPr algn="just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algn="just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([10, 20, 30, 40])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plt.subplot</a:t>
            </a:r>
            <a:r>
              <a:rPr lang="en-US" dirty="0"/>
              <a:t>(1, 2, 2)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64" y="4315624"/>
            <a:ext cx="3674639" cy="24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611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Subplot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898" y="2246736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633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Subplot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 numCol="2">
            <a:normAutofit fontScale="92500" lnSpcReduction="20000"/>
          </a:bodyPr>
          <a:lstStyle/>
          <a:p>
            <a:pPr algn="just"/>
            <a:r>
              <a:rPr lang="en-US" dirty="0"/>
              <a:t># Draw 2 plots on top of each other: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#plot 1:</a:t>
            </a:r>
          </a:p>
          <a:p>
            <a:pPr algn="just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algn="just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plt.subplot</a:t>
            </a:r>
            <a:r>
              <a:rPr lang="en-US" b="1" dirty="0"/>
              <a:t>(2, 1, 1)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#plot 2:</a:t>
            </a:r>
          </a:p>
          <a:p>
            <a:pPr algn="just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([0, 1, 2, 3])</a:t>
            </a:r>
          </a:p>
          <a:p>
            <a:pPr algn="just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([10, 20, 30, 40])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plt.subplot</a:t>
            </a:r>
            <a:r>
              <a:rPr lang="en-US" b="1" dirty="0"/>
              <a:t>(2, 1, 2)</a:t>
            </a:r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080" y="4458877"/>
            <a:ext cx="3179113" cy="20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40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r>
              <a:rPr lang="en-US" b="1" dirty="0" smtClean="0"/>
              <a:t>- </a:t>
            </a:r>
            <a:r>
              <a:rPr lang="en-US" b="1" dirty="0"/>
              <a:t>Scatter </a:t>
            </a:r>
            <a:r>
              <a:rPr lang="en-US" b="1" dirty="0" smtClean="0"/>
              <a:t>Plots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427" y="1738254"/>
            <a:ext cx="6759417" cy="447022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7950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 smtClean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b="1" dirty="0"/>
              <a:t>What is </a:t>
            </a:r>
            <a:r>
              <a:rPr lang="en-IN" b="1" dirty="0" err="1"/>
              <a:t>Matplotlib</a:t>
            </a:r>
            <a:r>
              <a:rPr lang="en-IN" b="1" dirty="0"/>
              <a:t>?</a:t>
            </a:r>
          </a:p>
          <a:p>
            <a:r>
              <a:rPr lang="en-IN" dirty="0" err="1"/>
              <a:t>Matplotlib</a:t>
            </a:r>
            <a:r>
              <a:rPr lang="en-IN" dirty="0"/>
              <a:t> is a low level graph plotting library in python that serves as a visualization utility.</a:t>
            </a:r>
          </a:p>
          <a:p>
            <a:r>
              <a:rPr lang="en-IN" dirty="0" err="1"/>
              <a:t>Matplotlib</a:t>
            </a:r>
            <a:r>
              <a:rPr lang="en-IN" dirty="0"/>
              <a:t> was created by John D. Hunter.</a:t>
            </a:r>
          </a:p>
          <a:p>
            <a:r>
              <a:rPr lang="en-IN" dirty="0" err="1"/>
              <a:t>Matplotlib</a:t>
            </a:r>
            <a:r>
              <a:rPr lang="en-IN" dirty="0"/>
              <a:t> is open source and we can use it freely.</a:t>
            </a:r>
          </a:p>
          <a:p>
            <a:r>
              <a:rPr lang="en-IN" dirty="0" err="1"/>
              <a:t>Matplotlib</a:t>
            </a:r>
            <a:r>
              <a:rPr lang="en-IN" dirty="0"/>
              <a:t> is mostly written in python, a few segments are written in C, Objective-C and </a:t>
            </a:r>
            <a:r>
              <a:rPr lang="en-IN" dirty="0" err="1"/>
              <a:t>Javascript</a:t>
            </a:r>
            <a:r>
              <a:rPr lang="en-IN" dirty="0"/>
              <a:t> for Platform compatibility.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333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r>
              <a:rPr lang="en-US" b="1" dirty="0" smtClean="0"/>
              <a:t>- </a:t>
            </a:r>
            <a:r>
              <a:rPr lang="en-US" b="1" dirty="0"/>
              <a:t>Scatter </a:t>
            </a:r>
            <a:r>
              <a:rPr lang="en-US" b="1" dirty="0" smtClean="0"/>
              <a:t>Plots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Creating Scatter Plots</a:t>
            </a:r>
          </a:p>
          <a:p>
            <a:pPr algn="just"/>
            <a:r>
              <a:rPr lang="en-US" dirty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scatter() function to draw a scatter plot.</a:t>
            </a:r>
          </a:p>
          <a:p>
            <a:pPr algn="just"/>
            <a:r>
              <a:rPr lang="en-US" dirty="0"/>
              <a:t>The scatter() function plots one dot for each observation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needs two arrays of the same length, one for the values of the x-axis, and one for values on the y-axis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9481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- Scatter Plots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</a:p>
          <a:p>
            <a:pPr algn="just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plt.scatter</a:t>
            </a:r>
            <a:r>
              <a:rPr lang="en-US" b="1" dirty="0"/>
              <a:t>(x, y)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785" y="4315036"/>
            <a:ext cx="3150808" cy="20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099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</a:t>
            </a:r>
            <a:r>
              <a:rPr lang="en-US" b="1" dirty="0" smtClean="0"/>
              <a:t>Bar Graphs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32" y="1645670"/>
            <a:ext cx="6422741" cy="432836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2332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</a:t>
            </a:r>
            <a:r>
              <a:rPr lang="en-US" b="1" dirty="0" smtClean="0"/>
              <a:t>Bar Graphs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Matplotlib</a:t>
            </a:r>
            <a:r>
              <a:rPr lang="en-US" dirty="0"/>
              <a:t> Bars</a:t>
            </a:r>
          </a:p>
          <a:p>
            <a:pPr algn="just"/>
            <a:r>
              <a:rPr lang="en-US" dirty="0"/>
              <a:t>Creating Bars</a:t>
            </a:r>
          </a:p>
          <a:p>
            <a:pPr algn="just"/>
            <a:r>
              <a:rPr lang="en-US" dirty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bar() function to draw bar graphs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Draw 4 bars: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551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Bar Graphs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# Draw 4 bars: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 "B", "C", "D"])</a:t>
            </a:r>
          </a:p>
          <a:p>
            <a:pPr algn="just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63" y="2024079"/>
            <a:ext cx="5781094" cy="38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0797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Bar Graphs </a:t>
            </a:r>
            <a:r>
              <a:rPr lang="en-US" b="1" dirty="0" smtClean="0"/>
              <a:t>-</a:t>
            </a:r>
            <a:r>
              <a:rPr lang="en-US" b="1" dirty="0"/>
              <a:t> </a:t>
            </a:r>
            <a:r>
              <a:rPr lang="en-US" b="1" dirty="0" err="1"/>
              <a:t>barh</a:t>
            </a:r>
            <a:r>
              <a:rPr lang="en-US" b="1" dirty="0"/>
              <a:t>() </a:t>
            </a:r>
            <a:r>
              <a:rPr lang="en-US" dirty="0"/>
              <a:t>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 Horizontal Bars</a:t>
            </a:r>
          </a:p>
          <a:p>
            <a:pPr algn="just"/>
            <a:r>
              <a:rPr lang="en-US" dirty="0"/>
              <a:t># If you want the bars to be displayed horizontally instead of vertically, </a:t>
            </a:r>
          </a:p>
          <a:p>
            <a:pPr algn="just"/>
            <a:r>
              <a:rPr lang="en-US" dirty="0"/>
              <a:t># </a:t>
            </a:r>
            <a:r>
              <a:rPr lang="en-US" dirty="0" smtClean="0"/>
              <a:t>use the </a:t>
            </a:r>
            <a:r>
              <a:rPr lang="en-US" b="1" dirty="0" err="1"/>
              <a:t>barh</a:t>
            </a:r>
            <a:r>
              <a:rPr lang="en-US" b="1" dirty="0"/>
              <a:t>() </a:t>
            </a:r>
            <a:r>
              <a:rPr lang="en-US" dirty="0"/>
              <a:t>function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(["A", "B", "C", "D"])</a:t>
            </a:r>
          </a:p>
          <a:p>
            <a:pPr algn="just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([3, 8, 1, 10</a:t>
            </a:r>
            <a:r>
              <a:rPr lang="en-US" dirty="0" smtClean="0"/>
              <a:t>])</a:t>
            </a:r>
            <a:endParaRPr lang="en-US" dirty="0"/>
          </a:p>
          <a:p>
            <a:pPr algn="just"/>
            <a:r>
              <a:rPr lang="en-US" b="1" dirty="0" err="1"/>
              <a:t>plt.barh</a:t>
            </a:r>
            <a:r>
              <a:rPr lang="en-US" b="1" dirty="0"/>
              <a:t>(x, y)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01" y="3108162"/>
            <a:ext cx="4609524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612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/>
              <a:t># </a:t>
            </a:r>
            <a:r>
              <a:rPr lang="en-IN" b="1" dirty="0" err="1"/>
              <a:t>Matplotlib</a:t>
            </a:r>
            <a:r>
              <a:rPr lang="en-IN" b="1" dirty="0"/>
              <a:t> Histograms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073" y="2247303"/>
            <a:ext cx="4673016" cy="314920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6932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Matplotlib</a:t>
            </a:r>
            <a:r>
              <a:rPr lang="en-IN" b="1" dirty="0" smtClean="0"/>
              <a:t> </a:t>
            </a:r>
            <a:r>
              <a:rPr lang="en-IN" b="1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Matplotlib</a:t>
            </a:r>
            <a:r>
              <a:rPr lang="en-US" dirty="0"/>
              <a:t> Histograms</a:t>
            </a:r>
          </a:p>
          <a:p>
            <a:pPr algn="just"/>
            <a:r>
              <a:rPr lang="en-US" dirty="0"/>
              <a:t>Histogram</a:t>
            </a:r>
          </a:p>
          <a:p>
            <a:pPr algn="just"/>
            <a:r>
              <a:rPr lang="en-US" dirty="0"/>
              <a:t>A histogram is a graph showing </a:t>
            </a:r>
            <a:r>
              <a:rPr lang="en-US" b="1" dirty="0"/>
              <a:t>frequency distributions.</a:t>
            </a:r>
          </a:p>
          <a:p>
            <a:pPr algn="just"/>
            <a:r>
              <a:rPr lang="en-US" dirty="0"/>
              <a:t>It is a graph showing the number of observations within each given interval.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88" y="4297049"/>
            <a:ext cx="3086225" cy="20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443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Matplotlib</a:t>
            </a:r>
            <a:r>
              <a:rPr lang="en-IN" b="1" dirty="0" smtClean="0"/>
              <a:t> </a:t>
            </a:r>
            <a:r>
              <a:rPr lang="en-IN" b="1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69"/>
            <a:ext cx="11260183" cy="495309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Example: Say you ask for the height of 250 people, </a:t>
            </a:r>
          </a:p>
          <a:p>
            <a:pPr algn="just"/>
            <a:r>
              <a:rPr lang="en-US" dirty="0"/>
              <a:t>  you might end up with a histogram like this: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can read from the histogram that there are approximately:</a:t>
            </a:r>
          </a:p>
          <a:p>
            <a:pPr algn="just"/>
            <a:r>
              <a:rPr lang="en-US" dirty="0"/>
              <a:t>2 people from 140 to 145cm</a:t>
            </a:r>
          </a:p>
          <a:p>
            <a:pPr algn="just"/>
            <a:r>
              <a:rPr lang="en-US" dirty="0"/>
              <a:t>5 people from 145 to 150cm</a:t>
            </a:r>
          </a:p>
          <a:p>
            <a:pPr algn="just"/>
            <a:r>
              <a:rPr lang="en-US" dirty="0"/>
              <a:t>15 people from 151 to 156cm</a:t>
            </a:r>
          </a:p>
          <a:p>
            <a:pPr algn="just"/>
            <a:r>
              <a:rPr lang="en-US" dirty="0"/>
              <a:t>31 people from 157 to 162cm</a:t>
            </a:r>
          </a:p>
          <a:p>
            <a:pPr algn="just"/>
            <a:r>
              <a:rPr lang="en-US" dirty="0"/>
              <a:t>46 people from 163 to 168cm</a:t>
            </a:r>
          </a:p>
          <a:p>
            <a:pPr algn="just"/>
            <a:r>
              <a:rPr lang="en-US" dirty="0"/>
              <a:t>53 people from 168 to 173cm</a:t>
            </a:r>
          </a:p>
          <a:p>
            <a:pPr algn="just"/>
            <a:r>
              <a:rPr lang="en-US" dirty="0"/>
              <a:t>45 people from 173 to 178cm</a:t>
            </a:r>
          </a:p>
          <a:p>
            <a:pPr algn="just"/>
            <a:r>
              <a:rPr lang="en-US" dirty="0"/>
              <a:t>28 people from 179 to 184cm</a:t>
            </a:r>
          </a:p>
          <a:p>
            <a:pPr algn="just"/>
            <a:r>
              <a:rPr lang="en-US" dirty="0"/>
              <a:t>21 people from 185 to 190cm</a:t>
            </a:r>
          </a:p>
          <a:p>
            <a:pPr algn="just"/>
            <a:r>
              <a:rPr lang="en-US" dirty="0"/>
              <a:t>4 people from 190 to 195cm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836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 smtClean="0"/>
              <a:t>Matplotlib</a:t>
            </a:r>
            <a:r>
              <a:rPr lang="en-IN" b="1" dirty="0" smtClean="0"/>
              <a:t> </a:t>
            </a:r>
            <a:r>
              <a:rPr lang="en-IN" b="1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############################################## </a:t>
            </a:r>
          </a:p>
          <a:p>
            <a:pPr algn="just"/>
            <a:r>
              <a:rPr lang="en-US" dirty="0"/>
              <a:t># A simple histogram: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r>
              <a:rPr lang="en-US" dirty="0"/>
              <a:t># A Normal Data Distribution by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x = </a:t>
            </a:r>
            <a:r>
              <a:rPr lang="en-US" dirty="0" err="1"/>
              <a:t>np.random.normal</a:t>
            </a:r>
            <a:r>
              <a:rPr lang="en-US" dirty="0"/>
              <a:t>(170, 10, 250)</a:t>
            </a:r>
          </a:p>
          <a:p>
            <a:pPr algn="just"/>
            <a:r>
              <a:rPr lang="en-US" dirty="0" err="1"/>
              <a:t>plt.hist</a:t>
            </a:r>
            <a:r>
              <a:rPr lang="en-US" dirty="0"/>
              <a:t>(x)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algn="just"/>
            <a:r>
              <a:rPr lang="en-US" dirty="0"/>
              <a:t>############################################## 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78" y="2108921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82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r>
              <a:rPr lang="en-IN" dirty="0"/>
              <a:t>Where is the </a:t>
            </a:r>
            <a:r>
              <a:rPr lang="en-IN" dirty="0" err="1"/>
              <a:t>Matplotlib</a:t>
            </a:r>
            <a:r>
              <a:rPr lang="en-IN" dirty="0"/>
              <a:t> Codebase?</a:t>
            </a:r>
            <a:endParaRPr lang="en-IN" b="1" dirty="0"/>
          </a:p>
          <a:p>
            <a:r>
              <a:rPr lang="en-IN" dirty="0"/>
              <a:t>The source code for </a:t>
            </a:r>
            <a:r>
              <a:rPr lang="en-IN" dirty="0" err="1"/>
              <a:t>Matplotlib</a:t>
            </a:r>
            <a:r>
              <a:rPr lang="en-IN" dirty="0"/>
              <a:t> is located at this </a:t>
            </a:r>
            <a:r>
              <a:rPr lang="en-IN" dirty="0" err="1"/>
              <a:t>github</a:t>
            </a:r>
            <a:r>
              <a:rPr lang="en-IN" dirty="0"/>
              <a:t> repository </a:t>
            </a:r>
            <a:r>
              <a:rPr lang="en-IN" u="sng" dirty="0">
                <a:hlinkClick r:id="rId2"/>
              </a:rPr>
              <a:t>https://github.com/matplotlib/matplotlib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661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IN" u="sng" dirty="0">
                <a:hlinkClick r:id="rId2"/>
              </a:rPr>
              <a:t>https://</a:t>
            </a:r>
            <a:r>
              <a:rPr lang="en-IN" u="sng" dirty="0" smtClean="0">
                <a:hlinkClick r:id="rId2"/>
              </a:rPr>
              <a:t>www.w3schools.com/python/pandas/pandas_intro.asp</a:t>
            </a:r>
            <a:endParaRPr lang="en-IN" u="sng" dirty="0" smtClean="0"/>
          </a:p>
          <a:p>
            <a:pPr algn="just"/>
            <a:endParaRPr lang="en-US" dirty="0"/>
          </a:p>
          <a:p>
            <a:pPr algn="just"/>
            <a:r>
              <a:rPr lang="en-IN" dirty="0"/>
              <a:t>https://www.w3schools.com/python/matplotlib_pyplot.asp</a:t>
            </a:r>
            <a:endParaRPr lang="en-IN" b="1" dirty="0"/>
          </a:p>
          <a:p>
            <a:pPr algn="just"/>
            <a:endParaRPr lang="en-US" dirty="0" smtClean="0"/>
          </a:p>
          <a:p>
            <a:pPr algn="just"/>
            <a:r>
              <a:rPr lang="en-IN" dirty="0">
                <a:hlinkClick r:id="rId3"/>
              </a:rPr>
              <a:t>https://www.w3schools.com/python/matplotlib_intro.asp</a:t>
            </a:r>
            <a:endParaRPr lang="en-IN" dirty="0"/>
          </a:p>
          <a:p>
            <a:pPr algn="just"/>
            <a:endParaRPr lang="en-US" dirty="0" smtClean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035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US" b="1" dirty="0" err="1"/>
              <a:t>Pyplot</a:t>
            </a:r>
            <a:r>
              <a:rPr lang="en-US" b="1" dirty="0"/>
              <a:t> </a:t>
            </a:r>
            <a:r>
              <a:rPr lang="en-US" b="1" dirty="0" smtClean="0"/>
              <a:t>in </a:t>
            </a:r>
            <a:r>
              <a:rPr lang="en-IN" b="1" dirty="0" err="1" smtClean="0"/>
              <a:t>Matplotlib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Pyplot</a:t>
            </a:r>
            <a:endParaRPr lang="en-US" b="1" dirty="0"/>
          </a:p>
          <a:p>
            <a:pPr algn="just"/>
            <a:r>
              <a:rPr lang="en-US" dirty="0"/>
              <a:t>Most of the </a:t>
            </a:r>
            <a:r>
              <a:rPr lang="en-US" dirty="0" err="1"/>
              <a:t>Matplotlib</a:t>
            </a:r>
            <a:r>
              <a:rPr lang="en-US" dirty="0"/>
              <a:t> utilities lies under the </a:t>
            </a:r>
            <a:r>
              <a:rPr lang="en-US" dirty="0" err="1"/>
              <a:t>pyplot</a:t>
            </a:r>
            <a:r>
              <a:rPr lang="en-US" dirty="0"/>
              <a:t> submodule, and are usually imported under the </a:t>
            </a:r>
            <a:r>
              <a:rPr lang="en-US" dirty="0" err="1"/>
              <a:t>plt</a:t>
            </a:r>
            <a:r>
              <a:rPr lang="en-US" dirty="0"/>
              <a:t> alias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Now the </a:t>
            </a:r>
            <a:r>
              <a:rPr lang="en-US" dirty="0" err="1"/>
              <a:t>Pyplot</a:t>
            </a:r>
            <a:r>
              <a:rPr lang="en-US" dirty="0"/>
              <a:t> package can be referred to as </a:t>
            </a:r>
            <a:r>
              <a:rPr lang="en-US" dirty="0" err="1"/>
              <a:t>plt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809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r>
              <a:rPr lang="en-US" b="1" dirty="0" smtClean="0"/>
              <a:t> - Line Graphs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07" y="2136175"/>
            <a:ext cx="5381820" cy="35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551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#Draw a line in a diagram from position (0,0) to position (6,250):</a:t>
            </a:r>
          </a:p>
          <a:p>
            <a:pPr algn="just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algn="just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xpoints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([0, 6])</a:t>
            </a:r>
          </a:p>
          <a:p>
            <a:pPr algn="just"/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([0, 250])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xpoints</a:t>
            </a:r>
            <a:r>
              <a:rPr lang="en-US" dirty="0"/>
              <a:t>, </a:t>
            </a:r>
            <a:r>
              <a:rPr lang="en-US" dirty="0" err="1"/>
              <a:t>ypoints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809" y="2437832"/>
            <a:ext cx="5381820" cy="35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697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0107"/>
            <a:ext cx="9326880" cy="1325563"/>
          </a:xfrm>
        </p:spPr>
        <p:txBody>
          <a:bodyPr/>
          <a:lstStyle/>
          <a:p>
            <a:r>
              <a:rPr lang="en-IN" b="1" dirty="0" err="1"/>
              <a:t>Matplotlib</a:t>
            </a:r>
            <a:r>
              <a:rPr lang="en-US" b="1" dirty="0"/>
              <a:t> in Python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0" y="1645670"/>
            <a:ext cx="112601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Matplotlib</a:t>
            </a:r>
            <a:r>
              <a:rPr lang="en-US" b="1" dirty="0"/>
              <a:t> Plotting</a:t>
            </a:r>
          </a:p>
          <a:p>
            <a:pPr algn="just"/>
            <a:r>
              <a:rPr lang="en-US" dirty="0" smtClean="0"/>
              <a:t>Plotting </a:t>
            </a:r>
            <a:r>
              <a:rPr lang="en-US" dirty="0"/>
              <a:t>x and y points</a:t>
            </a:r>
          </a:p>
          <a:p>
            <a:pPr algn="just"/>
            <a:r>
              <a:rPr lang="en-US" dirty="0"/>
              <a:t>The plot() function is used to draw points (markers) in a diagram.</a:t>
            </a:r>
          </a:p>
          <a:p>
            <a:pPr algn="just"/>
            <a:r>
              <a:rPr lang="en-US" dirty="0"/>
              <a:t>By default, the plot() function draws a line from point to point.</a:t>
            </a:r>
          </a:p>
          <a:p>
            <a:pPr algn="just"/>
            <a:r>
              <a:rPr lang="en-US" dirty="0"/>
              <a:t>The function takes parameters for specifying points in the diagram.</a:t>
            </a:r>
          </a:p>
          <a:p>
            <a:pPr algn="just"/>
            <a:r>
              <a:rPr lang="en-US" dirty="0"/>
              <a:t>Parameter 1 is an array containing the points on the x-axis.</a:t>
            </a:r>
          </a:p>
          <a:p>
            <a:pPr algn="just"/>
            <a:r>
              <a:rPr lang="en-US" dirty="0"/>
              <a:t>Parameter 2 is an array containing the points on the y-axis.</a:t>
            </a:r>
          </a:p>
          <a:p>
            <a:pPr algn="just"/>
            <a:r>
              <a:rPr lang="en-US" dirty="0"/>
              <a:t>If we need to plot a line from (1, 3) to (8, 10), we have to pass two arrays [1, 8] and [3, 10] to the plot function.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1735" b="24675"/>
          <a:stretch>
            <a:fillRect/>
          </a:stretch>
        </p:blipFill>
        <p:spPr>
          <a:xfrm>
            <a:off x="9973084" y="0"/>
            <a:ext cx="2110060" cy="9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943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2287</Words>
  <Application>Microsoft Office PowerPoint</Application>
  <PresentationFormat>Widescreen</PresentationFormat>
  <Paragraphs>367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BCAC 0017  FUNDAMENTALS OF MACHINE LEARNING</vt:lpstr>
      <vt:lpstr>Section 2 : Python for Data Science </vt:lpstr>
      <vt:lpstr>Section 2 : Python for Data Science </vt:lpstr>
      <vt:lpstr>Matplotlib in Python </vt:lpstr>
      <vt:lpstr>Matplotlib in Python </vt:lpstr>
      <vt:lpstr>Pyplot in Matplotlib</vt:lpstr>
      <vt:lpstr>Matplotlib in Python  - Line Graphs </vt:lpstr>
      <vt:lpstr>Matplotlib in Python </vt:lpstr>
      <vt:lpstr>Matplotlib in Python </vt:lpstr>
      <vt:lpstr>Matplotlib in Python </vt:lpstr>
      <vt:lpstr>Matplotlib in Python </vt:lpstr>
      <vt:lpstr>Matplotlib in Python </vt:lpstr>
      <vt:lpstr>Matplotlib in Python </vt:lpstr>
      <vt:lpstr>Matplotlib in Python </vt:lpstr>
      <vt:lpstr>Matplotlib in Python </vt:lpstr>
      <vt:lpstr>Matplotlib in Python </vt:lpstr>
      <vt:lpstr>Matplotlib in Python </vt:lpstr>
      <vt:lpstr>Matplotlib in Python </vt:lpstr>
      <vt:lpstr>Marker Size</vt:lpstr>
      <vt:lpstr>Matplotlib in Python : Marker Color </vt:lpstr>
      <vt:lpstr>Matplotlib in Python : Marker Color </vt:lpstr>
      <vt:lpstr>Matplotlib in Python :Linestyle</vt:lpstr>
      <vt:lpstr>Matplotlib in Python : Linestyle</vt:lpstr>
      <vt:lpstr>Matplotlib in Python :Line Color </vt:lpstr>
      <vt:lpstr>Matplotlib in Python :Line Width</vt:lpstr>
      <vt:lpstr>Matplotlib in Python :Multiple Lines</vt:lpstr>
      <vt:lpstr>Matplotlib in Python :Multiple Lines</vt:lpstr>
      <vt:lpstr>Matplotlib Labels and Title</vt:lpstr>
      <vt:lpstr>Matplotlib Labels and Title</vt:lpstr>
      <vt:lpstr>Matplotlib Labels and Title</vt:lpstr>
      <vt:lpstr>Matplotlib in Python - Grid Lines</vt:lpstr>
      <vt:lpstr>Matplotlib Subplot</vt:lpstr>
      <vt:lpstr>Matplotlib Subplot</vt:lpstr>
      <vt:lpstr>Matplotlib Subplot</vt:lpstr>
      <vt:lpstr>Matplotlib Subplot</vt:lpstr>
      <vt:lpstr>Matplotlib Subplot</vt:lpstr>
      <vt:lpstr>Matplotlib Subplot</vt:lpstr>
      <vt:lpstr>Matplotlib Subplot</vt:lpstr>
      <vt:lpstr>Matplotlib in Python - Scatter Plots</vt:lpstr>
      <vt:lpstr>Matplotlib in Python - Scatter Plots</vt:lpstr>
      <vt:lpstr>Matplotlib in Python - Scatter Plots</vt:lpstr>
      <vt:lpstr>Matplotlib Bar Graphs </vt:lpstr>
      <vt:lpstr>Matplotlib Bar Graphs </vt:lpstr>
      <vt:lpstr>Matplotlib Bar Graphs </vt:lpstr>
      <vt:lpstr>Matplotlib Bar Graphs - barh() function</vt:lpstr>
      <vt:lpstr># Matplotlib Histograms</vt:lpstr>
      <vt:lpstr>Matplotlib Histograms</vt:lpstr>
      <vt:lpstr>Matplotlib Histograms</vt:lpstr>
      <vt:lpstr>Matplotlib Histograms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Using VB.Net BCA 6002 Module-1</dc:title>
  <dc:creator>Vinod Jain</dc:creator>
  <cp:lastModifiedBy>A</cp:lastModifiedBy>
  <cp:revision>596</cp:revision>
  <dcterms:created xsi:type="dcterms:W3CDTF">2020-01-06T03:50:22Z</dcterms:created>
  <dcterms:modified xsi:type="dcterms:W3CDTF">2023-09-14T12:15:34Z</dcterms:modified>
</cp:coreProperties>
</file>