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651" r:id="rId3"/>
    <p:sldId id="739" r:id="rId4"/>
    <p:sldId id="656" r:id="rId5"/>
    <p:sldId id="778" r:id="rId6"/>
    <p:sldId id="779" r:id="rId7"/>
    <p:sldId id="775" r:id="rId8"/>
    <p:sldId id="777" r:id="rId9"/>
    <p:sldId id="774" r:id="rId10"/>
    <p:sldId id="741" r:id="rId11"/>
    <p:sldId id="780" r:id="rId12"/>
    <p:sldId id="743" r:id="rId13"/>
    <p:sldId id="773" r:id="rId14"/>
    <p:sldId id="742" r:id="rId15"/>
    <p:sldId id="744" r:id="rId16"/>
    <p:sldId id="781" r:id="rId17"/>
    <p:sldId id="745" r:id="rId18"/>
    <p:sldId id="784" r:id="rId19"/>
    <p:sldId id="826" r:id="rId20"/>
    <p:sldId id="782" r:id="rId21"/>
    <p:sldId id="804" r:id="rId22"/>
    <p:sldId id="783" r:id="rId23"/>
    <p:sldId id="785" r:id="rId24"/>
    <p:sldId id="786" r:id="rId25"/>
    <p:sldId id="792" r:id="rId26"/>
    <p:sldId id="794" r:id="rId27"/>
    <p:sldId id="772" r:id="rId28"/>
    <p:sldId id="749" r:id="rId29"/>
    <p:sldId id="846" r:id="rId30"/>
    <p:sldId id="847" r:id="rId31"/>
    <p:sldId id="761" r:id="rId32"/>
    <p:sldId id="810" r:id="rId33"/>
    <p:sldId id="805" r:id="rId34"/>
    <p:sldId id="827" r:id="rId35"/>
    <p:sldId id="828" r:id="rId36"/>
    <p:sldId id="829" r:id="rId37"/>
    <p:sldId id="830" r:id="rId38"/>
    <p:sldId id="831" r:id="rId39"/>
    <p:sldId id="832" r:id="rId40"/>
    <p:sldId id="833" r:id="rId41"/>
    <p:sldId id="834" r:id="rId42"/>
    <p:sldId id="835" r:id="rId43"/>
    <p:sldId id="836" r:id="rId44"/>
    <p:sldId id="837" r:id="rId45"/>
    <p:sldId id="843" r:id="rId46"/>
    <p:sldId id="844" r:id="rId47"/>
    <p:sldId id="845" r:id="rId48"/>
    <p:sldId id="806" r:id="rId49"/>
    <p:sldId id="807" r:id="rId50"/>
    <p:sldId id="808" r:id="rId51"/>
    <p:sldId id="811" r:id="rId52"/>
    <p:sldId id="812" r:id="rId53"/>
    <p:sldId id="813" r:id="rId54"/>
    <p:sldId id="750" r:id="rId55"/>
    <p:sldId id="848" r:id="rId56"/>
    <p:sldId id="758" r:id="rId57"/>
    <p:sldId id="759" r:id="rId58"/>
    <p:sldId id="814" r:id="rId59"/>
    <p:sldId id="819" r:id="rId60"/>
    <p:sldId id="815" r:id="rId61"/>
    <p:sldId id="816" r:id="rId62"/>
    <p:sldId id="822" r:id="rId63"/>
    <p:sldId id="817" r:id="rId64"/>
    <p:sldId id="821" r:id="rId65"/>
    <p:sldId id="818" r:id="rId66"/>
    <p:sldId id="823" r:id="rId67"/>
    <p:sldId id="824" r:id="rId68"/>
    <p:sldId id="825" r:id="rId69"/>
    <p:sldId id="770" r:id="rId70"/>
    <p:sldId id="751" r:id="rId71"/>
    <p:sldId id="849" r:id="rId72"/>
    <p:sldId id="850" r:id="rId73"/>
    <p:sldId id="851" r:id="rId74"/>
    <p:sldId id="852" r:id="rId75"/>
    <p:sldId id="864" r:id="rId76"/>
    <p:sldId id="865" r:id="rId77"/>
    <p:sldId id="885" r:id="rId78"/>
    <p:sldId id="892" r:id="rId79"/>
    <p:sldId id="886" r:id="rId80"/>
    <p:sldId id="891" r:id="rId81"/>
    <p:sldId id="887" r:id="rId82"/>
    <p:sldId id="888" r:id="rId83"/>
    <p:sldId id="889" r:id="rId84"/>
    <p:sldId id="863" r:id="rId85"/>
    <p:sldId id="854" r:id="rId86"/>
    <p:sldId id="855" r:id="rId87"/>
    <p:sldId id="857" r:id="rId88"/>
    <p:sldId id="870" r:id="rId89"/>
    <p:sldId id="858" r:id="rId90"/>
    <p:sldId id="872" r:id="rId91"/>
    <p:sldId id="859" r:id="rId92"/>
    <p:sldId id="860" r:id="rId93"/>
    <p:sldId id="871" r:id="rId94"/>
    <p:sldId id="861" r:id="rId95"/>
    <p:sldId id="875" r:id="rId96"/>
    <p:sldId id="876" r:id="rId97"/>
    <p:sldId id="893" r:id="rId98"/>
    <p:sldId id="881" r:id="rId99"/>
    <p:sldId id="883" r:id="rId100"/>
    <p:sldId id="882" r:id="rId101"/>
    <p:sldId id="894" r:id="rId102"/>
    <p:sldId id="902" r:id="rId103"/>
    <p:sldId id="903" r:id="rId104"/>
    <p:sldId id="904" r:id="rId105"/>
    <p:sldId id="905" r:id="rId106"/>
    <p:sldId id="906" r:id="rId107"/>
    <p:sldId id="896" r:id="rId108"/>
    <p:sldId id="768" r:id="rId109"/>
    <p:sldId id="884" r:id="rId1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1" d="100"/>
          <a:sy n="81" d="100"/>
        </p:scale>
        <p:origin x="754"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2C3B00-F499-4404-8928-9CFFB6411072}" type="datetimeFigureOut">
              <a:rPr lang="en-US" smtClean="0"/>
              <a:pPr/>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1614607896"/>
      </p:ext>
    </p:extLst>
  </p:cSld>
  <p:clrMapOvr>
    <a:masterClrMapping/>
  </p:clrMapOvr>
  <p:transition spd="slow">
    <p:wipe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2C3B00-F499-4404-8928-9CFFB6411072}" type="datetimeFigureOut">
              <a:rPr lang="en-US" smtClean="0"/>
              <a:pPr/>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1634245603"/>
      </p:ext>
    </p:extLst>
  </p:cSld>
  <p:clrMapOvr>
    <a:masterClrMapping/>
  </p:clrMapOvr>
  <p:transition spd="slow">
    <p:wipe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2C3B00-F499-4404-8928-9CFFB6411072}" type="datetimeFigureOut">
              <a:rPr lang="en-US" smtClean="0"/>
              <a:pPr/>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4151290016"/>
      </p:ext>
    </p:extLst>
  </p:cSld>
  <p:clrMapOvr>
    <a:masterClrMapping/>
  </p:clrMapOvr>
  <p:transition spd="slow">
    <p:wipe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2C3B00-F499-4404-8928-9CFFB6411072}" type="datetimeFigureOut">
              <a:rPr lang="en-US" smtClean="0"/>
              <a:pPr/>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322405757"/>
      </p:ext>
    </p:extLst>
  </p:cSld>
  <p:clrMapOvr>
    <a:masterClrMapping/>
  </p:clrMapOvr>
  <p:transition spd="slow">
    <p:wipe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2C3B00-F499-4404-8928-9CFFB6411072}" type="datetimeFigureOut">
              <a:rPr lang="en-US" smtClean="0"/>
              <a:pPr/>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2757256344"/>
      </p:ext>
    </p:extLst>
  </p:cSld>
  <p:clrMapOvr>
    <a:masterClrMapping/>
  </p:clrMapOvr>
  <p:transition spd="slow">
    <p:wipe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2C3B00-F499-4404-8928-9CFFB6411072}" type="datetimeFigureOut">
              <a:rPr lang="en-US" smtClean="0"/>
              <a:pPr/>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2314487998"/>
      </p:ext>
    </p:extLst>
  </p:cSld>
  <p:clrMapOvr>
    <a:masterClrMapping/>
  </p:clrMapOvr>
  <p:transition spd="slow">
    <p:wipe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2C3B00-F499-4404-8928-9CFFB6411072}" type="datetimeFigureOut">
              <a:rPr lang="en-US" smtClean="0"/>
              <a:pPr/>
              <a:t>9/18/2023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2400926346"/>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2C3B00-F499-4404-8928-9CFFB6411072}" type="datetimeFigureOut">
              <a:rPr lang="en-US" smtClean="0"/>
              <a:pPr/>
              <a:t>9/18/2023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3720690515"/>
      </p:ext>
    </p:extLst>
  </p:cSld>
  <p:clrMapOvr>
    <a:masterClrMapping/>
  </p:clrMapOvr>
  <p:transition spd="slow">
    <p:wipe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2C3B00-F499-4404-8928-9CFFB6411072}" type="datetimeFigureOut">
              <a:rPr lang="en-US" smtClean="0"/>
              <a:pPr/>
              <a:t>9/18/2023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2891135699"/>
      </p:ext>
    </p:extLst>
  </p:cSld>
  <p:clrMapOvr>
    <a:masterClrMapping/>
  </p:clrMapOvr>
  <p:transition spd="slow">
    <p:wipe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2C3B00-F499-4404-8928-9CFFB6411072}" type="datetimeFigureOut">
              <a:rPr lang="en-US" smtClean="0"/>
              <a:pPr/>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2549714715"/>
      </p:ext>
    </p:extLst>
  </p:cSld>
  <p:clrMapOvr>
    <a:masterClrMapping/>
  </p:clrMapOvr>
  <p:transition spd="slow">
    <p:wipe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2C3B00-F499-4404-8928-9CFFB6411072}" type="datetimeFigureOut">
              <a:rPr lang="en-US" smtClean="0"/>
              <a:pPr/>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3994968118"/>
      </p:ext>
    </p:extLst>
  </p:cSld>
  <p:clrMapOvr>
    <a:masterClrMapping/>
  </p:clrMapOvr>
  <p:transition spd="slow">
    <p:wipe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2C3B00-F499-4404-8928-9CFFB6411072}" type="datetimeFigureOut">
              <a:rPr lang="en-US" smtClean="0"/>
              <a:pPr/>
              <a:t>9/18/2023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532DDB-B156-4DA6-8D1D-4CE06B7B4C64}" type="slidenum">
              <a:rPr lang="en-US" smtClean="0"/>
              <a:pPr/>
              <a:t>‹#›</a:t>
            </a:fld>
            <a:endParaRPr lang="en-US"/>
          </a:p>
        </p:txBody>
      </p:sp>
    </p:spTree>
    <p:extLst>
      <p:ext uri="{BB962C8B-B14F-4D97-AF65-F5344CB8AC3E}">
        <p14:creationId xmlns:p14="http://schemas.microsoft.com/office/powerpoint/2010/main" val="3362030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1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machinelearningmastery.com/standardscaler-and-minmaxscaler-transforms-in-python/" TargetMode="Externa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eeksforgeeks.org/python-extracting-rows-using-pandas-iloc/"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upgrad.com/blog/data-preprocessing-in-machine-learnin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www.geeksforgeeks.org/python-pandas-dataframe-dropna/" TargetMode="External"/><Relationship Id="rId7" Type="http://schemas.openxmlformats.org/officeDocument/2006/relationships/image" Target="../media/image1.png"/><Relationship Id="rId2" Type="http://schemas.openxmlformats.org/officeDocument/2006/relationships/hyperlink" Target="https://www.geeksforgeeks.org/python-pandas-isnull-and-notnull/" TargetMode="External"/><Relationship Id="rId1" Type="http://schemas.openxmlformats.org/officeDocument/2006/relationships/slideLayout" Target="../slideLayouts/slideLayout2.xml"/><Relationship Id="rId6" Type="http://schemas.openxmlformats.org/officeDocument/2006/relationships/hyperlink" Target="https://www.geeksforgeeks.org/python-pandas-dataframe-interpolate/" TargetMode="External"/><Relationship Id="rId5" Type="http://schemas.openxmlformats.org/officeDocument/2006/relationships/hyperlink" Target="https://www.geeksforgeeks.org/python-pandas-dataframe-replace/" TargetMode="External"/><Relationship Id="rId4" Type="http://schemas.openxmlformats.org/officeDocument/2006/relationships/hyperlink" Target="https://www.geeksforgeeks.org/python-pandas-dataframe-fillna-to-replace-null-values-in-dataframe/" TargetMode="Externa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hyperlink" Target="https://www.simplilearn.com/data-imputation-article" TargetMode="External"/><Relationship Id="rId2" Type="http://schemas.openxmlformats.org/officeDocument/2006/relationships/hyperlink" Target="https://www.geeksforgeeks.org/data-cleansing-introduction/"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eeksforgeeks.org/ml-one-hot-encoding-of-datasets-in-python/"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upgrad.com/blog/data-preprocessing-in-machine-learn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upgrad.com/blog/data-preprocessing-in-machine-learning/"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upgrad.com/blog/data-preprocessing-in-machine-learning/"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27910"/>
            <a:ext cx="9144000" cy="2473438"/>
          </a:xfrm>
        </p:spPr>
        <p:txBody>
          <a:bodyPr>
            <a:normAutofit fontScale="90000"/>
          </a:bodyPr>
          <a:lstStyle/>
          <a:p>
            <a:r>
              <a:rPr lang="en-US" b="1" dirty="0"/>
              <a:t>BCAC 0017 </a:t>
            </a:r>
            <a:r>
              <a:rPr lang="en-US" b="1" dirty="0" smtClean="0"/>
              <a:t/>
            </a:r>
            <a:br>
              <a:rPr lang="en-US" b="1" dirty="0" smtClean="0"/>
            </a:br>
            <a:r>
              <a:rPr lang="en-US" b="1" dirty="0" smtClean="0"/>
              <a:t>FUNDAMENTALS </a:t>
            </a:r>
            <a:r>
              <a:rPr lang="en-US" b="1" dirty="0"/>
              <a:t>OF MACHINE LEARNING</a:t>
            </a:r>
            <a:endParaRPr lang="en-IN" dirty="0"/>
          </a:p>
        </p:txBody>
      </p:sp>
      <p:sp>
        <p:nvSpPr>
          <p:cNvPr id="3" name="Subtitle 2"/>
          <p:cNvSpPr>
            <a:spLocks noGrp="1"/>
          </p:cNvSpPr>
          <p:nvPr>
            <p:ph type="subTitle" idx="1"/>
          </p:nvPr>
        </p:nvSpPr>
        <p:spPr>
          <a:xfrm>
            <a:off x="1524000" y="5091203"/>
            <a:ext cx="9144000" cy="1655762"/>
          </a:xfrm>
        </p:spPr>
        <p:txBody>
          <a:bodyPr>
            <a:normAutofit fontScale="70000" lnSpcReduction="20000"/>
          </a:bodyPr>
          <a:lstStyle/>
          <a:p>
            <a:r>
              <a:rPr lang="en-US" sz="3600" dirty="0" smtClean="0"/>
              <a:t>Faculty Name </a:t>
            </a:r>
          </a:p>
          <a:p>
            <a:r>
              <a:rPr lang="en-US" sz="3600" dirty="0" smtClean="0"/>
              <a:t> Mr. Sachin Sharma, Dr. Vinod Jain, Dr. Manu </a:t>
            </a:r>
            <a:r>
              <a:rPr lang="en-US" sz="3600" dirty="0" err="1" smtClean="0"/>
              <a:t>Banga</a:t>
            </a:r>
            <a:r>
              <a:rPr lang="en-US" sz="3600" dirty="0" smtClean="0"/>
              <a:t>,</a:t>
            </a:r>
          </a:p>
          <a:p>
            <a:r>
              <a:rPr lang="en-US" sz="3600" dirty="0" smtClean="0"/>
              <a:t> </a:t>
            </a:r>
            <a:r>
              <a:rPr lang="en-US" sz="3600" dirty="0" err="1"/>
              <a:t>Ms.Paromita</a:t>
            </a:r>
            <a:r>
              <a:rPr lang="en-US" sz="3600" dirty="0"/>
              <a:t> </a:t>
            </a:r>
            <a:r>
              <a:rPr lang="en-US" sz="3600" dirty="0" err="1" smtClean="0"/>
              <a:t>Goswami</a:t>
            </a:r>
            <a:r>
              <a:rPr lang="en-US" sz="3600" dirty="0"/>
              <a:t>, </a:t>
            </a:r>
            <a:r>
              <a:rPr lang="en-US" sz="3600" dirty="0" err="1"/>
              <a:t>Ms.Chestha</a:t>
            </a:r>
            <a:r>
              <a:rPr lang="en-US" sz="3600" dirty="0"/>
              <a:t> </a:t>
            </a:r>
            <a:r>
              <a:rPr lang="en-US" sz="3600" dirty="0" smtClean="0"/>
              <a:t>Bhardwaj</a:t>
            </a:r>
          </a:p>
          <a:p>
            <a:r>
              <a:rPr lang="en-US" sz="3600" dirty="0" smtClean="0"/>
              <a:t>	</a:t>
            </a:r>
            <a:endParaRPr lang="en-US" sz="3600" dirty="0"/>
          </a:p>
        </p:txBody>
      </p:sp>
      <p:pic>
        <p:nvPicPr>
          <p:cNvPr id="5" name="Picture 4"/>
          <p:cNvPicPr/>
          <p:nvPr/>
        </p:nvPicPr>
        <p:blipFill>
          <a:blip r:embed="rId2" cstate="print"/>
          <a:srcRect r="1735" b="24675"/>
          <a:stretch>
            <a:fillRect/>
          </a:stretch>
        </p:blipFill>
        <p:spPr>
          <a:xfrm>
            <a:off x="4695689" y="47399"/>
            <a:ext cx="2110060" cy="982889"/>
          </a:xfrm>
          <a:prstGeom prst="rect">
            <a:avLst/>
          </a:prstGeom>
        </p:spPr>
      </p:pic>
      <p:sp>
        <p:nvSpPr>
          <p:cNvPr id="6" name="Title 1"/>
          <p:cNvSpPr txBox="1">
            <a:spLocks/>
          </p:cNvSpPr>
          <p:nvPr/>
        </p:nvSpPr>
        <p:spPr>
          <a:xfrm>
            <a:off x="1219199" y="3898970"/>
            <a:ext cx="9144000" cy="548450"/>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600" b="1" dirty="0"/>
              <a:t>Section 3 : </a:t>
            </a:r>
            <a:r>
              <a:rPr lang="en-US" sz="3600" b="1" dirty="0"/>
              <a:t>Data Preprocessing </a:t>
            </a:r>
            <a:endParaRPr lang="en-IN" sz="3600" dirty="0">
              <a:solidFill>
                <a:srgbClr val="FF0000"/>
              </a:solidFill>
            </a:endParaRPr>
          </a:p>
        </p:txBody>
      </p:sp>
    </p:spTree>
    <p:extLst>
      <p:ext uri="{BB962C8B-B14F-4D97-AF65-F5344CB8AC3E}">
        <p14:creationId xmlns:p14="http://schemas.microsoft.com/office/powerpoint/2010/main" val="3141931060"/>
      </p:ext>
    </p:extLst>
  </p:cSld>
  <p:clrMapOvr>
    <a:masterClrMapping/>
  </p:clrMapOvr>
  <p:transition spd="slow">
    <p:wipe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a:t>3.1 Importing the Libraries</a:t>
            </a:r>
            <a:endParaRPr lang="en-IN" dirty="0"/>
          </a:p>
        </p:txBody>
      </p:sp>
      <p:sp>
        <p:nvSpPr>
          <p:cNvPr id="3" name="Content Placeholder 2"/>
          <p:cNvSpPr>
            <a:spLocks noGrp="1"/>
          </p:cNvSpPr>
          <p:nvPr>
            <p:ph idx="1"/>
          </p:nvPr>
        </p:nvSpPr>
        <p:spPr>
          <a:xfrm>
            <a:off x="418010" y="1645670"/>
            <a:ext cx="11260183" cy="4351338"/>
          </a:xfrm>
        </p:spPr>
        <p:txBody>
          <a:bodyPr>
            <a:normAutofit/>
          </a:bodyPr>
          <a:lstStyle/>
          <a:p>
            <a:pPr marL="514350" indent="-514350">
              <a:buFont typeface="+mj-lt"/>
              <a:buAutoNum type="arabicPeriod"/>
            </a:pPr>
            <a:r>
              <a:rPr lang="en-US" dirty="0" err="1" smtClean="0"/>
              <a:t>Numpy</a:t>
            </a:r>
            <a:endParaRPr lang="en-US" dirty="0" smtClean="0"/>
          </a:p>
          <a:p>
            <a:pPr marL="514350" indent="-514350">
              <a:buFont typeface="+mj-lt"/>
              <a:buAutoNum type="arabicPeriod"/>
            </a:pPr>
            <a:r>
              <a:rPr lang="en-US" dirty="0" smtClean="0"/>
              <a:t>Pandas</a:t>
            </a:r>
          </a:p>
          <a:p>
            <a:pPr marL="514350" indent="-514350">
              <a:buFont typeface="+mj-lt"/>
              <a:buAutoNum type="arabicPeriod"/>
            </a:pPr>
            <a:r>
              <a:rPr lang="en-US" dirty="0" err="1" smtClean="0"/>
              <a:t>Matplotlib</a:t>
            </a: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761054772"/>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smtClean="0"/>
              <a:t>Feature Scaling</a:t>
            </a:r>
            <a:r>
              <a:rPr lang="en-US" b="1" dirty="0"/>
              <a:t> </a:t>
            </a:r>
            <a:r>
              <a:rPr lang="en-US" b="1" dirty="0" smtClean="0"/>
              <a:t>: Code </a:t>
            </a:r>
            <a:endParaRPr lang="en-IN" dirty="0"/>
          </a:p>
        </p:txBody>
      </p:sp>
      <p:sp>
        <p:nvSpPr>
          <p:cNvPr id="3" name="Content Placeholder 2"/>
          <p:cNvSpPr>
            <a:spLocks noGrp="1"/>
          </p:cNvSpPr>
          <p:nvPr>
            <p:ph idx="1"/>
          </p:nvPr>
        </p:nvSpPr>
        <p:spPr>
          <a:xfrm>
            <a:off x="418010" y="1645670"/>
            <a:ext cx="11260183" cy="4351338"/>
          </a:xfrm>
        </p:spPr>
        <p:txBody>
          <a:bodyPr numCol="3">
            <a:normAutofit fontScale="47500" lnSpcReduction="20000"/>
          </a:bodyPr>
          <a:lstStyle/>
          <a:p>
            <a:pPr lvl="0"/>
            <a:r>
              <a:rPr lang="en-US" dirty="0"/>
              <a:t>#################################</a:t>
            </a:r>
          </a:p>
          <a:p>
            <a:pPr lvl="0"/>
            <a:r>
              <a:rPr lang="en-US" dirty="0"/>
              <a:t>## Feature Scaling</a:t>
            </a:r>
          </a:p>
          <a:p>
            <a:pPr lvl="0"/>
            <a:r>
              <a:rPr lang="en-US" dirty="0"/>
              <a:t>import </a:t>
            </a:r>
            <a:r>
              <a:rPr lang="en-US" dirty="0" err="1"/>
              <a:t>numpy</a:t>
            </a:r>
            <a:r>
              <a:rPr lang="en-US" dirty="0"/>
              <a:t> as nm  </a:t>
            </a:r>
          </a:p>
          <a:p>
            <a:pPr lvl="0"/>
            <a:r>
              <a:rPr lang="en-US" dirty="0"/>
              <a:t>import </a:t>
            </a:r>
            <a:r>
              <a:rPr lang="en-US" dirty="0" err="1"/>
              <a:t>matplotlib.pyplot</a:t>
            </a:r>
            <a:r>
              <a:rPr lang="en-US" dirty="0"/>
              <a:t> as </a:t>
            </a:r>
            <a:r>
              <a:rPr lang="en-US" dirty="0" err="1"/>
              <a:t>mtp</a:t>
            </a:r>
            <a:r>
              <a:rPr lang="en-US" dirty="0"/>
              <a:t>  </a:t>
            </a:r>
          </a:p>
          <a:p>
            <a:pPr lvl="0"/>
            <a:r>
              <a:rPr lang="en-US" dirty="0"/>
              <a:t>import pandas as </a:t>
            </a:r>
            <a:r>
              <a:rPr lang="en-US" dirty="0" err="1"/>
              <a:t>pd</a:t>
            </a:r>
            <a:r>
              <a:rPr lang="en-US" dirty="0"/>
              <a:t>  </a:t>
            </a:r>
          </a:p>
          <a:p>
            <a:pPr lvl="0"/>
            <a:r>
              <a:rPr lang="en-US" dirty="0"/>
              <a:t>from </a:t>
            </a:r>
            <a:r>
              <a:rPr lang="en-US" dirty="0" err="1"/>
              <a:t>sklearn.preprocessing</a:t>
            </a:r>
            <a:r>
              <a:rPr lang="en-US" dirty="0"/>
              <a:t> import </a:t>
            </a:r>
            <a:r>
              <a:rPr lang="en-US" dirty="0" err="1"/>
              <a:t>MinMaxScaler</a:t>
            </a:r>
            <a:endParaRPr lang="en-US" dirty="0"/>
          </a:p>
          <a:p>
            <a:pPr lvl="0"/>
            <a:endParaRPr lang="en-US" dirty="0"/>
          </a:p>
          <a:p>
            <a:pPr lvl="0"/>
            <a:endParaRPr lang="en-US" dirty="0"/>
          </a:p>
          <a:p>
            <a:pPr lvl="0"/>
            <a:r>
              <a:rPr lang="en-US" dirty="0"/>
              <a:t>data = </a:t>
            </a:r>
            <a:r>
              <a:rPr lang="en-US" dirty="0" err="1"/>
              <a:t>pd.read_csv</a:t>
            </a:r>
            <a:r>
              <a:rPr lang="en-US" dirty="0"/>
              <a:t>('FeatureScaling1.csv')</a:t>
            </a:r>
          </a:p>
          <a:p>
            <a:pPr lvl="0"/>
            <a:r>
              <a:rPr lang="en-US" dirty="0"/>
              <a:t>print(data)</a:t>
            </a:r>
          </a:p>
          <a:p>
            <a:pPr lvl="0"/>
            <a:endParaRPr lang="en-US" dirty="0"/>
          </a:p>
          <a:p>
            <a:pPr lvl="0"/>
            <a:r>
              <a:rPr lang="en-US" dirty="0"/>
              <a:t>#</a:t>
            </a:r>
            <a:r>
              <a:rPr lang="en-US" dirty="0" err="1"/>
              <a:t>MinMaxScaler</a:t>
            </a:r>
            <a:endParaRPr lang="en-US" dirty="0"/>
          </a:p>
          <a:p>
            <a:pPr lvl="0"/>
            <a:endParaRPr lang="en-US" dirty="0"/>
          </a:p>
          <a:p>
            <a:pPr lvl="0"/>
            <a:r>
              <a:rPr lang="en-US" dirty="0"/>
              <a:t># define min max scaler</a:t>
            </a:r>
          </a:p>
          <a:p>
            <a:pPr lvl="0"/>
            <a:r>
              <a:rPr lang="en-US" dirty="0"/>
              <a:t>scaler = </a:t>
            </a:r>
            <a:r>
              <a:rPr lang="en-US" dirty="0" err="1"/>
              <a:t>MinMaxScaler</a:t>
            </a:r>
            <a:r>
              <a:rPr lang="en-US" dirty="0"/>
              <a:t>()</a:t>
            </a:r>
          </a:p>
          <a:p>
            <a:pPr lvl="0"/>
            <a:r>
              <a:rPr lang="en-US" dirty="0"/>
              <a:t># transform data</a:t>
            </a:r>
          </a:p>
          <a:p>
            <a:pPr lvl="0"/>
            <a:r>
              <a:rPr lang="en-US" dirty="0"/>
              <a:t>scaled = </a:t>
            </a:r>
            <a:r>
              <a:rPr lang="en-US" dirty="0" err="1"/>
              <a:t>scaler.fit_transform</a:t>
            </a:r>
            <a:r>
              <a:rPr lang="en-US" dirty="0"/>
              <a:t>(data)</a:t>
            </a:r>
          </a:p>
          <a:p>
            <a:pPr lvl="0"/>
            <a:r>
              <a:rPr lang="en-US" dirty="0"/>
              <a:t>print(scaled)</a:t>
            </a:r>
          </a:p>
          <a:p>
            <a:pPr lvl="0"/>
            <a:endParaRPr lang="en-US" dirty="0"/>
          </a:p>
          <a:p>
            <a:pPr lvl="0"/>
            <a:r>
              <a:rPr lang="en-US" dirty="0"/>
              <a:t>#Convert scaled np 2d array into </a:t>
            </a:r>
            <a:r>
              <a:rPr lang="en-US" dirty="0" err="1"/>
              <a:t>dataframe</a:t>
            </a:r>
            <a:r>
              <a:rPr lang="en-US" dirty="0"/>
              <a:t> </a:t>
            </a:r>
          </a:p>
          <a:p>
            <a:pPr lvl="0"/>
            <a:r>
              <a:rPr lang="en-US" dirty="0" err="1"/>
              <a:t>scaleddf</a:t>
            </a:r>
            <a:r>
              <a:rPr lang="en-US" dirty="0"/>
              <a:t> = </a:t>
            </a:r>
            <a:r>
              <a:rPr lang="en-US" dirty="0" err="1"/>
              <a:t>pd.DataFrame</a:t>
            </a:r>
            <a:r>
              <a:rPr lang="en-US" dirty="0"/>
              <a:t>(scaled)</a:t>
            </a:r>
          </a:p>
          <a:p>
            <a:pPr lvl="0"/>
            <a:r>
              <a:rPr lang="en-US" dirty="0"/>
              <a:t>#round off every </a:t>
            </a:r>
          </a:p>
          <a:p>
            <a:pPr lvl="0"/>
            <a:r>
              <a:rPr lang="en-US" dirty="0" err="1"/>
              <a:t>scaleddf</a:t>
            </a:r>
            <a:r>
              <a:rPr lang="en-US" dirty="0"/>
              <a:t>[:]=</a:t>
            </a:r>
            <a:r>
              <a:rPr lang="en-US" dirty="0" err="1"/>
              <a:t>scaleddf</a:t>
            </a:r>
            <a:r>
              <a:rPr lang="en-US" dirty="0"/>
              <a:t>[:].apply(lambda x:round(x,2))</a:t>
            </a:r>
          </a:p>
          <a:p>
            <a:pPr lvl="0"/>
            <a:r>
              <a:rPr lang="en-US" dirty="0"/>
              <a:t>print(</a:t>
            </a:r>
            <a:r>
              <a:rPr lang="en-US" dirty="0" err="1"/>
              <a:t>scaleddf</a:t>
            </a:r>
            <a:r>
              <a:rPr lang="en-US" dirty="0"/>
              <a:t>)</a:t>
            </a:r>
          </a:p>
          <a:p>
            <a:pPr lvl="0"/>
            <a:endParaRPr lang="en-US" dirty="0"/>
          </a:p>
          <a:p>
            <a:pPr lvl="0"/>
            <a:endParaRPr lang="en-US" dirty="0"/>
          </a:p>
          <a:p>
            <a:pPr lvl="0"/>
            <a:r>
              <a:rPr lang="en-US" dirty="0"/>
              <a:t>#  </a:t>
            </a:r>
            <a:r>
              <a:rPr lang="en-US" dirty="0" err="1"/>
              <a:t>StandardScaler</a:t>
            </a:r>
            <a:endParaRPr lang="en-US" dirty="0"/>
          </a:p>
          <a:p>
            <a:pPr lvl="0"/>
            <a:r>
              <a:rPr lang="en-US" dirty="0"/>
              <a:t>from </a:t>
            </a:r>
            <a:r>
              <a:rPr lang="en-US" dirty="0" err="1"/>
              <a:t>sklearn.preprocessing</a:t>
            </a:r>
            <a:r>
              <a:rPr lang="en-US" dirty="0"/>
              <a:t> import </a:t>
            </a:r>
            <a:r>
              <a:rPr lang="en-US" dirty="0" err="1"/>
              <a:t>StandardScaler</a:t>
            </a:r>
            <a:r>
              <a:rPr lang="en-US" dirty="0"/>
              <a:t>  </a:t>
            </a:r>
          </a:p>
          <a:p>
            <a:pPr lvl="0"/>
            <a:r>
              <a:rPr lang="en-US" dirty="0" err="1"/>
              <a:t>st_x</a:t>
            </a:r>
            <a:r>
              <a:rPr lang="en-US" dirty="0"/>
              <a:t>= </a:t>
            </a:r>
            <a:r>
              <a:rPr lang="en-US" dirty="0" err="1"/>
              <a:t>StandardScaler</a:t>
            </a:r>
            <a:r>
              <a:rPr lang="en-US" dirty="0"/>
              <a:t>()  </a:t>
            </a:r>
          </a:p>
          <a:p>
            <a:pPr lvl="0"/>
            <a:endParaRPr lang="en-US" dirty="0"/>
          </a:p>
          <a:p>
            <a:pPr lvl="0"/>
            <a:r>
              <a:rPr lang="en-US" dirty="0"/>
              <a:t>print(data)</a:t>
            </a:r>
          </a:p>
          <a:p>
            <a:pPr lvl="0"/>
            <a:endParaRPr lang="en-US" dirty="0"/>
          </a:p>
          <a:p>
            <a:pPr lvl="0"/>
            <a:r>
              <a:rPr lang="en-US" dirty="0"/>
              <a:t># define standard scaler</a:t>
            </a:r>
          </a:p>
          <a:p>
            <a:pPr lvl="0"/>
            <a:r>
              <a:rPr lang="en-US" dirty="0"/>
              <a:t>scaler = </a:t>
            </a:r>
            <a:r>
              <a:rPr lang="en-US" dirty="0" err="1"/>
              <a:t>StandardScaler</a:t>
            </a:r>
            <a:r>
              <a:rPr lang="en-US" dirty="0"/>
              <a:t>()</a:t>
            </a:r>
          </a:p>
          <a:p>
            <a:pPr lvl="0"/>
            <a:r>
              <a:rPr lang="en-US" dirty="0"/>
              <a:t># transform data</a:t>
            </a:r>
          </a:p>
          <a:p>
            <a:pPr lvl="0"/>
            <a:r>
              <a:rPr lang="en-US" dirty="0"/>
              <a:t>scaled = </a:t>
            </a:r>
            <a:r>
              <a:rPr lang="en-US" dirty="0" err="1"/>
              <a:t>scaler.fit_transform</a:t>
            </a:r>
            <a:r>
              <a:rPr lang="en-US" dirty="0"/>
              <a:t>(data)</a:t>
            </a:r>
          </a:p>
          <a:p>
            <a:pPr lvl="0"/>
            <a:r>
              <a:rPr lang="en-US" dirty="0"/>
              <a:t>print(scaled)</a:t>
            </a:r>
          </a:p>
          <a:p>
            <a:pPr lvl="0"/>
            <a:endParaRPr lang="en-US" dirty="0"/>
          </a:p>
          <a:p>
            <a:pPr lvl="0"/>
            <a:endParaRPr lang="en-US" dirty="0"/>
          </a:p>
          <a:p>
            <a:pPr lvl="0"/>
            <a:r>
              <a:rPr lang="en-US" dirty="0"/>
              <a:t>#Convert scaled np 2d array into </a:t>
            </a:r>
            <a:r>
              <a:rPr lang="en-US" dirty="0" err="1"/>
              <a:t>dataframe</a:t>
            </a:r>
            <a:r>
              <a:rPr lang="en-US" dirty="0"/>
              <a:t> </a:t>
            </a:r>
          </a:p>
          <a:p>
            <a:pPr lvl="0"/>
            <a:r>
              <a:rPr lang="en-US" dirty="0" err="1"/>
              <a:t>scaleddf</a:t>
            </a:r>
            <a:r>
              <a:rPr lang="en-US" dirty="0"/>
              <a:t> = </a:t>
            </a:r>
            <a:r>
              <a:rPr lang="en-US" dirty="0" err="1"/>
              <a:t>pd.DataFrame</a:t>
            </a:r>
            <a:r>
              <a:rPr lang="en-US" dirty="0"/>
              <a:t>(scaled)</a:t>
            </a:r>
          </a:p>
          <a:p>
            <a:pPr lvl="0"/>
            <a:r>
              <a:rPr lang="en-US" dirty="0"/>
              <a:t>#round off every </a:t>
            </a:r>
          </a:p>
          <a:p>
            <a:pPr lvl="0"/>
            <a:r>
              <a:rPr lang="en-US" dirty="0" err="1"/>
              <a:t>scaleddf</a:t>
            </a:r>
            <a:r>
              <a:rPr lang="en-US" dirty="0"/>
              <a:t>[:]=</a:t>
            </a:r>
            <a:r>
              <a:rPr lang="en-US" dirty="0" err="1"/>
              <a:t>scaleddf</a:t>
            </a:r>
            <a:r>
              <a:rPr lang="en-US" dirty="0"/>
              <a:t>[:].apply(lambda x:round(x,2))</a:t>
            </a:r>
          </a:p>
          <a:p>
            <a:pPr lvl="0"/>
            <a:r>
              <a:rPr lang="en-US" dirty="0"/>
              <a:t>print(</a:t>
            </a:r>
            <a:r>
              <a:rPr lang="en-US" dirty="0" err="1"/>
              <a:t>scaleddf</a:t>
            </a:r>
            <a:r>
              <a:rPr lang="en-US" dirty="0"/>
              <a:t>)</a:t>
            </a:r>
          </a:p>
          <a:p>
            <a:pPr lvl="0"/>
            <a:endParaRPr lang="en-US" dirty="0"/>
          </a:p>
          <a:p>
            <a:pPr lvl="0"/>
            <a:endParaRPr lang="en-US" dirty="0"/>
          </a:p>
          <a:p>
            <a:pPr lvl="0"/>
            <a:endParaRPr lang="en-US" dirty="0"/>
          </a:p>
          <a:p>
            <a:pPr lvl="0"/>
            <a:endParaRPr lang="en-US"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716100850"/>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11" end="11"/>
                                            </p:txEl>
                                          </p:spTgt>
                                        </p:tgtEl>
                                        <p:attrNameLst>
                                          <p:attrName>style.visibility</p:attrName>
                                        </p:attrNameLst>
                                      </p:cBhvr>
                                      <p:to>
                                        <p:strVal val="visible"/>
                                      </p:to>
                                    </p:set>
                                    <p:animEffect transition="in" filter="fade">
                                      <p:cBhvr>
                                        <p:cTn id="63" dur="1000"/>
                                        <p:tgtEl>
                                          <p:spTgt spid="3">
                                            <p:txEl>
                                              <p:pRg st="11" end="11"/>
                                            </p:txEl>
                                          </p:spTgt>
                                        </p:tgtEl>
                                      </p:cBhvr>
                                    </p:animEffect>
                                    <p:anim calcmode="lin" valueType="num">
                                      <p:cBhvr>
                                        <p:cTn id="64"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13" end="13"/>
                                            </p:txEl>
                                          </p:spTgt>
                                        </p:tgtEl>
                                        <p:attrNameLst>
                                          <p:attrName>style.visibility</p:attrName>
                                        </p:attrNameLst>
                                      </p:cBhvr>
                                      <p:to>
                                        <p:strVal val="visible"/>
                                      </p:to>
                                    </p:set>
                                    <p:animEffect transition="in" filter="fade">
                                      <p:cBhvr>
                                        <p:cTn id="70" dur="1000"/>
                                        <p:tgtEl>
                                          <p:spTgt spid="3">
                                            <p:txEl>
                                              <p:pRg st="13" end="13"/>
                                            </p:txEl>
                                          </p:spTgt>
                                        </p:tgtEl>
                                      </p:cBhvr>
                                    </p:animEffect>
                                    <p:anim calcmode="lin" valueType="num">
                                      <p:cBhvr>
                                        <p:cTn id="71"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1000"/>
                                        <p:tgtEl>
                                          <p:spTgt spid="3">
                                            <p:txEl>
                                              <p:pRg st="14" end="14"/>
                                            </p:txEl>
                                          </p:spTgt>
                                        </p:tgtEl>
                                      </p:cBhvr>
                                    </p:animEffect>
                                    <p:anim calcmode="lin" valueType="num">
                                      <p:cBhvr>
                                        <p:cTn id="78"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5" end="15"/>
                                            </p:txEl>
                                          </p:spTgt>
                                        </p:tgtEl>
                                        <p:attrNameLst>
                                          <p:attrName>style.visibility</p:attrName>
                                        </p:attrNameLst>
                                      </p:cBhvr>
                                      <p:to>
                                        <p:strVal val="visible"/>
                                      </p:to>
                                    </p:set>
                                    <p:animEffect transition="in" filter="fade">
                                      <p:cBhvr>
                                        <p:cTn id="84" dur="1000"/>
                                        <p:tgtEl>
                                          <p:spTgt spid="3">
                                            <p:txEl>
                                              <p:pRg st="15" end="15"/>
                                            </p:txEl>
                                          </p:spTgt>
                                        </p:tgtEl>
                                      </p:cBhvr>
                                    </p:animEffect>
                                    <p:anim calcmode="lin" valueType="num">
                                      <p:cBhvr>
                                        <p:cTn id="85"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3">
                                            <p:txEl>
                                              <p:pRg st="16" end="16"/>
                                            </p:txEl>
                                          </p:spTgt>
                                        </p:tgtEl>
                                        <p:attrNameLst>
                                          <p:attrName>style.visibility</p:attrName>
                                        </p:attrNameLst>
                                      </p:cBhvr>
                                      <p:to>
                                        <p:strVal val="visible"/>
                                      </p:to>
                                    </p:set>
                                    <p:animEffect transition="in" filter="fade">
                                      <p:cBhvr>
                                        <p:cTn id="91" dur="1000"/>
                                        <p:tgtEl>
                                          <p:spTgt spid="3">
                                            <p:txEl>
                                              <p:pRg st="16" end="16"/>
                                            </p:txEl>
                                          </p:spTgt>
                                        </p:tgtEl>
                                      </p:cBhvr>
                                    </p:animEffect>
                                    <p:anim calcmode="lin" valueType="num">
                                      <p:cBhvr>
                                        <p:cTn id="92"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3">
                                            <p:txEl>
                                              <p:pRg st="17" end="17"/>
                                            </p:txEl>
                                          </p:spTgt>
                                        </p:tgtEl>
                                        <p:attrNameLst>
                                          <p:attrName>style.visibility</p:attrName>
                                        </p:attrNameLst>
                                      </p:cBhvr>
                                      <p:to>
                                        <p:strVal val="visible"/>
                                      </p:to>
                                    </p:set>
                                    <p:animEffect transition="in" filter="fade">
                                      <p:cBhvr>
                                        <p:cTn id="98" dur="1000"/>
                                        <p:tgtEl>
                                          <p:spTgt spid="3">
                                            <p:txEl>
                                              <p:pRg st="17" end="17"/>
                                            </p:txEl>
                                          </p:spTgt>
                                        </p:tgtEl>
                                      </p:cBhvr>
                                    </p:animEffect>
                                    <p:anim calcmode="lin" valueType="num">
                                      <p:cBhvr>
                                        <p:cTn id="99" dur="1000" fill="hold"/>
                                        <p:tgtEl>
                                          <p:spTgt spid="3">
                                            <p:txEl>
                                              <p:pRg st="17" end="17"/>
                                            </p:txEl>
                                          </p:spTgt>
                                        </p:tgtEl>
                                        <p:attrNameLst>
                                          <p:attrName>ppt_x</p:attrName>
                                        </p:attrNameLst>
                                      </p:cBhvr>
                                      <p:tavLst>
                                        <p:tav tm="0">
                                          <p:val>
                                            <p:strVal val="#ppt_x"/>
                                          </p:val>
                                        </p:tav>
                                        <p:tav tm="100000">
                                          <p:val>
                                            <p:strVal val="#ppt_x"/>
                                          </p:val>
                                        </p:tav>
                                      </p:tavLst>
                                    </p:anim>
                                    <p:anim calcmode="lin" valueType="num">
                                      <p:cBhvr>
                                        <p:cTn id="100" dur="1000" fill="hold"/>
                                        <p:tgtEl>
                                          <p:spTgt spid="3">
                                            <p:txEl>
                                              <p:pRg st="17" end="17"/>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3">
                                            <p:txEl>
                                              <p:pRg st="19" end="19"/>
                                            </p:txEl>
                                          </p:spTgt>
                                        </p:tgtEl>
                                        <p:attrNameLst>
                                          <p:attrName>style.visibility</p:attrName>
                                        </p:attrNameLst>
                                      </p:cBhvr>
                                      <p:to>
                                        <p:strVal val="visible"/>
                                      </p:to>
                                    </p:set>
                                    <p:animEffect transition="in" filter="fade">
                                      <p:cBhvr>
                                        <p:cTn id="105" dur="1000"/>
                                        <p:tgtEl>
                                          <p:spTgt spid="3">
                                            <p:txEl>
                                              <p:pRg st="19" end="19"/>
                                            </p:txEl>
                                          </p:spTgt>
                                        </p:tgtEl>
                                      </p:cBhvr>
                                    </p:animEffect>
                                    <p:anim calcmode="lin" valueType="num">
                                      <p:cBhvr>
                                        <p:cTn id="106" dur="1000" fill="hold"/>
                                        <p:tgtEl>
                                          <p:spTgt spid="3">
                                            <p:txEl>
                                              <p:pRg st="19" end="19"/>
                                            </p:txEl>
                                          </p:spTgt>
                                        </p:tgtEl>
                                        <p:attrNameLst>
                                          <p:attrName>ppt_x</p:attrName>
                                        </p:attrNameLst>
                                      </p:cBhvr>
                                      <p:tavLst>
                                        <p:tav tm="0">
                                          <p:val>
                                            <p:strVal val="#ppt_x"/>
                                          </p:val>
                                        </p:tav>
                                        <p:tav tm="100000">
                                          <p:val>
                                            <p:strVal val="#ppt_x"/>
                                          </p:val>
                                        </p:tav>
                                      </p:tavLst>
                                    </p:anim>
                                    <p:anim calcmode="lin" valueType="num">
                                      <p:cBhvr>
                                        <p:cTn id="107" dur="1000" fill="hold"/>
                                        <p:tgtEl>
                                          <p:spTgt spid="3">
                                            <p:txEl>
                                              <p:pRg st="19" end="19"/>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3">
                                            <p:txEl>
                                              <p:pRg st="20" end="20"/>
                                            </p:txEl>
                                          </p:spTgt>
                                        </p:tgtEl>
                                        <p:attrNameLst>
                                          <p:attrName>style.visibility</p:attrName>
                                        </p:attrNameLst>
                                      </p:cBhvr>
                                      <p:to>
                                        <p:strVal val="visible"/>
                                      </p:to>
                                    </p:set>
                                    <p:animEffect transition="in" filter="fade">
                                      <p:cBhvr>
                                        <p:cTn id="112" dur="1000"/>
                                        <p:tgtEl>
                                          <p:spTgt spid="3">
                                            <p:txEl>
                                              <p:pRg st="20" end="20"/>
                                            </p:txEl>
                                          </p:spTgt>
                                        </p:tgtEl>
                                      </p:cBhvr>
                                    </p:animEffect>
                                    <p:anim calcmode="lin" valueType="num">
                                      <p:cBhvr>
                                        <p:cTn id="113" dur="1000" fill="hold"/>
                                        <p:tgtEl>
                                          <p:spTgt spid="3">
                                            <p:txEl>
                                              <p:pRg st="20" end="20"/>
                                            </p:txEl>
                                          </p:spTgt>
                                        </p:tgtEl>
                                        <p:attrNameLst>
                                          <p:attrName>ppt_x</p:attrName>
                                        </p:attrNameLst>
                                      </p:cBhvr>
                                      <p:tavLst>
                                        <p:tav tm="0">
                                          <p:val>
                                            <p:strVal val="#ppt_x"/>
                                          </p:val>
                                        </p:tav>
                                        <p:tav tm="100000">
                                          <p:val>
                                            <p:strVal val="#ppt_x"/>
                                          </p:val>
                                        </p:tav>
                                      </p:tavLst>
                                    </p:anim>
                                    <p:anim calcmode="lin" valueType="num">
                                      <p:cBhvr>
                                        <p:cTn id="114" dur="1000" fill="hold"/>
                                        <p:tgtEl>
                                          <p:spTgt spid="3">
                                            <p:txEl>
                                              <p:pRg st="20" end="20"/>
                                            </p:txEl>
                                          </p:spTgt>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grpId="0" nodeType="clickEffect">
                                  <p:stCondLst>
                                    <p:cond delay="0"/>
                                  </p:stCondLst>
                                  <p:childTnLst>
                                    <p:set>
                                      <p:cBhvr>
                                        <p:cTn id="118" dur="1" fill="hold">
                                          <p:stCondLst>
                                            <p:cond delay="0"/>
                                          </p:stCondLst>
                                        </p:cTn>
                                        <p:tgtEl>
                                          <p:spTgt spid="3">
                                            <p:txEl>
                                              <p:pRg st="21" end="21"/>
                                            </p:txEl>
                                          </p:spTgt>
                                        </p:tgtEl>
                                        <p:attrNameLst>
                                          <p:attrName>style.visibility</p:attrName>
                                        </p:attrNameLst>
                                      </p:cBhvr>
                                      <p:to>
                                        <p:strVal val="visible"/>
                                      </p:to>
                                    </p:set>
                                    <p:animEffect transition="in" filter="fade">
                                      <p:cBhvr>
                                        <p:cTn id="119" dur="1000"/>
                                        <p:tgtEl>
                                          <p:spTgt spid="3">
                                            <p:txEl>
                                              <p:pRg st="21" end="21"/>
                                            </p:txEl>
                                          </p:spTgt>
                                        </p:tgtEl>
                                      </p:cBhvr>
                                    </p:animEffect>
                                    <p:anim calcmode="lin" valueType="num">
                                      <p:cBhvr>
                                        <p:cTn id="120" dur="1000" fill="hold"/>
                                        <p:tgtEl>
                                          <p:spTgt spid="3">
                                            <p:txEl>
                                              <p:pRg st="21" end="21"/>
                                            </p:txEl>
                                          </p:spTgt>
                                        </p:tgtEl>
                                        <p:attrNameLst>
                                          <p:attrName>ppt_x</p:attrName>
                                        </p:attrNameLst>
                                      </p:cBhvr>
                                      <p:tavLst>
                                        <p:tav tm="0">
                                          <p:val>
                                            <p:strVal val="#ppt_x"/>
                                          </p:val>
                                        </p:tav>
                                        <p:tav tm="100000">
                                          <p:val>
                                            <p:strVal val="#ppt_x"/>
                                          </p:val>
                                        </p:tav>
                                      </p:tavLst>
                                    </p:anim>
                                    <p:anim calcmode="lin" valueType="num">
                                      <p:cBhvr>
                                        <p:cTn id="121" dur="1000" fill="hold"/>
                                        <p:tgtEl>
                                          <p:spTgt spid="3">
                                            <p:txEl>
                                              <p:pRg st="21" end="21"/>
                                            </p:txEl>
                                          </p:spTgt>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grpId="0" nodeType="clickEffect">
                                  <p:stCondLst>
                                    <p:cond delay="0"/>
                                  </p:stCondLst>
                                  <p:childTnLst>
                                    <p:set>
                                      <p:cBhvr>
                                        <p:cTn id="125" dur="1" fill="hold">
                                          <p:stCondLst>
                                            <p:cond delay="0"/>
                                          </p:stCondLst>
                                        </p:cTn>
                                        <p:tgtEl>
                                          <p:spTgt spid="3">
                                            <p:txEl>
                                              <p:pRg st="22" end="22"/>
                                            </p:txEl>
                                          </p:spTgt>
                                        </p:tgtEl>
                                        <p:attrNameLst>
                                          <p:attrName>style.visibility</p:attrName>
                                        </p:attrNameLst>
                                      </p:cBhvr>
                                      <p:to>
                                        <p:strVal val="visible"/>
                                      </p:to>
                                    </p:set>
                                    <p:animEffect transition="in" filter="fade">
                                      <p:cBhvr>
                                        <p:cTn id="126" dur="1000"/>
                                        <p:tgtEl>
                                          <p:spTgt spid="3">
                                            <p:txEl>
                                              <p:pRg st="22" end="22"/>
                                            </p:txEl>
                                          </p:spTgt>
                                        </p:tgtEl>
                                      </p:cBhvr>
                                    </p:animEffect>
                                    <p:anim calcmode="lin" valueType="num">
                                      <p:cBhvr>
                                        <p:cTn id="127" dur="1000" fill="hold"/>
                                        <p:tgtEl>
                                          <p:spTgt spid="3">
                                            <p:txEl>
                                              <p:pRg st="22" end="22"/>
                                            </p:txEl>
                                          </p:spTgt>
                                        </p:tgtEl>
                                        <p:attrNameLst>
                                          <p:attrName>ppt_x</p:attrName>
                                        </p:attrNameLst>
                                      </p:cBhvr>
                                      <p:tavLst>
                                        <p:tav tm="0">
                                          <p:val>
                                            <p:strVal val="#ppt_x"/>
                                          </p:val>
                                        </p:tav>
                                        <p:tav tm="100000">
                                          <p:val>
                                            <p:strVal val="#ppt_x"/>
                                          </p:val>
                                        </p:tav>
                                      </p:tavLst>
                                    </p:anim>
                                    <p:anim calcmode="lin" valueType="num">
                                      <p:cBhvr>
                                        <p:cTn id="128" dur="1000" fill="hold"/>
                                        <p:tgtEl>
                                          <p:spTgt spid="3">
                                            <p:txEl>
                                              <p:pRg st="22" end="22"/>
                                            </p:txEl>
                                          </p:spTgt>
                                        </p:tgtEl>
                                        <p:attrNameLst>
                                          <p:attrName>ppt_y</p:attrName>
                                        </p:attrNameLst>
                                      </p:cBhvr>
                                      <p:tavLst>
                                        <p:tav tm="0">
                                          <p:val>
                                            <p:strVal val="#ppt_y+.1"/>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42" presetClass="entr" presetSubtype="0" fill="hold" grpId="0" nodeType="clickEffect">
                                  <p:stCondLst>
                                    <p:cond delay="0"/>
                                  </p:stCondLst>
                                  <p:childTnLst>
                                    <p:set>
                                      <p:cBhvr>
                                        <p:cTn id="132" dur="1" fill="hold">
                                          <p:stCondLst>
                                            <p:cond delay="0"/>
                                          </p:stCondLst>
                                        </p:cTn>
                                        <p:tgtEl>
                                          <p:spTgt spid="3">
                                            <p:txEl>
                                              <p:pRg st="23" end="23"/>
                                            </p:txEl>
                                          </p:spTgt>
                                        </p:tgtEl>
                                        <p:attrNameLst>
                                          <p:attrName>style.visibility</p:attrName>
                                        </p:attrNameLst>
                                      </p:cBhvr>
                                      <p:to>
                                        <p:strVal val="visible"/>
                                      </p:to>
                                    </p:set>
                                    <p:animEffect transition="in" filter="fade">
                                      <p:cBhvr>
                                        <p:cTn id="133" dur="1000"/>
                                        <p:tgtEl>
                                          <p:spTgt spid="3">
                                            <p:txEl>
                                              <p:pRg st="23" end="23"/>
                                            </p:txEl>
                                          </p:spTgt>
                                        </p:tgtEl>
                                      </p:cBhvr>
                                    </p:animEffect>
                                    <p:anim calcmode="lin" valueType="num">
                                      <p:cBhvr>
                                        <p:cTn id="134" dur="1000" fill="hold"/>
                                        <p:tgtEl>
                                          <p:spTgt spid="3">
                                            <p:txEl>
                                              <p:pRg st="23" end="23"/>
                                            </p:txEl>
                                          </p:spTgt>
                                        </p:tgtEl>
                                        <p:attrNameLst>
                                          <p:attrName>ppt_x</p:attrName>
                                        </p:attrNameLst>
                                      </p:cBhvr>
                                      <p:tavLst>
                                        <p:tav tm="0">
                                          <p:val>
                                            <p:strVal val="#ppt_x"/>
                                          </p:val>
                                        </p:tav>
                                        <p:tav tm="100000">
                                          <p:val>
                                            <p:strVal val="#ppt_x"/>
                                          </p:val>
                                        </p:tav>
                                      </p:tavLst>
                                    </p:anim>
                                    <p:anim calcmode="lin" valueType="num">
                                      <p:cBhvr>
                                        <p:cTn id="135" dur="1000" fill="hold"/>
                                        <p:tgtEl>
                                          <p:spTgt spid="3">
                                            <p:txEl>
                                              <p:pRg st="23" end="23"/>
                                            </p:txEl>
                                          </p:spTgt>
                                        </p:tgtEl>
                                        <p:attrNameLst>
                                          <p:attrName>ppt_y</p:attrName>
                                        </p:attrNameLst>
                                      </p:cBhvr>
                                      <p:tavLst>
                                        <p:tav tm="0">
                                          <p:val>
                                            <p:strVal val="#ppt_y+.1"/>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42" presetClass="entr" presetSubtype="0" fill="hold" grpId="0" nodeType="clickEffect">
                                  <p:stCondLst>
                                    <p:cond delay="0"/>
                                  </p:stCondLst>
                                  <p:childTnLst>
                                    <p:set>
                                      <p:cBhvr>
                                        <p:cTn id="139" dur="1" fill="hold">
                                          <p:stCondLst>
                                            <p:cond delay="0"/>
                                          </p:stCondLst>
                                        </p:cTn>
                                        <p:tgtEl>
                                          <p:spTgt spid="3">
                                            <p:txEl>
                                              <p:pRg st="26" end="26"/>
                                            </p:txEl>
                                          </p:spTgt>
                                        </p:tgtEl>
                                        <p:attrNameLst>
                                          <p:attrName>style.visibility</p:attrName>
                                        </p:attrNameLst>
                                      </p:cBhvr>
                                      <p:to>
                                        <p:strVal val="visible"/>
                                      </p:to>
                                    </p:set>
                                    <p:animEffect transition="in" filter="fade">
                                      <p:cBhvr>
                                        <p:cTn id="140" dur="1000"/>
                                        <p:tgtEl>
                                          <p:spTgt spid="3">
                                            <p:txEl>
                                              <p:pRg st="26" end="26"/>
                                            </p:txEl>
                                          </p:spTgt>
                                        </p:tgtEl>
                                      </p:cBhvr>
                                    </p:animEffect>
                                    <p:anim calcmode="lin" valueType="num">
                                      <p:cBhvr>
                                        <p:cTn id="141" dur="1000" fill="hold"/>
                                        <p:tgtEl>
                                          <p:spTgt spid="3">
                                            <p:txEl>
                                              <p:pRg st="26" end="26"/>
                                            </p:txEl>
                                          </p:spTgt>
                                        </p:tgtEl>
                                        <p:attrNameLst>
                                          <p:attrName>ppt_x</p:attrName>
                                        </p:attrNameLst>
                                      </p:cBhvr>
                                      <p:tavLst>
                                        <p:tav tm="0">
                                          <p:val>
                                            <p:strVal val="#ppt_x"/>
                                          </p:val>
                                        </p:tav>
                                        <p:tav tm="100000">
                                          <p:val>
                                            <p:strVal val="#ppt_x"/>
                                          </p:val>
                                        </p:tav>
                                      </p:tavLst>
                                    </p:anim>
                                    <p:anim calcmode="lin" valueType="num">
                                      <p:cBhvr>
                                        <p:cTn id="142" dur="1000" fill="hold"/>
                                        <p:tgtEl>
                                          <p:spTgt spid="3">
                                            <p:txEl>
                                              <p:pRg st="26" end="26"/>
                                            </p:txEl>
                                          </p:spTgt>
                                        </p:tgtEl>
                                        <p:attrNameLst>
                                          <p:attrName>ppt_y</p:attrName>
                                        </p:attrNameLst>
                                      </p:cBhvr>
                                      <p:tavLst>
                                        <p:tav tm="0">
                                          <p:val>
                                            <p:strVal val="#ppt_y+.1"/>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42" presetClass="entr" presetSubtype="0" fill="hold" grpId="0" nodeType="clickEffect">
                                  <p:stCondLst>
                                    <p:cond delay="0"/>
                                  </p:stCondLst>
                                  <p:childTnLst>
                                    <p:set>
                                      <p:cBhvr>
                                        <p:cTn id="146" dur="1" fill="hold">
                                          <p:stCondLst>
                                            <p:cond delay="0"/>
                                          </p:stCondLst>
                                        </p:cTn>
                                        <p:tgtEl>
                                          <p:spTgt spid="3">
                                            <p:txEl>
                                              <p:pRg st="27" end="27"/>
                                            </p:txEl>
                                          </p:spTgt>
                                        </p:tgtEl>
                                        <p:attrNameLst>
                                          <p:attrName>style.visibility</p:attrName>
                                        </p:attrNameLst>
                                      </p:cBhvr>
                                      <p:to>
                                        <p:strVal val="visible"/>
                                      </p:to>
                                    </p:set>
                                    <p:animEffect transition="in" filter="fade">
                                      <p:cBhvr>
                                        <p:cTn id="147" dur="1000"/>
                                        <p:tgtEl>
                                          <p:spTgt spid="3">
                                            <p:txEl>
                                              <p:pRg st="27" end="27"/>
                                            </p:txEl>
                                          </p:spTgt>
                                        </p:tgtEl>
                                      </p:cBhvr>
                                    </p:animEffect>
                                    <p:anim calcmode="lin" valueType="num">
                                      <p:cBhvr>
                                        <p:cTn id="148" dur="1000" fill="hold"/>
                                        <p:tgtEl>
                                          <p:spTgt spid="3">
                                            <p:txEl>
                                              <p:pRg st="27" end="27"/>
                                            </p:txEl>
                                          </p:spTgt>
                                        </p:tgtEl>
                                        <p:attrNameLst>
                                          <p:attrName>ppt_x</p:attrName>
                                        </p:attrNameLst>
                                      </p:cBhvr>
                                      <p:tavLst>
                                        <p:tav tm="0">
                                          <p:val>
                                            <p:strVal val="#ppt_x"/>
                                          </p:val>
                                        </p:tav>
                                        <p:tav tm="100000">
                                          <p:val>
                                            <p:strVal val="#ppt_x"/>
                                          </p:val>
                                        </p:tav>
                                      </p:tavLst>
                                    </p:anim>
                                    <p:anim calcmode="lin" valueType="num">
                                      <p:cBhvr>
                                        <p:cTn id="149" dur="1000" fill="hold"/>
                                        <p:tgtEl>
                                          <p:spTgt spid="3">
                                            <p:txEl>
                                              <p:pRg st="27" end="27"/>
                                            </p:txEl>
                                          </p:spTgt>
                                        </p:tgtEl>
                                        <p:attrNameLst>
                                          <p:attrName>ppt_y</p:attrName>
                                        </p:attrNameLst>
                                      </p:cBhvr>
                                      <p:tavLst>
                                        <p:tav tm="0">
                                          <p:val>
                                            <p:strVal val="#ppt_y+.1"/>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42" presetClass="entr" presetSubtype="0" fill="hold" grpId="0" nodeType="clickEffect">
                                  <p:stCondLst>
                                    <p:cond delay="0"/>
                                  </p:stCondLst>
                                  <p:childTnLst>
                                    <p:set>
                                      <p:cBhvr>
                                        <p:cTn id="153" dur="1" fill="hold">
                                          <p:stCondLst>
                                            <p:cond delay="0"/>
                                          </p:stCondLst>
                                        </p:cTn>
                                        <p:tgtEl>
                                          <p:spTgt spid="3">
                                            <p:txEl>
                                              <p:pRg st="28" end="28"/>
                                            </p:txEl>
                                          </p:spTgt>
                                        </p:tgtEl>
                                        <p:attrNameLst>
                                          <p:attrName>style.visibility</p:attrName>
                                        </p:attrNameLst>
                                      </p:cBhvr>
                                      <p:to>
                                        <p:strVal val="visible"/>
                                      </p:to>
                                    </p:set>
                                    <p:animEffect transition="in" filter="fade">
                                      <p:cBhvr>
                                        <p:cTn id="154" dur="1000"/>
                                        <p:tgtEl>
                                          <p:spTgt spid="3">
                                            <p:txEl>
                                              <p:pRg st="28" end="28"/>
                                            </p:txEl>
                                          </p:spTgt>
                                        </p:tgtEl>
                                      </p:cBhvr>
                                    </p:animEffect>
                                    <p:anim calcmode="lin" valueType="num">
                                      <p:cBhvr>
                                        <p:cTn id="155" dur="1000" fill="hold"/>
                                        <p:tgtEl>
                                          <p:spTgt spid="3">
                                            <p:txEl>
                                              <p:pRg st="28" end="28"/>
                                            </p:txEl>
                                          </p:spTgt>
                                        </p:tgtEl>
                                        <p:attrNameLst>
                                          <p:attrName>ppt_x</p:attrName>
                                        </p:attrNameLst>
                                      </p:cBhvr>
                                      <p:tavLst>
                                        <p:tav tm="0">
                                          <p:val>
                                            <p:strVal val="#ppt_x"/>
                                          </p:val>
                                        </p:tav>
                                        <p:tav tm="100000">
                                          <p:val>
                                            <p:strVal val="#ppt_x"/>
                                          </p:val>
                                        </p:tav>
                                      </p:tavLst>
                                    </p:anim>
                                    <p:anim calcmode="lin" valueType="num">
                                      <p:cBhvr>
                                        <p:cTn id="156" dur="1000" fill="hold"/>
                                        <p:tgtEl>
                                          <p:spTgt spid="3">
                                            <p:txEl>
                                              <p:pRg st="28" end="28"/>
                                            </p:txEl>
                                          </p:spTgt>
                                        </p:tgtEl>
                                        <p:attrNameLst>
                                          <p:attrName>ppt_y</p:attrName>
                                        </p:attrNameLst>
                                      </p:cBhvr>
                                      <p:tavLst>
                                        <p:tav tm="0">
                                          <p:val>
                                            <p:strVal val="#ppt_y+.1"/>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42" presetClass="entr" presetSubtype="0" fill="hold" grpId="0" nodeType="clickEffect">
                                  <p:stCondLst>
                                    <p:cond delay="0"/>
                                  </p:stCondLst>
                                  <p:childTnLst>
                                    <p:set>
                                      <p:cBhvr>
                                        <p:cTn id="160" dur="1" fill="hold">
                                          <p:stCondLst>
                                            <p:cond delay="0"/>
                                          </p:stCondLst>
                                        </p:cTn>
                                        <p:tgtEl>
                                          <p:spTgt spid="3">
                                            <p:txEl>
                                              <p:pRg st="30" end="30"/>
                                            </p:txEl>
                                          </p:spTgt>
                                        </p:tgtEl>
                                        <p:attrNameLst>
                                          <p:attrName>style.visibility</p:attrName>
                                        </p:attrNameLst>
                                      </p:cBhvr>
                                      <p:to>
                                        <p:strVal val="visible"/>
                                      </p:to>
                                    </p:set>
                                    <p:animEffect transition="in" filter="fade">
                                      <p:cBhvr>
                                        <p:cTn id="161" dur="1000"/>
                                        <p:tgtEl>
                                          <p:spTgt spid="3">
                                            <p:txEl>
                                              <p:pRg st="30" end="30"/>
                                            </p:txEl>
                                          </p:spTgt>
                                        </p:tgtEl>
                                      </p:cBhvr>
                                    </p:animEffect>
                                    <p:anim calcmode="lin" valueType="num">
                                      <p:cBhvr>
                                        <p:cTn id="162" dur="1000" fill="hold"/>
                                        <p:tgtEl>
                                          <p:spTgt spid="3">
                                            <p:txEl>
                                              <p:pRg st="30" end="30"/>
                                            </p:txEl>
                                          </p:spTgt>
                                        </p:tgtEl>
                                        <p:attrNameLst>
                                          <p:attrName>ppt_x</p:attrName>
                                        </p:attrNameLst>
                                      </p:cBhvr>
                                      <p:tavLst>
                                        <p:tav tm="0">
                                          <p:val>
                                            <p:strVal val="#ppt_x"/>
                                          </p:val>
                                        </p:tav>
                                        <p:tav tm="100000">
                                          <p:val>
                                            <p:strVal val="#ppt_x"/>
                                          </p:val>
                                        </p:tav>
                                      </p:tavLst>
                                    </p:anim>
                                    <p:anim calcmode="lin" valueType="num">
                                      <p:cBhvr>
                                        <p:cTn id="163" dur="1000" fill="hold"/>
                                        <p:tgtEl>
                                          <p:spTgt spid="3">
                                            <p:txEl>
                                              <p:pRg st="30" end="30"/>
                                            </p:txEl>
                                          </p:spTgt>
                                        </p:tgtEl>
                                        <p:attrNameLst>
                                          <p:attrName>ppt_y</p:attrName>
                                        </p:attrNameLst>
                                      </p:cBhvr>
                                      <p:tavLst>
                                        <p:tav tm="0">
                                          <p:val>
                                            <p:strVal val="#ppt_y+.1"/>
                                          </p:val>
                                        </p:tav>
                                        <p:tav tm="100000">
                                          <p:val>
                                            <p:strVal val="#ppt_y"/>
                                          </p:val>
                                        </p:tav>
                                      </p:tavLst>
                                    </p:anim>
                                  </p:childTnLst>
                                </p:cTn>
                              </p:par>
                            </p:childTnLst>
                          </p:cTn>
                        </p:par>
                      </p:childTnLst>
                    </p:cTn>
                  </p:par>
                  <p:par>
                    <p:cTn id="164" fill="hold">
                      <p:stCondLst>
                        <p:cond delay="indefinite"/>
                      </p:stCondLst>
                      <p:childTnLst>
                        <p:par>
                          <p:cTn id="165" fill="hold">
                            <p:stCondLst>
                              <p:cond delay="0"/>
                            </p:stCondLst>
                            <p:childTnLst>
                              <p:par>
                                <p:cTn id="166" presetID="42" presetClass="entr" presetSubtype="0" fill="hold" grpId="0" nodeType="clickEffect">
                                  <p:stCondLst>
                                    <p:cond delay="0"/>
                                  </p:stCondLst>
                                  <p:childTnLst>
                                    <p:set>
                                      <p:cBhvr>
                                        <p:cTn id="167" dur="1" fill="hold">
                                          <p:stCondLst>
                                            <p:cond delay="0"/>
                                          </p:stCondLst>
                                        </p:cTn>
                                        <p:tgtEl>
                                          <p:spTgt spid="3">
                                            <p:txEl>
                                              <p:pRg st="32" end="32"/>
                                            </p:txEl>
                                          </p:spTgt>
                                        </p:tgtEl>
                                        <p:attrNameLst>
                                          <p:attrName>style.visibility</p:attrName>
                                        </p:attrNameLst>
                                      </p:cBhvr>
                                      <p:to>
                                        <p:strVal val="visible"/>
                                      </p:to>
                                    </p:set>
                                    <p:animEffect transition="in" filter="fade">
                                      <p:cBhvr>
                                        <p:cTn id="168" dur="1000"/>
                                        <p:tgtEl>
                                          <p:spTgt spid="3">
                                            <p:txEl>
                                              <p:pRg st="32" end="32"/>
                                            </p:txEl>
                                          </p:spTgt>
                                        </p:tgtEl>
                                      </p:cBhvr>
                                    </p:animEffect>
                                    <p:anim calcmode="lin" valueType="num">
                                      <p:cBhvr>
                                        <p:cTn id="169" dur="1000" fill="hold"/>
                                        <p:tgtEl>
                                          <p:spTgt spid="3">
                                            <p:txEl>
                                              <p:pRg st="32" end="32"/>
                                            </p:txEl>
                                          </p:spTgt>
                                        </p:tgtEl>
                                        <p:attrNameLst>
                                          <p:attrName>ppt_x</p:attrName>
                                        </p:attrNameLst>
                                      </p:cBhvr>
                                      <p:tavLst>
                                        <p:tav tm="0">
                                          <p:val>
                                            <p:strVal val="#ppt_x"/>
                                          </p:val>
                                        </p:tav>
                                        <p:tav tm="100000">
                                          <p:val>
                                            <p:strVal val="#ppt_x"/>
                                          </p:val>
                                        </p:tav>
                                      </p:tavLst>
                                    </p:anim>
                                    <p:anim calcmode="lin" valueType="num">
                                      <p:cBhvr>
                                        <p:cTn id="170" dur="1000" fill="hold"/>
                                        <p:tgtEl>
                                          <p:spTgt spid="3">
                                            <p:txEl>
                                              <p:pRg st="32" end="32"/>
                                            </p:txEl>
                                          </p:spTgt>
                                        </p:tgtEl>
                                        <p:attrNameLst>
                                          <p:attrName>ppt_y</p:attrName>
                                        </p:attrNameLst>
                                      </p:cBhvr>
                                      <p:tavLst>
                                        <p:tav tm="0">
                                          <p:val>
                                            <p:strVal val="#ppt_y+.1"/>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42" presetClass="entr" presetSubtype="0" fill="hold" grpId="0" nodeType="clickEffect">
                                  <p:stCondLst>
                                    <p:cond delay="0"/>
                                  </p:stCondLst>
                                  <p:childTnLst>
                                    <p:set>
                                      <p:cBhvr>
                                        <p:cTn id="174" dur="1" fill="hold">
                                          <p:stCondLst>
                                            <p:cond delay="0"/>
                                          </p:stCondLst>
                                        </p:cTn>
                                        <p:tgtEl>
                                          <p:spTgt spid="3">
                                            <p:txEl>
                                              <p:pRg st="33" end="33"/>
                                            </p:txEl>
                                          </p:spTgt>
                                        </p:tgtEl>
                                        <p:attrNameLst>
                                          <p:attrName>style.visibility</p:attrName>
                                        </p:attrNameLst>
                                      </p:cBhvr>
                                      <p:to>
                                        <p:strVal val="visible"/>
                                      </p:to>
                                    </p:set>
                                    <p:animEffect transition="in" filter="fade">
                                      <p:cBhvr>
                                        <p:cTn id="175" dur="1000"/>
                                        <p:tgtEl>
                                          <p:spTgt spid="3">
                                            <p:txEl>
                                              <p:pRg st="33" end="33"/>
                                            </p:txEl>
                                          </p:spTgt>
                                        </p:tgtEl>
                                      </p:cBhvr>
                                    </p:animEffect>
                                    <p:anim calcmode="lin" valueType="num">
                                      <p:cBhvr>
                                        <p:cTn id="176" dur="1000" fill="hold"/>
                                        <p:tgtEl>
                                          <p:spTgt spid="3">
                                            <p:txEl>
                                              <p:pRg st="33" end="33"/>
                                            </p:txEl>
                                          </p:spTgt>
                                        </p:tgtEl>
                                        <p:attrNameLst>
                                          <p:attrName>ppt_x</p:attrName>
                                        </p:attrNameLst>
                                      </p:cBhvr>
                                      <p:tavLst>
                                        <p:tav tm="0">
                                          <p:val>
                                            <p:strVal val="#ppt_x"/>
                                          </p:val>
                                        </p:tav>
                                        <p:tav tm="100000">
                                          <p:val>
                                            <p:strVal val="#ppt_x"/>
                                          </p:val>
                                        </p:tav>
                                      </p:tavLst>
                                    </p:anim>
                                    <p:anim calcmode="lin" valueType="num">
                                      <p:cBhvr>
                                        <p:cTn id="177" dur="1000" fill="hold"/>
                                        <p:tgtEl>
                                          <p:spTgt spid="3">
                                            <p:txEl>
                                              <p:pRg st="33" end="33"/>
                                            </p:txEl>
                                          </p:spTgt>
                                        </p:tgtEl>
                                        <p:attrNameLst>
                                          <p:attrName>ppt_y</p:attrName>
                                        </p:attrNameLst>
                                      </p:cBhvr>
                                      <p:tavLst>
                                        <p:tav tm="0">
                                          <p:val>
                                            <p:strVal val="#ppt_y+.1"/>
                                          </p:val>
                                        </p:tav>
                                        <p:tav tm="100000">
                                          <p:val>
                                            <p:strVal val="#ppt_y"/>
                                          </p:val>
                                        </p:tav>
                                      </p:tavLst>
                                    </p:anim>
                                  </p:childTnLst>
                                </p:cTn>
                              </p:par>
                            </p:childTnLst>
                          </p:cTn>
                        </p:par>
                      </p:childTnLst>
                    </p:cTn>
                  </p:par>
                  <p:par>
                    <p:cTn id="178" fill="hold">
                      <p:stCondLst>
                        <p:cond delay="indefinite"/>
                      </p:stCondLst>
                      <p:childTnLst>
                        <p:par>
                          <p:cTn id="179" fill="hold">
                            <p:stCondLst>
                              <p:cond delay="0"/>
                            </p:stCondLst>
                            <p:childTnLst>
                              <p:par>
                                <p:cTn id="180" presetID="42" presetClass="entr" presetSubtype="0" fill="hold" grpId="0" nodeType="clickEffect">
                                  <p:stCondLst>
                                    <p:cond delay="0"/>
                                  </p:stCondLst>
                                  <p:childTnLst>
                                    <p:set>
                                      <p:cBhvr>
                                        <p:cTn id="181" dur="1" fill="hold">
                                          <p:stCondLst>
                                            <p:cond delay="0"/>
                                          </p:stCondLst>
                                        </p:cTn>
                                        <p:tgtEl>
                                          <p:spTgt spid="3">
                                            <p:txEl>
                                              <p:pRg st="34" end="34"/>
                                            </p:txEl>
                                          </p:spTgt>
                                        </p:tgtEl>
                                        <p:attrNameLst>
                                          <p:attrName>style.visibility</p:attrName>
                                        </p:attrNameLst>
                                      </p:cBhvr>
                                      <p:to>
                                        <p:strVal val="visible"/>
                                      </p:to>
                                    </p:set>
                                    <p:animEffect transition="in" filter="fade">
                                      <p:cBhvr>
                                        <p:cTn id="182" dur="1000"/>
                                        <p:tgtEl>
                                          <p:spTgt spid="3">
                                            <p:txEl>
                                              <p:pRg st="34" end="34"/>
                                            </p:txEl>
                                          </p:spTgt>
                                        </p:tgtEl>
                                      </p:cBhvr>
                                    </p:animEffect>
                                    <p:anim calcmode="lin" valueType="num">
                                      <p:cBhvr>
                                        <p:cTn id="183" dur="1000" fill="hold"/>
                                        <p:tgtEl>
                                          <p:spTgt spid="3">
                                            <p:txEl>
                                              <p:pRg st="34" end="34"/>
                                            </p:txEl>
                                          </p:spTgt>
                                        </p:tgtEl>
                                        <p:attrNameLst>
                                          <p:attrName>ppt_x</p:attrName>
                                        </p:attrNameLst>
                                      </p:cBhvr>
                                      <p:tavLst>
                                        <p:tav tm="0">
                                          <p:val>
                                            <p:strVal val="#ppt_x"/>
                                          </p:val>
                                        </p:tav>
                                        <p:tav tm="100000">
                                          <p:val>
                                            <p:strVal val="#ppt_x"/>
                                          </p:val>
                                        </p:tav>
                                      </p:tavLst>
                                    </p:anim>
                                    <p:anim calcmode="lin" valueType="num">
                                      <p:cBhvr>
                                        <p:cTn id="184" dur="1000" fill="hold"/>
                                        <p:tgtEl>
                                          <p:spTgt spid="3">
                                            <p:txEl>
                                              <p:pRg st="34" end="34"/>
                                            </p:txEl>
                                          </p:spTgt>
                                        </p:tgtEl>
                                        <p:attrNameLst>
                                          <p:attrName>ppt_y</p:attrName>
                                        </p:attrNameLst>
                                      </p:cBhvr>
                                      <p:tavLst>
                                        <p:tav tm="0">
                                          <p:val>
                                            <p:strVal val="#ppt_y+.1"/>
                                          </p:val>
                                        </p:tav>
                                        <p:tav tm="100000">
                                          <p:val>
                                            <p:strVal val="#ppt_y"/>
                                          </p:val>
                                        </p:tav>
                                      </p:tavLst>
                                    </p:anim>
                                  </p:childTnLst>
                                </p:cTn>
                              </p:par>
                            </p:childTnLst>
                          </p:cTn>
                        </p:par>
                      </p:childTnLst>
                    </p:cTn>
                  </p:par>
                  <p:par>
                    <p:cTn id="185" fill="hold">
                      <p:stCondLst>
                        <p:cond delay="indefinite"/>
                      </p:stCondLst>
                      <p:childTnLst>
                        <p:par>
                          <p:cTn id="186" fill="hold">
                            <p:stCondLst>
                              <p:cond delay="0"/>
                            </p:stCondLst>
                            <p:childTnLst>
                              <p:par>
                                <p:cTn id="187" presetID="42" presetClass="entr" presetSubtype="0" fill="hold" grpId="0" nodeType="clickEffect">
                                  <p:stCondLst>
                                    <p:cond delay="0"/>
                                  </p:stCondLst>
                                  <p:childTnLst>
                                    <p:set>
                                      <p:cBhvr>
                                        <p:cTn id="188" dur="1" fill="hold">
                                          <p:stCondLst>
                                            <p:cond delay="0"/>
                                          </p:stCondLst>
                                        </p:cTn>
                                        <p:tgtEl>
                                          <p:spTgt spid="3">
                                            <p:txEl>
                                              <p:pRg st="35" end="35"/>
                                            </p:txEl>
                                          </p:spTgt>
                                        </p:tgtEl>
                                        <p:attrNameLst>
                                          <p:attrName>style.visibility</p:attrName>
                                        </p:attrNameLst>
                                      </p:cBhvr>
                                      <p:to>
                                        <p:strVal val="visible"/>
                                      </p:to>
                                    </p:set>
                                    <p:animEffect transition="in" filter="fade">
                                      <p:cBhvr>
                                        <p:cTn id="189" dur="1000"/>
                                        <p:tgtEl>
                                          <p:spTgt spid="3">
                                            <p:txEl>
                                              <p:pRg st="35" end="35"/>
                                            </p:txEl>
                                          </p:spTgt>
                                        </p:tgtEl>
                                      </p:cBhvr>
                                    </p:animEffect>
                                    <p:anim calcmode="lin" valueType="num">
                                      <p:cBhvr>
                                        <p:cTn id="190" dur="1000" fill="hold"/>
                                        <p:tgtEl>
                                          <p:spTgt spid="3">
                                            <p:txEl>
                                              <p:pRg st="35" end="35"/>
                                            </p:txEl>
                                          </p:spTgt>
                                        </p:tgtEl>
                                        <p:attrNameLst>
                                          <p:attrName>ppt_x</p:attrName>
                                        </p:attrNameLst>
                                      </p:cBhvr>
                                      <p:tavLst>
                                        <p:tav tm="0">
                                          <p:val>
                                            <p:strVal val="#ppt_x"/>
                                          </p:val>
                                        </p:tav>
                                        <p:tav tm="100000">
                                          <p:val>
                                            <p:strVal val="#ppt_x"/>
                                          </p:val>
                                        </p:tav>
                                      </p:tavLst>
                                    </p:anim>
                                    <p:anim calcmode="lin" valueType="num">
                                      <p:cBhvr>
                                        <p:cTn id="191" dur="1000" fill="hold"/>
                                        <p:tgtEl>
                                          <p:spTgt spid="3">
                                            <p:txEl>
                                              <p:pRg st="35" end="35"/>
                                            </p:txEl>
                                          </p:spTgt>
                                        </p:tgtEl>
                                        <p:attrNameLst>
                                          <p:attrName>ppt_y</p:attrName>
                                        </p:attrNameLst>
                                      </p:cBhvr>
                                      <p:tavLst>
                                        <p:tav tm="0">
                                          <p:val>
                                            <p:strVal val="#ppt_y+.1"/>
                                          </p:val>
                                        </p:tav>
                                        <p:tav tm="100000">
                                          <p:val>
                                            <p:strVal val="#ppt_y"/>
                                          </p:val>
                                        </p:tav>
                                      </p:tavLst>
                                    </p:anim>
                                  </p:childTnLst>
                                </p:cTn>
                              </p:par>
                            </p:childTnLst>
                          </p:cTn>
                        </p:par>
                      </p:childTnLst>
                    </p:cTn>
                  </p:par>
                  <p:par>
                    <p:cTn id="192" fill="hold">
                      <p:stCondLst>
                        <p:cond delay="indefinite"/>
                      </p:stCondLst>
                      <p:childTnLst>
                        <p:par>
                          <p:cTn id="193" fill="hold">
                            <p:stCondLst>
                              <p:cond delay="0"/>
                            </p:stCondLst>
                            <p:childTnLst>
                              <p:par>
                                <p:cTn id="194" presetID="42" presetClass="entr" presetSubtype="0" fill="hold" grpId="0" nodeType="clickEffect">
                                  <p:stCondLst>
                                    <p:cond delay="0"/>
                                  </p:stCondLst>
                                  <p:childTnLst>
                                    <p:set>
                                      <p:cBhvr>
                                        <p:cTn id="195" dur="1" fill="hold">
                                          <p:stCondLst>
                                            <p:cond delay="0"/>
                                          </p:stCondLst>
                                        </p:cTn>
                                        <p:tgtEl>
                                          <p:spTgt spid="3">
                                            <p:txEl>
                                              <p:pRg st="36" end="36"/>
                                            </p:txEl>
                                          </p:spTgt>
                                        </p:tgtEl>
                                        <p:attrNameLst>
                                          <p:attrName>style.visibility</p:attrName>
                                        </p:attrNameLst>
                                      </p:cBhvr>
                                      <p:to>
                                        <p:strVal val="visible"/>
                                      </p:to>
                                    </p:set>
                                    <p:animEffect transition="in" filter="fade">
                                      <p:cBhvr>
                                        <p:cTn id="196" dur="1000"/>
                                        <p:tgtEl>
                                          <p:spTgt spid="3">
                                            <p:txEl>
                                              <p:pRg st="36" end="36"/>
                                            </p:txEl>
                                          </p:spTgt>
                                        </p:tgtEl>
                                      </p:cBhvr>
                                    </p:animEffect>
                                    <p:anim calcmode="lin" valueType="num">
                                      <p:cBhvr>
                                        <p:cTn id="197" dur="1000" fill="hold"/>
                                        <p:tgtEl>
                                          <p:spTgt spid="3">
                                            <p:txEl>
                                              <p:pRg st="36" end="36"/>
                                            </p:txEl>
                                          </p:spTgt>
                                        </p:tgtEl>
                                        <p:attrNameLst>
                                          <p:attrName>ppt_x</p:attrName>
                                        </p:attrNameLst>
                                      </p:cBhvr>
                                      <p:tavLst>
                                        <p:tav tm="0">
                                          <p:val>
                                            <p:strVal val="#ppt_x"/>
                                          </p:val>
                                        </p:tav>
                                        <p:tav tm="100000">
                                          <p:val>
                                            <p:strVal val="#ppt_x"/>
                                          </p:val>
                                        </p:tav>
                                      </p:tavLst>
                                    </p:anim>
                                    <p:anim calcmode="lin" valueType="num">
                                      <p:cBhvr>
                                        <p:cTn id="198" dur="1000" fill="hold"/>
                                        <p:tgtEl>
                                          <p:spTgt spid="3">
                                            <p:txEl>
                                              <p:pRg st="36" end="36"/>
                                            </p:txEl>
                                          </p:spTgt>
                                        </p:tgtEl>
                                        <p:attrNameLst>
                                          <p:attrName>ppt_y</p:attrName>
                                        </p:attrNameLst>
                                      </p:cBhvr>
                                      <p:tavLst>
                                        <p:tav tm="0">
                                          <p:val>
                                            <p:strVal val="#ppt_y+.1"/>
                                          </p:val>
                                        </p:tav>
                                        <p:tav tm="100000">
                                          <p:val>
                                            <p:strVal val="#ppt_y"/>
                                          </p:val>
                                        </p:tav>
                                      </p:tavLst>
                                    </p:anim>
                                  </p:childTnLst>
                                </p:cTn>
                              </p:par>
                            </p:childTnLst>
                          </p:cTn>
                        </p:par>
                      </p:childTnLst>
                    </p:cTn>
                  </p:par>
                  <p:par>
                    <p:cTn id="199" fill="hold">
                      <p:stCondLst>
                        <p:cond delay="indefinite"/>
                      </p:stCondLst>
                      <p:childTnLst>
                        <p:par>
                          <p:cTn id="200" fill="hold">
                            <p:stCondLst>
                              <p:cond delay="0"/>
                            </p:stCondLst>
                            <p:childTnLst>
                              <p:par>
                                <p:cTn id="201" presetID="42" presetClass="entr" presetSubtype="0" fill="hold" grpId="0" nodeType="clickEffect">
                                  <p:stCondLst>
                                    <p:cond delay="0"/>
                                  </p:stCondLst>
                                  <p:childTnLst>
                                    <p:set>
                                      <p:cBhvr>
                                        <p:cTn id="202" dur="1" fill="hold">
                                          <p:stCondLst>
                                            <p:cond delay="0"/>
                                          </p:stCondLst>
                                        </p:cTn>
                                        <p:tgtEl>
                                          <p:spTgt spid="3">
                                            <p:txEl>
                                              <p:pRg st="39" end="39"/>
                                            </p:txEl>
                                          </p:spTgt>
                                        </p:tgtEl>
                                        <p:attrNameLst>
                                          <p:attrName>style.visibility</p:attrName>
                                        </p:attrNameLst>
                                      </p:cBhvr>
                                      <p:to>
                                        <p:strVal val="visible"/>
                                      </p:to>
                                    </p:set>
                                    <p:animEffect transition="in" filter="fade">
                                      <p:cBhvr>
                                        <p:cTn id="203" dur="1000"/>
                                        <p:tgtEl>
                                          <p:spTgt spid="3">
                                            <p:txEl>
                                              <p:pRg st="39" end="39"/>
                                            </p:txEl>
                                          </p:spTgt>
                                        </p:tgtEl>
                                      </p:cBhvr>
                                    </p:animEffect>
                                    <p:anim calcmode="lin" valueType="num">
                                      <p:cBhvr>
                                        <p:cTn id="204" dur="1000" fill="hold"/>
                                        <p:tgtEl>
                                          <p:spTgt spid="3">
                                            <p:txEl>
                                              <p:pRg st="39" end="39"/>
                                            </p:txEl>
                                          </p:spTgt>
                                        </p:tgtEl>
                                        <p:attrNameLst>
                                          <p:attrName>ppt_x</p:attrName>
                                        </p:attrNameLst>
                                      </p:cBhvr>
                                      <p:tavLst>
                                        <p:tav tm="0">
                                          <p:val>
                                            <p:strVal val="#ppt_x"/>
                                          </p:val>
                                        </p:tav>
                                        <p:tav tm="100000">
                                          <p:val>
                                            <p:strVal val="#ppt_x"/>
                                          </p:val>
                                        </p:tav>
                                      </p:tavLst>
                                    </p:anim>
                                    <p:anim calcmode="lin" valueType="num">
                                      <p:cBhvr>
                                        <p:cTn id="205" dur="1000" fill="hold"/>
                                        <p:tgtEl>
                                          <p:spTgt spid="3">
                                            <p:txEl>
                                              <p:pRg st="39" end="39"/>
                                            </p:txEl>
                                          </p:spTgt>
                                        </p:tgtEl>
                                        <p:attrNameLst>
                                          <p:attrName>ppt_y</p:attrName>
                                        </p:attrNameLst>
                                      </p:cBhvr>
                                      <p:tavLst>
                                        <p:tav tm="0">
                                          <p:val>
                                            <p:strVal val="#ppt_y+.1"/>
                                          </p:val>
                                        </p:tav>
                                        <p:tav tm="100000">
                                          <p:val>
                                            <p:strVal val="#ppt_y"/>
                                          </p:val>
                                        </p:tav>
                                      </p:tavLst>
                                    </p:anim>
                                  </p:childTnLst>
                                </p:cTn>
                              </p:par>
                            </p:childTnLst>
                          </p:cTn>
                        </p:par>
                      </p:childTnLst>
                    </p:cTn>
                  </p:par>
                  <p:par>
                    <p:cTn id="206" fill="hold">
                      <p:stCondLst>
                        <p:cond delay="indefinite"/>
                      </p:stCondLst>
                      <p:childTnLst>
                        <p:par>
                          <p:cTn id="207" fill="hold">
                            <p:stCondLst>
                              <p:cond delay="0"/>
                            </p:stCondLst>
                            <p:childTnLst>
                              <p:par>
                                <p:cTn id="208" presetID="42" presetClass="entr" presetSubtype="0" fill="hold" grpId="0" nodeType="clickEffect">
                                  <p:stCondLst>
                                    <p:cond delay="0"/>
                                  </p:stCondLst>
                                  <p:childTnLst>
                                    <p:set>
                                      <p:cBhvr>
                                        <p:cTn id="209" dur="1" fill="hold">
                                          <p:stCondLst>
                                            <p:cond delay="0"/>
                                          </p:stCondLst>
                                        </p:cTn>
                                        <p:tgtEl>
                                          <p:spTgt spid="3">
                                            <p:txEl>
                                              <p:pRg st="40" end="40"/>
                                            </p:txEl>
                                          </p:spTgt>
                                        </p:tgtEl>
                                        <p:attrNameLst>
                                          <p:attrName>style.visibility</p:attrName>
                                        </p:attrNameLst>
                                      </p:cBhvr>
                                      <p:to>
                                        <p:strVal val="visible"/>
                                      </p:to>
                                    </p:set>
                                    <p:animEffect transition="in" filter="fade">
                                      <p:cBhvr>
                                        <p:cTn id="210" dur="1000"/>
                                        <p:tgtEl>
                                          <p:spTgt spid="3">
                                            <p:txEl>
                                              <p:pRg st="40" end="40"/>
                                            </p:txEl>
                                          </p:spTgt>
                                        </p:tgtEl>
                                      </p:cBhvr>
                                    </p:animEffect>
                                    <p:anim calcmode="lin" valueType="num">
                                      <p:cBhvr>
                                        <p:cTn id="211" dur="1000" fill="hold"/>
                                        <p:tgtEl>
                                          <p:spTgt spid="3">
                                            <p:txEl>
                                              <p:pRg st="40" end="40"/>
                                            </p:txEl>
                                          </p:spTgt>
                                        </p:tgtEl>
                                        <p:attrNameLst>
                                          <p:attrName>ppt_x</p:attrName>
                                        </p:attrNameLst>
                                      </p:cBhvr>
                                      <p:tavLst>
                                        <p:tav tm="0">
                                          <p:val>
                                            <p:strVal val="#ppt_x"/>
                                          </p:val>
                                        </p:tav>
                                        <p:tav tm="100000">
                                          <p:val>
                                            <p:strVal val="#ppt_x"/>
                                          </p:val>
                                        </p:tav>
                                      </p:tavLst>
                                    </p:anim>
                                    <p:anim calcmode="lin" valueType="num">
                                      <p:cBhvr>
                                        <p:cTn id="212" dur="1000" fill="hold"/>
                                        <p:tgtEl>
                                          <p:spTgt spid="3">
                                            <p:txEl>
                                              <p:pRg st="40" end="40"/>
                                            </p:txEl>
                                          </p:spTgt>
                                        </p:tgtEl>
                                        <p:attrNameLst>
                                          <p:attrName>ppt_y</p:attrName>
                                        </p:attrNameLst>
                                      </p:cBhvr>
                                      <p:tavLst>
                                        <p:tav tm="0">
                                          <p:val>
                                            <p:strVal val="#ppt_y+.1"/>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presetID="42" presetClass="entr" presetSubtype="0" fill="hold" grpId="0" nodeType="clickEffect">
                                  <p:stCondLst>
                                    <p:cond delay="0"/>
                                  </p:stCondLst>
                                  <p:childTnLst>
                                    <p:set>
                                      <p:cBhvr>
                                        <p:cTn id="216" dur="1" fill="hold">
                                          <p:stCondLst>
                                            <p:cond delay="0"/>
                                          </p:stCondLst>
                                        </p:cTn>
                                        <p:tgtEl>
                                          <p:spTgt spid="3">
                                            <p:txEl>
                                              <p:pRg st="41" end="41"/>
                                            </p:txEl>
                                          </p:spTgt>
                                        </p:tgtEl>
                                        <p:attrNameLst>
                                          <p:attrName>style.visibility</p:attrName>
                                        </p:attrNameLst>
                                      </p:cBhvr>
                                      <p:to>
                                        <p:strVal val="visible"/>
                                      </p:to>
                                    </p:set>
                                    <p:animEffect transition="in" filter="fade">
                                      <p:cBhvr>
                                        <p:cTn id="217" dur="1000"/>
                                        <p:tgtEl>
                                          <p:spTgt spid="3">
                                            <p:txEl>
                                              <p:pRg st="41" end="41"/>
                                            </p:txEl>
                                          </p:spTgt>
                                        </p:tgtEl>
                                      </p:cBhvr>
                                    </p:animEffect>
                                    <p:anim calcmode="lin" valueType="num">
                                      <p:cBhvr>
                                        <p:cTn id="218" dur="1000" fill="hold"/>
                                        <p:tgtEl>
                                          <p:spTgt spid="3">
                                            <p:txEl>
                                              <p:pRg st="41" end="41"/>
                                            </p:txEl>
                                          </p:spTgt>
                                        </p:tgtEl>
                                        <p:attrNameLst>
                                          <p:attrName>ppt_x</p:attrName>
                                        </p:attrNameLst>
                                      </p:cBhvr>
                                      <p:tavLst>
                                        <p:tav tm="0">
                                          <p:val>
                                            <p:strVal val="#ppt_x"/>
                                          </p:val>
                                        </p:tav>
                                        <p:tav tm="100000">
                                          <p:val>
                                            <p:strVal val="#ppt_x"/>
                                          </p:val>
                                        </p:tav>
                                      </p:tavLst>
                                    </p:anim>
                                    <p:anim calcmode="lin" valueType="num">
                                      <p:cBhvr>
                                        <p:cTn id="219" dur="1000" fill="hold"/>
                                        <p:tgtEl>
                                          <p:spTgt spid="3">
                                            <p:txEl>
                                              <p:pRg st="41" end="41"/>
                                            </p:txEl>
                                          </p:spTgt>
                                        </p:tgtEl>
                                        <p:attrNameLst>
                                          <p:attrName>ppt_y</p:attrName>
                                        </p:attrNameLst>
                                      </p:cBhvr>
                                      <p:tavLst>
                                        <p:tav tm="0">
                                          <p:val>
                                            <p:strVal val="#ppt_y+.1"/>
                                          </p:val>
                                        </p:tav>
                                        <p:tav tm="100000">
                                          <p:val>
                                            <p:strVal val="#ppt_y"/>
                                          </p:val>
                                        </p:tav>
                                      </p:tavLst>
                                    </p:anim>
                                  </p:childTnLst>
                                </p:cTn>
                              </p:par>
                            </p:childTnLst>
                          </p:cTn>
                        </p:par>
                      </p:childTnLst>
                    </p:cTn>
                  </p:par>
                  <p:par>
                    <p:cTn id="220" fill="hold">
                      <p:stCondLst>
                        <p:cond delay="indefinite"/>
                      </p:stCondLst>
                      <p:childTnLst>
                        <p:par>
                          <p:cTn id="221" fill="hold">
                            <p:stCondLst>
                              <p:cond delay="0"/>
                            </p:stCondLst>
                            <p:childTnLst>
                              <p:par>
                                <p:cTn id="222" presetID="42" presetClass="entr" presetSubtype="0" fill="hold" grpId="0" nodeType="clickEffect">
                                  <p:stCondLst>
                                    <p:cond delay="0"/>
                                  </p:stCondLst>
                                  <p:childTnLst>
                                    <p:set>
                                      <p:cBhvr>
                                        <p:cTn id="223" dur="1" fill="hold">
                                          <p:stCondLst>
                                            <p:cond delay="0"/>
                                          </p:stCondLst>
                                        </p:cTn>
                                        <p:tgtEl>
                                          <p:spTgt spid="3">
                                            <p:txEl>
                                              <p:pRg st="42" end="42"/>
                                            </p:txEl>
                                          </p:spTgt>
                                        </p:tgtEl>
                                        <p:attrNameLst>
                                          <p:attrName>style.visibility</p:attrName>
                                        </p:attrNameLst>
                                      </p:cBhvr>
                                      <p:to>
                                        <p:strVal val="visible"/>
                                      </p:to>
                                    </p:set>
                                    <p:animEffect transition="in" filter="fade">
                                      <p:cBhvr>
                                        <p:cTn id="224" dur="1000"/>
                                        <p:tgtEl>
                                          <p:spTgt spid="3">
                                            <p:txEl>
                                              <p:pRg st="42" end="42"/>
                                            </p:txEl>
                                          </p:spTgt>
                                        </p:tgtEl>
                                      </p:cBhvr>
                                    </p:animEffect>
                                    <p:anim calcmode="lin" valueType="num">
                                      <p:cBhvr>
                                        <p:cTn id="225" dur="1000" fill="hold"/>
                                        <p:tgtEl>
                                          <p:spTgt spid="3">
                                            <p:txEl>
                                              <p:pRg st="42" end="42"/>
                                            </p:txEl>
                                          </p:spTgt>
                                        </p:tgtEl>
                                        <p:attrNameLst>
                                          <p:attrName>ppt_x</p:attrName>
                                        </p:attrNameLst>
                                      </p:cBhvr>
                                      <p:tavLst>
                                        <p:tav tm="0">
                                          <p:val>
                                            <p:strVal val="#ppt_x"/>
                                          </p:val>
                                        </p:tav>
                                        <p:tav tm="100000">
                                          <p:val>
                                            <p:strVal val="#ppt_x"/>
                                          </p:val>
                                        </p:tav>
                                      </p:tavLst>
                                    </p:anim>
                                    <p:anim calcmode="lin" valueType="num">
                                      <p:cBhvr>
                                        <p:cTn id="226" dur="1000" fill="hold"/>
                                        <p:tgtEl>
                                          <p:spTgt spid="3">
                                            <p:txEl>
                                              <p:pRg st="42" end="42"/>
                                            </p:txEl>
                                          </p:spTgt>
                                        </p:tgtEl>
                                        <p:attrNameLst>
                                          <p:attrName>ppt_y</p:attrName>
                                        </p:attrNameLst>
                                      </p:cBhvr>
                                      <p:tavLst>
                                        <p:tav tm="0">
                                          <p:val>
                                            <p:strVal val="#ppt_y+.1"/>
                                          </p:val>
                                        </p:tav>
                                        <p:tav tm="100000">
                                          <p:val>
                                            <p:strVal val="#ppt_y"/>
                                          </p:val>
                                        </p:tav>
                                      </p:tavLst>
                                    </p:anim>
                                  </p:childTnLst>
                                </p:cTn>
                              </p:par>
                            </p:childTnLst>
                          </p:cTn>
                        </p:par>
                      </p:childTnLst>
                    </p:cTn>
                  </p:par>
                  <p:par>
                    <p:cTn id="227" fill="hold">
                      <p:stCondLst>
                        <p:cond delay="indefinite"/>
                      </p:stCondLst>
                      <p:childTnLst>
                        <p:par>
                          <p:cTn id="228" fill="hold">
                            <p:stCondLst>
                              <p:cond delay="0"/>
                            </p:stCondLst>
                            <p:childTnLst>
                              <p:par>
                                <p:cTn id="229" presetID="42" presetClass="entr" presetSubtype="0" fill="hold" grpId="0" nodeType="clickEffect">
                                  <p:stCondLst>
                                    <p:cond delay="0"/>
                                  </p:stCondLst>
                                  <p:childTnLst>
                                    <p:set>
                                      <p:cBhvr>
                                        <p:cTn id="230" dur="1" fill="hold">
                                          <p:stCondLst>
                                            <p:cond delay="0"/>
                                          </p:stCondLst>
                                        </p:cTn>
                                        <p:tgtEl>
                                          <p:spTgt spid="3">
                                            <p:txEl>
                                              <p:pRg st="43" end="43"/>
                                            </p:txEl>
                                          </p:spTgt>
                                        </p:tgtEl>
                                        <p:attrNameLst>
                                          <p:attrName>style.visibility</p:attrName>
                                        </p:attrNameLst>
                                      </p:cBhvr>
                                      <p:to>
                                        <p:strVal val="visible"/>
                                      </p:to>
                                    </p:set>
                                    <p:animEffect transition="in" filter="fade">
                                      <p:cBhvr>
                                        <p:cTn id="231" dur="1000"/>
                                        <p:tgtEl>
                                          <p:spTgt spid="3">
                                            <p:txEl>
                                              <p:pRg st="43" end="43"/>
                                            </p:txEl>
                                          </p:spTgt>
                                        </p:tgtEl>
                                      </p:cBhvr>
                                    </p:animEffect>
                                    <p:anim calcmode="lin" valueType="num">
                                      <p:cBhvr>
                                        <p:cTn id="232" dur="1000" fill="hold"/>
                                        <p:tgtEl>
                                          <p:spTgt spid="3">
                                            <p:txEl>
                                              <p:pRg st="43" end="43"/>
                                            </p:txEl>
                                          </p:spTgt>
                                        </p:tgtEl>
                                        <p:attrNameLst>
                                          <p:attrName>ppt_x</p:attrName>
                                        </p:attrNameLst>
                                      </p:cBhvr>
                                      <p:tavLst>
                                        <p:tav tm="0">
                                          <p:val>
                                            <p:strVal val="#ppt_x"/>
                                          </p:val>
                                        </p:tav>
                                        <p:tav tm="100000">
                                          <p:val>
                                            <p:strVal val="#ppt_x"/>
                                          </p:val>
                                        </p:tav>
                                      </p:tavLst>
                                    </p:anim>
                                    <p:anim calcmode="lin" valueType="num">
                                      <p:cBhvr>
                                        <p:cTn id="233" dur="1000" fill="hold"/>
                                        <p:tgtEl>
                                          <p:spTgt spid="3">
                                            <p:txEl>
                                              <p:pRg st="43" end="4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smtClean="0"/>
              <a:t>Feature </a:t>
            </a:r>
            <a:r>
              <a:rPr lang="en-US" b="1" dirty="0"/>
              <a:t>Scaling: standard scaler</a:t>
            </a:r>
            <a:endParaRPr lang="en-IN" dirty="0"/>
          </a:p>
        </p:txBody>
      </p:sp>
      <p:sp>
        <p:nvSpPr>
          <p:cNvPr id="3" name="Content Placeholder 2"/>
          <p:cNvSpPr>
            <a:spLocks noGrp="1"/>
          </p:cNvSpPr>
          <p:nvPr>
            <p:ph idx="1"/>
          </p:nvPr>
        </p:nvSpPr>
        <p:spPr>
          <a:xfrm>
            <a:off x="418010" y="1645670"/>
            <a:ext cx="11260183" cy="4351338"/>
          </a:xfrm>
        </p:spPr>
        <p:txBody>
          <a:bodyPr>
            <a:normAutofit/>
          </a:bodyPr>
          <a:lstStyle/>
          <a:p>
            <a:pPr marL="0" lvl="0" indent="0">
              <a:buNone/>
            </a:pPr>
            <a:r>
              <a:rPr lang="en-US" dirty="0" smtClean="0"/>
              <a:t>Data Set </a:t>
            </a:r>
          </a:p>
          <a:p>
            <a:pPr marL="0" lvl="0" indent="0">
              <a:buNone/>
            </a:pP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graphicFrame>
        <p:nvGraphicFramePr>
          <p:cNvPr id="6" name="Table 5"/>
          <p:cNvGraphicFramePr>
            <a:graphicFrameLocks noGrp="1"/>
          </p:cNvGraphicFramePr>
          <p:nvPr>
            <p:extLst/>
          </p:nvPr>
        </p:nvGraphicFramePr>
        <p:xfrm>
          <a:off x="3723586" y="1809654"/>
          <a:ext cx="3346516" cy="4107180"/>
        </p:xfrm>
        <a:graphic>
          <a:graphicData uri="http://schemas.openxmlformats.org/drawingml/2006/table">
            <a:tbl>
              <a:tblPr/>
              <a:tblGrid>
                <a:gridCol w="1673258">
                  <a:extLst>
                    <a:ext uri="{9D8B030D-6E8A-4147-A177-3AD203B41FA5}">
                      <a16:colId xmlns:a16="http://schemas.microsoft.com/office/drawing/2014/main" val="511745275"/>
                    </a:ext>
                  </a:extLst>
                </a:gridCol>
                <a:gridCol w="1673258">
                  <a:extLst>
                    <a:ext uri="{9D8B030D-6E8A-4147-A177-3AD203B41FA5}">
                      <a16:colId xmlns:a16="http://schemas.microsoft.com/office/drawing/2014/main" val="2795111132"/>
                    </a:ext>
                  </a:extLst>
                </a:gridCol>
              </a:tblGrid>
              <a:tr h="312825">
                <a:tc>
                  <a:txBody>
                    <a:bodyPr/>
                    <a:lstStyle/>
                    <a:p>
                      <a:pPr algn="ctr" fontAlgn="b"/>
                      <a:r>
                        <a:rPr lang="en-IN" sz="2400" b="0" i="0" u="none" strike="noStrike" dirty="0">
                          <a:solidFill>
                            <a:srgbClr val="000000"/>
                          </a:solidFill>
                          <a:effectLst/>
                          <a:latin typeface="Calibri" panose="020F0502020204030204" pitchFamily="34" charset="0"/>
                        </a:rPr>
                        <a:t>PHY</a:t>
                      </a:r>
                    </a:p>
                  </a:txBody>
                  <a:tcPr marL="7620" marR="7620" marT="7620" marB="0" anchor="b">
                    <a:lnL>
                      <a:noFill/>
                    </a:lnL>
                    <a:lnR>
                      <a:noFill/>
                    </a:lnR>
                    <a:lnT>
                      <a:noFill/>
                    </a:lnT>
                    <a:lnB>
                      <a:noFill/>
                    </a:lnB>
                  </a:tcPr>
                </a:tc>
                <a:tc>
                  <a:txBody>
                    <a:bodyPr/>
                    <a:lstStyle/>
                    <a:p>
                      <a:pPr algn="ctr" fontAlgn="b"/>
                      <a:r>
                        <a:rPr lang="en-IN" sz="2400" b="0" i="0" u="none" strike="noStrike">
                          <a:solidFill>
                            <a:srgbClr val="000000"/>
                          </a:solidFill>
                          <a:effectLst/>
                          <a:latin typeface="Calibri" panose="020F0502020204030204" pitchFamily="34" charset="0"/>
                        </a:rPr>
                        <a:t>MATH</a:t>
                      </a:r>
                    </a:p>
                  </a:txBody>
                  <a:tcPr marL="7620" marR="7620" marT="7620" marB="0" anchor="b">
                    <a:lnL>
                      <a:noFill/>
                    </a:lnL>
                    <a:lnR>
                      <a:noFill/>
                    </a:lnR>
                    <a:lnT>
                      <a:noFill/>
                    </a:lnT>
                    <a:lnB>
                      <a:noFill/>
                    </a:lnB>
                  </a:tcPr>
                </a:tc>
                <a:extLst>
                  <a:ext uri="{0D108BD9-81ED-4DB2-BD59-A6C34878D82A}">
                    <a16:rowId xmlns:a16="http://schemas.microsoft.com/office/drawing/2014/main" val="1713577719"/>
                  </a:ext>
                </a:extLst>
              </a:tr>
              <a:tr h="312825">
                <a:tc>
                  <a:txBody>
                    <a:bodyPr/>
                    <a:lstStyle/>
                    <a:p>
                      <a:pPr algn="ctr" fontAlgn="b"/>
                      <a:r>
                        <a:rPr lang="en-IN" sz="2400" b="0" i="0" u="none" strike="noStrike" dirty="0">
                          <a:solidFill>
                            <a:srgbClr val="000000"/>
                          </a:solidFill>
                          <a:effectLst/>
                          <a:latin typeface="Calibri" panose="020F0502020204030204" pitchFamily="34" charset="0"/>
                        </a:rPr>
                        <a:t>18</a:t>
                      </a:r>
                    </a:p>
                  </a:txBody>
                  <a:tcPr marL="7620" marR="7620" marT="7620" marB="0" anchor="b">
                    <a:lnL>
                      <a:noFill/>
                    </a:lnL>
                    <a:lnR>
                      <a:noFill/>
                    </a:lnR>
                    <a:lnT>
                      <a:noFill/>
                    </a:lnT>
                    <a:lnB>
                      <a:noFill/>
                    </a:lnB>
                  </a:tcPr>
                </a:tc>
                <a:tc>
                  <a:txBody>
                    <a:bodyPr/>
                    <a:lstStyle/>
                    <a:p>
                      <a:pPr algn="ctr" fontAlgn="b"/>
                      <a:r>
                        <a:rPr lang="en-IN" sz="2400" b="0" i="0" u="none" strike="noStrike">
                          <a:solidFill>
                            <a:srgbClr val="000000"/>
                          </a:solidFill>
                          <a:effectLst/>
                          <a:latin typeface="Calibri" panose="020F0502020204030204" pitchFamily="34" charset="0"/>
                        </a:rPr>
                        <a:t>98</a:t>
                      </a:r>
                    </a:p>
                  </a:txBody>
                  <a:tcPr marL="7620" marR="7620" marT="7620" marB="0" anchor="b">
                    <a:lnL>
                      <a:noFill/>
                    </a:lnL>
                    <a:lnR>
                      <a:noFill/>
                    </a:lnR>
                    <a:lnT>
                      <a:noFill/>
                    </a:lnT>
                    <a:lnB>
                      <a:noFill/>
                    </a:lnB>
                  </a:tcPr>
                </a:tc>
                <a:extLst>
                  <a:ext uri="{0D108BD9-81ED-4DB2-BD59-A6C34878D82A}">
                    <a16:rowId xmlns:a16="http://schemas.microsoft.com/office/drawing/2014/main" val="4280276909"/>
                  </a:ext>
                </a:extLst>
              </a:tr>
              <a:tr h="312825">
                <a:tc>
                  <a:txBody>
                    <a:bodyPr/>
                    <a:lstStyle/>
                    <a:p>
                      <a:pPr algn="ctr" fontAlgn="b"/>
                      <a:r>
                        <a:rPr lang="en-IN" sz="2400" b="0" i="0" u="none" strike="noStrike" dirty="0">
                          <a:solidFill>
                            <a:srgbClr val="000000"/>
                          </a:solidFill>
                          <a:effectLst/>
                          <a:latin typeface="Calibri" panose="020F0502020204030204" pitchFamily="34" charset="0"/>
                        </a:rPr>
                        <a:t>18</a:t>
                      </a:r>
                    </a:p>
                  </a:txBody>
                  <a:tcPr marL="7620" marR="7620" marT="7620" marB="0" anchor="b">
                    <a:lnL>
                      <a:noFill/>
                    </a:lnL>
                    <a:lnR>
                      <a:noFill/>
                    </a:lnR>
                    <a:lnT>
                      <a:noFill/>
                    </a:lnT>
                    <a:lnB>
                      <a:noFill/>
                    </a:lnB>
                  </a:tcPr>
                </a:tc>
                <a:tc>
                  <a:txBody>
                    <a:bodyPr/>
                    <a:lstStyle/>
                    <a:p>
                      <a:pPr algn="ctr" fontAlgn="b"/>
                      <a:r>
                        <a:rPr lang="en-IN" sz="2400" b="0" i="0" u="none" strike="noStrike">
                          <a:solidFill>
                            <a:srgbClr val="000000"/>
                          </a:solidFill>
                          <a:effectLst/>
                          <a:latin typeface="Calibri" panose="020F0502020204030204" pitchFamily="34" charset="0"/>
                        </a:rPr>
                        <a:t>85</a:t>
                      </a:r>
                    </a:p>
                  </a:txBody>
                  <a:tcPr marL="7620" marR="7620" marT="7620" marB="0" anchor="b">
                    <a:lnL>
                      <a:noFill/>
                    </a:lnL>
                    <a:lnR>
                      <a:noFill/>
                    </a:lnR>
                    <a:lnT>
                      <a:noFill/>
                    </a:lnT>
                    <a:lnB>
                      <a:noFill/>
                    </a:lnB>
                  </a:tcPr>
                </a:tc>
                <a:extLst>
                  <a:ext uri="{0D108BD9-81ED-4DB2-BD59-A6C34878D82A}">
                    <a16:rowId xmlns:a16="http://schemas.microsoft.com/office/drawing/2014/main" val="1790169509"/>
                  </a:ext>
                </a:extLst>
              </a:tr>
              <a:tr h="312825">
                <a:tc>
                  <a:txBody>
                    <a:bodyPr/>
                    <a:lstStyle/>
                    <a:p>
                      <a:pPr algn="ctr" fontAlgn="b"/>
                      <a:r>
                        <a:rPr lang="en-IN" sz="2400" b="0" i="0" u="none" strike="noStrike">
                          <a:solidFill>
                            <a:srgbClr val="000000"/>
                          </a:solidFill>
                          <a:effectLst/>
                          <a:latin typeface="Calibri" panose="020F0502020204030204" pitchFamily="34" charset="0"/>
                        </a:rPr>
                        <a:t>26</a:t>
                      </a:r>
                    </a:p>
                  </a:txBody>
                  <a:tcPr marL="7620" marR="7620" marT="7620" marB="0" anchor="b">
                    <a:lnL>
                      <a:noFill/>
                    </a:lnL>
                    <a:lnR>
                      <a:noFill/>
                    </a:lnR>
                    <a:lnT>
                      <a:noFill/>
                    </a:lnT>
                    <a:lnB>
                      <a:noFill/>
                    </a:lnB>
                  </a:tcPr>
                </a:tc>
                <a:tc>
                  <a:txBody>
                    <a:bodyPr/>
                    <a:lstStyle/>
                    <a:p>
                      <a:pPr algn="ctr" fontAlgn="b"/>
                      <a:r>
                        <a:rPr lang="en-IN" sz="2400" b="0" i="0" u="none" strike="noStrike" dirty="0">
                          <a:solidFill>
                            <a:srgbClr val="000000"/>
                          </a:solidFill>
                          <a:effectLst/>
                          <a:latin typeface="Calibri" panose="020F0502020204030204" pitchFamily="34" charset="0"/>
                        </a:rPr>
                        <a:t>68</a:t>
                      </a:r>
                    </a:p>
                  </a:txBody>
                  <a:tcPr marL="7620" marR="7620" marT="7620" marB="0" anchor="b">
                    <a:lnL>
                      <a:noFill/>
                    </a:lnL>
                    <a:lnR>
                      <a:noFill/>
                    </a:lnR>
                    <a:lnT>
                      <a:noFill/>
                    </a:lnT>
                    <a:lnB>
                      <a:noFill/>
                    </a:lnB>
                  </a:tcPr>
                </a:tc>
                <a:extLst>
                  <a:ext uri="{0D108BD9-81ED-4DB2-BD59-A6C34878D82A}">
                    <a16:rowId xmlns:a16="http://schemas.microsoft.com/office/drawing/2014/main" val="66440504"/>
                  </a:ext>
                </a:extLst>
              </a:tr>
              <a:tr h="312825">
                <a:tc>
                  <a:txBody>
                    <a:bodyPr/>
                    <a:lstStyle/>
                    <a:p>
                      <a:pPr algn="ctr" fontAlgn="b"/>
                      <a:r>
                        <a:rPr lang="en-IN" sz="2400" b="0" i="0" u="none" strike="noStrike">
                          <a:solidFill>
                            <a:srgbClr val="000000"/>
                          </a:solidFill>
                          <a:effectLst/>
                          <a:latin typeface="Calibri" panose="020F0502020204030204" pitchFamily="34" charset="0"/>
                        </a:rPr>
                        <a:t>16</a:t>
                      </a:r>
                    </a:p>
                  </a:txBody>
                  <a:tcPr marL="7620" marR="7620" marT="7620" marB="0" anchor="b">
                    <a:lnL>
                      <a:noFill/>
                    </a:lnL>
                    <a:lnR>
                      <a:noFill/>
                    </a:lnR>
                    <a:lnT>
                      <a:noFill/>
                    </a:lnT>
                    <a:lnB>
                      <a:noFill/>
                    </a:lnB>
                  </a:tcPr>
                </a:tc>
                <a:tc>
                  <a:txBody>
                    <a:bodyPr/>
                    <a:lstStyle/>
                    <a:p>
                      <a:pPr algn="ctr" fontAlgn="b"/>
                      <a:r>
                        <a:rPr lang="en-IN" sz="2400" b="0" i="0" u="none" strike="noStrike" dirty="0">
                          <a:solidFill>
                            <a:srgbClr val="000000"/>
                          </a:solidFill>
                          <a:effectLst/>
                          <a:latin typeface="Calibri" panose="020F0502020204030204" pitchFamily="34" charset="0"/>
                        </a:rPr>
                        <a:t>86</a:t>
                      </a:r>
                    </a:p>
                  </a:txBody>
                  <a:tcPr marL="7620" marR="7620" marT="7620" marB="0" anchor="b">
                    <a:lnL>
                      <a:noFill/>
                    </a:lnL>
                    <a:lnR>
                      <a:noFill/>
                    </a:lnR>
                    <a:lnT>
                      <a:noFill/>
                    </a:lnT>
                    <a:lnB>
                      <a:noFill/>
                    </a:lnB>
                  </a:tcPr>
                </a:tc>
                <a:extLst>
                  <a:ext uri="{0D108BD9-81ED-4DB2-BD59-A6C34878D82A}">
                    <a16:rowId xmlns:a16="http://schemas.microsoft.com/office/drawing/2014/main" val="2847199810"/>
                  </a:ext>
                </a:extLst>
              </a:tr>
              <a:tr h="312825">
                <a:tc>
                  <a:txBody>
                    <a:bodyPr/>
                    <a:lstStyle/>
                    <a:p>
                      <a:pPr algn="ctr" fontAlgn="b"/>
                      <a:r>
                        <a:rPr lang="en-IN" sz="2400" b="0" i="0" u="none" strike="noStrike">
                          <a:solidFill>
                            <a:srgbClr val="000000"/>
                          </a:solidFill>
                          <a:effectLst/>
                          <a:latin typeface="Calibri" panose="020F0502020204030204" pitchFamily="34" charset="0"/>
                        </a:rPr>
                        <a:t>22</a:t>
                      </a:r>
                    </a:p>
                  </a:txBody>
                  <a:tcPr marL="7620" marR="7620" marT="7620" marB="0" anchor="b">
                    <a:lnL>
                      <a:noFill/>
                    </a:lnL>
                    <a:lnR>
                      <a:noFill/>
                    </a:lnR>
                    <a:lnT>
                      <a:noFill/>
                    </a:lnT>
                    <a:lnB>
                      <a:noFill/>
                    </a:lnB>
                  </a:tcPr>
                </a:tc>
                <a:tc>
                  <a:txBody>
                    <a:bodyPr/>
                    <a:lstStyle/>
                    <a:p>
                      <a:pPr algn="ctr" fontAlgn="b"/>
                      <a:r>
                        <a:rPr lang="en-IN" sz="2400" b="0" i="0" u="none" strike="noStrike" dirty="0">
                          <a:solidFill>
                            <a:srgbClr val="000000"/>
                          </a:solidFill>
                          <a:effectLst/>
                          <a:latin typeface="Calibri" panose="020F0502020204030204" pitchFamily="34" charset="0"/>
                        </a:rPr>
                        <a:t>84</a:t>
                      </a:r>
                    </a:p>
                  </a:txBody>
                  <a:tcPr marL="7620" marR="7620" marT="7620" marB="0" anchor="b">
                    <a:lnL>
                      <a:noFill/>
                    </a:lnL>
                    <a:lnR>
                      <a:noFill/>
                    </a:lnR>
                    <a:lnT>
                      <a:noFill/>
                    </a:lnT>
                    <a:lnB>
                      <a:noFill/>
                    </a:lnB>
                  </a:tcPr>
                </a:tc>
                <a:extLst>
                  <a:ext uri="{0D108BD9-81ED-4DB2-BD59-A6C34878D82A}">
                    <a16:rowId xmlns:a16="http://schemas.microsoft.com/office/drawing/2014/main" val="3691700326"/>
                  </a:ext>
                </a:extLst>
              </a:tr>
              <a:tr h="312825">
                <a:tc>
                  <a:txBody>
                    <a:bodyPr/>
                    <a:lstStyle/>
                    <a:p>
                      <a:pPr algn="ctr" fontAlgn="b"/>
                      <a:r>
                        <a:rPr lang="en-IN" sz="2400" b="0" i="0" u="none" strike="noStrike">
                          <a:solidFill>
                            <a:srgbClr val="000000"/>
                          </a:solidFill>
                          <a:effectLst/>
                          <a:latin typeface="Calibri" panose="020F0502020204030204" pitchFamily="34" charset="0"/>
                        </a:rPr>
                        <a:t>12</a:t>
                      </a:r>
                    </a:p>
                  </a:txBody>
                  <a:tcPr marL="7620" marR="7620" marT="7620" marB="0" anchor="b">
                    <a:lnL>
                      <a:noFill/>
                    </a:lnL>
                    <a:lnR>
                      <a:noFill/>
                    </a:lnR>
                    <a:lnT>
                      <a:noFill/>
                    </a:lnT>
                    <a:lnB>
                      <a:noFill/>
                    </a:lnB>
                  </a:tcPr>
                </a:tc>
                <a:tc>
                  <a:txBody>
                    <a:bodyPr/>
                    <a:lstStyle/>
                    <a:p>
                      <a:pPr algn="ctr" fontAlgn="b"/>
                      <a:r>
                        <a:rPr lang="en-IN" sz="2400" b="0" i="0" u="none" strike="noStrike" dirty="0">
                          <a:solidFill>
                            <a:srgbClr val="000000"/>
                          </a:solidFill>
                          <a:effectLst/>
                          <a:latin typeface="Calibri" panose="020F0502020204030204" pitchFamily="34" charset="0"/>
                        </a:rPr>
                        <a:t>100</a:t>
                      </a:r>
                    </a:p>
                  </a:txBody>
                  <a:tcPr marL="7620" marR="7620" marT="7620" marB="0" anchor="b">
                    <a:lnL>
                      <a:noFill/>
                    </a:lnL>
                    <a:lnR>
                      <a:noFill/>
                    </a:lnR>
                    <a:lnT>
                      <a:noFill/>
                    </a:lnT>
                    <a:lnB>
                      <a:noFill/>
                    </a:lnB>
                  </a:tcPr>
                </a:tc>
                <a:extLst>
                  <a:ext uri="{0D108BD9-81ED-4DB2-BD59-A6C34878D82A}">
                    <a16:rowId xmlns:a16="http://schemas.microsoft.com/office/drawing/2014/main" val="157748527"/>
                  </a:ext>
                </a:extLst>
              </a:tr>
              <a:tr h="312825">
                <a:tc>
                  <a:txBody>
                    <a:bodyPr/>
                    <a:lstStyle/>
                    <a:p>
                      <a:pPr algn="ctr" fontAlgn="b"/>
                      <a:r>
                        <a:rPr lang="en-IN" sz="2400" b="0" i="0" u="none" strike="noStrike">
                          <a:solidFill>
                            <a:srgbClr val="000000"/>
                          </a:solidFill>
                          <a:effectLst/>
                          <a:latin typeface="Calibri" panose="020F0502020204030204" pitchFamily="34" charset="0"/>
                        </a:rPr>
                        <a:t>28</a:t>
                      </a:r>
                    </a:p>
                  </a:txBody>
                  <a:tcPr marL="7620" marR="7620" marT="7620" marB="0" anchor="b">
                    <a:lnL>
                      <a:noFill/>
                    </a:lnL>
                    <a:lnR>
                      <a:noFill/>
                    </a:lnR>
                    <a:lnT>
                      <a:noFill/>
                    </a:lnT>
                    <a:lnB>
                      <a:noFill/>
                    </a:lnB>
                  </a:tcPr>
                </a:tc>
                <a:tc>
                  <a:txBody>
                    <a:bodyPr/>
                    <a:lstStyle/>
                    <a:p>
                      <a:pPr algn="ctr" fontAlgn="b"/>
                      <a:r>
                        <a:rPr lang="en-IN" sz="2400" b="0" i="0" u="none" strike="noStrike" dirty="0">
                          <a:solidFill>
                            <a:srgbClr val="000000"/>
                          </a:solidFill>
                          <a:effectLst/>
                          <a:latin typeface="Calibri" panose="020F0502020204030204" pitchFamily="34" charset="0"/>
                        </a:rPr>
                        <a:t>97</a:t>
                      </a:r>
                    </a:p>
                  </a:txBody>
                  <a:tcPr marL="7620" marR="7620" marT="7620" marB="0" anchor="b">
                    <a:lnL>
                      <a:noFill/>
                    </a:lnL>
                    <a:lnR>
                      <a:noFill/>
                    </a:lnR>
                    <a:lnT>
                      <a:noFill/>
                    </a:lnT>
                    <a:lnB>
                      <a:noFill/>
                    </a:lnB>
                  </a:tcPr>
                </a:tc>
                <a:extLst>
                  <a:ext uri="{0D108BD9-81ED-4DB2-BD59-A6C34878D82A}">
                    <a16:rowId xmlns:a16="http://schemas.microsoft.com/office/drawing/2014/main" val="2771602891"/>
                  </a:ext>
                </a:extLst>
              </a:tr>
              <a:tr h="312825">
                <a:tc>
                  <a:txBody>
                    <a:bodyPr/>
                    <a:lstStyle/>
                    <a:p>
                      <a:pPr algn="ctr" fontAlgn="b"/>
                      <a:r>
                        <a:rPr lang="en-IN" sz="2400" b="0" i="0" u="none" strike="noStrike">
                          <a:solidFill>
                            <a:srgbClr val="000000"/>
                          </a:solidFill>
                          <a:effectLst/>
                          <a:latin typeface="Calibri" panose="020F0502020204030204" pitchFamily="34" charset="0"/>
                        </a:rPr>
                        <a:t>28</a:t>
                      </a:r>
                    </a:p>
                  </a:txBody>
                  <a:tcPr marL="7620" marR="7620" marT="7620" marB="0" anchor="b">
                    <a:lnL>
                      <a:noFill/>
                    </a:lnL>
                    <a:lnR>
                      <a:noFill/>
                    </a:lnR>
                    <a:lnT>
                      <a:noFill/>
                    </a:lnT>
                    <a:lnB>
                      <a:noFill/>
                    </a:lnB>
                  </a:tcPr>
                </a:tc>
                <a:tc>
                  <a:txBody>
                    <a:bodyPr/>
                    <a:lstStyle/>
                    <a:p>
                      <a:pPr algn="ctr" fontAlgn="b"/>
                      <a:r>
                        <a:rPr lang="en-IN" sz="2400" b="0" i="0" u="none" strike="noStrike" dirty="0">
                          <a:solidFill>
                            <a:srgbClr val="000000"/>
                          </a:solidFill>
                          <a:effectLst/>
                          <a:latin typeface="Calibri" panose="020F0502020204030204" pitchFamily="34" charset="0"/>
                        </a:rPr>
                        <a:t>52</a:t>
                      </a:r>
                    </a:p>
                  </a:txBody>
                  <a:tcPr marL="7620" marR="7620" marT="7620" marB="0" anchor="b">
                    <a:lnL>
                      <a:noFill/>
                    </a:lnL>
                    <a:lnR>
                      <a:noFill/>
                    </a:lnR>
                    <a:lnT>
                      <a:noFill/>
                    </a:lnT>
                    <a:lnB>
                      <a:noFill/>
                    </a:lnB>
                  </a:tcPr>
                </a:tc>
                <a:extLst>
                  <a:ext uri="{0D108BD9-81ED-4DB2-BD59-A6C34878D82A}">
                    <a16:rowId xmlns:a16="http://schemas.microsoft.com/office/drawing/2014/main" val="3460207209"/>
                  </a:ext>
                </a:extLst>
              </a:tr>
              <a:tr h="312825">
                <a:tc>
                  <a:txBody>
                    <a:bodyPr/>
                    <a:lstStyle/>
                    <a:p>
                      <a:pPr algn="ctr" fontAlgn="b"/>
                      <a:r>
                        <a:rPr lang="en-IN" sz="2400" b="0" i="0" u="none" strike="noStrike">
                          <a:solidFill>
                            <a:srgbClr val="000000"/>
                          </a:solidFill>
                          <a:effectLst/>
                          <a:latin typeface="Calibri" panose="020F0502020204030204" pitchFamily="34" charset="0"/>
                        </a:rPr>
                        <a:t>20</a:t>
                      </a:r>
                    </a:p>
                  </a:txBody>
                  <a:tcPr marL="7620" marR="7620" marT="7620" marB="0" anchor="b">
                    <a:lnL>
                      <a:noFill/>
                    </a:lnL>
                    <a:lnR>
                      <a:noFill/>
                    </a:lnR>
                    <a:lnT>
                      <a:noFill/>
                    </a:lnT>
                    <a:lnB>
                      <a:noFill/>
                    </a:lnB>
                  </a:tcPr>
                </a:tc>
                <a:tc>
                  <a:txBody>
                    <a:bodyPr/>
                    <a:lstStyle/>
                    <a:p>
                      <a:pPr algn="ctr" fontAlgn="b"/>
                      <a:r>
                        <a:rPr lang="en-IN" sz="2400" b="0" i="0" u="none" strike="noStrike" dirty="0">
                          <a:solidFill>
                            <a:srgbClr val="000000"/>
                          </a:solidFill>
                          <a:effectLst/>
                          <a:latin typeface="Calibri" panose="020F0502020204030204" pitchFamily="34" charset="0"/>
                        </a:rPr>
                        <a:t>42</a:t>
                      </a:r>
                    </a:p>
                  </a:txBody>
                  <a:tcPr marL="7620" marR="7620" marT="7620" marB="0" anchor="b">
                    <a:lnL>
                      <a:noFill/>
                    </a:lnL>
                    <a:lnR>
                      <a:noFill/>
                    </a:lnR>
                    <a:lnT>
                      <a:noFill/>
                    </a:lnT>
                    <a:lnB>
                      <a:noFill/>
                    </a:lnB>
                  </a:tcPr>
                </a:tc>
                <a:extLst>
                  <a:ext uri="{0D108BD9-81ED-4DB2-BD59-A6C34878D82A}">
                    <a16:rowId xmlns:a16="http://schemas.microsoft.com/office/drawing/2014/main" val="1956304751"/>
                  </a:ext>
                </a:extLst>
              </a:tr>
              <a:tr h="312825">
                <a:tc>
                  <a:txBody>
                    <a:bodyPr/>
                    <a:lstStyle/>
                    <a:p>
                      <a:pPr algn="ctr" fontAlgn="b"/>
                      <a:r>
                        <a:rPr lang="en-IN" sz="2400" b="0" i="0" u="none" strike="noStrike">
                          <a:solidFill>
                            <a:srgbClr val="000000"/>
                          </a:solidFill>
                          <a:effectLst/>
                          <a:latin typeface="Calibri" panose="020F0502020204030204" pitchFamily="34" charset="0"/>
                        </a:rPr>
                        <a:t>26</a:t>
                      </a:r>
                    </a:p>
                  </a:txBody>
                  <a:tcPr marL="7620" marR="7620" marT="7620" marB="0" anchor="b">
                    <a:lnL>
                      <a:noFill/>
                    </a:lnL>
                    <a:lnR>
                      <a:noFill/>
                    </a:lnR>
                    <a:lnT>
                      <a:noFill/>
                    </a:lnT>
                    <a:lnB>
                      <a:noFill/>
                    </a:lnB>
                  </a:tcPr>
                </a:tc>
                <a:tc>
                  <a:txBody>
                    <a:bodyPr/>
                    <a:lstStyle/>
                    <a:p>
                      <a:pPr algn="ctr" fontAlgn="b"/>
                      <a:r>
                        <a:rPr lang="en-IN" sz="2400" b="0" i="0" u="none" strike="noStrike" dirty="0">
                          <a:solidFill>
                            <a:srgbClr val="000000"/>
                          </a:solidFill>
                          <a:effectLst/>
                          <a:latin typeface="Calibri" panose="020F0502020204030204" pitchFamily="34" charset="0"/>
                        </a:rPr>
                        <a:t>71</a:t>
                      </a:r>
                    </a:p>
                  </a:txBody>
                  <a:tcPr marL="7620" marR="7620" marT="7620" marB="0" anchor="b">
                    <a:lnL>
                      <a:noFill/>
                    </a:lnL>
                    <a:lnR>
                      <a:noFill/>
                    </a:lnR>
                    <a:lnT>
                      <a:noFill/>
                    </a:lnT>
                    <a:lnB>
                      <a:noFill/>
                    </a:lnB>
                  </a:tcPr>
                </a:tc>
                <a:extLst>
                  <a:ext uri="{0D108BD9-81ED-4DB2-BD59-A6C34878D82A}">
                    <a16:rowId xmlns:a16="http://schemas.microsoft.com/office/drawing/2014/main" val="621773311"/>
                  </a:ext>
                </a:extLst>
              </a:tr>
            </a:tbl>
          </a:graphicData>
        </a:graphic>
      </p:graphicFrame>
    </p:spTree>
    <p:extLst>
      <p:ext uri="{BB962C8B-B14F-4D97-AF65-F5344CB8AC3E}">
        <p14:creationId xmlns:p14="http://schemas.microsoft.com/office/powerpoint/2010/main" val="3875748467"/>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6457" y="461914"/>
            <a:ext cx="8273592" cy="1815882"/>
          </a:xfrm>
          <a:prstGeom prst="rect">
            <a:avLst/>
          </a:prstGeom>
        </p:spPr>
        <p:txBody>
          <a:bodyPr wrap="square">
            <a:spAutoFit/>
          </a:bodyPr>
          <a:lstStyle/>
          <a:p>
            <a:r>
              <a:rPr lang="en-IN" sz="2800" b="1" dirty="0"/>
              <a:t>#  </a:t>
            </a:r>
            <a:r>
              <a:rPr lang="en-IN" sz="2800" b="1" dirty="0" err="1"/>
              <a:t>StandardScaler</a:t>
            </a:r>
            <a:endParaRPr lang="en-IN" sz="2800" b="1" dirty="0"/>
          </a:p>
          <a:p>
            <a:r>
              <a:rPr lang="en-IN" sz="2800" dirty="0"/>
              <a:t>from </a:t>
            </a:r>
            <a:r>
              <a:rPr lang="en-IN" sz="2800" dirty="0" err="1"/>
              <a:t>sklearn.preprocessing</a:t>
            </a:r>
            <a:r>
              <a:rPr lang="en-IN" sz="2800" dirty="0"/>
              <a:t> </a:t>
            </a:r>
            <a:r>
              <a:rPr lang="en-IN" sz="2800" b="1" dirty="0"/>
              <a:t>import </a:t>
            </a:r>
            <a:r>
              <a:rPr lang="en-IN" sz="2800" b="1" dirty="0" err="1"/>
              <a:t>StandardScaler</a:t>
            </a:r>
            <a:r>
              <a:rPr lang="en-IN" sz="2800" b="1" dirty="0"/>
              <a:t>  </a:t>
            </a:r>
          </a:p>
          <a:p>
            <a:r>
              <a:rPr lang="en-IN" sz="2800" dirty="0" err="1"/>
              <a:t>st_x</a:t>
            </a:r>
            <a:r>
              <a:rPr lang="en-IN" sz="2800" dirty="0"/>
              <a:t>= </a:t>
            </a:r>
            <a:r>
              <a:rPr lang="en-IN" sz="2800" dirty="0" err="1"/>
              <a:t>StandardScaler</a:t>
            </a:r>
            <a:r>
              <a:rPr lang="en-IN" sz="2800" dirty="0"/>
              <a:t>()  </a:t>
            </a:r>
          </a:p>
          <a:p>
            <a:r>
              <a:rPr lang="en-IN" sz="2800" dirty="0" smtClean="0"/>
              <a:t>print(data)</a:t>
            </a:r>
            <a:endParaRPr lang="en-IN" sz="2800" dirty="0"/>
          </a:p>
        </p:txBody>
      </p:sp>
      <p:pic>
        <p:nvPicPr>
          <p:cNvPr id="3" name="Picture 2"/>
          <p:cNvPicPr>
            <a:picLocks noChangeAspect="1"/>
          </p:cNvPicPr>
          <p:nvPr/>
        </p:nvPicPr>
        <p:blipFill>
          <a:blip r:embed="rId2"/>
          <a:stretch>
            <a:fillRect/>
          </a:stretch>
        </p:blipFill>
        <p:spPr>
          <a:xfrm>
            <a:off x="4402616" y="2277796"/>
            <a:ext cx="3449912" cy="4428724"/>
          </a:xfrm>
          <a:prstGeom prst="rect">
            <a:avLst/>
          </a:prstGeom>
        </p:spPr>
      </p:pic>
    </p:spTree>
    <p:extLst>
      <p:ext uri="{BB962C8B-B14F-4D97-AF65-F5344CB8AC3E}">
        <p14:creationId xmlns:p14="http://schemas.microsoft.com/office/powerpoint/2010/main" val="1813577817"/>
      </p:ext>
    </p:extLst>
  </p:cSld>
  <p:clrMapOvr>
    <a:masterClrMapping/>
  </p:clrMapOvr>
  <p:transition spd="slow">
    <p:wipe dir="u"/>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6457" y="461914"/>
            <a:ext cx="8273592" cy="3539430"/>
          </a:xfrm>
          <a:prstGeom prst="rect">
            <a:avLst/>
          </a:prstGeom>
        </p:spPr>
        <p:txBody>
          <a:bodyPr wrap="square">
            <a:spAutoFit/>
          </a:bodyPr>
          <a:lstStyle/>
          <a:p>
            <a:r>
              <a:rPr lang="en-IN" sz="2800" b="1" dirty="0" smtClean="0"/>
              <a:t># </a:t>
            </a:r>
            <a:r>
              <a:rPr lang="en-IN" sz="2800" b="1" dirty="0"/>
              <a:t>define standard scaler</a:t>
            </a:r>
          </a:p>
          <a:p>
            <a:r>
              <a:rPr lang="en-IN" sz="2800" dirty="0"/>
              <a:t>scaler = </a:t>
            </a:r>
            <a:r>
              <a:rPr lang="en-IN" sz="2800" dirty="0" err="1"/>
              <a:t>StandardScaler</a:t>
            </a:r>
            <a:r>
              <a:rPr lang="en-IN" sz="2800" dirty="0" smtClean="0"/>
              <a:t>()</a:t>
            </a:r>
          </a:p>
          <a:p>
            <a:endParaRPr lang="en-IN" sz="2800" dirty="0"/>
          </a:p>
          <a:p>
            <a:r>
              <a:rPr lang="en-IN" sz="2800" b="1" dirty="0"/>
              <a:t># transform data</a:t>
            </a:r>
          </a:p>
          <a:p>
            <a:r>
              <a:rPr lang="en-IN" sz="2800" dirty="0"/>
              <a:t>scaled = </a:t>
            </a:r>
            <a:r>
              <a:rPr lang="en-IN" sz="2800" dirty="0" err="1"/>
              <a:t>scaler.fit_transform</a:t>
            </a:r>
            <a:r>
              <a:rPr lang="en-IN" sz="2800" dirty="0"/>
              <a:t>(data</a:t>
            </a:r>
            <a:r>
              <a:rPr lang="en-IN" sz="2800" dirty="0" smtClean="0"/>
              <a:t>)</a:t>
            </a:r>
          </a:p>
          <a:p>
            <a:endParaRPr lang="en-US" sz="2800" dirty="0"/>
          </a:p>
          <a:p>
            <a:r>
              <a:rPr lang="en-US" sz="2800" b="1" dirty="0" smtClean="0"/>
              <a:t># Print Scaled Data </a:t>
            </a:r>
            <a:endParaRPr lang="en-IN" sz="2800" b="1" dirty="0"/>
          </a:p>
          <a:p>
            <a:r>
              <a:rPr lang="en-IN" sz="2800" dirty="0"/>
              <a:t>print(scaled)</a:t>
            </a:r>
          </a:p>
        </p:txBody>
      </p:sp>
      <p:pic>
        <p:nvPicPr>
          <p:cNvPr id="3" name="Picture 2"/>
          <p:cNvPicPr>
            <a:picLocks noChangeAspect="1"/>
          </p:cNvPicPr>
          <p:nvPr/>
        </p:nvPicPr>
        <p:blipFill>
          <a:blip r:embed="rId2"/>
          <a:stretch>
            <a:fillRect/>
          </a:stretch>
        </p:blipFill>
        <p:spPr>
          <a:xfrm>
            <a:off x="5907918" y="672463"/>
            <a:ext cx="5636133" cy="5492666"/>
          </a:xfrm>
          <a:prstGeom prst="rect">
            <a:avLst/>
          </a:prstGeom>
        </p:spPr>
      </p:pic>
    </p:spTree>
    <p:extLst>
      <p:ext uri="{BB962C8B-B14F-4D97-AF65-F5344CB8AC3E}">
        <p14:creationId xmlns:p14="http://schemas.microsoft.com/office/powerpoint/2010/main" val="3369769317"/>
      </p:ext>
    </p:extLst>
  </p:cSld>
  <p:clrMapOvr>
    <a:masterClrMapping/>
  </p:clrMapOvr>
  <p:transition spd="slow">
    <p:wipe dir="u"/>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3847" y="502599"/>
            <a:ext cx="10026978" cy="2677656"/>
          </a:xfrm>
          <a:prstGeom prst="rect">
            <a:avLst/>
          </a:prstGeom>
        </p:spPr>
        <p:txBody>
          <a:bodyPr wrap="square">
            <a:spAutoFit/>
          </a:bodyPr>
          <a:lstStyle/>
          <a:p>
            <a:r>
              <a:rPr lang="en-IN" sz="2800" b="1" dirty="0"/>
              <a:t>#round off every </a:t>
            </a:r>
          </a:p>
          <a:p>
            <a:r>
              <a:rPr lang="en-IN" sz="2800" dirty="0" smtClean="0"/>
              <a:t>#</a:t>
            </a:r>
            <a:r>
              <a:rPr lang="en-IN" sz="2800" dirty="0"/>
              <a:t>Convert scaled np 2d array into </a:t>
            </a:r>
            <a:r>
              <a:rPr lang="en-IN" sz="2800" dirty="0" err="1"/>
              <a:t>dataframe</a:t>
            </a:r>
            <a:r>
              <a:rPr lang="en-IN" sz="2800" dirty="0"/>
              <a:t> </a:t>
            </a:r>
          </a:p>
          <a:p>
            <a:r>
              <a:rPr lang="en-IN" sz="2800" dirty="0" err="1"/>
              <a:t>scaleddf</a:t>
            </a:r>
            <a:r>
              <a:rPr lang="en-IN" sz="2800" dirty="0"/>
              <a:t> = </a:t>
            </a:r>
            <a:r>
              <a:rPr lang="en-IN" sz="2800" dirty="0" err="1"/>
              <a:t>pd.DataFrame</a:t>
            </a:r>
            <a:r>
              <a:rPr lang="en-IN" sz="2800" dirty="0"/>
              <a:t>(scaled)</a:t>
            </a:r>
          </a:p>
          <a:p>
            <a:r>
              <a:rPr lang="en-IN" sz="2800" b="1" dirty="0"/>
              <a:t>#round off every </a:t>
            </a:r>
          </a:p>
          <a:p>
            <a:r>
              <a:rPr lang="en-IN" sz="2800" dirty="0" err="1"/>
              <a:t>scaleddf</a:t>
            </a:r>
            <a:r>
              <a:rPr lang="en-IN" sz="2800" dirty="0"/>
              <a:t>[:]=</a:t>
            </a:r>
            <a:r>
              <a:rPr lang="en-IN" sz="2800" dirty="0" err="1"/>
              <a:t>scaleddf</a:t>
            </a:r>
            <a:r>
              <a:rPr lang="en-IN" sz="2800" dirty="0"/>
              <a:t>[:].apply(lambda x:round(x,2))</a:t>
            </a:r>
          </a:p>
          <a:p>
            <a:r>
              <a:rPr lang="en-IN" sz="2800" dirty="0"/>
              <a:t>print(</a:t>
            </a:r>
            <a:r>
              <a:rPr lang="en-IN" sz="2800" dirty="0" err="1"/>
              <a:t>scaleddf</a:t>
            </a:r>
            <a:r>
              <a:rPr lang="en-IN" sz="2800" dirty="0"/>
              <a:t>)</a:t>
            </a:r>
          </a:p>
        </p:txBody>
      </p:sp>
      <p:pic>
        <p:nvPicPr>
          <p:cNvPr id="3" name="Picture 2"/>
          <p:cNvPicPr>
            <a:picLocks noChangeAspect="1"/>
          </p:cNvPicPr>
          <p:nvPr/>
        </p:nvPicPr>
        <p:blipFill>
          <a:blip r:embed="rId2"/>
          <a:stretch>
            <a:fillRect/>
          </a:stretch>
        </p:blipFill>
        <p:spPr>
          <a:xfrm>
            <a:off x="7563112" y="2880543"/>
            <a:ext cx="2463268" cy="3775225"/>
          </a:xfrm>
          <a:prstGeom prst="rect">
            <a:avLst/>
          </a:prstGeom>
        </p:spPr>
      </p:pic>
      <p:pic>
        <p:nvPicPr>
          <p:cNvPr id="4" name="Picture 3"/>
          <p:cNvPicPr>
            <a:picLocks noChangeAspect="1"/>
          </p:cNvPicPr>
          <p:nvPr/>
        </p:nvPicPr>
        <p:blipFill>
          <a:blip r:embed="rId3"/>
          <a:stretch>
            <a:fillRect/>
          </a:stretch>
        </p:blipFill>
        <p:spPr>
          <a:xfrm>
            <a:off x="3939807" y="2880543"/>
            <a:ext cx="2960613" cy="3800601"/>
          </a:xfrm>
          <a:prstGeom prst="rect">
            <a:avLst/>
          </a:prstGeom>
        </p:spPr>
      </p:pic>
    </p:spTree>
    <p:extLst>
      <p:ext uri="{BB962C8B-B14F-4D97-AF65-F5344CB8AC3E}">
        <p14:creationId xmlns:p14="http://schemas.microsoft.com/office/powerpoint/2010/main" val="2261579075"/>
      </p:ext>
    </p:extLst>
  </p:cSld>
  <p:clrMapOvr>
    <a:masterClrMapping/>
  </p:clrMapOvr>
  <p:transition spd="slow">
    <p:wipe dir="u"/>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8286" y="358218"/>
            <a:ext cx="11417485" cy="4538674"/>
          </a:xfrm>
          <a:prstGeom prst="rect">
            <a:avLst/>
          </a:prstGeom>
        </p:spPr>
      </p:pic>
    </p:spTree>
    <p:extLst>
      <p:ext uri="{BB962C8B-B14F-4D97-AF65-F5344CB8AC3E}">
        <p14:creationId xmlns:p14="http://schemas.microsoft.com/office/powerpoint/2010/main" val="1654158113"/>
      </p:ext>
    </p:extLst>
  </p:cSld>
  <p:clrMapOvr>
    <a:masterClrMapping/>
  </p:clrMapOvr>
  <p:transition spd="slow">
    <p:wipe dir="u"/>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738809" y="1025819"/>
            <a:ext cx="3045769" cy="4667971"/>
          </a:xfrm>
          <a:prstGeom prst="rect">
            <a:avLst/>
          </a:prstGeom>
        </p:spPr>
      </p:pic>
      <p:pic>
        <p:nvPicPr>
          <p:cNvPr id="4" name="Picture 3"/>
          <p:cNvPicPr>
            <a:picLocks noChangeAspect="1"/>
          </p:cNvPicPr>
          <p:nvPr/>
        </p:nvPicPr>
        <p:blipFill>
          <a:blip r:embed="rId3"/>
          <a:stretch>
            <a:fillRect/>
          </a:stretch>
        </p:blipFill>
        <p:spPr>
          <a:xfrm>
            <a:off x="602718" y="1025819"/>
            <a:ext cx="3636282" cy="4667971"/>
          </a:xfrm>
          <a:prstGeom prst="rect">
            <a:avLst/>
          </a:prstGeom>
        </p:spPr>
      </p:pic>
      <p:pic>
        <p:nvPicPr>
          <p:cNvPr id="5" name="Picture 4"/>
          <p:cNvPicPr>
            <a:picLocks noChangeAspect="1"/>
          </p:cNvPicPr>
          <p:nvPr/>
        </p:nvPicPr>
        <p:blipFill>
          <a:blip r:embed="rId4"/>
          <a:stretch>
            <a:fillRect/>
          </a:stretch>
        </p:blipFill>
        <p:spPr>
          <a:xfrm>
            <a:off x="8382206" y="1025819"/>
            <a:ext cx="3448433" cy="4879165"/>
          </a:xfrm>
          <a:prstGeom prst="rect">
            <a:avLst/>
          </a:prstGeom>
        </p:spPr>
      </p:pic>
    </p:spTree>
    <p:extLst>
      <p:ext uri="{BB962C8B-B14F-4D97-AF65-F5344CB8AC3E}">
        <p14:creationId xmlns:p14="http://schemas.microsoft.com/office/powerpoint/2010/main" val="2390227982"/>
      </p:ext>
    </p:extLst>
  </p:cSld>
  <p:clrMapOvr>
    <a:masterClrMapping/>
  </p:clrMapOvr>
  <p:transition spd="slow">
    <p:wipe dir="u"/>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a:t>Feature Scaling: standard scaler</a:t>
            </a:r>
            <a:endParaRPr lang="en-IN" dirty="0"/>
          </a:p>
        </p:txBody>
      </p:sp>
      <p:sp>
        <p:nvSpPr>
          <p:cNvPr id="3" name="Content Placeholder 2"/>
          <p:cNvSpPr>
            <a:spLocks noGrp="1"/>
          </p:cNvSpPr>
          <p:nvPr>
            <p:ph idx="1"/>
          </p:nvPr>
        </p:nvSpPr>
        <p:spPr>
          <a:xfrm>
            <a:off x="418010" y="1645670"/>
            <a:ext cx="11260183" cy="4351338"/>
          </a:xfrm>
        </p:spPr>
        <p:txBody>
          <a:bodyPr numCol="2">
            <a:normAutofit fontScale="25000" lnSpcReduction="20000"/>
          </a:bodyPr>
          <a:lstStyle/>
          <a:p>
            <a:pPr marL="0" lvl="0" indent="0">
              <a:buNone/>
            </a:pPr>
            <a:r>
              <a:rPr lang="en-IN" dirty="0"/>
              <a:t>#################################</a:t>
            </a:r>
          </a:p>
          <a:p>
            <a:pPr marL="0" lvl="0" indent="0">
              <a:buNone/>
            </a:pPr>
            <a:r>
              <a:rPr lang="en-IN" dirty="0"/>
              <a:t>## Feature Scaling</a:t>
            </a:r>
          </a:p>
          <a:p>
            <a:pPr marL="0" lvl="0" indent="0">
              <a:buNone/>
            </a:pPr>
            <a:r>
              <a:rPr lang="en-IN" dirty="0"/>
              <a:t>import </a:t>
            </a:r>
            <a:r>
              <a:rPr lang="en-IN" dirty="0" err="1"/>
              <a:t>numpy</a:t>
            </a:r>
            <a:r>
              <a:rPr lang="en-IN" dirty="0"/>
              <a:t> as nm  </a:t>
            </a:r>
          </a:p>
          <a:p>
            <a:pPr marL="0" lvl="0" indent="0">
              <a:buNone/>
            </a:pPr>
            <a:r>
              <a:rPr lang="en-IN" dirty="0"/>
              <a:t>import </a:t>
            </a:r>
            <a:r>
              <a:rPr lang="en-IN" dirty="0" err="1"/>
              <a:t>matplotlib.pyplot</a:t>
            </a:r>
            <a:r>
              <a:rPr lang="en-IN" dirty="0"/>
              <a:t> as </a:t>
            </a:r>
            <a:r>
              <a:rPr lang="en-IN" dirty="0" err="1"/>
              <a:t>mtp</a:t>
            </a:r>
            <a:r>
              <a:rPr lang="en-IN" dirty="0"/>
              <a:t>  </a:t>
            </a:r>
          </a:p>
          <a:p>
            <a:pPr marL="0" lvl="0" indent="0">
              <a:buNone/>
            </a:pPr>
            <a:r>
              <a:rPr lang="en-IN" dirty="0"/>
              <a:t>import pandas as </a:t>
            </a:r>
            <a:r>
              <a:rPr lang="en-IN" dirty="0" err="1"/>
              <a:t>pd</a:t>
            </a:r>
            <a:r>
              <a:rPr lang="en-IN" dirty="0"/>
              <a:t>  </a:t>
            </a:r>
          </a:p>
          <a:p>
            <a:pPr marL="0" lvl="0" indent="0">
              <a:buNone/>
            </a:pPr>
            <a:r>
              <a:rPr lang="en-IN" dirty="0"/>
              <a:t>from </a:t>
            </a:r>
            <a:r>
              <a:rPr lang="en-IN" dirty="0" err="1"/>
              <a:t>sklearn.preprocessing</a:t>
            </a:r>
            <a:r>
              <a:rPr lang="en-IN" dirty="0"/>
              <a:t> import </a:t>
            </a:r>
            <a:r>
              <a:rPr lang="en-IN" dirty="0" err="1"/>
              <a:t>MinMaxScaler</a:t>
            </a:r>
            <a:endParaRPr lang="en-IN" dirty="0"/>
          </a:p>
          <a:p>
            <a:pPr marL="0" lvl="0" indent="0">
              <a:buNone/>
            </a:pPr>
            <a:endParaRPr lang="en-IN" dirty="0"/>
          </a:p>
          <a:p>
            <a:pPr marL="0" lvl="0" indent="0">
              <a:buNone/>
            </a:pPr>
            <a:endParaRPr lang="en-IN" dirty="0"/>
          </a:p>
          <a:p>
            <a:pPr marL="0" lvl="0" indent="0">
              <a:buNone/>
            </a:pPr>
            <a:r>
              <a:rPr lang="en-IN" dirty="0"/>
              <a:t>data = </a:t>
            </a:r>
            <a:r>
              <a:rPr lang="en-IN" dirty="0" err="1"/>
              <a:t>pd.read_csv</a:t>
            </a:r>
            <a:r>
              <a:rPr lang="en-IN" dirty="0"/>
              <a:t>('FeatureScaling1.csv')</a:t>
            </a:r>
          </a:p>
          <a:p>
            <a:pPr marL="0" lvl="0" indent="0">
              <a:buNone/>
            </a:pPr>
            <a:r>
              <a:rPr lang="en-IN" dirty="0"/>
              <a:t>print(data)</a:t>
            </a:r>
          </a:p>
          <a:p>
            <a:pPr marL="0" lvl="0" indent="0">
              <a:buNone/>
            </a:pPr>
            <a:endParaRPr lang="en-IN" dirty="0"/>
          </a:p>
          <a:p>
            <a:pPr marL="0" lvl="0" indent="0">
              <a:buNone/>
            </a:pPr>
            <a:r>
              <a:rPr lang="en-IN" dirty="0"/>
              <a:t>#</a:t>
            </a:r>
            <a:r>
              <a:rPr lang="en-IN" dirty="0" err="1"/>
              <a:t>MinMaxScaler</a:t>
            </a:r>
            <a:endParaRPr lang="en-IN" dirty="0"/>
          </a:p>
          <a:p>
            <a:pPr marL="0" lvl="0" indent="0">
              <a:buNone/>
            </a:pPr>
            <a:endParaRPr lang="en-IN" dirty="0"/>
          </a:p>
          <a:p>
            <a:pPr marL="0" lvl="0" indent="0">
              <a:buNone/>
            </a:pPr>
            <a:r>
              <a:rPr lang="en-IN" dirty="0"/>
              <a:t># define min max scaler</a:t>
            </a:r>
          </a:p>
          <a:p>
            <a:pPr marL="0" lvl="0" indent="0">
              <a:buNone/>
            </a:pPr>
            <a:r>
              <a:rPr lang="en-IN" dirty="0"/>
              <a:t>scaler = </a:t>
            </a:r>
            <a:r>
              <a:rPr lang="en-IN" dirty="0" err="1"/>
              <a:t>MinMaxScaler</a:t>
            </a:r>
            <a:r>
              <a:rPr lang="en-IN" dirty="0"/>
              <a:t>()</a:t>
            </a:r>
          </a:p>
          <a:p>
            <a:pPr marL="0" lvl="0" indent="0">
              <a:buNone/>
            </a:pPr>
            <a:r>
              <a:rPr lang="en-IN" dirty="0"/>
              <a:t># transform data</a:t>
            </a:r>
          </a:p>
          <a:p>
            <a:pPr marL="0" lvl="0" indent="0">
              <a:buNone/>
            </a:pPr>
            <a:r>
              <a:rPr lang="en-IN" dirty="0"/>
              <a:t>scaled = </a:t>
            </a:r>
            <a:r>
              <a:rPr lang="en-IN" dirty="0" err="1"/>
              <a:t>scaler.fit_transform</a:t>
            </a:r>
            <a:r>
              <a:rPr lang="en-IN" dirty="0"/>
              <a:t>(data)</a:t>
            </a:r>
          </a:p>
          <a:p>
            <a:pPr marL="0" lvl="0" indent="0">
              <a:buNone/>
            </a:pPr>
            <a:r>
              <a:rPr lang="en-IN" dirty="0"/>
              <a:t>print(scaled)</a:t>
            </a:r>
          </a:p>
          <a:p>
            <a:pPr marL="0" lvl="0" indent="0">
              <a:buNone/>
            </a:pPr>
            <a:endParaRPr lang="en-IN" dirty="0"/>
          </a:p>
          <a:p>
            <a:pPr marL="0" lvl="0" indent="0">
              <a:buNone/>
            </a:pPr>
            <a:r>
              <a:rPr lang="en-IN" dirty="0"/>
              <a:t>#Convert scaled np 2d array into </a:t>
            </a:r>
            <a:r>
              <a:rPr lang="en-IN" dirty="0" err="1"/>
              <a:t>dataframe</a:t>
            </a:r>
            <a:r>
              <a:rPr lang="en-IN" dirty="0"/>
              <a:t> </a:t>
            </a:r>
          </a:p>
          <a:p>
            <a:pPr marL="0" lvl="0" indent="0">
              <a:buNone/>
            </a:pPr>
            <a:r>
              <a:rPr lang="en-IN" dirty="0" err="1"/>
              <a:t>scaleddf</a:t>
            </a:r>
            <a:r>
              <a:rPr lang="en-IN" dirty="0"/>
              <a:t> = </a:t>
            </a:r>
            <a:r>
              <a:rPr lang="en-IN" dirty="0" err="1"/>
              <a:t>pd.DataFrame</a:t>
            </a:r>
            <a:r>
              <a:rPr lang="en-IN" dirty="0"/>
              <a:t>(scaled)</a:t>
            </a:r>
          </a:p>
          <a:p>
            <a:pPr marL="0" lvl="0" indent="0">
              <a:buNone/>
            </a:pPr>
            <a:r>
              <a:rPr lang="en-IN" dirty="0"/>
              <a:t>#round off every </a:t>
            </a:r>
          </a:p>
          <a:p>
            <a:pPr marL="0" lvl="0" indent="0">
              <a:buNone/>
            </a:pPr>
            <a:r>
              <a:rPr lang="en-IN" dirty="0" err="1"/>
              <a:t>scaleddf</a:t>
            </a:r>
            <a:r>
              <a:rPr lang="en-IN" dirty="0"/>
              <a:t>[:]=</a:t>
            </a:r>
            <a:r>
              <a:rPr lang="en-IN" dirty="0" err="1"/>
              <a:t>scaleddf</a:t>
            </a:r>
            <a:r>
              <a:rPr lang="en-IN" dirty="0"/>
              <a:t>[:].apply(lambda x:round(x,2))</a:t>
            </a:r>
          </a:p>
          <a:p>
            <a:pPr marL="0" lvl="0" indent="0">
              <a:buNone/>
            </a:pPr>
            <a:r>
              <a:rPr lang="en-IN" dirty="0"/>
              <a:t>print(</a:t>
            </a:r>
            <a:r>
              <a:rPr lang="en-IN" dirty="0" err="1"/>
              <a:t>scaleddf</a:t>
            </a:r>
            <a:r>
              <a:rPr lang="en-IN" dirty="0"/>
              <a:t>)</a:t>
            </a:r>
          </a:p>
          <a:p>
            <a:pPr marL="0" lvl="0" indent="0">
              <a:buNone/>
            </a:pPr>
            <a:endParaRPr lang="en-IN" dirty="0"/>
          </a:p>
          <a:p>
            <a:pPr marL="0" lvl="0" indent="0">
              <a:buNone/>
            </a:pPr>
            <a:endParaRPr lang="en-IN" dirty="0"/>
          </a:p>
          <a:p>
            <a:pPr marL="0" lvl="0" indent="0">
              <a:buNone/>
            </a:pPr>
            <a:r>
              <a:rPr lang="en-IN" dirty="0"/>
              <a:t>#  </a:t>
            </a:r>
            <a:r>
              <a:rPr lang="en-IN" dirty="0" err="1"/>
              <a:t>StandardScaler</a:t>
            </a:r>
            <a:endParaRPr lang="en-IN" dirty="0"/>
          </a:p>
          <a:p>
            <a:pPr marL="0" lvl="0" indent="0">
              <a:buNone/>
            </a:pPr>
            <a:r>
              <a:rPr lang="en-IN" dirty="0"/>
              <a:t>from </a:t>
            </a:r>
            <a:r>
              <a:rPr lang="en-IN" dirty="0" err="1"/>
              <a:t>sklearn.preprocessing</a:t>
            </a:r>
            <a:r>
              <a:rPr lang="en-IN" dirty="0"/>
              <a:t> import </a:t>
            </a:r>
            <a:r>
              <a:rPr lang="en-IN" dirty="0" err="1"/>
              <a:t>StandardScaler</a:t>
            </a:r>
            <a:r>
              <a:rPr lang="en-IN" dirty="0"/>
              <a:t>  </a:t>
            </a:r>
          </a:p>
          <a:p>
            <a:pPr marL="0" lvl="0" indent="0">
              <a:buNone/>
            </a:pPr>
            <a:r>
              <a:rPr lang="en-IN" dirty="0" err="1"/>
              <a:t>st_x</a:t>
            </a:r>
            <a:r>
              <a:rPr lang="en-IN" dirty="0"/>
              <a:t>= </a:t>
            </a:r>
            <a:r>
              <a:rPr lang="en-IN" dirty="0" err="1"/>
              <a:t>StandardScaler</a:t>
            </a:r>
            <a:r>
              <a:rPr lang="en-IN" dirty="0"/>
              <a:t>()  </a:t>
            </a:r>
          </a:p>
          <a:p>
            <a:pPr marL="0" lvl="0" indent="0">
              <a:buNone/>
            </a:pPr>
            <a:endParaRPr lang="en-IN" dirty="0"/>
          </a:p>
          <a:p>
            <a:pPr marL="0" lvl="0" indent="0">
              <a:buNone/>
            </a:pPr>
            <a:r>
              <a:rPr lang="en-IN" dirty="0"/>
              <a:t>print(data)</a:t>
            </a:r>
          </a:p>
          <a:p>
            <a:pPr marL="0" lvl="0" indent="0">
              <a:buNone/>
            </a:pPr>
            <a:endParaRPr lang="en-IN" dirty="0"/>
          </a:p>
          <a:p>
            <a:pPr marL="0" lvl="0" indent="0">
              <a:buNone/>
            </a:pPr>
            <a:r>
              <a:rPr lang="en-IN" dirty="0"/>
              <a:t># define standard scaler</a:t>
            </a:r>
          </a:p>
          <a:p>
            <a:pPr marL="0" lvl="0" indent="0">
              <a:buNone/>
            </a:pPr>
            <a:r>
              <a:rPr lang="en-IN" dirty="0"/>
              <a:t>scaler = </a:t>
            </a:r>
            <a:r>
              <a:rPr lang="en-IN" dirty="0" err="1"/>
              <a:t>StandardScaler</a:t>
            </a:r>
            <a:r>
              <a:rPr lang="en-IN" dirty="0"/>
              <a:t>()</a:t>
            </a:r>
          </a:p>
          <a:p>
            <a:pPr marL="0" lvl="0" indent="0">
              <a:buNone/>
            </a:pPr>
            <a:r>
              <a:rPr lang="en-IN" dirty="0"/>
              <a:t># transform data</a:t>
            </a:r>
          </a:p>
          <a:p>
            <a:pPr marL="0" lvl="0" indent="0">
              <a:buNone/>
            </a:pPr>
            <a:r>
              <a:rPr lang="en-IN" dirty="0"/>
              <a:t>scaled = </a:t>
            </a:r>
            <a:r>
              <a:rPr lang="en-IN" dirty="0" err="1"/>
              <a:t>scaler.fit_transform</a:t>
            </a:r>
            <a:r>
              <a:rPr lang="en-IN" dirty="0"/>
              <a:t>(data)</a:t>
            </a:r>
          </a:p>
          <a:p>
            <a:pPr marL="0" lvl="0" indent="0">
              <a:buNone/>
            </a:pPr>
            <a:r>
              <a:rPr lang="en-IN" dirty="0"/>
              <a:t>print(scaled)</a:t>
            </a:r>
          </a:p>
          <a:p>
            <a:pPr marL="0" lvl="0" indent="0">
              <a:buNone/>
            </a:pPr>
            <a:endParaRPr lang="en-IN" dirty="0"/>
          </a:p>
          <a:p>
            <a:pPr marL="0" lvl="0" indent="0">
              <a:buNone/>
            </a:pPr>
            <a:r>
              <a:rPr lang="en-IN" dirty="0"/>
              <a:t>#round off every </a:t>
            </a:r>
          </a:p>
          <a:p>
            <a:pPr marL="0" lvl="0" indent="0">
              <a:buNone/>
            </a:pPr>
            <a:endParaRPr lang="en-IN" dirty="0"/>
          </a:p>
          <a:p>
            <a:pPr marL="0" lvl="0" indent="0">
              <a:buNone/>
            </a:pPr>
            <a:endParaRPr lang="en-IN" dirty="0"/>
          </a:p>
          <a:p>
            <a:pPr marL="0" lvl="0" indent="0">
              <a:buNone/>
            </a:pPr>
            <a:r>
              <a:rPr lang="en-IN" dirty="0"/>
              <a:t>#Convert scaled np 2d array into </a:t>
            </a:r>
            <a:r>
              <a:rPr lang="en-IN" dirty="0" err="1"/>
              <a:t>dataframe</a:t>
            </a:r>
            <a:r>
              <a:rPr lang="en-IN" dirty="0"/>
              <a:t> </a:t>
            </a:r>
          </a:p>
          <a:p>
            <a:pPr marL="0" lvl="0" indent="0">
              <a:buNone/>
            </a:pPr>
            <a:r>
              <a:rPr lang="en-IN" dirty="0" err="1"/>
              <a:t>scaleddf</a:t>
            </a:r>
            <a:r>
              <a:rPr lang="en-IN" dirty="0"/>
              <a:t> = </a:t>
            </a:r>
            <a:r>
              <a:rPr lang="en-IN" dirty="0" err="1"/>
              <a:t>pd.DataFrame</a:t>
            </a:r>
            <a:r>
              <a:rPr lang="en-IN" dirty="0"/>
              <a:t>(scaled)</a:t>
            </a:r>
          </a:p>
          <a:p>
            <a:pPr marL="0" lvl="0" indent="0">
              <a:buNone/>
            </a:pPr>
            <a:r>
              <a:rPr lang="en-IN" dirty="0"/>
              <a:t>#round off every </a:t>
            </a:r>
          </a:p>
          <a:p>
            <a:pPr marL="0" lvl="0" indent="0">
              <a:buNone/>
            </a:pPr>
            <a:r>
              <a:rPr lang="en-IN" dirty="0" err="1"/>
              <a:t>scaleddf</a:t>
            </a:r>
            <a:r>
              <a:rPr lang="en-IN" dirty="0"/>
              <a:t>[:]=</a:t>
            </a:r>
            <a:r>
              <a:rPr lang="en-IN" dirty="0" err="1"/>
              <a:t>scaleddf</a:t>
            </a:r>
            <a:r>
              <a:rPr lang="en-IN" dirty="0"/>
              <a:t>[:].apply(lambda x:round(x,2))</a:t>
            </a:r>
          </a:p>
          <a:p>
            <a:pPr marL="0" lvl="0" indent="0">
              <a:buNone/>
            </a:pPr>
            <a:r>
              <a:rPr lang="en-IN" dirty="0"/>
              <a:t>print(</a:t>
            </a:r>
            <a:r>
              <a:rPr lang="en-IN" dirty="0" err="1"/>
              <a:t>scaleddf</a:t>
            </a:r>
            <a:r>
              <a:rPr lang="en-IN" dirty="0"/>
              <a:t>)</a:t>
            </a:r>
          </a:p>
          <a:p>
            <a:pPr marL="0" lvl="0" indent="0">
              <a:buNone/>
            </a:pPr>
            <a:endParaRPr lang="en-IN" dirty="0"/>
          </a:p>
          <a:p>
            <a:pPr marL="0" lvl="0" indent="0">
              <a:buNone/>
            </a:pPr>
            <a:endParaRPr lang="en-IN" dirty="0"/>
          </a:p>
          <a:p>
            <a:pPr marL="0" lvl="0" indent="0">
              <a:buNone/>
            </a:pPr>
            <a:endParaRPr lang="en-IN" dirty="0"/>
          </a:p>
          <a:p>
            <a:pPr marL="0" lvl="0" indent="0">
              <a:buNone/>
            </a:pPr>
            <a:endParaRPr lang="en-IN" dirty="0"/>
          </a:p>
          <a:p>
            <a:pPr marL="0" lvl="0" indent="0">
              <a:buNone/>
            </a:pP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754698234"/>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11" end="11"/>
                                            </p:txEl>
                                          </p:spTgt>
                                        </p:tgtEl>
                                        <p:attrNameLst>
                                          <p:attrName>style.visibility</p:attrName>
                                        </p:attrNameLst>
                                      </p:cBhvr>
                                      <p:to>
                                        <p:strVal val="visible"/>
                                      </p:to>
                                    </p:set>
                                    <p:animEffect transition="in" filter="fade">
                                      <p:cBhvr>
                                        <p:cTn id="63" dur="1000"/>
                                        <p:tgtEl>
                                          <p:spTgt spid="3">
                                            <p:txEl>
                                              <p:pRg st="11" end="11"/>
                                            </p:txEl>
                                          </p:spTgt>
                                        </p:tgtEl>
                                      </p:cBhvr>
                                    </p:animEffect>
                                    <p:anim calcmode="lin" valueType="num">
                                      <p:cBhvr>
                                        <p:cTn id="64"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13" end="13"/>
                                            </p:txEl>
                                          </p:spTgt>
                                        </p:tgtEl>
                                        <p:attrNameLst>
                                          <p:attrName>style.visibility</p:attrName>
                                        </p:attrNameLst>
                                      </p:cBhvr>
                                      <p:to>
                                        <p:strVal val="visible"/>
                                      </p:to>
                                    </p:set>
                                    <p:animEffect transition="in" filter="fade">
                                      <p:cBhvr>
                                        <p:cTn id="70" dur="1000"/>
                                        <p:tgtEl>
                                          <p:spTgt spid="3">
                                            <p:txEl>
                                              <p:pRg st="13" end="13"/>
                                            </p:txEl>
                                          </p:spTgt>
                                        </p:tgtEl>
                                      </p:cBhvr>
                                    </p:animEffect>
                                    <p:anim calcmode="lin" valueType="num">
                                      <p:cBhvr>
                                        <p:cTn id="71"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1000"/>
                                        <p:tgtEl>
                                          <p:spTgt spid="3">
                                            <p:txEl>
                                              <p:pRg st="14" end="14"/>
                                            </p:txEl>
                                          </p:spTgt>
                                        </p:tgtEl>
                                      </p:cBhvr>
                                    </p:animEffect>
                                    <p:anim calcmode="lin" valueType="num">
                                      <p:cBhvr>
                                        <p:cTn id="78"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5" end="15"/>
                                            </p:txEl>
                                          </p:spTgt>
                                        </p:tgtEl>
                                        <p:attrNameLst>
                                          <p:attrName>style.visibility</p:attrName>
                                        </p:attrNameLst>
                                      </p:cBhvr>
                                      <p:to>
                                        <p:strVal val="visible"/>
                                      </p:to>
                                    </p:set>
                                    <p:animEffect transition="in" filter="fade">
                                      <p:cBhvr>
                                        <p:cTn id="84" dur="1000"/>
                                        <p:tgtEl>
                                          <p:spTgt spid="3">
                                            <p:txEl>
                                              <p:pRg st="15" end="15"/>
                                            </p:txEl>
                                          </p:spTgt>
                                        </p:tgtEl>
                                      </p:cBhvr>
                                    </p:animEffect>
                                    <p:anim calcmode="lin" valueType="num">
                                      <p:cBhvr>
                                        <p:cTn id="85"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3">
                                            <p:txEl>
                                              <p:pRg st="16" end="16"/>
                                            </p:txEl>
                                          </p:spTgt>
                                        </p:tgtEl>
                                        <p:attrNameLst>
                                          <p:attrName>style.visibility</p:attrName>
                                        </p:attrNameLst>
                                      </p:cBhvr>
                                      <p:to>
                                        <p:strVal val="visible"/>
                                      </p:to>
                                    </p:set>
                                    <p:animEffect transition="in" filter="fade">
                                      <p:cBhvr>
                                        <p:cTn id="91" dur="1000"/>
                                        <p:tgtEl>
                                          <p:spTgt spid="3">
                                            <p:txEl>
                                              <p:pRg st="16" end="16"/>
                                            </p:txEl>
                                          </p:spTgt>
                                        </p:tgtEl>
                                      </p:cBhvr>
                                    </p:animEffect>
                                    <p:anim calcmode="lin" valueType="num">
                                      <p:cBhvr>
                                        <p:cTn id="92"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3">
                                            <p:txEl>
                                              <p:pRg st="17" end="17"/>
                                            </p:txEl>
                                          </p:spTgt>
                                        </p:tgtEl>
                                        <p:attrNameLst>
                                          <p:attrName>style.visibility</p:attrName>
                                        </p:attrNameLst>
                                      </p:cBhvr>
                                      <p:to>
                                        <p:strVal val="visible"/>
                                      </p:to>
                                    </p:set>
                                    <p:animEffect transition="in" filter="fade">
                                      <p:cBhvr>
                                        <p:cTn id="98" dur="1000"/>
                                        <p:tgtEl>
                                          <p:spTgt spid="3">
                                            <p:txEl>
                                              <p:pRg st="17" end="17"/>
                                            </p:txEl>
                                          </p:spTgt>
                                        </p:tgtEl>
                                      </p:cBhvr>
                                    </p:animEffect>
                                    <p:anim calcmode="lin" valueType="num">
                                      <p:cBhvr>
                                        <p:cTn id="99" dur="1000" fill="hold"/>
                                        <p:tgtEl>
                                          <p:spTgt spid="3">
                                            <p:txEl>
                                              <p:pRg st="17" end="17"/>
                                            </p:txEl>
                                          </p:spTgt>
                                        </p:tgtEl>
                                        <p:attrNameLst>
                                          <p:attrName>ppt_x</p:attrName>
                                        </p:attrNameLst>
                                      </p:cBhvr>
                                      <p:tavLst>
                                        <p:tav tm="0">
                                          <p:val>
                                            <p:strVal val="#ppt_x"/>
                                          </p:val>
                                        </p:tav>
                                        <p:tav tm="100000">
                                          <p:val>
                                            <p:strVal val="#ppt_x"/>
                                          </p:val>
                                        </p:tav>
                                      </p:tavLst>
                                    </p:anim>
                                    <p:anim calcmode="lin" valueType="num">
                                      <p:cBhvr>
                                        <p:cTn id="100" dur="1000" fill="hold"/>
                                        <p:tgtEl>
                                          <p:spTgt spid="3">
                                            <p:txEl>
                                              <p:pRg st="17" end="17"/>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3">
                                            <p:txEl>
                                              <p:pRg st="19" end="19"/>
                                            </p:txEl>
                                          </p:spTgt>
                                        </p:tgtEl>
                                        <p:attrNameLst>
                                          <p:attrName>style.visibility</p:attrName>
                                        </p:attrNameLst>
                                      </p:cBhvr>
                                      <p:to>
                                        <p:strVal val="visible"/>
                                      </p:to>
                                    </p:set>
                                    <p:animEffect transition="in" filter="fade">
                                      <p:cBhvr>
                                        <p:cTn id="105" dur="1000"/>
                                        <p:tgtEl>
                                          <p:spTgt spid="3">
                                            <p:txEl>
                                              <p:pRg st="19" end="19"/>
                                            </p:txEl>
                                          </p:spTgt>
                                        </p:tgtEl>
                                      </p:cBhvr>
                                    </p:animEffect>
                                    <p:anim calcmode="lin" valueType="num">
                                      <p:cBhvr>
                                        <p:cTn id="106" dur="1000" fill="hold"/>
                                        <p:tgtEl>
                                          <p:spTgt spid="3">
                                            <p:txEl>
                                              <p:pRg st="19" end="19"/>
                                            </p:txEl>
                                          </p:spTgt>
                                        </p:tgtEl>
                                        <p:attrNameLst>
                                          <p:attrName>ppt_x</p:attrName>
                                        </p:attrNameLst>
                                      </p:cBhvr>
                                      <p:tavLst>
                                        <p:tav tm="0">
                                          <p:val>
                                            <p:strVal val="#ppt_x"/>
                                          </p:val>
                                        </p:tav>
                                        <p:tav tm="100000">
                                          <p:val>
                                            <p:strVal val="#ppt_x"/>
                                          </p:val>
                                        </p:tav>
                                      </p:tavLst>
                                    </p:anim>
                                    <p:anim calcmode="lin" valueType="num">
                                      <p:cBhvr>
                                        <p:cTn id="107" dur="1000" fill="hold"/>
                                        <p:tgtEl>
                                          <p:spTgt spid="3">
                                            <p:txEl>
                                              <p:pRg st="19" end="19"/>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3">
                                            <p:txEl>
                                              <p:pRg st="20" end="20"/>
                                            </p:txEl>
                                          </p:spTgt>
                                        </p:tgtEl>
                                        <p:attrNameLst>
                                          <p:attrName>style.visibility</p:attrName>
                                        </p:attrNameLst>
                                      </p:cBhvr>
                                      <p:to>
                                        <p:strVal val="visible"/>
                                      </p:to>
                                    </p:set>
                                    <p:animEffect transition="in" filter="fade">
                                      <p:cBhvr>
                                        <p:cTn id="112" dur="1000"/>
                                        <p:tgtEl>
                                          <p:spTgt spid="3">
                                            <p:txEl>
                                              <p:pRg st="20" end="20"/>
                                            </p:txEl>
                                          </p:spTgt>
                                        </p:tgtEl>
                                      </p:cBhvr>
                                    </p:animEffect>
                                    <p:anim calcmode="lin" valueType="num">
                                      <p:cBhvr>
                                        <p:cTn id="113" dur="1000" fill="hold"/>
                                        <p:tgtEl>
                                          <p:spTgt spid="3">
                                            <p:txEl>
                                              <p:pRg st="20" end="20"/>
                                            </p:txEl>
                                          </p:spTgt>
                                        </p:tgtEl>
                                        <p:attrNameLst>
                                          <p:attrName>ppt_x</p:attrName>
                                        </p:attrNameLst>
                                      </p:cBhvr>
                                      <p:tavLst>
                                        <p:tav tm="0">
                                          <p:val>
                                            <p:strVal val="#ppt_x"/>
                                          </p:val>
                                        </p:tav>
                                        <p:tav tm="100000">
                                          <p:val>
                                            <p:strVal val="#ppt_x"/>
                                          </p:val>
                                        </p:tav>
                                      </p:tavLst>
                                    </p:anim>
                                    <p:anim calcmode="lin" valueType="num">
                                      <p:cBhvr>
                                        <p:cTn id="114" dur="1000" fill="hold"/>
                                        <p:tgtEl>
                                          <p:spTgt spid="3">
                                            <p:txEl>
                                              <p:pRg st="20" end="20"/>
                                            </p:txEl>
                                          </p:spTgt>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grpId="0" nodeType="clickEffect">
                                  <p:stCondLst>
                                    <p:cond delay="0"/>
                                  </p:stCondLst>
                                  <p:childTnLst>
                                    <p:set>
                                      <p:cBhvr>
                                        <p:cTn id="118" dur="1" fill="hold">
                                          <p:stCondLst>
                                            <p:cond delay="0"/>
                                          </p:stCondLst>
                                        </p:cTn>
                                        <p:tgtEl>
                                          <p:spTgt spid="3">
                                            <p:txEl>
                                              <p:pRg st="21" end="21"/>
                                            </p:txEl>
                                          </p:spTgt>
                                        </p:tgtEl>
                                        <p:attrNameLst>
                                          <p:attrName>style.visibility</p:attrName>
                                        </p:attrNameLst>
                                      </p:cBhvr>
                                      <p:to>
                                        <p:strVal val="visible"/>
                                      </p:to>
                                    </p:set>
                                    <p:animEffect transition="in" filter="fade">
                                      <p:cBhvr>
                                        <p:cTn id="119" dur="1000"/>
                                        <p:tgtEl>
                                          <p:spTgt spid="3">
                                            <p:txEl>
                                              <p:pRg st="21" end="21"/>
                                            </p:txEl>
                                          </p:spTgt>
                                        </p:tgtEl>
                                      </p:cBhvr>
                                    </p:animEffect>
                                    <p:anim calcmode="lin" valueType="num">
                                      <p:cBhvr>
                                        <p:cTn id="120" dur="1000" fill="hold"/>
                                        <p:tgtEl>
                                          <p:spTgt spid="3">
                                            <p:txEl>
                                              <p:pRg st="21" end="21"/>
                                            </p:txEl>
                                          </p:spTgt>
                                        </p:tgtEl>
                                        <p:attrNameLst>
                                          <p:attrName>ppt_x</p:attrName>
                                        </p:attrNameLst>
                                      </p:cBhvr>
                                      <p:tavLst>
                                        <p:tav tm="0">
                                          <p:val>
                                            <p:strVal val="#ppt_x"/>
                                          </p:val>
                                        </p:tav>
                                        <p:tav tm="100000">
                                          <p:val>
                                            <p:strVal val="#ppt_x"/>
                                          </p:val>
                                        </p:tav>
                                      </p:tavLst>
                                    </p:anim>
                                    <p:anim calcmode="lin" valueType="num">
                                      <p:cBhvr>
                                        <p:cTn id="121" dur="1000" fill="hold"/>
                                        <p:tgtEl>
                                          <p:spTgt spid="3">
                                            <p:txEl>
                                              <p:pRg st="21" end="21"/>
                                            </p:txEl>
                                          </p:spTgt>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grpId="0" nodeType="clickEffect">
                                  <p:stCondLst>
                                    <p:cond delay="0"/>
                                  </p:stCondLst>
                                  <p:childTnLst>
                                    <p:set>
                                      <p:cBhvr>
                                        <p:cTn id="125" dur="1" fill="hold">
                                          <p:stCondLst>
                                            <p:cond delay="0"/>
                                          </p:stCondLst>
                                        </p:cTn>
                                        <p:tgtEl>
                                          <p:spTgt spid="3">
                                            <p:txEl>
                                              <p:pRg st="22" end="22"/>
                                            </p:txEl>
                                          </p:spTgt>
                                        </p:tgtEl>
                                        <p:attrNameLst>
                                          <p:attrName>style.visibility</p:attrName>
                                        </p:attrNameLst>
                                      </p:cBhvr>
                                      <p:to>
                                        <p:strVal val="visible"/>
                                      </p:to>
                                    </p:set>
                                    <p:animEffect transition="in" filter="fade">
                                      <p:cBhvr>
                                        <p:cTn id="126" dur="1000"/>
                                        <p:tgtEl>
                                          <p:spTgt spid="3">
                                            <p:txEl>
                                              <p:pRg st="22" end="22"/>
                                            </p:txEl>
                                          </p:spTgt>
                                        </p:tgtEl>
                                      </p:cBhvr>
                                    </p:animEffect>
                                    <p:anim calcmode="lin" valueType="num">
                                      <p:cBhvr>
                                        <p:cTn id="127" dur="1000" fill="hold"/>
                                        <p:tgtEl>
                                          <p:spTgt spid="3">
                                            <p:txEl>
                                              <p:pRg st="22" end="22"/>
                                            </p:txEl>
                                          </p:spTgt>
                                        </p:tgtEl>
                                        <p:attrNameLst>
                                          <p:attrName>ppt_x</p:attrName>
                                        </p:attrNameLst>
                                      </p:cBhvr>
                                      <p:tavLst>
                                        <p:tav tm="0">
                                          <p:val>
                                            <p:strVal val="#ppt_x"/>
                                          </p:val>
                                        </p:tav>
                                        <p:tav tm="100000">
                                          <p:val>
                                            <p:strVal val="#ppt_x"/>
                                          </p:val>
                                        </p:tav>
                                      </p:tavLst>
                                    </p:anim>
                                    <p:anim calcmode="lin" valueType="num">
                                      <p:cBhvr>
                                        <p:cTn id="128" dur="1000" fill="hold"/>
                                        <p:tgtEl>
                                          <p:spTgt spid="3">
                                            <p:txEl>
                                              <p:pRg st="22" end="22"/>
                                            </p:txEl>
                                          </p:spTgt>
                                        </p:tgtEl>
                                        <p:attrNameLst>
                                          <p:attrName>ppt_y</p:attrName>
                                        </p:attrNameLst>
                                      </p:cBhvr>
                                      <p:tavLst>
                                        <p:tav tm="0">
                                          <p:val>
                                            <p:strVal val="#ppt_y+.1"/>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42" presetClass="entr" presetSubtype="0" fill="hold" grpId="0" nodeType="clickEffect">
                                  <p:stCondLst>
                                    <p:cond delay="0"/>
                                  </p:stCondLst>
                                  <p:childTnLst>
                                    <p:set>
                                      <p:cBhvr>
                                        <p:cTn id="132" dur="1" fill="hold">
                                          <p:stCondLst>
                                            <p:cond delay="0"/>
                                          </p:stCondLst>
                                        </p:cTn>
                                        <p:tgtEl>
                                          <p:spTgt spid="3">
                                            <p:txEl>
                                              <p:pRg st="23" end="23"/>
                                            </p:txEl>
                                          </p:spTgt>
                                        </p:tgtEl>
                                        <p:attrNameLst>
                                          <p:attrName>style.visibility</p:attrName>
                                        </p:attrNameLst>
                                      </p:cBhvr>
                                      <p:to>
                                        <p:strVal val="visible"/>
                                      </p:to>
                                    </p:set>
                                    <p:animEffect transition="in" filter="fade">
                                      <p:cBhvr>
                                        <p:cTn id="133" dur="1000"/>
                                        <p:tgtEl>
                                          <p:spTgt spid="3">
                                            <p:txEl>
                                              <p:pRg st="23" end="23"/>
                                            </p:txEl>
                                          </p:spTgt>
                                        </p:tgtEl>
                                      </p:cBhvr>
                                    </p:animEffect>
                                    <p:anim calcmode="lin" valueType="num">
                                      <p:cBhvr>
                                        <p:cTn id="134" dur="1000" fill="hold"/>
                                        <p:tgtEl>
                                          <p:spTgt spid="3">
                                            <p:txEl>
                                              <p:pRg st="23" end="23"/>
                                            </p:txEl>
                                          </p:spTgt>
                                        </p:tgtEl>
                                        <p:attrNameLst>
                                          <p:attrName>ppt_x</p:attrName>
                                        </p:attrNameLst>
                                      </p:cBhvr>
                                      <p:tavLst>
                                        <p:tav tm="0">
                                          <p:val>
                                            <p:strVal val="#ppt_x"/>
                                          </p:val>
                                        </p:tav>
                                        <p:tav tm="100000">
                                          <p:val>
                                            <p:strVal val="#ppt_x"/>
                                          </p:val>
                                        </p:tav>
                                      </p:tavLst>
                                    </p:anim>
                                    <p:anim calcmode="lin" valueType="num">
                                      <p:cBhvr>
                                        <p:cTn id="135" dur="1000" fill="hold"/>
                                        <p:tgtEl>
                                          <p:spTgt spid="3">
                                            <p:txEl>
                                              <p:pRg st="23" end="23"/>
                                            </p:txEl>
                                          </p:spTgt>
                                        </p:tgtEl>
                                        <p:attrNameLst>
                                          <p:attrName>ppt_y</p:attrName>
                                        </p:attrNameLst>
                                      </p:cBhvr>
                                      <p:tavLst>
                                        <p:tav tm="0">
                                          <p:val>
                                            <p:strVal val="#ppt_y+.1"/>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42" presetClass="entr" presetSubtype="0" fill="hold" grpId="0" nodeType="clickEffect">
                                  <p:stCondLst>
                                    <p:cond delay="0"/>
                                  </p:stCondLst>
                                  <p:childTnLst>
                                    <p:set>
                                      <p:cBhvr>
                                        <p:cTn id="139" dur="1" fill="hold">
                                          <p:stCondLst>
                                            <p:cond delay="0"/>
                                          </p:stCondLst>
                                        </p:cTn>
                                        <p:tgtEl>
                                          <p:spTgt spid="3">
                                            <p:txEl>
                                              <p:pRg st="26" end="26"/>
                                            </p:txEl>
                                          </p:spTgt>
                                        </p:tgtEl>
                                        <p:attrNameLst>
                                          <p:attrName>style.visibility</p:attrName>
                                        </p:attrNameLst>
                                      </p:cBhvr>
                                      <p:to>
                                        <p:strVal val="visible"/>
                                      </p:to>
                                    </p:set>
                                    <p:animEffect transition="in" filter="fade">
                                      <p:cBhvr>
                                        <p:cTn id="140" dur="1000"/>
                                        <p:tgtEl>
                                          <p:spTgt spid="3">
                                            <p:txEl>
                                              <p:pRg st="26" end="26"/>
                                            </p:txEl>
                                          </p:spTgt>
                                        </p:tgtEl>
                                      </p:cBhvr>
                                    </p:animEffect>
                                    <p:anim calcmode="lin" valueType="num">
                                      <p:cBhvr>
                                        <p:cTn id="141" dur="1000" fill="hold"/>
                                        <p:tgtEl>
                                          <p:spTgt spid="3">
                                            <p:txEl>
                                              <p:pRg st="26" end="26"/>
                                            </p:txEl>
                                          </p:spTgt>
                                        </p:tgtEl>
                                        <p:attrNameLst>
                                          <p:attrName>ppt_x</p:attrName>
                                        </p:attrNameLst>
                                      </p:cBhvr>
                                      <p:tavLst>
                                        <p:tav tm="0">
                                          <p:val>
                                            <p:strVal val="#ppt_x"/>
                                          </p:val>
                                        </p:tav>
                                        <p:tav tm="100000">
                                          <p:val>
                                            <p:strVal val="#ppt_x"/>
                                          </p:val>
                                        </p:tav>
                                      </p:tavLst>
                                    </p:anim>
                                    <p:anim calcmode="lin" valueType="num">
                                      <p:cBhvr>
                                        <p:cTn id="142" dur="1000" fill="hold"/>
                                        <p:tgtEl>
                                          <p:spTgt spid="3">
                                            <p:txEl>
                                              <p:pRg st="26" end="26"/>
                                            </p:txEl>
                                          </p:spTgt>
                                        </p:tgtEl>
                                        <p:attrNameLst>
                                          <p:attrName>ppt_y</p:attrName>
                                        </p:attrNameLst>
                                      </p:cBhvr>
                                      <p:tavLst>
                                        <p:tav tm="0">
                                          <p:val>
                                            <p:strVal val="#ppt_y+.1"/>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42" presetClass="entr" presetSubtype="0" fill="hold" grpId="0" nodeType="clickEffect">
                                  <p:stCondLst>
                                    <p:cond delay="0"/>
                                  </p:stCondLst>
                                  <p:childTnLst>
                                    <p:set>
                                      <p:cBhvr>
                                        <p:cTn id="146" dur="1" fill="hold">
                                          <p:stCondLst>
                                            <p:cond delay="0"/>
                                          </p:stCondLst>
                                        </p:cTn>
                                        <p:tgtEl>
                                          <p:spTgt spid="3">
                                            <p:txEl>
                                              <p:pRg st="27" end="27"/>
                                            </p:txEl>
                                          </p:spTgt>
                                        </p:tgtEl>
                                        <p:attrNameLst>
                                          <p:attrName>style.visibility</p:attrName>
                                        </p:attrNameLst>
                                      </p:cBhvr>
                                      <p:to>
                                        <p:strVal val="visible"/>
                                      </p:to>
                                    </p:set>
                                    <p:animEffect transition="in" filter="fade">
                                      <p:cBhvr>
                                        <p:cTn id="147" dur="1000"/>
                                        <p:tgtEl>
                                          <p:spTgt spid="3">
                                            <p:txEl>
                                              <p:pRg st="27" end="27"/>
                                            </p:txEl>
                                          </p:spTgt>
                                        </p:tgtEl>
                                      </p:cBhvr>
                                    </p:animEffect>
                                    <p:anim calcmode="lin" valueType="num">
                                      <p:cBhvr>
                                        <p:cTn id="148" dur="1000" fill="hold"/>
                                        <p:tgtEl>
                                          <p:spTgt spid="3">
                                            <p:txEl>
                                              <p:pRg st="27" end="27"/>
                                            </p:txEl>
                                          </p:spTgt>
                                        </p:tgtEl>
                                        <p:attrNameLst>
                                          <p:attrName>ppt_x</p:attrName>
                                        </p:attrNameLst>
                                      </p:cBhvr>
                                      <p:tavLst>
                                        <p:tav tm="0">
                                          <p:val>
                                            <p:strVal val="#ppt_x"/>
                                          </p:val>
                                        </p:tav>
                                        <p:tav tm="100000">
                                          <p:val>
                                            <p:strVal val="#ppt_x"/>
                                          </p:val>
                                        </p:tav>
                                      </p:tavLst>
                                    </p:anim>
                                    <p:anim calcmode="lin" valueType="num">
                                      <p:cBhvr>
                                        <p:cTn id="149" dur="1000" fill="hold"/>
                                        <p:tgtEl>
                                          <p:spTgt spid="3">
                                            <p:txEl>
                                              <p:pRg st="27" end="27"/>
                                            </p:txEl>
                                          </p:spTgt>
                                        </p:tgtEl>
                                        <p:attrNameLst>
                                          <p:attrName>ppt_y</p:attrName>
                                        </p:attrNameLst>
                                      </p:cBhvr>
                                      <p:tavLst>
                                        <p:tav tm="0">
                                          <p:val>
                                            <p:strVal val="#ppt_y+.1"/>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42" presetClass="entr" presetSubtype="0" fill="hold" grpId="0" nodeType="clickEffect">
                                  <p:stCondLst>
                                    <p:cond delay="0"/>
                                  </p:stCondLst>
                                  <p:childTnLst>
                                    <p:set>
                                      <p:cBhvr>
                                        <p:cTn id="153" dur="1" fill="hold">
                                          <p:stCondLst>
                                            <p:cond delay="0"/>
                                          </p:stCondLst>
                                        </p:cTn>
                                        <p:tgtEl>
                                          <p:spTgt spid="3">
                                            <p:txEl>
                                              <p:pRg st="28" end="28"/>
                                            </p:txEl>
                                          </p:spTgt>
                                        </p:tgtEl>
                                        <p:attrNameLst>
                                          <p:attrName>style.visibility</p:attrName>
                                        </p:attrNameLst>
                                      </p:cBhvr>
                                      <p:to>
                                        <p:strVal val="visible"/>
                                      </p:to>
                                    </p:set>
                                    <p:animEffect transition="in" filter="fade">
                                      <p:cBhvr>
                                        <p:cTn id="154" dur="1000"/>
                                        <p:tgtEl>
                                          <p:spTgt spid="3">
                                            <p:txEl>
                                              <p:pRg st="28" end="28"/>
                                            </p:txEl>
                                          </p:spTgt>
                                        </p:tgtEl>
                                      </p:cBhvr>
                                    </p:animEffect>
                                    <p:anim calcmode="lin" valueType="num">
                                      <p:cBhvr>
                                        <p:cTn id="155" dur="1000" fill="hold"/>
                                        <p:tgtEl>
                                          <p:spTgt spid="3">
                                            <p:txEl>
                                              <p:pRg st="28" end="28"/>
                                            </p:txEl>
                                          </p:spTgt>
                                        </p:tgtEl>
                                        <p:attrNameLst>
                                          <p:attrName>ppt_x</p:attrName>
                                        </p:attrNameLst>
                                      </p:cBhvr>
                                      <p:tavLst>
                                        <p:tav tm="0">
                                          <p:val>
                                            <p:strVal val="#ppt_x"/>
                                          </p:val>
                                        </p:tav>
                                        <p:tav tm="100000">
                                          <p:val>
                                            <p:strVal val="#ppt_x"/>
                                          </p:val>
                                        </p:tav>
                                      </p:tavLst>
                                    </p:anim>
                                    <p:anim calcmode="lin" valueType="num">
                                      <p:cBhvr>
                                        <p:cTn id="156" dur="1000" fill="hold"/>
                                        <p:tgtEl>
                                          <p:spTgt spid="3">
                                            <p:txEl>
                                              <p:pRg st="28" end="28"/>
                                            </p:txEl>
                                          </p:spTgt>
                                        </p:tgtEl>
                                        <p:attrNameLst>
                                          <p:attrName>ppt_y</p:attrName>
                                        </p:attrNameLst>
                                      </p:cBhvr>
                                      <p:tavLst>
                                        <p:tav tm="0">
                                          <p:val>
                                            <p:strVal val="#ppt_y+.1"/>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42" presetClass="entr" presetSubtype="0" fill="hold" grpId="0" nodeType="clickEffect">
                                  <p:stCondLst>
                                    <p:cond delay="0"/>
                                  </p:stCondLst>
                                  <p:childTnLst>
                                    <p:set>
                                      <p:cBhvr>
                                        <p:cTn id="160" dur="1" fill="hold">
                                          <p:stCondLst>
                                            <p:cond delay="0"/>
                                          </p:stCondLst>
                                        </p:cTn>
                                        <p:tgtEl>
                                          <p:spTgt spid="3">
                                            <p:txEl>
                                              <p:pRg st="30" end="30"/>
                                            </p:txEl>
                                          </p:spTgt>
                                        </p:tgtEl>
                                        <p:attrNameLst>
                                          <p:attrName>style.visibility</p:attrName>
                                        </p:attrNameLst>
                                      </p:cBhvr>
                                      <p:to>
                                        <p:strVal val="visible"/>
                                      </p:to>
                                    </p:set>
                                    <p:animEffect transition="in" filter="fade">
                                      <p:cBhvr>
                                        <p:cTn id="161" dur="1000"/>
                                        <p:tgtEl>
                                          <p:spTgt spid="3">
                                            <p:txEl>
                                              <p:pRg st="30" end="30"/>
                                            </p:txEl>
                                          </p:spTgt>
                                        </p:tgtEl>
                                      </p:cBhvr>
                                    </p:animEffect>
                                    <p:anim calcmode="lin" valueType="num">
                                      <p:cBhvr>
                                        <p:cTn id="162" dur="1000" fill="hold"/>
                                        <p:tgtEl>
                                          <p:spTgt spid="3">
                                            <p:txEl>
                                              <p:pRg st="30" end="30"/>
                                            </p:txEl>
                                          </p:spTgt>
                                        </p:tgtEl>
                                        <p:attrNameLst>
                                          <p:attrName>ppt_x</p:attrName>
                                        </p:attrNameLst>
                                      </p:cBhvr>
                                      <p:tavLst>
                                        <p:tav tm="0">
                                          <p:val>
                                            <p:strVal val="#ppt_x"/>
                                          </p:val>
                                        </p:tav>
                                        <p:tav tm="100000">
                                          <p:val>
                                            <p:strVal val="#ppt_x"/>
                                          </p:val>
                                        </p:tav>
                                      </p:tavLst>
                                    </p:anim>
                                    <p:anim calcmode="lin" valueType="num">
                                      <p:cBhvr>
                                        <p:cTn id="163" dur="1000" fill="hold"/>
                                        <p:tgtEl>
                                          <p:spTgt spid="3">
                                            <p:txEl>
                                              <p:pRg st="30" end="30"/>
                                            </p:txEl>
                                          </p:spTgt>
                                        </p:tgtEl>
                                        <p:attrNameLst>
                                          <p:attrName>ppt_y</p:attrName>
                                        </p:attrNameLst>
                                      </p:cBhvr>
                                      <p:tavLst>
                                        <p:tav tm="0">
                                          <p:val>
                                            <p:strVal val="#ppt_y+.1"/>
                                          </p:val>
                                        </p:tav>
                                        <p:tav tm="100000">
                                          <p:val>
                                            <p:strVal val="#ppt_y"/>
                                          </p:val>
                                        </p:tav>
                                      </p:tavLst>
                                    </p:anim>
                                  </p:childTnLst>
                                </p:cTn>
                              </p:par>
                            </p:childTnLst>
                          </p:cTn>
                        </p:par>
                      </p:childTnLst>
                    </p:cTn>
                  </p:par>
                  <p:par>
                    <p:cTn id="164" fill="hold">
                      <p:stCondLst>
                        <p:cond delay="indefinite"/>
                      </p:stCondLst>
                      <p:childTnLst>
                        <p:par>
                          <p:cTn id="165" fill="hold">
                            <p:stCondLst>
                              <p:cond delay="0"/>
                            </p:stCondLst>
                            <p:childTnLst>
                              <p:par>
                                <p:cTn id="166" presetID="42" presetClass="entr" presetSubtype="0" fill="hold" grpId="0" nodeType="clickEffect">
                                  <p:stCondLst>
                                    <p:cond delay="0"/>
                                  </p:stCondLst>
                                  <p:childTnLst>
                                    <p:set>
                                      <p:cBhvr>
                                        <p:cTn id="167" dur="1" fill="hold">
                                          <p:stCondLst>
                                            <p:cond delay="0"/>
                                          </p:stCondLst>
                                        </p:cTn>
                                        <p:tgtEl>
                                          <p:spTgt spid="3">
                                            <p:txEl>
                                              <p:pRg st="32" end="32"/>
                                            </p:txEl>
                                          </p:spTgt>
                                        </p:tgtEl>
                                        <p:attrNameLst>
                                          <p:attrName>style.visibility</p:attrName>
                                        </p:attrNameLst>
                                      </p:cBhvr>
                                      <p:to>
                                        <p:strVal val="visible"/>
                                      </p:to>
                                    </p:set>
                                    <p:animEffect transition="in" filter="fade">
                                      <p:cBhvr>
                                        <p:cTn id="168" dur="1000"/>
                                        <p:tgtEl>
                                          <p:spTgt spid="3">
                                            <p:txEl>
                                              <p:pRg st="32" end="32"/>
                                            </p:txEl>
                                          </p:spTgt>
                                        </p:tgtEl>
                                      </p:cBhvr>
                                    </p:animEffect>
                                    <p:anim calcmode="lin" valueType="num">
                                      <p:cBhvr>
                                        <p:cTn id="169" dur="1000" fill="hold"/>
                                        <p:tgtEl>
                                          <p:spTgt spid="3">
                                            <p:txEl>
                                              <p:pRg st="32" end="32"/>
                                            </p:txEl>
                                          </p:spTgt>
                                        </p:tgtEl>
                                        <p:attrNameLst>
                                          <p:attrName>ppt_x</p:attrName>
                                        </p:attrNameLst>
                                      </p:cBhvr>
                                      <p:tavLst>
                                        <p:tav tm="0">
                                          <p:val>
                                            <p:strVal val="#ppt_x"/>
                                          </p:val>
                                        </p:tav>
                                        <p:tav tm="100000">
                                          <p:val>
                                            <p:strVal val="#ppt_x"/>
                                          </p:val>
                                        </p:tav>
                                      </p:tavLst>
                                    </p:anim>
                                    <p:anim calcmode="lin" valueType="num">
                                      <p:cBhvr>
                                        <p:cTn id="170" dur="1000" fill="hold"/>
                                        <p:tgtEl>
                                          <p:spTgt spid="3">
                                            <p:txEl>
                                              <p:pRg st="32" end="32"/>
                                            </p:txEl>
                                          </p:spTgt>
                                        </p:tgtEl>
                                        <p:attrNameLst>
                                          <p:attrName>ppt_y</p:attrName>
                                        </p:attrNameLst>
                                      </p:cBhvr>
                                      <p:tavLst>
                                        <p:tav tm="0">
                                          <p:val>
                                            <p:strVal val="#ppt_y+.1"/>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42" presetClass="entr" presetSubtype="0" fill="hold" grpId="0" nodeType="clickEffect">
                                  <p:stCondLst>
                                    <p:cond delay="0"/>
                                  </p:stCondLst>
                                  <p:childTnLst>
                                    <p:set>
                                      <p:cBhvr>
                                        <p:cTn id="174" dur="1" fill="hold">
                                          <p:stCondLst>
                                            <p:cond delay="0"/>
                                          </p:stCondLst>
                                        </p:cTn>
                                        <p:tgtEl>
                                          <p:spTgt spid="3">
                                            <p:txEl>
                                              <p:pRg st="33" end="33"/>
                                            </p:txEl>
                                          </p:spTgt>
                                        </p:tgtEl>
                                        <p:attrNameLst>
                                          <p:attrName>style.visibility</p:attrName>
                                        </p:attrNameLst>
                                      </p:cBhvr>
                                      <p:to>
                                        <p:strVal val="visible"/>
                                      </p:to>
                                    </p:set>
                                    <p:animEffect transition="in" filter="fade">
                                      <p:cBhvr>
                                        <p:cTn id="175" dur="1000"/>
                                        <p:tgtEl>
                                          <p:spTgt spid="3">
                                            <p:txEl>
                                              <p:pRg st="33" end="33"/>
                                            </p:txEl>
                                          </p:spTgt>
                                        </p:tgtEl>
                                      </p:cBhvr>
                                    </p:animEffect>
                                    <p:anim calcmode="lin" valueType="num">
                                      <p:cBhvr>
                                        <p:cTn id="176" dur="1000" fill="hold"/>
                                        <p:tgtEl>
                                          <p:spTgt spid="3">
                                            <p:txEl>
                                              <p:pRg st="33" end="33"/>
                                            </p:txEl>
                                          </p:spTgt>
                                        </p:tgtEl>
                                        <p:attrNameLst>
                                          <p:attrName>ppt_x</p:attrName>
                                        </p:attrNameLst>
                                      </p:cBhvr>
                                      <p:tavLst>
                                        <p:tav tm="0">
                                          <p:val>
                                            <p:strVal val="#ppt_x"/>
                                          </p:val>
                                        </p:tav>
                                        <p:tav tm="100000">
                                          <p:val>
                                            <p:strVal val="#ppt_x"/>
                                          </p:val>
                                        </p:tav>
                                      </p:tavLst>
                                    </p:anim>
                                    <p:anim calcmode="lin" valueType="num">
                                      <p:cBhvr>
                                        <p:cTn id="177" dur="1000" fill="hold"/>
                                        <p:tgtEl>
                                          <p:spTgt spid="3">
                                            <p:txEl>
                                              <p:pRg st="33" end="33"/>
                                            </p:txEl>
                                          </p:spTgt>
                                        </p:tgtEl>
                                        <p:attrNameLst>
                                          <p:attrName>ppt_y</p:attrName>
                                        </p:attrNameLst>
                                      </p:cBhvr>
                                      <p:tavLst>
                                        <p:tav tm="0">
                                          <p:val>
                                            <p:strVal val="#ppt_y+.1"/>
                                          </p:val>
                                        </p:tav>
                                        <p:tav tm="100000">
                                          <p:val>
                                            <p:strVal val="#ppt_y"/>
                                          </p:val>
                                        </p:tav>
                                      </p:tavLst>
                                    </p:anim>
                                  </p:childTnLst>
                                </p:cTn>
                              </p:par>
                            </p:childTnLst>
                          </p:cTn>
                        </p:par>
                      </p:childTnLst>
                    </p:cTn>
                  </p:par>
                  <p:par>
                    <p:cTn id="178" fill="hold">
                      <p:stCondLst>
                        <p:cond delay="indefinite"/>
                      </p:stCondLst>
                      <p:childTnLst>
                        <p:par>
                          <p:cTn id="179" fill="hold">
                            <p:stCondLst>
                              <p:cond delay="0"/>
                            </p:stCondLst>
                            <p:childTnLst>
                              <p:par>
                                <p:cTn id="180" presetID="42" presetClass="entr" presetSubtype="0" fill="hold" grpId="0" nodeType="clickEffect">
                                  <p:stCondLst>
                                    <p:cond delay="0"/>
                                  </p:stCondLst>
                                  <p:childTnLst>
                                    <p:set>
                                      <p:cBhvr>
                                        <p:cTn id="181" dur="1" fill="hold">
                                          <p:stCondLst>
                                            <p:cond delay="0"/>
                                          </p:stCondLst>
                                        </p:cTn>
                                        <p:tgtEl>
                                          <p:spTgt spid="3">
                                            <p:txEl>
                                              <p:pRg st="34" end="34"/>
                                            </p:txEl>
                                          </p:spTgt>
                                        </p:tgtEl>
                                        <p:attrNameLst>
                                          <p:attrName>style.visibility</p:attrName>
                                        </p:attrNameLst>
                                      </p:cBhvr>
                                      <p:to>
                                        <p:strVal val="visible"/>
                                      </p:to>
                                    </p:set>
                                    <p:animEffect transition="in" filter="fade">
                                      <p:cBhvr>
                                        <p:cTn id="182" dur="1000"/>
                                        <p:tgtEl>
                                          <p:spTgt spid="3">
                                            <p:txEl>
                                              <p:pRg st="34" end="34"/>
                                            </p:txEl>
                                          </p:spTgt>
                                        </p:tgtEl>
                                      </p:cBhvr>
                                    </p:animEffect>
                                    <p:anim calcmode="lin" valueType="num">
                                      <p:cBhvr>
                                        <p:cTn id="183" dur="1000" fill="hold"/>
                                        <p:tgtEl>
                                          <p:spTgt spid="3">
                                            <p:txEl>
                                              <p:pRg st="34" end="34"/>
                                            </p:txEl>
                                          </p:spTgt>
                                        </p:tgtEl>
                                        <p:attrNameLst>
                                          <p:attrName>ppt_x</p:attrName>
                                        </p:attrNameLst>
                                      </p:cBhvr>
                                      <p:tavLst>
                                        <p:tav tm="0">
                                          <p:val>
                                            <p:strVal val="#ppt_x"/>
                                          </p:val>
                                        </p:tav>
                                        <p:tav tm="100000">
                                          <p:val>
                                            <p:strVal val="#ppt_x"/>
                                          </p:val>
                                        </p:tav>
                                      </p:tavLst>
                                    </p:anim>
                                    <p:anim calcmode="lin" valueType="num">
                                      <p:cBhvr>
                                        <p:cTn id="184" dur="1000" fill="hold"/>
                                        <p:tgtEl>
                                          <p:spTgt spid="3">
                                            <p:txEl>
                                              <p:pRg st="34" end="34"/>
                                            </p:txEl>
                                          </p:spTgt>
                                        </p:tgtEl>
                                        <p:attrNameLst>
                                          <p:attrName>ppt_y</p:attrName>
                                        </p:attrNameLst>
                                      </p:cBhvr>
                                      <p:tavLst>
                                        <p:tav tm="0">
                                          <p:val>
                                            <p:strVal val="#ppt_y+.1"/>
                                          </p:val>
                                        </p:tav>
                                        <p:tav tm="100000">
                                          <p:val>
                                            <p:strVal val="#ppt_y"/>
                                          </p:val>
                                        </p:tav>
                                      </p:tavLst>
                                    </p:anim>
                                  </p:childTnLst>
                                </p:cTn>
                              </p:par>
                            </p:childTnLst>
                          </p:cTn>
                        </p:par>
                      </p:childTnLst>
                    </p:cTn>
                  </p:par>
                  <p:par>
                    <p:cTn id="185" fill="hold">
                      <p:stCondLst>
                        <p:cond delay="indefinite"/>
                      </p:stCondLst>
                      <p:childTnLst>
                        <p:par>
                          <p:cTn id="186" fill="hold">
                            <p:stCondLst>
                              <p:cond delay="0"/>
                            </p:stCondLst>
                            <p:childTnLst>
                              <p:par>
                                <p:cTn id="187" presetID="42" presetClass="entr" presetSubtype="0" fill="hold" grpId="0" nodeType="clickEffect">
                                  <p:stCondLst>
                                    <p:cond delay="0"/>
                                  </p:stCondLst>
                                  <p:childTnLst>
                                    <p:set>
                                      <p:cBhvr>
                                        <p:cTn id="188" dur="1" fill="hold">
                                          <p:stCondLst>
                                            <p:cond delay="0"/>
                                          </p:stCondLst>
                                        </p:cTn>
                                        <p:tgtEl>
                                          <p:spTgt spid="3">
                                            <p:txEl>
                                              <p:pRg st="35" end="35"/>
                                            </p:txEl>
                                          </p:spTgt>
                                        </p:tgtEl>
                                        <p:attrNameLst>
                                          <p:attrName>style.visibility</p:attrName>
                                        </p:attrNameLst>
                                      </p:cBhvr>
                                      <p:to>
                                        <p:strVal val="visible"/>
                                      </p:to>
                                    </p:set>
                                    <p:animEffect transition="in" filter="fade">
                                      <p:cBhvr>
                                        <p:cTn id="189" dur="1000"/>
                                        <p:tgtEl>
                                          <p:spTgt spid="3">
                                            <p:txEl>
                                              <p:pRg st="35" end="35"/>
                                            </p:txEl>
                                          </p:spTgt>
                                        </p:tgtEl>
                                      </p:cBhvr>
                                    </p:animEffect>
                                    <p:anim calcmode="lin" valueType="num">
                                      <p:cBhvr>
                                        <p:cTn id="190" dur="1000" fill="hold"/>
                                        <p:tgtEl>
                                          <p:spTgt spid="3">
                                            <p:txEl>
                                              <p:pRg st="35" end="35"/>
                                            </p:txEl>
                                          </p:spTgt>
                                        </p:tgtEl>
                                        <p:attrNameLst>
                                          <p:attrName>ppt_x</p:attrName>
                                        </p:attrNameLst>
                                      </p:cBhvr>
                                      <p:tavLst>
                                        <p:tav tm="0">
                                          <p:val>
                                            <p:strVal val="#ppt_x"/>
                                          </p:val>
                                        </p:tav>
                                        <p:tav tm="100000">
                                          <p:val>
                                            <p:strVal val="#ppt_x"/>
                                          </p:val>
                                        </p:tav>
                                      </p:tavLst>
                                    </p:anim>
                                    <p:anim calcmode="lin" valueType="num">
                                      <p:cBhvr>
                                        <p:cTn id="191" dur="1000" fill="hold"/>
                                        <p:tgtEl>
                                          <p:spTgt spid="3">
                                            <p:txEl>
                                              <p:pRg st="35" end="35"/>
                                            </p:txEl>
                                          </p:spTgt>
                                        </p:tgtEl>
                                        <p:attrNameLst>
                                          <p:attrName>ppt_y</p:attrName>
                                        </p:attrNameLst>
                                      </p:cBhvr>
                                      <p:tavLst>
                                        <p:tav tm="0">
                                          <p:val>
                                            <p:strVal val="#ppt_y+.1"/>
                                          </p:val>
                                        </p:tav>
                                        <p:tav tm="100000">
                                          <p:val>
                                            <p:strVal val="#ppt_y"/>
                                          </p:val>
                                        </p:tav>
                                      </p:tavLst>
                                    </p:anim>
                                  </p:childTnLst>
                                </p:cTn>
                              </p:par>
                            </p:childTnLst>
                          </p:cTn>
                        </p:par>
                      </p:childTnLst>
                    </p:cTn>
                  </p:par>
                  <p:par>
                    <p:cTn id="192" fill="hold">
                      <p:stCondLst>
                        <p:cond delay="indefinite"/>
                      </p:stCondLst>
                      <p:childTnLst>
                        <p:par>
                          <p:cTn id="193" fill="hold">
                            <p:stCondLst>
                              <p:cond delay="0"/>
                            </p:stCondLst>
                            <p:childTnLst>
                              <p:par>
                                <p:cTn id="194" presetID="42" presetClass="entr" presetSubtype="0" fill="hold" grpId="0" nodeType="clickEffect">
                                  <p:stCondLst>
                                    <p:cond delay="0"/>
                                  </p:stCondLst>
                                  <p:childTnLst>
                                    <p:set>
                                      <p:cBhvr>
                                        <p:cTn id="195" dur="1" fill="hold">
                                          <p:stCondLst>
                                            <p:cond delay="0"/>
                                          </p:stCondLst>
                                        </p:cTn>
                                        <p:tgtEl>
                                          <p:spTgt spid="3">
                                            <p:txEl>
                                              <p:pRg st="36" end="36"/>
                                            </p:txEl>
                                          </p:spTgt>
                                        </p:tgtEl>
                                        <p:attrNameLst>
                                          <p:attrName>style.visibility</p:attrName>
                                        </p:attrNameLst>
                                      </p:cBhvr>
                                      <p:to>
                                        <p:strVal val="visible"/>
                                      </p:to>
                                    </p:set>
                                    <p:animEffect transition="in" filter="fade">
                                      <p:cBhvr>
                                        <p:cTn id="196" dur="1000"/>
                                        <p:tgtEl>
                                          <p:spTgt spid="3">
                                            <p:txEl>
                                              <p:pRg st="36" end="36"/>
                                            </p:txEl>
                                          </p:spTgt>
                                        </p:tgtEl>
                                      </p:cBhvr>
                                    </p:animEffect>
                                    <p:anim calcmode="lin" valueType="num">
                                      <p:cBhvr>
                                        <p:cTn id="197" dur="1000" fill="hold"/>
                                        <p:tgtEl>
                                          <p:spTgt spid="3">
                                            <p:txEl>
                                              <p:pRg st="36" end="36"/>
                                            </p:txEl>
                                          </p:spTgt>
                                        </p:tgtEl>
                                        <p:attrNameLst>
                                          <p:attrName>ppt_x</p:attrName>
                                        </p:attrNameLst>
                                      </p:cBhvr>
                                      <p:tavLst>
                                        <p:tav tm="0">
                                          <p:val>
                                            <p:strVal val="#ppt_x"/>
                                          </p:val>
                                        </p:tav>
                                        <p:tav tm="100000">
                                          <p:val>
                                            <p:strVal val="#ppt_x"/>
                                          </p:val>
                                        </p:tav>
                                      </p:tavLst>
                                    </p:anim>
                                    <p:anim calcmode="lin" valueType="num">
                                      <p:cBhvr>
                                        <p:cTn id="198" dur="1000" fill="hold"/>
                                        <p:tgtEl>
                                          <p:spTgt spid="3">
                                            <p:txEl>
                                              <p:pRg st="36" end="36"/>
                                            </p:txEl>
                                          </p:spTgt>
                                        </p:tgtEl>
                                        <p:attrNameLst>
                                          <p:attrName>ppt_y</p:attrName>
                                        </p:attrNameLst>
                                      </p:cBhvr>
                                      <p:tavLst>
                                        <p:tav tm="0">
                                          <p:val>
                                            <p:strVal val="#ppt_y+.1"/>
                                          </p:val>
                                        </p:tav>
                                        <p:tav tm="100000">
                                          <p:val>
                                            <p:strVal val="#ppt_y"/>
                                          </p:val>
                                        </p:tav>
                                      </p:tavLst>
                                    </p:anim>
                                  </p:childTnLst>
                                </p:cTn>
                              </p:par>
                            </p:childTnLst>
                          </p:cTn>
                        </p:par>
                      </p:childTnLst>
                    </p:cTn>
                  </p:par>
                  <p:par>
                    <p:cTn id="199" fill="hold">
                      <p:stCondLst>
                        <p:cond delay="indefinite"/>
                      </p:stCondLst>
                      <p:childTnLst>
                        <p:par>
                          <p:cTn id="200" fill="hold">
                            <p:stCondLst>
                              <p:cond delay="0"/>
                            </p:stCondLst>
                            <p:childTnLst>
                              <p:par>
                                <p:cTn id="201" presetID="42" presetClass="entr" presetSubtype="0" fill="hold" grpId="0" nodeType="clickEffect">
                                  <p:stCondLst>
                                    <p:cond delay="0"/>
                                  </p:stCondLst>
                                  <p:childTnLst>
                                    <p:set>
                                      <p:cBhvr>
                                        <p:cTn id="202" dur="1" fill="hold">
                                          <p:stCondLst>
                                            <p:cond delay="0"/>
                                          </p:stCondLst>
                                        </p:cTn>
                                        <p:tgtEl>
                                          <p:spTgt spid="3">
                                            <p:txEl>
                                              <p:pRg st="38" end="38"/>
                                            </p:txEl>
                                          </p:spTgt>
                                        </p:tgtEl>
                                        <p:attrNameLst>
                                          <p:attrName>style.visibility</p:attrName>
                                        </p:attrNameLst>
                                      </p:cBhvr>
                                      <p:to>
                                        <p:strVal val="visible"/>
                                      </p:to>
                                    </p:set>
                                    <p:animEffect transition="in" filter="fade">
                                      <p:cBhvr>
                                        <p:cTn id="203" dur="1000"/>
                                        <p:tgtEl>
                                          <p:spTgt spid="3">
                                            <p:txEl>
                                              <p:pRg st="38" end="38"/>
                                            </p:txEl>
                                          </p:spTgt>
                                        </p:tgtEl>
                                      </p:cBhvr>
                                    </p:animEffect>
                                    <p:anim calcmode="lin" valueType="num">
                                      <p:cBhvr>
                                        <p:cTn id="204" dur="1000" fill="hold"/>
                                        <p:tgtEl>
                                          <p:spTgt spid="3">
                                            <p:txEl>
                                              <p:pRg st="38" end="38"/>
                                            </p:txEl>
                                          </p:spTgt>
                                        </p:tgtEl>
                                        <p:attrNameLst>
                                          <p:attrName>ppt_x</p:attrName>
                                        </p:attrNameLst>
                                      </p:cBhvr>
                                      <p:tavLst>
                                        <p:tav tm="0">
                                          <p:val>
                                            <p:strVal val="#ppt_x"/>
                                          </p:val>
                                        </p:tav>
                                        <p:tav tm="100000">
                                          <p:val>
                                            <p:strVal val="#ppt_x"/>
                                          </p:val>
                                        </p:tav>
                                      </p:tavLst>
                                    </p:anim>
                                    <p:anim calcmode="lin" valueType="num">
                                      <p:cBhvr>
                                        <p:cTn id="205" dur="1000" fill="hold"/>
                                        <p:tgtEl>
                                          <p:spTgt spid="3">
                                            <p:txEl>
                                              <p:pRg st="38" end="38"/>
                                            </p:txEl>
                                          </p:spTgt>
                                        </p:tgtEl>
                                        <p:attrNameLst>
                                          <p:attrName>ppt_y</p:attrName>
                                        </p:attrNameLst>
                                      </p:cBhvr>
                                      <p:tavLst>
                                        <p:tav tm="0">
                                          <p:val>
                                            <p:strVal val="#ppt_y+.1"/>
                                          </p:val>
                                        </p:tav>
                                        <p:tav tm="100000">
                                          <p:val>
                                            <p:strVal val="#ppt_y"/>
                                          </p:val>
                                        </p:tav>
                                      </p:tavLst>
                                    </p:anim>
                                  </p:childTnLst>
                                </p:cTn>
                              </p:par>
                            </p:childTnLst>
                          </p:cTn>
                        </p:par>
                      </p:childTnLst>
                    </p:cTn>
                  </p:par>
                  <p:par>
                    <p:cTn id="206" fill="hold">
                      <p:stCondLst>
                        <p:cond delay="indefinite"/>
                      </p:stCondLst>
                      <p:childTnLst>
                        <p:par>
                          <p:cTn id="207" fill="hold">
                            <p:stCondLst>
                              <p:cond delay="0"/>
                            </p:stCondLst>
                            <p:childTnLst>
                              <p:par>
                                <p:cTn id="208" presetID="42" presetClass="entr" presetSubtype="0" fill="hold" grpId="0" nodeType="clickEffect">
                                  <p:stCondLst>
                                    <p:cond delay="0"/>
                                  </p:stCondLst>
                                  <p:childTnLst>
                                    <p:set>
                                      <p:cBhvr>
                                        <p:cTn id="209" dur="1" fill="hold">
                                          <p:stCondLst>
                                            <p:cond delay="0"/>
                                          </p:stCondLst>
                                        </p:cTn>
                                        <p:tgtEl>
                                          <p:spTgt spid="3">
                                            <p:txEl>
                                              <p:pRg st="41" end="41"/>
                                            </p:txEl>
                                          </p:spTgt>
                                        </p:tgtEl>
                                        <p:attrNameLst>
                                          <p:attrName>style.visibility</p:attrName>
                                        </p:attrNameLst>
                                      </p:cBhvr>
                                      <p:to>
                                        <p:strVal val="visible"/>
                                      </p:to>
                                    </p:set>
                                    <p:animEffect transition="in" filter="fade">
                                      <p:cBhvr>
                                        <p:cTn id="210" dur="1000"/>
                                        <p:tgtEl>
                                          <p:spTgt spid="3">
                                            <p:txEl>
                                              <p:pRg st="41" end="41"/>
                                            </p:txEl>
                                          </p:spTgt>
                                        </p:tgtEl>
                                      </p:cBhvr>
                                    </p:animEffect>
                                    <p:anim calcmode="lin" valueType="num">
                                      <p:cBhvr>
                                        <p:cTn id="211" dur="1000" fill="hold"/>
                                        <p:tgtEl>
                                          <p:spTgt spid="3">
                                            <p:txEl>
                                              <p:pRg st="41" end="41"/>
                                            </p:txEl>
                                          </p:spTgt>
                                        </p:tgtEl>
                                        <p:attrNameLst>
                                          <p:attrName>ppt_x</p:attrName>
                                        </p:attrNameLst>
                                      </p:cBhvr>
                                      <p:tavLst>
                                        <p:tav tm="0">
                                          <p:val>
                                            <p:strVal val="#ppt_x"/>
                                          </p:val>
                                        </p:tav>
                                        <p:tav tm="100000">
                                          <p:val>
                                            <p:strVal val="#ppt_x"/>
                                          </p:val>
                                        </p:tav>
                                      </p:tavLst>
                                    </p:anim>
                                    <p:anim calcmode="lin" valueType="num">
                                      <p:cBhvr>
                                        <p:cTn id="212" dur="1000" fill="hold"/>
                                        <p:tgtEl>
                                          <p:spTgt spid="3">
                                            <p:txEl>
                                              <p:pRg st="41" end="41"/>
                                            </p:txEl>
                                          </p:spTgt>
                                        </p:tgtEl>
                                        <p:attrNameLst>
                                          <p:attrName>ppt_y</p:attrName>
                                        </p:attrNameLst>
                                      </p:cBhvr>
                                      <p:tavLst>
                                        <p:tav tm="0">
                                          <p:val>
                                            <p:strVal val="#ppt_y+.1"/>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presetID="42" presetClass="entr" presetSubtype="0" fill="hold" grpId="0" nodeType="clickEffect">
                                  <p:stCondLst>
                                    <p:cond delay="0"/>
                                  </p:stCondLst>
                                  <p:childTnLst>
                                    <p:set>
                                      <p:cBhvr>
                                        <p:cTn id="216" dur="1" fill="hold">
                                          <p:stCondLst>
                                            <p:cond delay="0"/>
                                          </p:stCondLst>
                                        </p:cTn>
                                        <p:tgtEl>
                                          <p:spTgt spid="3">
                                            <p:txEl>
                                              <p:pRg st="42" end="42"/>
                                            </p:txEl>
                                          </p:spTgt>
                                        </p:tgtEl>
                                        <p:attrNameLst>
                                          <p:attrName>style.visibility</p:attrName>
                                        </p:attrNameLst>
                                      </p:cBhvr>
                                      <p:to>
                                        <p:strVal val="visible"/>
                                      </p:to>
                                    </p:set>
                                    <p:animEffect transition="in" filter="fade">
                                      <p:cBhvr>
                                        <p:cTn id="217" dur="1000"/>
                                        <p:tgtEl>
                                          <p:spTgt spid="3">
                                            <p:txEl>
                                              <p:pRg st="42" end="42"/>
                                            </p:txEl>
                                          </p:spTgt>
                                        </p:tgtEl>
                                      </p:cBhvr>
                                    </p:animEffect>
                                    <p:anim calcmode="lin" valueType="num">
                                      <p:cBhvr>
                                        <p:cTn id="218" dur="1000" fill="hold"/>
                                        <p:tgtEl>
                                          <p:spTgt spid="3">
                                            <p:txEl>
                                              <p:pRg st="42" end="42"/>
                                            </p:txEl>
                                          </p:spTgt>
                                        </p:tgtEl>
                                        <p:attrNameLst>
                                          <p:attrName>ppt_x</p:attrName>
                                        </p:attrNameLst>
                                      </p:cBhvr>
                                      <p:tavLst>
                                        <p:tav tm="0">
                                          <p:val>
                                            <p:strVal val="#ppt_x"/>
                                          </p:val>
                                        </p:tav>
                                        <p:tav tm="100000">
                                          <p:val>
                                            <p:strVal val="#ppt_x"/>
                                          </p:val>
                                        </p:tav>
                                      </p:tavLst>
                                    </p:anim>
                                    <p:anim calcmode="lin" valueType="num">
                                      <p:cBhvr>
                                        <p:cTn id="219" dur="1000" fill="hold"/>
                                        <p:tgtEl>
                                          <p:spTgt spid="3">
                                            <p:txEl>
                                              <p:pRg st="42" end="42"/>
                                            </p:txEl>
                                          </p:spTgt>
                                        </p:tgtEl>
                                        <p:attrNameLst>
                                          <p:attrName>ppt_y</p:attrName>
                                        </p:attrNameLst>
                                      </p:cBhvr>
                                      <p:tavLst>
                                        <p:tav tm="0">
                                          <p:val>
                                            <p:strVal val="#ppt_y+.1"/>
                                          </p:val>
                                        </p:tav>
                                        <p:tav tm="100000">
                                          <p:val>
                                            <p:strVal val="#ppt_y"/>
                                          </p:val>
                                        </p:tav>
                                      </p:tavLst>
                                    </p:anim>
                                  </p:childTnLst>
                                </p:cTn>
                              </p:par>
                            </p:childTnLst>
                          </p:cTn>
                        </p:par>
                      </p:childTnLst>
                    </p:cTn>
                  </p:par>
                  <p:par>
                    <p:cTn id="220" fill="hold">
                      <p:stCondLst>
                        <p:cond delay="indefinite"/>
                      </p:stCondLst>
                      <p:childTnLst>
                        <p:par>
                          <p:cTn id="221" fill="hold">
                            <p:stCondLst>
                              <p:cond delay="0"/>
                            </p:stCondLst>
                            <p:childTnLst>
                              <p:par>
                                <p:cTn id="222" presetID="42" presetClass="entr" presetSubtype="0" fill="hold" grpId="0" nodeType="clickEffect">
                                  <p:stCondLst>
                                    <p:cond delay="0"/>
                                  </p:stCondLst>
                                  <p:childTnLst>
                                    <p:set>
                                      <p:cBhvr>
                                        <p:cTn id="223" dur="1" fill="hold">
                                          <p:stCondLst>
                                            <p:cond delay="0"/>
                                          </p:stCondLst>
                                        </p:cTn>
                                        <p:tgtEl>
                                          <p:spTgt spid="3">
                                            <p:txEl>
                                              <p:pRg st="43" end="43"/>
                                            </p:txEl>
                                          </p:spTgt>
                                        </p:tgtEl>
                                        <p:attrNameLst>
                                          <p:attrName>style.visibility</p:attrName>
                                        </p:attrNameLst>
                                      </p:cBhvr>
                                      <p:to>
                                        <p:strVal val="visible"/>
                                      </p:to>
                                    </p:set>
                                    <p:animEffect transition="in" filter="fade">
                                      <p:cBhvr>
                                        <p:cTn id="224" dur="1000"/>
                                        <p:tgtEl>
                                          <p:spTgt spid="3">
                                            <p:txEl>
                                              <p:pRg st="43" end="43"/>
                                            </p:txEl>
                                          </p:spTgt>
                                        </p:tgtEl>
                                      </p:cBhvr>
                                    </p:animEffect>
                                    <p:anim calcmode="lin" valueType="num">
                                      <p:cBhvr>
                                        <p:cTn id="225" dur="1000" fill="hold"/>
                                        <p:tgtEl>
                                          <p:spTgt spid="3">
                                            <p:txEl>
                                              <p:pRg st="43" end="43"/>
                                            </p:txEl>
                                          </p:spTgt>
                                        </p:tgtEl>
                                        <p:attrNameLst>
                                          <p:attrName>ppt_x</p:attrName>
                                        </p:attrNameLst>
                                      </p:cBhvr>
                                      <p:tavLst>
                                        <p:tav tm="0">
                                          <p:val>
                                            <p:strVal val="#ppt_x"/>
                                          </p:val>
                                        </p:tav>
                                        <p:tav tm="100000">
                                          <p:val>
                                            <p:strVal val="#ppt_x"/>
                                          </p:val>
                                        </p:tav>
                                      </p:tavLst>
                                    </p:anim>
                                    <p:anim calcmode="lin" valueType="num">
                                      <p:cBhvr>
                                        <p:cTn id="226" dur="1000" fill="hold"/>
                                        <p:tgtEl>
                                          <p:spTgt spid="3">
                                            <p:txEl>
                                              <p:pRg st="43" end="43"/>
                                            </p:txEl>
                                          </p:spTgt>
                                        </p:tgtEl>
                                        <p:attrNameLst>
                                          <p:attrName>ppt_y</p:attrName>
                                        </p:attrNameLst>
                                      </p:cBhvr>
                                      <p:tavLst>
                                        <p:tav tm="0">
                                          <p:val>
                                            <p:strVal val="#ppt_y+.1"/>
                                          </p:val>
                                        </p:tav>
                                        <p:tav tm="100000">
                                          <p:val>
                                            <p:strVal val="#ppt_y"/>
                                          </p:val>
                                        </p:tav>
                                      </p:tavLst>
                                    </p:anim>
                                  </p:childTnLst>
                                </p:cTn>
                              </p:par>
                            </p:childTnLst>
                          </p:cTn>
                        </p:par>
                      </p:childTnLst>
                    </p:cTn>
                  </p:par>
                  <p:par>
                    <p:cTn id="227" fill="hold">
                      <p:stCondLst>
                        <p:cond delay="indefinite"/>
                      </p:stCondLst>
                      <p:childTnLst>
                        <p:par>
                          <p:cTn id="228" fill="hold">
                            <p:stCondLst>
                              <p:cond delay="0"/>
                            </p:stCondLst>
                            <p:childTnLst>
                              <p:par>
                                <p:cTn id="229" presetID="42" presetClass="entr" presetSubtype="0" fill="hold" grpId="0" nodeType="clickEffect">
                                  <p:stCondLst>
                                    <p:cond delay="0"/>
                                  </p:stCondLst>
                                  <p:childTnLst>
                                    <p:set>
                                      <p:cBhvr>
                                        <p:cTn id="230" dur="1" fill="hold">
                                          <p:stCondLst>
                                            <p:cond delay="0"/>
                                          </p:stCondLst>
                                        </p:cTn>
                                        <p:tgtEl>
                                          <p:spTgt spid="3">
                                            <p:txEl>
                                              <p:pRg st="44" end="44"/>
                                            </p:txEl>
                                          </p:spTgt>
                                        </p:tgtEl>
                                        <p:attrNameLst>
                                          <p:attrName>style.visibility</p:attrName>
                                        </p:attrNameLst>
                                      </p:cBhvr>
                                      <p:to>
                                        <p:strVal val="visible"/>
                                      </p:to>
                                    </p:set>
                                    <p:animEffect transition="in" filter="fade">
                                      <p:cBhvr>
                                        <p:cTn id="231" dur="1000"/>
                                        <p:tgtEl>
                                          <p:spTgt spid="3">
                                            <p:txEl>
                                              <p:pRg st="44" end="44"/>
                                            </p:txEl>
                                          </p:spTgt>
                                        </p:tgtEl>
                                      </p:cBhvr>
                                    </p:animEffect>
                                    <p:anim calcmode="lin" valueType="num">
                                      <p:cBhvr>
                                        <p:cTn id="232" dur="1000" fill="hold"/>
                                        <p:tgtEl>
                                          <p:spTgt spid="3">
                                            <p:txEl>
                                              <p:pRg st="44" end="44"/>
                                            </p:txEl>
                                          </p:spTgt>
                                        </p:tgtEl>
                                        <p:attrNameLst>
                                          <p:attrName>ppt_x</p:attrName>
                                        </p:attrNameLst>
                                      </p:cBhvr>
                                      <p:tavLst>
                                        <p:tav tm="0">
                                          <p:val>
                                            <p:strVal val="#ppt_x"/>
                                          </p:val>
                                        </p:tav>
                                        <p:tav tm="100000">
                                          <p:val>
                                            <p:strVal val="#ppt_x"/>
                                          </p:val>
                                        </p:tav>
                                      </p:tavLst>
                                    </p:anim>
                                    <p:anim calcmode="lin" valueType="num">
                                      <p:cBhvr>
                                        <p:cTn id="233" dur="1000" fill="hold"/>
                                        <p:tgtEl>
                                          <p:spTgt spid="3">
                                            <p:txEl>
                                              <p:pRg st="44" end="44"/>
                                            </p:txEl>
                                          </p:spTgt>
                                        </p:tgtEl>
                                        <p:attrNameLst>
                                          <p:attrName>ppt_y</p:attrName>
                                        </p:attrNameLst>
                                      </p:cBhvr>
                                      <p:tavLst>
                                        <p:tav tm="0">
                                          <p:val>
                                            <p:strVal val="#ppt_y+.1"/>
                                          </p:val>
                                        </p:tav>
                                        <p:tav tm="100000">
                                          <p:val>
                                            <p:strVal val="#ppt_y"/>
                                          </p:val>
                                        </p:tav>
                                      </p:tavLst>
                                    </p:anim>
                                  </p:childTnLst>
                                </p:cTn>
                              </p:par>
                            </p:childTnLst>
                          </p:cTn>
                        </p:par>
                      </p:childTnLst>
                    </p:cTn>
                  </p:par>
                  <p:par>
                    <p:cTn id="234" fill="hold">
                      <p:stCondLst>
                        <p:cond delay="indefinite"/>
                      </p:stCondLst>
                      <p:childTnLst>
                        <p:par>
                          <p:cTn id="235" fill="hold">
                            <p:stCondLst>
                              <p:cond delay="0"/>
                            </p:stCondLst>
                            <p:childTnLst>
                              <p:par>
                                <p:cTn id="236" presetID="42" presetClass="entr" presetSubtype="0" fill="hold" grpId="0" nodeType="clickEffect">
                                  <p:stCondLst>
                                    <p:cond delay="0"/>
                                  </p:stCondLst>
                                  <p:childTnLst>
                                    <p:set>
                                      <p:cBhvr>
                                        <p:cTn id="237" dur="1" fill="hold">
                                          <p:stCondLst>
                                            <p:cond delay="0"/>
                                          </p:stCondLst>
                                        </p:cTn>
                                        <p:tgtEl>
                                          <p:spTgt spid="3">
                                            <p:txEl>
                                              <p:pRg st="45" end="45"/>
                                            </p:txEl>
                                          </p:spTgt>
                                        </p:tgtEl>
                                        <p:attrNameLst>
                                          <p:attrName>style.visibility</p:attrName>
                                        </p:attrNameLst>
                                      </p:cBhvr>
                                      <p:to>
                                        <p:strVal val="visible"/>
                                      </p:to>
                                    </p:set>
                                    <p:animEffect transition="in" filter="fade">
                                      <p:cBhvr>
                                        <p:cTn id="238" dur="1000"/>
                                        <p:tgtEl>
                                          <p:spTgt spid="3">
                                            <p:txEl>
                                              <p:pRg st="45" end="45"/>
                                            </p:txEl>
                                          </p:spTgt>
                                        </p:tgtEl>
                                      </p:cBhvr>
                                    </p:animEffect>
                                    <p:anim calcmode="lin" valueType="num">
                                      <p:cBhvr>
                                        <p:cTn id="239" dur="1000" fill="hold"/>
                                        <p:tgtEl>
                                          <p:spTgt spid="3">
                                            <p:txEl>
                                              <p:pRg st="45" end="45"/>
                                            </p:txEl>
                                          </p:spTgt>
                                        </p:tgtEl>
                                        <p:attrNameLst>
                                          <p:attrName>ppt_x</p:attrName>
                                        </p:attrNameLst>
                                      </p:cBhvr>
                                      <p:tavLst>
                                        <p:tav tm="0">
                                          <p:val>
                                            <p:strVal val="#ppt_x"/>
                                          </p:val>
                                        </p:tav>
                                        <p:tav tm="100000">
                                          <p:val>
                                            <p:strVal val="#ppt_x"/>
                                          </p:val>
                                        </p:tav>
                                      </p:tavLst>
                                    </p:anim>
                                    <p:anim calcmode="lin" valueType="num">
                                      <p:cBhvr>
                                        <p:cTn id="240" dur="1000" fill="hold"/>
                                        <p:tgtEl>
                                          <p:spTgt spid="3">
                                            <p:txEl>
                                              <p:pRg st="45" end="4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smtClean="0"/>
              <a:t>References</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dirty="0">
                <a:hlinkClick r:id="rId2"/>
              </a:rPr>
              <a:t>https://machinelearningmastery.com/standardscaler-and-minmaxscaler-transforms-in-python</a:t>
            </a:r>
            <a:r>
              <a:rPr lang="en-IN" dirty="0" smtClean="0">
                <a:hlinkClick r:id="rId2"/>
              </a:rPr>
              <a:t>/</a:t>
            </a:r>
            <a:endParaRPr lang="en-IN" dirty="0" smtClean="0"/>
          </a:p>
          <a:p>
            <a:pPr algn="just"/>
            <a:endParaRPr lang="en-US" dirty="0"/>
          </a:p>
          <a:p>
            <a:pPr algn="just"/>
            <a:endParaRPr lang="en-IN" dirty="0"/>
          </a:p>
        </p:txBody>
      </p:sp>
      <p:pic>
        <p:nvPicPr>
          <p:cNvPr id="5" name="Picture 4"/>
          <p:cNvPicPr/>
          <p:nvPr/>
        </p:nvPicPr>
        <p:blipFill>
          <a:blip r:embed="rId3"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28796237"/>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smtClean="0"/>
              <a:t>END </a:t>
            </a:r>
            <a:endParaRPr lang="en-IN" dirty="0"/>
          </a:p>
        </p:txBody>
      </p:sp>
      <p:sp>
        <p:nvSpPr>
          <p:cNvPr id="3" name="Content Placeholder 2"/>
          <p:cNvSpPr>
            <a:spLocks noGrp="1"/>
          </p:cNvSpPr>
          <p:nvPr>
            <p:ph idx="1"/>
          </p:nvPr>
        </p:nvSpPr>
        <p:spPr>
          <a:xfrm>
            <a:off x="418010" y="1645670"/>
            <a:ext cx="11260183" cy="4351338"/>
          </a:xfrm>
        </p:spPr>
        <p:txBody>
          <a:bodyPr>
            <a:normAutofit/>
          </a:bodyPr>
          <a:lstStyle/>
          <a:p>
            <a:pPr lvl="0"/>
            <a:r>
              <a:rPr lang="en-US" dirty="0" smtClean="0"/>
              <a:t>A</a:t>
            </a: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062083445"/>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a:t>3.1 Importing the Libraries</a:t>
            </a:r>
            <a:endParaRPr lang="en-IN" dirty="0"/>
          </a:p>
        </p:txBody>
      </p:sp>
      <p:sp>
        <p:nvSpPr>
          <p:cNvPr id="3" name="Content Placeholder 2"/>
          <p:cNvSpPr>
            <a:spLocks noGrp="1"/>
          </p:cNvSpPr>
          <p:nvPr>
            <p:ph idx="1"/>
          </p:nvPr>
        </p:nvSpPr>
        <p:spPr>
          <a:xfrm>
            <a:off x="418010" y="1645670"/>
            <a:ext cx="11260183" cy="4351338"/>
          </a:xfrm>
        </p:spPr>
        <p:txBody>
          <a:bodyPr>
            <a:normAutofit/>
          </a:bodyPr>
          <a:lstStyle/>
          <a:p>
            <a:r>
              <a:rPr lang="en-IN" dirty="0"/>
              <a:t>In order to perform data </a:t>
            </a:r>
            <a:r>
              <a:rPr lang="en-IN" dirty="0" err="1"/>
              <a:t>preprocessing</a:t>
            </a:r>
            <a:r>
              <a:rPr lang="en-IN" dirty="0"/>
              <a:t> using Python, we need to import some predefined Python libraries. </a:t>
            </a:r>
            <a:endParaRPr lang="en-IN" dirty="0" smtClean="0"/>
          </a:p>
          <a:p>
            <a:r>
              <a:rPr lang="en-IN" dirty="0" smtClean="0"/>
              <a:t>These </a:t>
            </a:r>
            <a:r>
              <a:rPr lang="en-IN" dirty="0"/>
              <a:t>libraries are used to perform some specific jobs. </a:t>
            </a:r>
            <a:endParaRPr lang="en-IN" dirty="0" smtClean="0"/>
          </a:p>
          <a:p>
            <a:r>
              <a:rPr lang="en-IN" dirty="0" smtClean="0"/>
              <a:t>There </a:t>
            </a:r>
            <a:r>
              <a:rPr lang="en-IN" dirty="0"/>
              <a:t>are three specific libraries that we will use for data </a:t>
            </a:r>
            <a:r>
              <a:rPr lang="en-IN" dirty="0" err="1"/>
              <a:t>preprocessing</a:t>
            </a:r>
            <a:r>
              <a:rPr lang="en-IN" dirty="0"/>
              <a:t>, which are</a:t>
            </a:r>
            <a:r>
              <a:rPr lang="en-IN" dirty="0" smtClean="0"/>
              <a:t>:</a:t>
            </a:r>
          </a:p>
          <a:p>
            <a:pPr marL="514350" indent="-514350">
              <a:buFont typeface="+mj-lt"/>
              <a:buAutoNum type="arabicPeriod"/>
            </a:pPr>
            <a:r>
              <a:rPr lang="en-US" dirty="0" err="1" smtClean="0"/>
              <a:t>Numpy</a:t>
            </a:r>
            <a:endParaRPr lang="en-US" dirty="0" smtClean="0"/>
          </a:p>
          <a:p>
            <a:pPr marL="514350" indent="-514350">
              <a:buFont typeface="+mj-lt"/>
              <a:buAutoNum type="arabicPeriod"/>
            </a:pPr>
            <a:r>
              <a:rPr lang="en-US" dirty="0" smtClean="0"/>
              <a:t>Pandas</a:t>
            </a:r>
          </a:p>
          <a:p>
            <a:pPr marL="514350" indent="-514350">
              <a:buFont typeface="+mj-lt"/>
              <a:buAutoNum type="arabicPeriod"/>
            </a:pPr>
            <a:r>
              <a:rPr lang="en-US" dirty="0" err="1" smtClean="0"/>
              <a:t>Matplotlib</a:t>
            </a: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523225310"/>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a:t>3.1 Importing the Libraries</a:t>
            </a:r>
            <a:endParaRPr lang="en-IN" dirty="0"/>
          </a:p>
        </p:txBody>
      </p:sp>
      <p:sp>
        <p:nvSpPr>
          <p:cNvPr id="3" name="Content Placeholder 2"/>
          <p:cNvSpPr>
            <a:spLocks noGrp="1"/>
          </p:cNvSpPr>
          <p:nvPr>
            <p:ph idx="1"/>
          </p:nvPr>
        </p:nvSpPr>
        <p:spPr>
          <a:xfrm>
            <a:off x="418011" y="1645669"/>
            <a:ext cx="11260183" cy="4953093"/>
          </a:xfrm>
        </p:spPr>
        <p:txBody>
          <a:bodyPr>
            <a:normAutofit/>
          </a:bodyPr>
          <a:lstStyle/>
          <a:p>
            <a:pPr marL="514350" lvl="0" indent="-514350" algn="just">
              <a:buFont typeface="+mj-lt"/>
              <a:buAutoNum type="arabicPeriod"/>
            </a:pPr>
            <a:r>
              <a:rPr lang="en-US" b="1" dirty="0" err="1"/>
              <a:t>Numpy</a:t>
            </a:r>
            <a:r>
              <a:rPr lang="en-US" b="1" dirty="0"/>
              <a:t>:</a:t>
            </a:r>
            <a:r>
              <a:rPr lang="en-US" dirty="0"/>
              <a:t> </a:t>
            </a:r>
            <a:r>
              <a:rPr lang="en-US" dirty="0" err="1"/>
              <a:t>Numpy</a:t>
            </a:r>
            <a:r>
              <a:rPr lang="en-US" dirty="0"/>
              <a:t> Python library is used for including any type of mathematical operation in the code. It is the fundamental package for scientific calculation in Python. It also supports to add large, multidimensional arrays and matrices. </a:t>
            </a:r>
            <a:endParaRPr lang="en-US" dirty="0" smtClean="0"/>
          </a:p>
          <a:p>
            <a:pPr marL="514350" lvl="0" indent="-514350" algn="just">
              <a:buFont typeface="+mj-lt"/>
              <a:buAutoNum type="arabicPeriod"/>
            </a:pPr>
            <a:r>
              <a:rPr lang="en-US" b="1" dirty="0" err="1"/>
              <a:t>Matplotlib</a:t>
            </a:r>
            <a:r>
              <a:rPr lang="en-US" b="1" dirty="0"/>
              <a:t>:</a:t>
            </a:r>
            <a:r>
              <a:rPr lang="en-US" dirty="0"/>
              <a:t> The second library is </a:t>
            </a:r>
            <a:r>
              <a:rPr lang="en-US" b="1" dirty="0" err="1"/>
              <a:t>matplotlib</a:t>
            </a:r>
            <a:r>
              <a:rPr lang="en-US" dirty="0"/>
              <a:t>, which is a Python 2D plotting library, and with this library, we need to import a sub-library </a:t>
            </a:r>
            <a:r>
              <a:rPr lang="en-US" b="1" dirty="0" err="1"/>
              <a:t>pyplot</a:t>
            </a:r>
            <a:r>
              <a:rPr lang="en-US" dirty="0"/>
              <a:t>. This library is used to plot any type of charts in Python for the code. </a:t>
            </a:r>
            <a:endParaRPr lang="en-US" dirty="0" smtClean="0"/>
          </a:p>
          <a:p>
            <a:pPr marL="514350" lvl="0" indent="-514350" algn="just">
              <a:buFont typeface="+mj-lt"/>
              <a:buAutoNum type="arabicPeriod"/>
            </a:pPr>
            <a:r>
              <a:rPr lang="en-US" b="1" dirty="0"/>
              <a:t>Pandas:</a:t>
            </a:r>
            <a:r>
              <a:rPr lang="en-US" dirty="0"/>
              <a:t> The last library is the Pandas library, which is one of the most famous Python libraries and used for importing and managing the datasets. It is an open-source data manipulation and analysis library. </a:t>
            </a: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152408686"/>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smtClean="0"/>
              <a:t>References</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US" b="1" dirty="0"/>
              <a:t>https://www.javatpoint.com/data-preprocessing-machine-learning </a:t>
            </a:r>
            <a:endParaRPr lang="en-IN" dirty="0"/>
          </a:p>
          <a:p>
            <a:pPr algn="just"/>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175619145"/>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a:t>3.2 Importing the dataset</a:t>
            </a:r>
            <a:endParaRPr lang="en-IN" dirty="0"/>
          </a:p>
        </p:txBody>
      </p:sp>
      <p:sp>
        <p:nvSpPr>
          <p:cNvPr id="3" name="Content Placeholder 2"/>
          <p:cNvSpPr>
            <a:spLocks noGrp="1"/>
          </p:cNvSpPr>
          <p:nvPr>
            <p:ph idx="1"/>
          </p:nvPr>
        </p:nvSpPr>
        <p:spPr>
          <a:xfrm>
            <a:off x="418010" y="1645670"/>
            <a:ext cx="11260183" cy="4351338"/>
          </a:xfrm>
        </p:spPr>
        <p:txBody>
          <a:bodyPr>
            <a:normAutofit lnSpcReduction="10000"/>
          </a:bodyPr>
          <a:lstStyle/>
          <a:p>
            <a:r>
              <a:rPr lang="en-IN" dirty="0" smtClean="0"/>
              <a:t>We </a:t>
            </a:r>
            <a:r>
              <a:rPr lang="en-IN" dirty="0"/>
              <a:t>need to import the datasets which we have collected for our machine learning project. </a:t>
            </a:r>
            <a:endParaRPr lang="en-IN" dirty="0" smtClean="0"/>
          </a:p>
          <a:p>
            <a:r>
              <a:rPr lang="en-IN" dirty="0" smtClean="0"/>
              <a:t>But </a:t>
            </a:r>
            <a:r>
              <a:rPr lang="en-IN" dirty="0"/>
              <a:t>before importing a dataset, we need to set the current directory as a working directory. </a:t>
            </a:r>
            <a:endParaRPr lang="en-IN" dirty="0" smtClean="0"/>
          </a:p>
          <a:p>
            <a:r>
              <a:rPr lang="en-IN" dirty="0" smtClean="0"/>
              <a:t>To </a:t>
            </a:r>
            <a:r>
              <a:rPr lang="en-IN" dirty="0"/>
              <a:t>set a working directory in </a:t>
            </a:r>
            <a:r>
              <a:rPr lang="en-IN" dirty="0" err="1"/>
              <a:t>Spyder</a:t>
            </a:r>
            <a:r>
              <a:rPr lang="en-IN" dirty="0"/>
              <a:t> IDE, we need to follow the below steps:</a:t>
            </a:r>
          </a:p>
          <a:p>
            <a:pPr marL="514350" lvl="0" indent="-514350">
              <a:buFont typeface="+mj-lt"/>
              <a:buAutoNum type="arabicPeriod"/>
            </a:pPr>
            <a:r>
              <a:rPr lang="en-US" dirty="0"/>
              <a:t>Save your Python file in the directory which contains dataset.</a:t>
            </a:r>
            <a:endParaRPr lang="en-IN" dirty="0"/>
          </a:p>
          <a:p>
            <a:pPr marL="514350" lvl="0" indent="-514350">
              <a:buFont typeface="+mj-lt"/>
              <a:buAutoNum type="arabicPeriod"/>
            </a:pPr>
            <a:r>
              <a:rPr lang="en-US" dirty="0"/>
              <a:t>Go to File explorer option in </a:t>
            </a:r>
            <a:r>
              <a:rPr lang="en-US" dirty="0" err="1"/>
              <a:t>Spyder</a:t>
            </a:r>
            <a:r>
              <a:rPr lang="en-US" dirty="0"/>
              <a:t> IDE, and select the required directory.</a:t>
            </a:r>
            <a:endParaRPr lang="en-IN" dirty="0"/>
          </a:p>
          <a:p>
            <a:pPr marL="514350" lvl="0" indent="-514350">
              <a:buFont typeface="+mj-lt"/>
              <a:buAutoNum type="arabicPeriod"/>
            </a:pPr>
            <a:r>
              <a:rPr lang="en-US" dirty="0"/>
              <a:t>Click on F5 button or run option to execute the file.</a:t>
            </a: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160905958"/>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a:t>3.2 Importing the dataset</a:t>
            </a:r>
            <a:endParaRPr lang="en-IN" dirty="0"/>
          </a:p>
        </p:txBody>
      </p:sp>
      <p:sp>
        <p:nvSpPr>
          <p:cNvPr id="3" name="Content Placeholder 2"/>
          <p:cNvSpPr>
            <a:spLocks noGrp="1"/>
          </p:cNvSpPr>
          <p:nvPr>
            <p:ph idx="1"/>
          </p:nvPr>
        </p:nvSpPr>
        <p:spPr>
          <a:xfrm>
            <a:off x="418010" y="1645670"/>
            <a:ext cx="11260183" cy="4351338"/>
          </a:xfrm>
        </p:spPr>
        <p:txBody>
          <a:bodyPr>
            <a:normAutofit/>
          </a:bodyPr>
          <a:lstStyle/>
          <a:p>
            <a:r>
              <a:rPr lang="en-IN" b="1" dirty="0"/>
              <a:t>Note:</a:t>
            </a:r>
            <a:r>
              <a:rPr lang="en-IN" dirty="0"/>
              <a:t> We can set any directory as a working directory, but it must contain the required dataset.</a:t>
            </a:r>
            <a:endParaRPr lang="en-IN" b="1" dirty="0"/>
          </a:p>
          <a:p>
            <a:r>
              <a:rPr lang="en-IN" dirty="0"/>
              <a:t>Here, in the below image, we can see the Python file along with required dataset. Now, the current folder is set as a working directory.</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180559536"/>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ta Preprocessing in Machine learning"/>
          <p:cNvPicPr/>
          <p:nvPr/>
        </p:nvPicPr>
        <p:blipFill>
          <a:blip r:embed="rId2">
            <a:extLst>
              <a:ext uri="{28A0092B-C50C-407E-A947-70E740481C1C}">
                <a14:useLocalDpi xmlns:a14="http://schemas.microsoft.com/office/drawing/2010/main" val="0"/>
              </a:ext>
            </a:extLst>
          </a:blip>
          <a:srcRect/>
          <a:stretch>
            <a:fillRect/>
          </a:stretch>
        </p:blipFill>
        <p:spPr bwMode="auto">
          <a:xfrm>
            <a:off x="394137" y="195068"/>
            <a:ext cx="11483635" cy="6441401"/>
          </a:xfrm>
          <a:prstGeom prst="rect">
            <a:avLst/>
          </a:prstGeom>
          <a:noFill/>
          <a:ln>
            <a:noFill/>
          </a:ln>
        </p:spPr>
      </p:pic>
    </p:spTree>
    <p:extLst>
      <p:ext uri="{BB962C8B-B14F-4D97-AF65-F5344CB8AC3E}">
        <p14:creationId xmlns:p14="http://schemas.microsoft.com/office/powerpoint/2010/main" val="854367862"/>
      </p:ext>
    </p:extLst>
  </p:cSld>
  <p:clrMapOvr>
    <a:masterClrMapping/>
  </p:clrMapOvr>
  <p:transition spd="slow">
    <p:wipe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a:bodyPr>
          <a:lstStyle/>
          <a:p>
            <a:r>
              <a:rPr lang="en-US" b="1" dirty="0" smtClean="0"/>
              <a:t>3.2 Importing the dataset</a:t>
            </a:r>
            <a:br>
              <a:rPr lang="en-US" b="1" dirty="0" smtClean="0"/>
            </a:br>
            <a:r>
              <a:rPr lang="en-US" b="1" dirty="0" smtClean="0"/>
              <a:t> - </a:t>
            </a:r>
            <a:r>
              <a:rPr lang="en-IN" b="1" dirty="0" err="1"/>
              <a:t>read_csv</a:t>
            </a:r>
            <a:r>
              <a:rPr lang="en-IN" b="1" dirty="0"/>
              <a:t>() function</a:t>
            </a:r>
            <a:r>
              <a:rPr lang="en-IN" b="1" dirty="0" smtClean="0"/>
              <a:t>:</a:t>
            </a:r>
            <a:endParaRPr lang="en-IN"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b="1" dirty="0" err="1"/>
              <a:t>read_csv</a:t>
            </a:r>
            <a:r>
              <a:rPr lang="en-IN" b="1" dirty="0"/>
              <a:t>() function:</a:t>
            </a:r>
            <a:endParaRPr lang="en-IN" dirty="0"/>
          </a:p>
          <a:p>
            <a:pPr algn="just"/>
            <a:r>
              <a:rPr lang="en-IN" dirty="0"/>
              <a:t>Now to import the dataset, we will use </a:t>
            </a:r>
            <a:r>
              <a:rPr lang="en-IN" dirty="0" err="1"/>
              <a:t>read_csv</a:t>
            </a:r>
            <a:r>
              <a:rPr lang="en-IN" dirty="0"/>
              <a:t>() function of pandas library, which is used to read a csv </a:t>
            </a:r>
            <a:r>
              <a:rPr lang="en-IN" dirty="0" smtClean="0"/>
              <a:t>file.</a:t>
            </a:r>
          </a:p>
          <a:p>
            <a:pPr algn="just"/>
            <a:r>
              <a:rPr lang="en-US" b="1" dirty="0" err="1" smtClean="0"/>
              <a:t>data_set</a:t>
            </a:r>
            <a:r>
              <a:rPr lang="en-US" b="1" dirty="0"/>
              <a:t>= </a:t>
            </a:r>
            <a:r>
              <a:rPr lang="en-US" b="1" dirty="0" err="1"/>
              <a:t>pd.read_csv</a:t>
            </a:r>
            <a:r>
              <a:rPr lang="en-US" b="1" dirty="0"/>
              <a:t>('Dataset.csv')  </a:t>
            </a:r>
            <a:endParaRPr lang="en-IN" b="1" dirty="0"/>
          </a:p>
          <a:p>
            <a:pPr algn="just"/>
            <a:r>
              <a:rPr lang="en-IN" dirty="0"/>
              <a:t>Here, </a:t>
            </a:r>
            <a:r>
              <a:rPr lang="en-IN" dirty="0" err="1"/>
              <a:t>data_set</a:t>
            </a:r>
            <a:r>
              <a:rPr lang="en-IN" dirty="0"/>
              <a:t> is a name of the variable to store our dataset, and inside the function, we have passed the name of our dataset. </a:t>
            </a:r>
            <a:endParaRPr lang="en-IN" dirty="0" smtClean="0"/>
          </a:p>
          <a:p>
            <a:pPr algn="just"/>
            <a:r>
              <a:rPr lang="en-IN" dirty="0" smtClean="0"/>
              <a:t>We </a:t>
            </a:r>
            <a:r>
              <a:rPr lang="en-IN" dirty="0"/>
              <a:t>can also check the imported dataset by clicking on the section variable explorer, and then double click on </a:t>
            </a:r>
            <a:r>
              <a:rPr lang="en-IN" dirty="0" err="1"/>
              <a:t>data_set</a:t>
            </a:r>
            <a:r>
              <a:rPr lang="en-IN" dirty="0"/>
              <a:t>. Consider the below image:</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194309195"/>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ta Preprocessing in Machine learning"/>
          <p:cNvPicPr/>
          <p:nvPr/>
        </p:nvPicPr>
        <p:blipFill>
          <a:blip r:embed="rId2">
            <a:extLst>
              <a:ext uri="{28A0092B-C50C-407E-A947-70E740481C1C}">
                <a14:useLocalDpi xmlns:a14="http://schemas.microsoft.com/office/drawing/2010/main" val="0"/>
              </a:ext>
            </a:extLst>
          </a:blip>
          <a:srcRect/>
          <a:stretch>
            <a:fillRect/>
          </a:stretch>
        </p:blipFill>
        <p:spPr bwMode="auto">
          <a:xfrm>
            <a:off x="602529" y="0"/>
            <a:ext cx="10851038" cy="6683604"/>
          </a:xfrm>
          <a:prstGeom prst="rect">
            <a:avLst/>
          </a:prstGeom>
          <a:noFill/>
          <a:ln>
            <a:noFill/>
          </a:ln>
        </p:spPr>
      </p:pic>
    </p:spTree>
    <p:extLst>
      <p:ext uri="{BB962C8B-B14F-4D97-AF65-F5344CB8AC3E}">
        <p14:creationId xmlns:p14="http://schemas.microsoft.com/office/powerpoint/2010/main" val="3895141499"/>
      </p:ext>
    </p:extLst>
  </p:cSld>
  <p:clrMapOvr>
    <a:masterClrMapping/>
  </p:clrMapOvr>
  <p:transition spd="slow">
    <p:wipe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91226" y="457200"/>
            <a:ext cx="4366619" cy="5590116"/>
          </a:xfrm>
          <a:prstGeom prst="rect">
            <a:avLst/>
          </a:prstGeom>
        </p:spPr>
      </p:pic>
      <p:pic>
        <p:nvPicPr>
          <p:cNvPr id="4" name="Picture 3"/>
          <p:cNvPicPr>
            <a:picLocks noChangeAspect="1"/>
          </p:cNvPicPr>
          <p:nvPr/>
        </p:nvPicPr>
        <p:blipFill>
          <a:blip r:embed="rId3"/>
          <a:stretch>
            <a:fillRect/>
          </a:stretch>
        </p:blipFill>
        <p:spPr>
          <a:xfrm>
            <a:off x="5545097" y="1264751"/>
            <a:ext cx="6352263" cy="4876366"/>
          </a:xfrm>
          <a:prstGeom prst="rect">
            <a:avLst/>
          </a:prstGeom>
        </p:spPr>
      </p:pic>
    </p:spTree>
    <p:extLst>
      <p:ext uri="{BB962C8B-B14F-4D97-AF65-F5344CB8AC3E}">
        <p14:creationId xmlns:p14="http://schemas.microsoft.com/office/powerpoint/2010/main" val="261561452"/>
      </p:ext>
    </p:extLst>
  </p:cSld>
  <p:clrMapOvr>
    <a:masterClrMapping/>
  </p:clrMapOvr>
  <p:transition spd="slow">
    <p:wipe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smtClean="0"/>
              <a:t>Section 3 : </a:t>
            </a:r>
            <a:r>
              <a:rPr lang="en-US" b="1" dirty="0"/>
              <a:t>Data Preprocessing </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r>
              <a:rPr lang="en-US" b="1" dirty="0"/>
              <a:t>Data </a:t>
            </a:r>
            <a:r>
              <a:rPr lang="en-US" b="1" dirty="0" smtClean="0"/>
              <a:t>Preprocessing-</a:t>
            </a:r>
          </a:p>
          <a:p>
            <a:pPr marL="0" indent="0">
              <a:buNone/>
            </a:pPr>
            <a:r>
              <a:rPr lang="en-US" b="1" dirty="0" smtClean="0"/>
              <a:t> </a:t>
            </a:r>
            <a:r>
              <a:rPr lang="en-US" b="1" dirty="0"/>
              <a:t>Importing the Libraries, Importing the dataset, data imputation, Encoding Categorical Data, Splitting the dataset into Training and Test set, Feature Scaling.</a:t>
            </a: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935300162"/>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a:t>dependent and independent variables:</a:t>
            </a:r>
          </a:p>
        </p:txBody>
      </p:sp>
      <p:sp>
        <p:nvSpPr>
          <p:cNvPr id="3" name="Content Placeholder 2"/>
          <p:cNvSpPr>
            <a:spLocks noGrp="1"/>
          </p:cNvSpPr>
          <p:nvPr>
            <p:ph idx="1"/>
          </p:nvPr>
        </p:nvSpPr>
        <p:spPr>
          <a:xfrm>
            <a:off x="418010" y="1645670"/>
            <a:ext cx="11260183" cy="4351338"/>
          </a:xfrm>
        </p:spPr>
        <p:txBody>
          <a:bodyPr>
            <a:normAutofit/>
          </a:bodyPr>
          <a:lstStyle/>
          <a:p>
            <a:r>
              <a:rPr lang="en-IN" b="1" dirty="0"/>
              <a:t>dependent and independent variables</a:t>
            </a:r>
            <a:r>
              <a:rPr lang="en-IN" b="1" dirty="0" smtClean="0"/>
              <a:t>:</a:t>
            </a:r>
          </a:p>
          <a:p>
            <a:r>
              <a:rPr lang="en-IN" b="1" dirty="0" smtClean="0"/>
              <a:t>Independent </a:t>
            </a:r>
            <a:r>
              <a:rPr lang="en-IN" b="1" dirty="0"/>
              <a:t>variables:</a:t>
            </a:r>
          </a:p>
          <a:p>
            <a:r>
              <a:rPr lang="en-IN" dirty="0" smtClean="0"/>
              <a:t>Variable </a:t>
            </a:r>
            <a:r>
              <a:rPr lang="en-IN" dirty="0"/>
              <a:t>that is not dependent on other variables are known as Independent Variable</a:t>
            </a:r>
            <a:r>
              <a:rPr lang="en-IN" dirty="0" smtClean="0"/>
              <a:t>.</a:t>
            </a:r>
          </a:p>
          <a:p>
            <a:r>
              <a:rPr lang="en-IN" dirty="0" smtClean="0"/>
              <a:t>It </a:t>
            </a:r>
            <a:r>
              <a:rPr lang="en-IN" dirty="0"/>
              <a:t>can be manipulated. </a:t>
            </a:r>
            <a:endParaRPr lang="en-IN" dirty="0" smtClean="0"/>
          </a:p>
          <a:p>
            <a:r>
              <a:rPr lang="en-IN" b="1" dirty="0" smtClean="0"/>
              <a:t>Dependent </a:t>
            </a:r>
            <a:r>
              <a:rPr lang="en-IN" b="1" dirty="0"/>
              <a:t>variables:</a:t>
            </a:r>
          </a:p>
          <a:p>
            <a:r>
              <a:rPr lang="en-IN" dirty="0" smtClean="0"/>
              <a:t>Variable </a:t>
            </a:r>
            <a:r>
              <a:rPr lang="en-IN" dirty="0"/>
              <a:t>that depends on another variable (mostly independent variable) are known as Dependent Variable</a:t>
            </a:r>
            <a:r>
              <a:rPr lang="en-IN" dirty="0" smtClean="0"/>
              <a:t>. </a:t>
            </a:r>
          </a:p>
          <a:p>
            <a:r>
              <a:rPr lang="en-IN" dirty="0" smtClean="0"/>
              <a:t>It </a:t>
            </a:r>
            <a:r>
              <a:rPr lang="en-IN" dirty="0"/>
              <a:t>is observed or measured. </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214419683"/>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14955" y="541697"/>
            <a:ext cx="6386364" cy="5675589"/>
          </a:xfrm>
          <a:prstGeom prst="rect">
            <a:avLst/>
          </a:prstGeom>
        </p:spPr>
      </p:pic>
    </p:spTree>
    <p:extLst>
      <p:ext uri="{BB962C8B-B14F-4D97-AF65-F5344CB8AC3E}">
        <p14:creationId xmlns:p14="http://schemas.microsoft.com/office/powerpoint/2010/main" val="3400764419"/>
      </p:ext>
    </p:extLst>
  </p:cSld>
  <p:clrMapOvr>
    <a:masterClrMapping/>
  </p:clrMapOvr>
  <p:transition spd="slow">
    <p:wipe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a:t>Extracting independent variable:</a:t>
            </a:r>
            <a:endParaRPr lang="en-IN" dirty="0"/>
          </a:p>
        </p:txBody>
      </p:sp>
      <p:sp>
        <p:nvSpPr>
          <p:cNvPr id="3" name="Content Placeholder 2"/>
          <p:cNvSpPr>
            <a:spLocks noGrp="1"/>
          </p:cNvSpPr>
          <p:nvPr>
            <p:ph idx="1"/>
          </p:nvPr>
        </p:nvSpPr>
        <p:spPr>
          <a:xfrm>
            <a:off x="418010" y="1645670"/>
            <a:ext cx="11260183" cy="4351338"/>
          </a:xfrm>
        </p:spPr>
        <p:txBody>
          <a:bodyPr>
            <a:normAutofit/>
          </a:bodyPr>
          <a:lstStyle/>
          <a:p>
            <a:r>
              <a:rPr lang="en-IN" b="1" dirty="0"/>
              <a:t>Extracting dependent and independent variables:</a:t>
            </a:r>
            <a:endParaRPr lang="en-IN" dirty="0"/>
          </a:p>
          <a:p>
            <a:r>
              <a:rPr lang="en-IN" dirty="0"/>
              <a:t>In machine learning, it is important to distinguish the matrix of features (independent variables) and dependent variables from dataset. </a:t>
            </a:r>
            <a:endParaRPr lang="en-IN" dirty="0" smtClean="0"/>
          </a:p>
          <a:p>
            <a:r>
              <a:rPr lang="en-IN" dirty="0" smtClean="0"/>
              <a:t>In </a:t>
            </a:r>
            <a:r>
              <a:rPr lang="en-IN" dirty="0"/>
              <a:t>our dataset, there are three independent variables that are </a:t>
            </a:r>
            <a:r>
              <a:rPr lang="en-IN" b="1" dirty="0"/>
              <a:t>Country, Age</a:t>
            </a:r>
            <a:r>
              <a:rPr lang="en-IN" dirty="0"/>
              <a:t>, and </a:t>
            </a:r>
            <a:r>
              <a:rPr lang="en-IN" b="1" dirty="0"/>
              <a:t>Salary</a:t>
            </a:r>
            <a:r>
              <a:rPr lang="en-IN" dirty="0"/>
              <a:t>, and one is a dependent variable which is </a:t>
            </a:r>
            <a:r>
              <a:rPr lang="en-IN" b="1" dirty="0"/>
              <a:t>Purchased</a:t>
            </a:r>
            <a:r>
              <a:rPr lang="en-IN" dirty="0"/>
              <a:t>.</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55494069"/>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a:t>Extracting independent variable:</a:t>
            </a:r>
            <a:endParaRPr lang="en-IN"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b="1" dirty="0"/>
              <a:t>Extracting independent variable:</a:t>
            </a:r>
            <a:endParaRPr lang="en-IN" dirty="0"/>
          </a:p>
          <a:p>
            <a:pPr algn="just"/>
            <a:r>
              <a:rPr lang="en-IN" dirty="0"/>
              <a:t>To extract an independent variable, we will use </a:t>
            </a:r>
            <a:r>
              <a:rPr lang="en-IN" b="1" dirty="0" err="1"/>
              <a:t>iloc</a:t>
            </a:r>
            <a:r>
              <a:rPr lang="en-IN" b="1" dirty="0"/>
              <a:t>[ ] </a:t>
            </a:r>
            <a:r>
              <a:rPr lang="en-IN" dirty="0"/>
              <a:t>method of Pandas library. </a:t>
            </a:r>
            <a:endParaRPr lang="en-IN" dirty="0" smtClean="0"/>
          </a:p>
          <a:p>
            <a:pPr algn="just" fontAlgn="base"/>
            <a:r>
              <a:rPr lang="en-IN" b="1" dirty="0"/>
              <a:t>Python </a:t>
            </a:r>
            <a:r>
              <a:rPr lang="en-IN" b="1" dirty="0" err="1"/>
              <a:t>iloc</a:t>
            </a:r>
            <a:r>
              <a:rPr lang="en-IN" b="1" dirty="0"/>
              <a:t>() function</a:t>
            </a:r>
          </a:p>
          <a:p>
            <a:pPr algn="just"/>
            <a:r>
              <a:rPr lang="en-IN" dirty="0"/>
              <a:t>The</a:t>
            </a:r>
            <a:r>
              <a:rPr lang="en-IN" b="1" dirty="0">
                <a:hlinkClick r:id="rId2"/>
              </a:rPr>
              <a:t> </a:t>
            </a:r>
            <a:r>
              <a:rPr lang="en-IN" dirty="0" err="1">
                <a:hlinkClick r:id="rId2"/>
              </a:rPr>
              <a:t>iloc</a:t>
            </a:r>
            <a:r>
              <a:rPr lang="en-IN" dirty="0">
                <a:hlinkClick r:id="rId2"/>
              </a:rPr>
              <a:t>() function</a:t>
            </a:r>
            <a:r>
              <a:rPr lang="en-IN" dirty="0"/>
              <a:t> is an indexed-based selecting method which means that we have to pass an integer index in the method to select a specific row/column. </a:t>
            </a:r>
            <a:endParaRPr lang="en-IN" dirty="0" smtClean="0"/>
          </a:p>
          <a:p>
            <a:pPr algn="just"/>
            <a:r>
              <a:rPr lang="en-IN" dirty="0" smtClean="0"/>
              <a:t>This </a:t>
            </a:r>
            <a:r>
              <a:rPr lang="en-IN" dirty="0"/>
              <a:t>method does not include the last element of the range passed in it unlike </a:t>
            </a:r>
            <a:r>
              <a:rPr lang="en-IN" dirty="0" err="1"/>
              <a:t>loc</a:t>
            </a:r>
            <a:r>
              <a:rPr lang="en-IN" dirty="0"/>
              <a:t>(). </a:t>
            </a:r>
          </a:p>
        </p:txBody>
      </p:sp>
      <p:pic>
        <p:nvPicPr>
          <p:cNvPr id="5" name="Picture 4"/>
          <p:cNvPicPr/>
          <p:nvPr/>
        </p:nvPicPr>
        <p:blipFill>
          <a:blip r:embed="rId3"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278681795"/>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a:t>Extracting independent variable:</a:t>
            </a:r>
            <a:endParaRPr lang="en-IN" dirty="0"/>
          </a:p>
        </p:txBody>
      </p:sp>
      <p:sp>
        <p:nvSpPr>
          <p:cNvPr id="3" name="Content Placeholder 2"/>
          <p:cNvSpPr>
            <a:spLocks noGrp="1"/>
          </p:cNvSpPr>
          <p:nvPr>
            <p:ph idx="1"/>
          </p:nvPr>
        </p:nvSpPr>
        <p:spPr>
          <a:xfrm>
            <a:off x="418010" y="1645670"/>
            <a:ext cx="11260183" cy="4351338"/>
          </a:xfrm>
        </p:spPr>
        <p:txBody>
          <a:bodyPr>
            <a:normAutofit/>
          </a:bodyPr>
          <a:lstStyle/>
          <a:p>
            <a:r>
              <a:rPr lang="en-IN" b="1" dirty="0"/>
              <a:t>Extracting independent variable</a:t>
            </a:r>
            <a:r>
              <a:rPr lang="en-IN" b="1" dirty="0" smtClean="0"/>
              <a:t>:</a:t>
            </a:r>
          </a:p>
          <a:p>
            <a:r>
              <a:rPr lang="en-IN" dirty="0"/>
              <a:t>To extract an independent variable, we will use </a:t>
            </a:r>
            <a:r>
              <a:rPr lang="en-IN" b="1" dirty="0" err="1"/>
              <a:t>iloc</a:t>
            </a:r>
            <a:r>
              <a:rPr lang="en-IN" b="1" dirty="0"/>
              <a:t>[ ] </a:t>
            </a:r>
            <a:r>
              <a:rPr lang="en-IN" dirty="0"/>
              <a:t>method of Pandas library. It is used to extract the required rows and columns from the dataset.</a:t>
            </a:r>
          </a:p>
          <a:p>
            <a:r>
              <a:rPr lang="en-US" dirty="0"/>
              <a:t>x= </a:t>
            </a:r>
            <a:r>
              <a:rPr lang="en-US" dirty="0" err="1"/>
              <a:t>data_set.iloc</a:t>
            </a:r>
            <a:r>
              <a:rPr lang="en-US" dirty="0"/>
              <a:t>[:,:-1].values  </a:t>
            </a:r>
            <a:endParaRPr lang="en-IN" dirty="0"/>
          </a:p>
          <a:p>
            <a:r>
              <a:rPr lang="en-IN" dirty="0" smtClean="0"/>
              <a:t>In </a:t>
            </a:r>
            <a:r>
              <a:rPr lang="en-IN" dirty="0"/>
              <a:t>the above code, the first colon(:) is used to take all the rows, and the second colon(:) is for all the columns</a:t>
            </a:r>
            <a:r>
              <a:rPr lang="en-IN" dirty="0" smtClean="0"/>
              <a:t>.</a:t>
            </a:r>
          </a:p>
          <a:p>
            <a:r>
              <a:rPr lang="en-IN" dirty="0" smtClean="0"/>
              <a:t>Here </a:t>
            </a:r>
            <a:r>
              <a:rPr lang="en-IN" dirty="0"/>
              <a:t>we have used :-1, because we don't want to take the last column as it contains the dependent variable</a:t>
            </a:r>
            <a:r>
              <a:rPr lang="en-IN" dirty="0" smtClean="0"/>
              <a:t>.</a:t>
            </a:r>
          </a:p>
          <a:p>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336904601"/>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44998" y="814025"/>
            <a:ext cx="6608190" cy="4739759"/>
          </a:xfrm>
          <a:prstGeom prst="rect">
            <a:avLst/>
          </a:prstGeom>
        </p:spPr>
        <p:txBody>
          <a:bodyPr wrap="square">
            <a:spAutoFit/>
          </a:bodyPr>
          <a:lstStyle/>
          <a:p>
            <a:pPr algn="ctr"/>
            <a:r>
              <a:rPr lang="en-IN" sz="2000" b="1" dirty="0">
                <a:solidFill>
                  <a:srgbClr val="333333"/>
                </a:solidFill>
                <a:latin typeface="Segoe UI" panose="020B0502040204020203" pitchFamily="34" charset="0"/>
                <a:ea typeface="Times New Roman" panose="02020603050405020304" pitchFamily="18" charset="0"/>
              </a:rPr>
              <a:t>By executing the above code, we will get output as:</a:t>
            </a:r>
            <a:endParaRPr lang="en-IN" sz="2000" b="1" dirty="0">
              <a:latin typeface="Times New Roman" panose="02020603050405020304" pitchFamily="18" charset="0"/>
              <a:ea typeface="Times New Roman" panose="02020603050405020304" pitchFamily="18" charset="0"/>
            </a:endParaRPr>
          </a:p>
          <a:p>
            <a:pPr algn="ctr">
              <a:lnSpc>
                <a:spcPct val="115000"/>
              </a:lnSpc>
              <a:spcAft>
                <a:spcPts val="1000"/>
              </a:spcAft>
            </a:pPr>
            <a:r>
              <a:rPr lang="en-US" dirty="0">
                <a:solidFill>
                  <a:srgbClr val="000000"/>
                </a:solidFill>
                <a:latin typeface="Segoe UI" panose="020B0502040204020203" pitchFamily="34" charset="0"/>
                <a:ea typeface="Calibri" panose="020F0502020204030204" pitchFamily="34" charset="0"/>
              </a:rPr>
              <a:t>[['India' 38.0 68000.0]  </a:t>
            </a:r>
            <a:endParaRPr lang="en-IN" dirty="0">
              <a:latin typeface="Calibri" panose="020F0502020204030204" pitchFamily="34" charset="0"/>
              <a:ea typeface="Calibri" panose="020F0502020204030204" pitchFamily="34" charset="0"/>
            </a:endParaRPr>
          </a:p>
          <a:p>
            <a:pPr algn="ctr">
              <a:lnSpc>
                <a:spcPct val="115000"/>
              </a:lnSpc>
              <a:spcAft>
                <a:spcPts val="1000"/>
              </a:spcAft>
            </a:pPr>
            <a:r>
              <a:rPr lang="en-US" dirty="0">
                <a:solidFill>
                  <a:srgbClr val="000000"/>
                </a:solidFill>
                <a:latin typeface="Segoe UI" panose="020B0502040204020203" pitchFamily="34" charset="0"/>
                <a:ea typeface="Calibri" panose="020F0502020204030204" pitchFamily="34" charset="0"/>
              </a:rPr>
              <a:t> ['France' 43.0 45000.0]  </a:t>
            </a:r>
            <a:endParaRPr lang="en-IN" dirty="0">
              <a:latin typeface="Calibri" panose="020F0502020204030204" pitchFamily="34" charset="0"/>
              <a:ea typeface="Calibri" panose="020F0502020204030204" pitchFamily="34" charset="0"/>
            </a:endParaRPr>
          </a:p>
          <a:p>
            <a:pPr algn="ctr">
              <a:lnSpc>
                <a:spcPct val="115000"/>
              </a:lnSpc>
              <a:spcAft>
                <a:spcPts val="1000"/>
              </a:spcAft>
            </a:pPr>
            <a:r>
              <a:rPr lang="en-US" dirty="0">
                <a:solidFill>
                  <a:srgbClr val="000000"/>
                </a:solidFill>
                <a:latin typeface="Segoe UI" panose="020B0502040204020203" pitchFamily="34" charset="0"/>
                <a:ea typeface="Calibri" panose="020F0502020204030204" pitchFamily="34" charset="0"/>
              </a:rPr>
              <a:t> ['Germany' 30.0 54000.0]  </a:t>
            </a:r>
            <a:endParaRPr lang="en-IN" dirty="0">
              <a:latin typeface="Calibri" panose="020F0502020204030204" pitchFamily="34" charset="0"/>
              <a:ea typeface="Calibri" panose="020F0502020204030204" pitchFamily="34" charset="0"/>
            </a:endParaRPr>
          </a:p>
          <a:p>
            <a:pPr algn="ctr">
              <a:lnSpc>
                <a:spcPct val="115000"/>
              </a:lnSpc>
              <a:spcAft>
                <a:spcPts val="1000"/>
              </a:spcAft>
            </a:pPr>
            <a:r>
              <a:rPr lang="en-US" dirty="0">
                <a:solidFill>
                  <a:srgbClr val="000000"/>
                </a:solidFill>
                <a:latin typeface="Segoe UI" panose="020B0502040204020203" pitchFamily="34" charset="0"/>
                <a:ea typeface="Calibri" panose="020F0502020204030204" pitchFamily="34" charset="0"/>
              </a:rPr>
              <a:t> ['France' 48.0 65000.0]  </a:t>
            </a:r>
            <a:endParaRPr lang="en-IN" dirty="0">
              <a:latin typeface="Calibri" panose="020F0502020204030204" pitchFamily="34" charset="0"/>
              <a:ea typeface="Calibri" panose="020F0502020204030204" pitchFamily="34" charset="0"/>
            </a:endParaRPr>
          </a:p>
          <a:p>
            <a:pPr algn="ctr">
              <a:lnSpc>
                <a:spcPct val="115000"/>
              </a:lnSpc>
              <a:spcAft>
                <a:spcPts val="1000"/>
              </a:spcAft>
            </a:pPr>
            <a:r>
              <a:rPr lang="en-US" dirty="0">
                <a:solidFill>
                  <a:srgbClr val="000000"/>
                </a:solidFill>
                <a:latin typeface="Segoe UI" panose="020B0502040204020203" pitchFamily="34" charset="0"/>
                <a:ea typeface="Calibri" panose="020F0502020204030204" pitchFamily="34" charset="0"/>
              </a:rPr>
              <a:t> ['Germany' 40.0 nan]  </a:t>
            </a:r>
            <a:endParaRPr lang="en-IN" dirty="0">
              <a:latin typeface="Calibri" panose="020F0502020204030204" pitchFamily="34" charset="0"/>
              <a:ea typeface="Calibri" panose="020F0502020204030204" pitchFamily="34" charset="0"/>
            </a:endParaRPr>
          </a:p>
          <a:p>
            <a:pPr algn="ctr">
              <a:lnSpc>
                <a:spcPct val="115000"/>
              </a:lnSpc>
              <a:spcAft>
                <a:spcPts val="1000"/>
              </a:spcAft>
            </a:pPr>
            <a:r>
              <a:rPr lang="en-US" dirty="0">
                <a:solidFill>
                  <a:srgbClr val="000000"/>
                </a:solidFill>
                <a:latin typeface="Segoe UI" panose="020B0502040204020203" pitchFamily="34" charset="0"/>
                <a:ea typeface="Calibri" panose="020F0502020204030204" pitchFamily="34" charset="0"/>
              </a:rPr>
              <a:t> ['India' 35.0 58000.0]  </a:t>
            </a:r>
            <a:endParaRPr lang="en-IN" dirty="0">
              <a:latin typeface="Calibri" panose="020F0502020204030204" pitchFamily="34" charset="0"/>
              <a:ea typeface="Calibri" panose="020F0502020204030204" pitchFamily="34" charset="0"/>
            </a:endParaRPr>
          </a:p>
          <a:p>
            <a:pPr algn="ctr">
              <a:lnSpc>
                <a:spcPct val="115000"/>
              </a:lnSpc>
              <a:spcAft>
                <a:spcPts val="1000"/>
              </a:spcAft>
            </a:pPr>
            <a:r>
              <a:rPr lang="en-US" dirty="0">
                <a:solidFill>
                  <a:srgbClr val="000000"/>
                </a:solidFill>
                <a:latin typeface="Segoe UI" panose="020B0502040204020203" pitchFamily="34" charset="0"/>
                <a:ea typeface="Calibri" panose="020F0502020204030204" pitchFamily="34" charset="0"/>
              </a:rPr>
              <a:t> ['Germany' nan 53000.0]  </a:t>
            </a:r>
            <a:endParaRPr lang="en-IN" dirty="0">
              <a:latin typeface="Calibri" panose="020F0502020204030204" pitchFamily="34" charset="0"/>
              <a:ea typeface="Calibri" panose="020F0502020204030204" pitchFamily="34" charset="0"/>
            </a:endParaRPr>
          </a:p>
          <a:p>
            <a:pPr algn="ctr">
              <a:lnSpc>
                <a:spcPct val="115000"/>
              </a:lnSpc>
              <a:spcAft>
                <a:spcPts val="1000"/>
              </a:spcAft>
            </a:pPr>
            <a:r>
              <a:rPr lang="en-US" dirty="0">
                <a:solidFill>
                  <a:srgbClr val="000000"/>
                </a:solidFill>
                <a:latin typeface="Segoe UI" panose="020B0502040204020203" pitchFamily="34" charset="0"/>
                <a:ea typeface="Calibri" panose="020F0502020204030204" pitchFamily="34" charset="0"/>
              </a:rPr>
              <a:t> ['France' 49.0 79000.0]  </a:t>
            </a:r>
            <a:endParaRPr lang="en-IN" dirty="0">
              <a:latin typeface="Calibri" panose="020F0502020204030204" pitchFamily="34" charset="0"/>
              <a:ea typeface="Calibri" panose="020F0502020204030204" pitchFamily="34" charset="0"/>
            </a:endParaRPr>
          </a:p>
          <a:p>
            <a:pPr algn="ctr">
              <a:lnSpc>
                <a:spcPct val="115000"/>
              </a:lnSpc>
              <a:spcAft>
                <a:spcPts val="1000"/>
              </a:spcAft>
            </a:pPr>
            <a:r>
              <a:rPr lang="en-US" dirty="0">
                <a:solidFill>
                  <a:srgbClr val="000000"/>
                </a:solidFill>
                <a:latin typeface="Segoe UI" panose="020B0502040204020203" pitchFamily="34" charset="0"/>
                <a:ea typeface="Calibri" panose="020F0502020204030204" pitchFamily="34" charset="0"/>
              </a:rPr>
              <a:t> ['India' 50.0 88000.0]  </a:t>
            </a:r>
            <a:endParaRPr lang="en-IN" dirty="0">
              <a:latin typeface="Calibri" panose="020F0502020204030204" pitchFamily="34" charset="0"/>
              <a:ea typeface="Calibri" panose="020F0502020204030204" pitchFamily="34" charset="0"/>
            </a:endParaRPr>
          </a:p>
          <a:p>
            <a:pPr algn="ctr">
              <a:lnSpc>
                <a:spcPct val="115000"/>
              </a:lnSpc>
              <a:spcAft>
                <a:spcPts val="1000"/>
              </a:spcAft>
            </a:pPr>
            <a:r>
              <a:rPr lang="en-US" dirty="0">
                <a:solidFill>
                  <a:srgbClr val="000000"/>
                </a:solidFill>
                <a:latin typeface="Segoe UI" panose="020B0502040204020203" pitchFamily="34" charset="0"/>
                <a:ea typeface="Calibri" panose="020F0502020204030204" pitchFamily="34" charset="0"/>
              </a:rPr>
              <a:t> ['France' 37.0 77000.0]]  </a:t>
            </a:r>
            <a:endParaRPr lang="en-IN" dirty="0">
              <a:latin typeface="Calibri" panose="020F0502020204030204" pitchFamily="34" charset="0"/>
              <a:ea typeface="Calibri" panose="020F0502020204030204" pitchFamily="34" charset="0"/>
            </a:endParaRPr>
          </a:p>
        </p:txBody>
      </p:sp>
      <p:pic>
        <p:nvPicPr>
          <p:cNvPr id="3" name="Picture 2"/>
          <p:cNvPicPr>
            <a:picLocks noChangeAspect="1"/>
          </p:cNvPicPr>
          <p:nvPr/>
        </p:nvPicPr>
        <p:blipFill>
          <a:blip r:embed="rId2"/>
          <a:stretch>
            <a:fillRect/>
          </a:stretch>
        </p:blipFill>
        <p:spPr>
          <a:xfrm>
            <a:off x="292642" y="814025"/>
            <a:ext cx="4863820" cy="4322498"/>
          </a:xfrm>
          <a:prstGeom prst="rect">
            <a:avLst/>
          </a:prstGeom>
        </p:spPr>
      </p:pic>
    </p:spTree>
    <p:extLst>
      <p:ext uri="{BB962C8B-B14F-4D97-AF65-F5344CB8AC3E}">
        <p14:creationId xmlns:p14="http://schemas.microsoft.com/office/powerpoint/2010/main" val="2990811464"/>
      </p:ext>
    </p:extLst>
  </p:cSld>
  <p:clrMapOvr>
    <a:masterClrMapping/>
  </p:clrMapOvr>
  <p:transition spd="slow">
    <p:wipe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pPr lvl="0"/>
            <a:r>
              <a:rPr lang="en-US" b="1" dirty="0"/>
              <a:t>Extracting dependent variable:</a:t>
            </a:r>
          </a:p>
        </p:txBody>
      </p:sp>
      <p:sp>
        <p:nvSpPr>
          <p:cNvPr id="3" name="Content Placeholder 2"/>
          <p:cNvSpPr>
            <a:spLocks noGrp="1"/>
          </p:cNvSpPr>
          <p:nvPr>
            <p:ph idx="1"/>
          </p:nvPr>
        </p:nvSpPr>
        <p:spPr>
          <a:xfrm>
            <a:off x="418010" y="1645670"/>
            <a:ext cx="11260183" cy="4351338"/>
          </a:xfrm>
        </p:spPr>
        <p:txBody>
          <a:bodyPr>
            <a:normAutofit/>
          </a:bodyPr>
          <a:lstStyle/>
          <a:p>
            <a:r>
              <a:rPr lang="en-IN" dirty="0"/>
              <a:t>To extract dependent variables, </a:t>
            </a:r>
            <a:r>
              <a:rPr lang="en-IN" dirty="0" err="1"/>
              <a:t>agan</a:t>
            </a:r>
            <a:r>
              <a:rPr lang="en-IN" dirty="0"/>
              <a:t>, we will use Pandas .</a:t>
            </a:r>
            <a:r>
              <a:rPr lang="en-IN" dirty="0" err="1"/>
              <a:t>iloc</a:t>
            </a:r>
            <a:r>
              <a:rPr lang="en-IN" dirty="0"/>
              <a:t>[] method.</a:t>
            </a:r>
          </a:p>
          <a:p>
            <a:r>
              <a:rPr lang="en-US" dirty="0"/>
              <a:t>y= </a:t>
            </a:r>
            <a:r>
              <a:rPr lang="en-US" dirty="0" err="1"/>
              <a:t>data_set.iloc</a:t>
            </a:r>
            <a:r>
              <a:rPr lang="en-US" dirty="0"/>
              <a:t>[:,3].values  </a:t>
            </a:r>
            <a:endParaRPr lang="en-IN" dirty="0"/>
          </a:p>
          <a:p>
            <a:r>
              <a:rPr lang="en-IN" dirty="0"/>
              <a:t>Here we have taken all the rows with the last column only. It will give the array of dependent variables.</a:t>
            </a:r>
          </a:p>
          <a:p>
            <a:pPr lvl="0"/>
            <a:endParaRPr lang="en-US"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pic>
        <p:nvPicPr>
          <p:cNvPr id="6" name="Picture 5"/>
          <p:cNvPicPr>
            <a:picLocks noChangeAspect="1"/>
          </p:cNvPicPr>
          <p:nvPr/>
        </p:nvPicPr>
        <p:blipFill>
          <a:blip r:embed="rId3"/>
          <a:stretch>
            <a:fillRect/>
          </a:stretch>
        </p:blipFill>
        <p:spPr>
          <a:xfrm>
            <a:off x="736657" y="4472972"/>
            <a:ext cx="9964541" cy="1362265"/>
          </a:xfrm>
          <a:prstGeom prst="rect">
            <a:avLst/>
          </a:prstGeom>
        </p:spPr>
      </p:pic>
    </p:spTree>
    <p:extLst>
      <p:ext uri="{BB962C8B-B14F-4D97-AF65-F5344CB8AC3E}">
        <p14:creationId xmlns:p14="http://schemas.microsoft.com/office/powerpoint/2010/main" val="3462621027"/>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smtClean="0"/>
              <a:t>References</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r>
              <a:rPr lang="en-US" b="1" dirty="0"/>
              <a:t>https://www.javatpoint.com/data-preprocessing-machine-learning </a:t>
            </a:r>
            <a:endParaRPr lang="en-IN" dirty="0"/>
          </a:p>
          <a:p>
            <a:r>
              <a:rPr lang="en-US" b="1" u="sng" dirty="0">
                <a:hlinkClick r:id="rId2"/>
              </a:rPr>
              <a:t>https://www.upgrad.com/blog/data-preprocessing-in-machine-learning/</a:t>
            </a:r>
            <a:endParaRPr lang="en-IN" dirty="0"/>
          </a:p>
          <a:p>
            <a:r>
              <a:rPr lang="en-US" b="1" dirty="0"/>
              <a:t>https://www.geeksforgeeks.org/data-preprocessing-and-its-types/</a:t>
            </a:r>
            <a:endParaRPr lang="en-IN" dirty="0"/>
          </a:p>
        </p:txBody>
      </p:sp>
      <p:pic>
        <p:nvPicPr>
          <p:cNvPr id="5" name="Picture 4"/>
          <p:cNvPicPr/>
          <p:nvPr/>
        </p:nvPicPr>
        <p:blipFill>
          <a:blip r:embed="rId3"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204604006"/>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a:t>3.3 data imputation</a:t>
            </a:r>
            <a:endParaRPr lang="en-IN" dirty="0"/>
          </a:p>
        </p:txBody>
      </p:sp>
      <p:sp>
        <p:nvSpPr>
          <p:cNvPr id="3" name="Content Placeholder 2"/>
          <p:cNvSpPr>
            <a:spLocks noGrp="1"/>
          </p:cNvSpPr>
          <p:nvPr>
            <p:ph idx="1"/>
          </p:nvPr>
        </p:nvSpPr>
        <p:spPr>
          <a:xfrm>
            <a:off x="418010" y="1645670"/>
            <a:ext cx="11260183" cy="4351338"/>
          </a:xfrm>
        </p:spPr>
        <p:txBody>
          <a:bodyPr>
            <a:normAutofit/>
          </a:bodyPr>
          <a:lstStyle/>
          <a:p>
            <a:pPr lvl="0"/>
            <a:r>
              <a:rPr lang="en-US" dirty="0"/>
              <a:t>Imputation in statistics refers to the procedure of using alternative values in place of missing data</a:t>
            </a:r>
            <a:r>
              <a:rPr lang="en-US" dirty="0" smtClean="0"/>
              <a:t>.</a:t>
            </a:r>
          </a:p>
          <a:p>
            <a:pPr lvl="0"/>
            <a:endParaRPr lang="en-US" dirty="0"/>
          </a:p>
          <a:p>
            <a:pPr lvl="0"/>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515454767"/>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dirty="0"/>
              <a:t>Importance of Data Imputation</a:t>
            </a:r>
            <a:endParaRPr lang="en-IN" b="1" dirty="0"/>
          </a:p>
        </p:txBody>
      </p:sp>
      <p:sp>
        <p:nvSpPr>
          <p:cNvPr id="3" name="Content Placeholder 2"/>
          <p:cNvSpPr>
            <a:spLocks noGrp="1"/>
          </p:cNvSpPr>
          <p:nvPr>
            <p:ph idx="1"/>
          </p:nvPr>
        </p:nvSpPr>
        <p:spPr>
          <a:xfrm>
            <a:off x="418010" y="1645670"/>
            <a:ext cx="11260183" cy="4351338"/>
          </a:xfrm>
        </p:spPr>
        <p:txBody>
          <a:bodyPr>
            <a:normAutofit fontScale="92500"/>
          </a:bodyPr>
          <a:lstStyle/>
          <a:p>
            <a:pPr marL="514350" lvl="0" indent="-514350">
              <a:buFont typeface="+mj-lt"/>
              <a:buAutoNum type="arabicPeriod"/>
            </a:pPr>
            <a:r>
              <a:rPr lang="en-IN" dirty="0"/>
              <a:t>Distorts Dataset: Large amounts of missing data can lead to anomalies in the </a:t>
            </a:r>
            <a:r>
              <a:rPr lang="en-IN" dirty="0" smtClean="0"/>
              <a:t>dataset</a:t>
            </a:r>
            <a:r>
              <a:rPr lang="en-IN" dirty="0"/>
              <a:t>.</a:t>
            </a:r>
          </a:p>
          <a:p>
            <a:pPr marL="514350" lvl="0" indent="-514350">
              <a:buFont typeface="+mj-lt"/>
              <a:buAutoNum type="arabicPeriod"/>
            </a:pPr>
            <a:r>
              <a:rPr lang="en-IN" dirty="0" smtClean="0"/>
              <a:t>Mistakes </a:t>
            </a:r>
            <a:r>
              <a:rPr lang="en-IN" dirty="0"/>
              <a:t>may occur because there is no automatic handling of these missing data.</a:t>
            </a:r>
          </a:p>
          <a:p>
            <a:pPr marL="514350" lvl="0" indent="-514350">
              <a:buFont typeface="+mj-lt"/>
              <a:buAutoNum type="arabicPeriod"/>
            </a:pPr>
            <a:r>
              <a:rPr lang="en-IN" dirty="0"/>
              <a:t>Impacts on the Final Model: Missing data may lead to bias in the dataset, which could affect the final model's analysis.</a:t>
            </a:r>
          </a:p>
          <a:p>
            <a:pPr marL="514350" lvl="0" indent="-514350">
              <a:buFont typeface="+mj-lt"/>
              <a:buAutoNum type="arabicPeriod"/>
            </a:pPr>
            <a:r>
              <a:rPr lang="en-IN" dirty="0"/>
              <a:t>Desire to restore the entire dataset: This typically occurs when we don't want to lose any (or any more) of the data in our dataset because all of it is crucial. </a:t>
            </a:r>
            <a:endParaRPr lang="en-IN" dirty="0" smtClean="0"/>
          </a:p>
          <a:p>
            <a:pPr marL="514350" lvl="0" indent="-514350">
              <a:buFont typeface="+mj-lt"/>
              <a:buAutoNum type="arabicPeriod"/>
            </a:pPr>
            <a:r>
              <a:rPr lang="en-IN" dirty="0" smtClean="0"/>
              <a:t>Additionally</a:t>
            </a:r>
            <a:r>
              <a:rPr lang="en-IN" dirty="0"/>
              <a:t>, while the dataset is not very large, eliminating a portion of it could have a substantial effect on the final model</a:t>
            </a:r>
            <a:r>
              <a:rPr lang="en-IN" dirty="0" smtClean="0"/>
              <a:t>.</a:t>
            </a: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4025736581"/>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smtClean="0"/>
              <a:t>Section 3 : </a:t>
            </a:r>
            <a:r>
              <a:rPr lang="en-US" b="1" dirty="0"/>
              <a:t>Data Preprocessing </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r>
              <a:rPr lang="en-US" b="1" dirty="0"/>
              <a:t>3.0 Data Preprocessing-</a:t>
            </a:r>
            <a:endParaRPr lang="en-IN" dirty="0"/>
          </a:p>
          <a:p>
            <a:r>
              <a:rPr lang="en-US" b="1" dirty="0"/>
              <a:t>3.1 Importing the Libraries</a:t>
            </a:r>
            <a:endParaRPr lang="en-IN" dirty="0"/>
          </a:p>
          <a:p>
            <a:r>
              <a:rPr lang="en-US" b="1" dirty="0"/>
              <a:t>3.2 Importing the dataset</a:t>
            </a:r>
            <a:endParaRPr lang="en-IN" dirty="0"/>
          </a:p>
          <a:p>
            <a:r>
              <a:rPr lang="en-US" b="1" dirty="0"/>
              <a:t>3.3 data imputation</a:t>
            </a:r>
            <a:endParaRPr lang="en-IN" dirty="0"/>
          </a:p>
          <a:p>
            <a:r>
              <a:rPr lang="en-US" b="1" dirty="0"/>
              <a:t>3.4 Encoding Categorical Data</a:t>
            </a:r>
            <a:endParaRPr lang="en-IN" dirty="0"/>
          </a:p>
          <a:p>
            <a:r>
              <a:rPr lang="en-US" b="1" dirty="0"/>
              <a:t>3.5 Splitting the dataset into Training and Test set</a:t>
            </a:r>
            <a:endParaRPr lang="en-IN" dirty="0"/>
          </a:p>
          <a:p>
            <a:r>
              <a:rPr lang="en-US" b="1" dirty="0"/>
              <a:t>3.6 Feature Scaling.</a:t>
            </a: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655239152"/>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dirty="0"/>
              <a:t>Data Imputation Techniques</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pPr marL="514350" lvl="0" indent="-514350">
              <a:buFont typeface="+mj-lt"/>
              <a:buAutoNum type="arabicPeriod"/>
            </a:pPr>
            <a:r>
              <a:rPr lang="en-IN" dirty="0"/>
              <a:t>Next or Previous Value </a:t>
            </a:r>
          </a:p>
          <a:p>
            <a:pPr marL="514350" lvl="0" indent="-514350">
              <a:buFont typeface="+mj-lt"/>
              <a:buAutoNum type="arabicPeriod"/>
            </a:pPr>
            <a:r>
              <a:rPr lang="en-IN" dirty="0"/>
              <a:t>K Nearest </a:t>
            </a:r>
            <a:r>
              <a:rPr lang="en-IN" dirty="0" err="1"/>
              <a:t>Neighbors</a:t>
            </a:r>
            <a:endParaRPr lang="en-IN" dirty="0"/>
          </a:p>
          <a:p>
            <a:pPr marL="514350" lvl="0" indent="-514350">
              <a:buFont typeface="+mj-lt"/>
              <a:buAutoNum type="arabicPeriod"/>
            </a:pPr>
            <a:r>
              <a:rPr lang="en-IN" dirty="0"/>
              <a:t>Maximum or Minimum Value</a:t>
            </a:r>
          </a:p>
          <a:p>
            <a:pPr marL="514350" lvl="0" indent="-514350">
              <a:buFont typeface="+mj-lt"/>
              <a:buAutoNum type="arabicPeriod"/>
            </a:pPr>
            <a:r>
              <a:rPr lang="en-IN" dirty="0"/>
              <a:t>Missing Value Prediction</a:t>
            </a:r>
          </a:p>
          <a:p>
            <a:pPr marL="514350" lvl="0" indent="-514350">
              <a:buFont typeface="+mj-lt"/>
              <a:buAutoNum type="arabicPeriod"/>
            </a:pPr>
            <a:r>
              <a:rPr lang="en-IN" dirty="0"/>
              <a:t>Most Frequent Value</a:t>
            </a:r>
          </a:p>
          <a:p>
            <a:pPr marL="514350" lvl="0" indent="-514350">
              <a:buFont typeface="+mj-lt"/>
              <a:buAutoNum type="arabicPeriod"/>
            </a:pPr>
            <a:r>
              <a:rPr lang="en-IN" dirty="0"/>
              <a:t>Average or Linear Interpolation</a:t>
            </a:r>
          </a:p>
          <a:p>
            <a:pPr marL="514350" lvl="0" indent="-514350">
              <a:buFont typeface="+mj-lt"/>
              <a:buAutoNum type="arabicPeriod"/>
            </a:pPr>
            <a:r>
              <a:rPr lang="en-IN" dirty="0"/>
              <a:t>(Rounded) Mean or Moving Average or Median Value</a:t>
            </a:r>
          </a:p>
          <a:p>
            <a:pPr marL="514350" lvl="0" indent="-514350">
              <a:buFont typeface="+mj-lt"/>
              <a:buAutoNum type="arabicPeriod"/>
            </a:pPr>
            <a:r>
              <a:rPr lang="en-IN" dirty="0"/>
              <a:t>Fixed Value</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640039506"/>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a:t>3.3 data imputation</a:t>
            </a:r>
            <a:endParaRPr lang="en-IN" dirty="0"/>
          </a:p>
        </p:txBody>
      </p:sp>
      <p:sp>
        <p:nvSpPr>
          <p:cNvPr id="3" name="Content Placeholder 2"/>
          <p:cNvSpPr>
            <a:spLocks noGrp="1"/>
          </p:cNvSpPr>
          <p:nvPr>
            <p:ph idx="1"/>
          </p:nvPr>
        </p:nvSpPr>
        <p:spPr>
          <a:xfrm>
            <a:off x="418010" y="1645670"/>
            <a:ext cx="11260183" cy="4351338"/>
          </a:xfrm>
        </p:spPr>
        <p:txBody>
          <a:bodyPr>
            <a:normAutofit/>
          </a:bodyPr>
          <a:lstStyle/>
          <a:p>
            <a:r>
              <a:rPr lang="en-IN" dirty="0"/>
              <a:t>Basically, there are two ways to handle missing data</a:t>
            </a:r>
            <a:r>
              <a:rPr lang="en-IN" dirty="0" smtClean="0"/>
              <a:t>:</a:t>
            </a:r>
          </a:p>
          <a:p>
            <a:r>
              <a:rPr lang="en-IN" b="1" dirty="0"/>
              <a:t>Deleting a particular row</a:t>
            </a:r>
            <a:r>
              <a:rPr lang="en-IN" dirty="0"/>
              <a:t> </a:t>
            </a:r>
            <a:endParaRPr lang="en-IN" dirty="0" smtClean="0"/>
          </a:p>
          <a:p>
            <a:r>
              <a:rPr lang="en-IN" b="1" dirty="0" smtClean="0"/>
              <a:t>Filling the missing data by values (mean/median/mode </a:t>
            </a:r>
            <a:r>
              <a:rPr lang="en-IN" b="1" dirty="0" err="1" smtClean="0"/>
              <a:t>etc</a:t>
            </a:r>
            <a:r>
              <a:rPr lang="en-IN" b="1" dirty="0" smtClean="0"/>
              <a:t>)</a:t>
            </a: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677259754"/>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a:t>3.3 data imputation</a:t>
            </a:r>
            <a:endParaRPr lang="en-IN" dirty="0"/>
          </a:p>
        </p:txBody>
      </p:sp>
      <p:sp>
        <p:nvSpPr>
          <p:cNvPr id="3" name="Content Placeholder 2"/>
          <p:cNvSpPr>
            <a:spLocks noGrp="1"/>
          </p:cNvSpPr>
          <p:nvPr>
            <p:ph idx="1"/>
          </p:nvPr>
        </p:nvSpPr>
        <p:spPr>
          <a:xfrm>
            <a:off x="418010" y="1645670"/>
            <a:ext cx="11260183" cy="4351338"/>
          </a:xfrm>
        </p:spPr>
        <p:txBody>
          <a:bodyPr>
            <a:normAutofit/>
          </a:bodyPr>
          <a:lstStyle/>
          <a:p>
            <a:pPr lvl="0" algn="just"/>
            <a:r>
              <a:rPr lang="en-IN" b="1" dirty="0"/>
              <a:t>Deleting a particular row</a:t>
            </a:r>
            <a:r>
              <a:rPr lang="en-IN" dirty="0"/>
              <a:t> – </a:t>
            </a:r>
            <a:endParaRPr lang="en-IN" dirty="0" smtClean="0"/>
          </a:p>
          <a:p>
            <a:pPr lvl="0" algn="just"/>
            <a:r>
              <a:rPr lang="en-IN" dirty="0" smtClean="0"/>
              <a:t>In </a:t>
            </a:r>
            <a:r>
              <a:rPr lang="en-IN" dirty="0"/>
              <a:t>this method, you remove a specific row that has a null value for a feature or a particular column where more than 75% of the values are missing. </a:t>
            </a:r>
            <a:endParaRPr lang="en-IN" dirty="0" smtClean="0"/>
          </a:p>
          <a:p>
            <a:pPr lvl="0" algn="just"/>
            <a:r>
              <a:rPr lang="en-IN" dirty="0" smtClean="0"/>
              <a:t>However</a:t>
            </a:r>
            <a:r>
              <a:rPr lang="en-IN" dirty="0"/>
              <a:t>, </a:t>
            </a:r>
            <a:r>
              <a:rPr lang="en-IN" dirty="0" smtClean="0"/>
              <a:t>it </a:t>
            </a:r>
            <a:r>
              <a:rPr lang="en-IN" dirty="0"/>
              <a:t>is recommended that you use it only when the dataset has adequate </a:t>
            </a:r>
            <a:r>
              <a:rPr lang="en-IN" dirty="0" smtClean="0"/>
              <a:t>samples (very large data set). </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539732046"/>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a:t>3.3 data imputation</a:t>
            </a:r>
            <a:endParaRPr lang="en-IN" dirty="0"/>
          </a:p>
        </p:txBody>
      </p:sp>
      <p:sp>
        <p:nvSpPr>
          <p:cNvPr id="3" name="Content Placeholder 2"/>
          <p:cNvSpPr>
            <a:spLocks noGrp="1"/>
          </p:cNvSpPr>
          <p:nvPr>
            <p:ph idx="1"/>
          </p:nvPr>
        </p:nvSpPr>
        <p:spPr>
          <a:xfrm>
            <a:off x="418010" y="1645670"/>
            <a:ext cx="11260183" cy="4351338"/>
          </a:xfrm>
        </p:spPr>
        <p:txBody>
          <a:bodyPr>
            <a:normAutofit/>
          </a:bodyPr>
          <a:lstStyle/>
          <a:p>
            <a:r>
              <a:rPr lang="en-IN" b="1" dirty="0"/>
              <a:t>Filling the missing data by values (mean/median/mode </a:t>
            </a:r>
            <a:r>
              <a:rPr lang="en-IN" b="1" dirty="0" err="1"/>
              <a:t>etc</a:t>
            </a:r>
            <a:r>
              <a:rPr lang="en-IN" b="1" dirty="0"/>
              <a:t>)</a:t>
            </a:r>
            <a:endParaRPr lang="en-IN" dirty="0"/>
          </a:p>
          <a:p>
            <a:pPr lvl="0"/>
            <a:r>
              <a:rPr lang="en-IN" dirty="0" smtClean="0"/>
              <a:t>This </a:t>
            </a:r>
            <a:r>
              <a:rPr lang="en-IN" dirty="0"/>
              <a:t>method is useful for features having numeric data like age, salary, year, etc</a:t>
            </a:r>
            <a:r>
              <a:rPr lang="en-IN" dirty="0" smtClean="0"/>
              <a:t>.</a:t>
            </a:r>
          </a:p>
          <a:p>
            <a:pPr lvl="0"/>
            <a:r>
              <a:rPr lang="en-IN" dirty="0" smtClean="0"/>
              <a:t> </a:t>
            </a:r>
            <a:r>
              <a:rPr lang="en-IN" dirty="0"/>
              <a:t>Here, you can calculate the mean, median, or mode of a particular feature or column or row that contains a missing value and replace the result for the missing value. </a:t>
            </a:r>
            <a:endParaRPr lang="en-IN" dirty="0" smtClean="0"/>
          </a:p>
          <a:p>
            <a:pPr lvl="0"/>
            <a:r>
              <a:rPr lang="en-IN" dirty="0" smtClean="0"/>
              <a:t>it </a:t>
            </a:r>
            <a:r>
              <a:rPr lang="en-IN" dirty="0"/>
              <a:t>yields better results compared to the first method </a:t>
            </a:r>
            <a:r>
              <a:rPr lang="en-IN" dirty="0" smtClean="0"/>
              <a:t>(Deleting rows/cols). </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422746129"/>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a:t>Filling the missing data by values (mean/median/mode </a:t>
            </a:r>
            <a:r>
              <a:rPr lang="en-IN" b="1" dirty="0" err="1"/>
              <a:t>etc</a:t>
            </a:r>
            <a:r>
              <a:rPr lang="en-IN" b="1" dirty="0"/>
              <a:t>)</a:t>
            </a:r>
            <a:endParaRPr lang="en-IN" dirty="0"/>
          </a:p>
        </p:txBody>
      </p:sp>
      <p:sp>
        <p:nvSpPr>
          <p:cNvPr id="3" name="Content Placeholder 2"/>
          <p:cNvSpPr>
            <a:spLocks noGrp="1"/>
          </p:cNvSpPr>
          <p:nvPr>
            <p:ph idx="1"/>
          </p:nvPr>
        </p:nvSpPr>
        <p:spPr>
          <a:xfrm>
            <a:off x="418010" y="1645670"/>
            <a:ext cx="11260183" cy="4351338"/>
          </a:xfrm>
        </p:spPr>
        <p:txBody>
          <a:bodyPr>
            <a:normAutofit/>
          </a:bodyPr>
          <a:lstStyle/>
          <a:p>
            <a:pPr fontAlgn="base"/>
            <a:r>
              <a:rPr lang="en-IN" dirty="0"/>
              <a:t>Measures of Central Tendency</a:t>
            </a:r>
          </a:p>
          <a:p>
            <a:pPr fontAlgn="base"/>
            <a:r>
              <a:rPr lang="en-IN" dirty="0"/>
              <a:t>Measure of central tendency is the representation of various values of the given data set. </a:t>
            </a:r>
            <a:endParaRPr lang="en-IN" dirty="0" smtClean="0"/>
          </a:p>
          <a:p>
            <a:pPr fontAlgn="base"/>
            <a:r>
              <a:rPr lang="en-IN" dirty="0" smtClean="0"/>
              <a:t>There </a:t>
            </a:r>
            <a:r>
              <a:rPr lang="en-IN" dirty="0"/>
              <a:t>are various measures of central tendency and the most important three measures of central tendency are,</a:t>
            </a:r>
          </a:p>
          <a:p>
            <a:pPr lvl="0" fontAlgn="base"/>
            <a:r>
              <a:rPr lang="en-IN" dirty="0"/>
              <a:t>Mean (x̅ or μ)</a:t>
            </a:r>
          </a:p>
          <a:p>
            <a:pPr lvl="0" fontAlgn="base"/>
            <a:r>
              <a:rPr lang="en-IN" dirty="0"/>
              <a:t>Median(M)</a:t>
            </a:r>
          </a:p>
          <a:p>
            <a:pPr lvl="0" fontAlgn="base"/>
            <a:r>
              <a:rPr lang="en-IN" dirty="0"/>
              <a:t>Mode(Z)</a:t>
            </a:r>
          </a:p>
          <a:p>
            <a:endParaRPr lang="en-IN" dirty="0" smtClean="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55344655"/>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a:t>Filling the missing data by values (mean/median/mode </a:t>
            </a:r>
            <a:r>
              <a:rPr lang="en-IN" b="1" dirty="0" err="1"/>
              <a:t>etc</a:t>
            </a:r>
            <a:r>
              <a:rPr lang="en-IN" b="1" dirty="0"/>
              <a:t>)</a:t>
            </a:r>
            <a:endParaRPr lang="en-IN" dirty="0"/>
          </a:p>
        </p:txBody>
      </p:sp>
      <p:sp>
        <p:nvSpPr>
          <p:cNvPr id="3" name="Content Placeholder 2"/>
          <p:cNvSpPr>
            <a:spLocks noGrp="1"/>
          </p:cNvSpPr>
          <p:nvPr>
            <p:ph idx="1"/>
          </p:nvPr>
        </p:nvSpPr>
        <p:spPr>
          <a:xfrm>
            <a:off x="418010" y="1645670"/>
            <a:ext cx="11260183" cy="4351338"/>
          </a:xfrm>
        </p:spPr>
        <p:txBody>
          <a:bodyPr>
            <a:normAutofit/>
          </a:bodyPr>
          <a:lstStyle/>
          <a:p>
            <a:pPr fontAlgn="base"/>
            <a:r>
              <a:rPr lang="en-IN" b="1" dirty="0"/>
              <a:t>What is Mean?</a:t>
            </a:r>
          </a:p>
          <a:p>
            <a:pPr fontAlgn="base"/>
            <a:r>
              <a:rPr lang="en-IN" dirty="0"/>
              <a:t>Mean is the sum of all the values in the data set divided by the number of values in the data set. It is also called the Arithmetic Average. Mean is denoted as x̅ and is read as x bar.</a:t>
            </a:r>
          </a:p>
          <a:p>
            <a:pPr fontAlgn="base"/>
            <a:r>
              <a:rPr lang="en-IN" dirty="0"/>
              <a:t>The formula to calculate the mean is,</a:t>
            </a:r>
          </a:p>
          <a:p>
            <a:endParaRPr lang="en-IN" dirty="0" smtClean="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pic>
        <p:nvPicPr>
          <p:cNvPr id="6" name="Picture 5" descr="Mean Formula"/>
          <p:cNvPicPr/>
          <p:nvPr/>
        </p:nvPicPr>
        <p:blipFill>
          <a:blip r:embed="rId3">
            <a:extLst>
              <a:ext uri="{28A0092B-C50C-407E-A947-70E740481C1C}">
                <a14:useLocalDpi xmlns:a14="http://schemas.microsoft.com/office/drawing/2010/main" val="0"/>
              </a:ext>
            </a:extLst>
          </a:blip>
          <a:srcRect/>
          <a:stretch>
            <a:fillRect/>
          </a:stretch>
        </p:blipFill>
        <p:spPr bwMode="auto">
          <a:xfrm>
            <a:off x="3172132" y="4114600"/>
            <a:ext cx="5300980" cy="1532255"/>
          </a:xfrm>
          <a:prstGeom prst="rect">
            <a:avLst/>
          </a:prstGeom>
          <a:noFill/>
          <a:ln>
            <a:noFill/>
          </a:ln>
        </p:spPr>
      </p:pic>
    </p:spTree>
    <p:extLst>
      <p:ext uri="{BB962C8B-B14F-4D97-AF65-F5344CB8AC3E}">
        <p14:creationId xmlns:p14="http://schemas.microsoft.com/office/powerpoint/2010/main" val="1602217056"/>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a:t>Filling the missing data by values (mean/median/mode </a:t>
            </a:r>
            <a:r>
              <a:rPr lang="en-IN" b="1" dirty="0" err="1"/>
              <a:t>etc</a:t>
            </a:r>
            <a:r>
              <a:rPr lang="en-IN" b="1" dirty="0"/>
              <a:t>)</a:t>
            </a:r>
            <a:endParaRPr lang="en-IN" dirty="0"/>
          </a:p>
        </p:txBody>
      </p:sp>
      <p:sp>
        <p:nvSpPr>
          <p:cNvPr id="3" name="Content Placeholder 2"/>
          <p:cNvSpPr>
            <a:spLocks noGrp="1"/>
          </p:cNvSpPr>
          <p:nvPr>
            <p:ph idx="1"/>
          </p:nvPr>
        </p:nvSpPr>
        <p:spPr>
          <a:xfrm>
            <a:off x="418010" y="1645670"/>
            <a:ext cx="11260183" cy="4351338"/>
          </a:xfrm>
        </p:spPr>
        <p:txBody>
          <a:bodyPr>
            <a:normAutofit/>
          </a:bodyPr>
          <a:lstStyle/>
          <a:p>
            <a:r>
              <a:rPr lang="en-IN" dirty="0"/>
              <a:t># Calculate the Mean</a:t>
            </a:r>
          </a:p>
          <a:p>
            <a:r>
              <a:rPr lang="en-IN" dirty="0"/>
              <a:t># of 'Age' column</a:t>
            </a:r>
          </a:p>
          <a:p>
            <a:r>
              <a:rPr lang="en-IN" dirty="0"/>
              <a:t>mean = dataset['Age'].mean()</a:t>
            </a:r>
          </a:p>
          <a:p>
            <a:r>
              <a:rPr lang="en-IN" dirty="0"/>
              <a:t> </a:t>
            </a:r>
            <a:r>
              <a:rPr lang="en-IN" dirty="0" smtClean="0"/>
              <a:t>print(mean</a:t>
            </a:r>
            <a:r>
              <a:rPr lang="en-IN" dirty="0"/>
              <a:t>)</a:t>
            </a:r>
          </a:p>
          <a:p>
            <a:endParaRPr lang="en-IN" dirty="0" smtClean="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200149614"/>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a:t>Filling the missing data by values (mean/median/mode </a:t>
            </a:r>
            <a:r>
              <a:rPr lang="en-IN" b="1" dirty="0" err="1"/>
              <a:t>etc</a:t>
            </a:r>
            <a:r>
              <a:rPr lang="en-IN" b="1" dirty="0"/>
              <a:t>)</a:t>
            </a:r>
            <a:endParaRPr lang="en-IN" dirty="0"/>
          </a:p>
        </p:txBody>
      </p:sp>
      <p:sp>
        <p:nvSpPr>
          <p:cNvPr id="3" name="Content Placeholder 2"/>
          <p:cNvSpPr>
            <a:spLocks noGrp="1"/>
          </p:cNvSpPr>
          <p:nvPr>
            <p:ph idx="1"/>
          </p:nvPr>
        </p:nvSpPr>
        <p:spPr>
          <a:xfrm>
            <a:off x="418010" y="1645670"/>
            <a:ext cx="11260183" cy="4351338"/>
          </a:xfrm>
        </p:spPr>
        <p:txBody>
          <a:bodyPr>
            <a:normAutofit/>
          </a:bodyPr>
          <a:lstStyle/>
          <a:p>
            <a:pPr fontAlgn="base"/>
            <a:r>
              <a:rPr lang="en-IN" dirty="0"/>
              <a:t>What is Median?</a:t>
            </a:r>
            <a:endParaRPr lang="en-IN" b="1" dirty="0"/>
          </a:p>
          <a:p>
            <a:r>
              <a:rPr lang="en-IN" dirty="0"/>
              <a:t>A Median is a middle value for sorted data</a:t>
            </a:r>
            <a:r>
              <a:rPr lang="en-IN" dirty="0" smtClean="0"/>
              <a:t>.</a:t>
            </a:r>
          </a:p>
          <a:p>
            <a:r>
              <a:rPr lang="en-IN" dirty="0" smtClean="0"/>
              <a:t>The </a:t>
            </a:r>
            <a:r>
              <a:rPr lang="en-IN" dirty="0"/>
              <a:t>sorting of the data can be done either in ascending order or descending order. </a:t>
            </a:r>
            <a:endParaRPr lang="en-IN" dirty="0" smtClean="0"/>
          </a:p>
          <a:p>
            <a:r>
              <a:rPr lang="en-IN" dirty="0" smtClean="0"/>
              <a:t>A </a:t>
            </a:r>
            <a:r>
              <a:rPr lang="en-IN" dirty="0"/>
              <a:t>median divides the data into two equal halves. </a:t>
            </a:r>
            <a:endParaRPr lang="en-IN" dirty="0" smtClean="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931773963"/>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a:t>Filling the missing data by values (mean/median/mode </a:t>
            </a:r>
            <a:r>
              <a:rPr lang="en-IN" b="1" dirty="0" err="1"/>
              <a:t>etc</a:t>
            </a:r>
            <a:r>
              <a:rPr lang="en-IN" b="1" dirty="0"/>
              <a:t>)</a:t>
            </a:r>
            <a:endParaRPr lang="en-IN" dirty="0"/>
          </a:p>
        </p:txBody>
      </p:sp>
      <p:sp>
        <p:nvSpPr>
          <p:cNvPr id="3" name="Content Placeholder 2"/>
          <p:cNvSpPr>
            <a:spLocks noGrp="1"/>
          </p:cNvSpPr>
          <p:nvPr>
            <p:ph idx="1"/>
          </p:nvPr>
        </p:nvSpPr>
        <p:spPr>
          <a:xfrm>
            <a:off x="418010" y="1645670"/>
            <a:ext cx="11260183" cy="4351338"/>
          </a:xfrm>
        </p:spPr>
        <p:txBody>
          <a:bodyPr>
            <a:normAutofit/>
          </a:bodyPr>
          <a:lstStyle/>
          <a:p>
            <a:endParaRPr lang="en-IN" dirty="0" smtClean="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pic>
        <p:nvPicPr>
          <p:cNvPr id="6" name="Picture 5"/>
          <p:cNvPicPr/>
          <p:nvPr/>
        </p:nvPicPr>
        <p:blipFill>
          <a:blip r:embed="rId3"/>
          <a:stretch>
            <a:fillRect/>
          </a:stretch>
        </p:blipFill>
        <p:spPr>
          <a:xfrm>
            <a:off x="316592" y="2923607"/>
            <a:ext cx="5731510" cy="2586355"/>
          </a:xfrm>
          <a:prstGeom prst="rect">
            <a:avLst/>
          </a:prstGeom>
        </p:spPr>
      </p:pic>
      <p:pic>
        <p:nvPicPr>
          <p:cNvPr id="7" name="Picture 6"/>
          <p:cNvPicPr/>
          <p:nvPr/>
        </p:nvPicPr>
        <p:blipFill>
          <a:blip r:embed="rId4"/>
          <a:stretch>
            <a:fillRect/>
          </a:stretch>
        </p:blipFill>
        <p:spPr>
          <a:xfrm>
            <a:off x="5946684" y="2436563"/>
            <a:ext cx="5731510" cy="3560445"/>
          </a:xfrm>
          <a:prstGeom prst="rect">
            <a:avLst/>
          </a:prstGeom>
        </p:spPr>
      </p:pic>
    </p:spTree>
    <p:extLst>
      <p:ext uri="{BB962C8B-B14F-4D97-AF65-F5344CB8AC3E}">
        <p14:creationId xmlns:p14="http://schemas.microsoft.com/office/powerpoint/2010/main" val="2184608771"/>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a:t>Filling the missing data by values (mean/median/mode </a:t>
            </a:r>
            <a:r>
              <a:rPr lang="en-IN" b="1" dirty="0" err="1"/>
              <a:t>etc</a:t>
            </a:r>
            <a:r>
              <a:rPr lang="en-IN" b="1" dirty="0"/>
              <a:t>)</a:t>
            </a:r>
            <a:endParaRPr lang="en-IN" dirty="0"/>
          </a:p>
        </p:txBody>
      </p:sp>
      <p:sp>
        <p:nvSpPr>
          <p:cNvPr id="3" name="Content Placeholder 2"/>
          <p:cNvSpPr>
            <a:spLocks noGrp="1"/>
          </p:cNvSpPr>
          <p:nvPr>
            <p:ph idx="1"/>
          </p:nvPr>
        </p:nvSpPr>
        <p:spPr>
          <a:xfrm>
            <a:off x="418010" y="1645670"/>
            <a:ext cx="11260183" cy="4351338"/>
          </a:xfrm>
        </p:spPr>
        <p:txBody>
          <a:bodyPr>
            <a:normAutofit/>
          </a:bodyPr>
          <a:lstStyle/>
          <a:p>
            <a:pPr fontAlgn="base"/>
            <a:r>
              <a:rPr lang="en-IN" dirty="0"/>
              <a:t>Median:</a:t>
            </a:r>
            <a:endParaRPr lang="en-IN" b="1" dirty="0"/>
          </a:p>
          <a:p>
            <a:pPr fontAlgn="base"/>
            <a:r>
              <a:rPr lang="en-IN" dirty="0"/>
              <a:t>Calculates the median value by using </a:t>
            </a:r>
            <a:r>
              <a:rPr lang="en-IN" b="1" dirty="0" err="1"/>
              <a:t>DataFrame</a:t>
            </a:r>
            <a:r>
              <a:rPr lang="en-IN" b="1" dirty="0"/>
              <a:t>/</a:t>
            </a:r>
            <a:r>
              <a:rPr lang="en-IN" b="1" dirty="0" err="1"/>
              <a:t>Series.median</a:t>
            </a:r>
            <a:r>
              <a:rPr lang="en-IN" b="1" dirty="0"/>
              <a:t>()</a:t>
            </a:r>
            <a:r>
              <a:rPr lang="en-IN" dirty="0"/>
              <a:t> method.</a:t>
            </a:r>
          </a:p>
          <a:p>
            <a:r>
              <a:rPr lang="en-IN" dirty="0"/>
              <a:t> </a:t>
            </a:r>
            <a:r>
              <a:rPr lang="en-IN" dirty="0" smtClean="0"/>
              <a:t># </a:t>
            </a:r>
            <a:r>
              <a:rPr lang="en-IN" dirty="0"/>
              <a:t>Calculate Median of 'Fare' column</a:t>
            </a:r>
          </a:p>
          <a:p>
            <a:r>
              <a:rPr lang="en-IN" dirty="0"/>
              <a:t>median = dataset['Fare'].median()</a:t>
            </a:r>
          </a:p>
          <a:p>
            <a:r>
              <a:rPr lang="en-IN" dirty="0"/>
              <a:t> </a:t>
            </a:r>
            <a:r>
              <a:rPr lang="en-IN" dirty="0" smtClean="0"/>
              <a:t># </a:t>
            </a:r>
            <a:r>
              <a:rPr lang="en-IN" dirty="0"/>
              <a:t>Print median</a:t>
            </a:r>
          </a:p>
          <a:p>
            <a:r>
              <a:rPr lang="en-IN" dirty="0"/>
              <a:t>print(median)</a:t>
            </a:r>
          </a:p>
          <a:p>
            <a:pPr fontAlgn="base"/>
            <a:endParaRPr lang="en-IN" dirty="0" smtClean="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183419486"/>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a:t>Section 3 : </a:t>
            </a:r>
            <a:r>
              <a:rPr lang="en-US" b="1" dirty="0"/>
              <a:t>Data Preprocessing </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pPr algn="just" fontAlgn="base"/>
            <a:r>
              <a:rPr lang="en-IN" dirty="0" smtClean="0"/>
              <a:t>Pre-processing </a:t>
            </a:r>
            <a:r>
              <a:rPr lang="en-IN" dirty="0"/>
              <a:t>simply refers to perform series of operations to transform or change data. </a:t>
            </a:r>
            <a:endParaRPr lang="en-IN" dirty="0" smtClean="0"/>
          </a:p>
          <a:p>
            <a:pPr algn="just" fontAlgn="base"/>
            <a:r>
              <a:rPr lang="en-IN" dirty="0" smtClean="0"/>
              <a:t>It </a:t>
            </a:r>
            <a:r>
              <a:rPr lang="en-IN" dirty="0"/>
              <a:t>is transformation applied to our data before feeding it to algorithm. </a:t>
            </a:r>
            <a:endParaRPr lang="en-IN" dirty="0" smtClean="0"/>
          </a:p>
          <a:p>
            <a:pPr algn="just" fontAlgn="base"/>
            <a:r>
              <a:rPr lang="en-IN" b="1" dirty="0" smtClean="0"/>
              <a:t>Data </a:t>
            </a:r>
            <a:r>
              <a:rPr lang="en-IN" b="1" dirty="0"/>
              <a:t>processing</a:t>
            </a:r>
            <a:r>
              <a:rPr lang="en-IN" dirty="0"/>
              <a:t> refers to perform operations on data to retrieve, transform, or change data, especially by computer. </a:t>
            </a:r>
            <a:endParaRPr lang="en-IN" dirty="0" smtClean="0"/>
          </a:p>
          <a:p>
            <a:pPr algn="just" fontAlgn="base"/>
            <a:r>
              <a:rPr lang="en-IN" dirty="0" smtClean="0"/>
              <a:t>It </a:t>
            </a:r>
            <a:r>
              <a:rPr lang="en-IN" dirty="0"/>
              <a:t>is technique that is used to convert raw data into clean data set.</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605935400"/>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a:t>Filling the missing data by values (mean/median/mode </a:t>
            </a:r>
            <a:r>
              <a:rPr lang="en-IN" b="1" dirty="0" err="1"/>
              <a:t>etc</a:t>
            </a:r>
            <a:r>
              <a:rPr lang="en-IN" b="1" dirty="0"/>
              <a:t>)</a:t>
            </a:r>
            <a:endParaRPr lang="en-IN" dirty="0"/>
          </a:p>
        </p:txBody>
      </p:sp>
      <p:sp>
        <p:nvSpPr>
          <p:cNvPr id="3" name="Content Placeholder 2"/>
          <p:cNvSpPr>
            <a:spLocks noGrp="1"/>
          </p:cNvSpPr>
          <p:nvPr>
            <p:ph idx="1"/>
          </p:nvPr>
        </p:nvSpPr>
        <p:spPr>
          <a:xfrm>
            <a:off x="418010" y="1645670"/>
            <a:ext cx="11260183" cy="4351338"/>
          </a:xfrm>
        </p:spPr>
        <p:txBody>
          <a:bodyPr>
            <a:normAutofit/>
          </a:bodyPr>
          <a:lstStyle/>
          <a:p>
            <a:pPr fontAlgn="base"/>
            <a:r>
              <a:rPr lang="en-IN" dirty="0"/>
              <a:t>What is Mode?</a:t>
            </a:r>
            <a:endParaRPr lang="en-IN" b="1" dirty="0"/>
          </a:p>
          <a:p>
            <a:pPr fontAlgn="base"/>
            <a:r>
              <a:rPr lang="en-IN" dirty="0"/>
              <a:t>A mode is the most frequent value or item of the data set. A data set can generally have one or more than one mode value. </a:t>
            </a:r>
            <a:endParaRPr lang="en-IN" dirty="0" smtClean="0"/>
          </a:p>
          <a:p>
            <a:pPr fontAlgn="base"/>
            <a:r>
              <a:rPr lang="en-IN" dirty="0" smtClean="0"/>
              <a:t>If </a:t>
            </a:r>
            <a:r>
              <a:rPr lang="en-IN" dirty="0"/>
              <a:t>the data set has one mode then it is called “</a:t>
            </a:r>
            <a:r>
              <a:rPr lang="en-IN" dirty="0" err="1"/>
              <a:t>Uni</a:t>
            </a:r>
            <a:r>
              <a:rPr lang="en-IN" dirty="0"/>
              <a:t>-modal”. Similarly, If the data set contains 2 modes then it is called “Bimodal” and if the data set contains 3 modes then it is known as “</a:t>
            </a:r>
            <a:r>
              <a:rPr lang="en-IN" dirty="0" err="1"/>
              <a:t>Trimodal</a:t>
            </a:r>
            <a:r>
              <a:rPr lang="en-IN" dirty="0"/>
              <a:t>”. </a:t>
            </a:r>
            <a:endParaRPr lang="en-IN" dirty="0" smtClean="0"/>
          </a:p>
          <a:p>
            <a:pPr fontAlgn="base"/>
            <a:r>
              <a:rPr lang="en-IN" dirty="0" smtClean="0"/>
              <a:t>If </a:t>
            </a:r>
            <a:r>
              <a:rPr lang="en-IN" dirty="0"/>
              <a:t>the data set consists of more than one mode then it is known as “multi-modal”(can be bimodal or </a:t>
            </a:r>
            <a:r>
              <a:rPr lang="en-IN" dirty="0" err="1"/>
              <a:t>trimodal</a:t>
            </a:r>
            <a:r>
              <a:rPr lang="en-IN" dirty="0"/>
              <a:t>). </a:t>
            </a:r>
            <a:endParaRPr lang="en-IN" dirty="0" smtClean="0"/>
          </a:p>
          <a:p>
            <a:pPr fontAlgn="base"/>
            <a:r>
              <a:rPr lang="en-IN" dirty="0" smtClean="0"/>
              <a:t>There </a:t>
            </a:r>
            <a:r>
              <a:rPr lang="en-IN" dirty="0"/>
              <a:t>is no mode for a data set if every number appears only once.</a:t>
            </a:r>
          </a:p>
          <a:p>
            <a:pPr fontAlgn="base"/>
            <a:endParaRPr lang="en-IN" dirty="0" smtClean="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39590092"/>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a:t>Filling the missing data by values (mean/median/mode </a:t>
            </a:r>
            <a:r>
              <a:rPr lang="en-IN" b="1" dirty="0" err="1"/>
              <a:t>etc</a:t>
            </a:r>
            <a:r>
              <a:rPr lang="en-IN" b="1" dirty="0"/>
              <a:t>)</a:t>
            </a: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pic>
        <p:nvPicPr>
          <p:cNvPr id="6" name="Content Placeholder 5"/>
          <p:cNvPicPr>
            <a:picLocks noGrp="1"/>
          </p:cNvPicPr>
          <p:nvPr>
            <p:ph idx="1"/>
          </p:nvPr>
        </p:nvPicPr>
        <p:blipFill>
          <a:blip r:embed="rId3"/>
          <a:stretch>
            <a:fillRect/>
          </a:stretch>
        </p:blipFill>
        <p:spPr>
          <a:xfrm>
            <a:off x="1527338" y="2350088"/>
            <a:ext cx="9040487" cy="2943636"/>
          </a:xfrm>
          <a:prstGeom prst="rect">
            <a:avLst/>
          </a:prstGeom>
        </p:spPr>
      </p:pic>
    </p:spTree>
    <p:extLst>
      <p:ext uri="{BB962C8B-B14F-4D97-AF65-F5344CB8AC3E}">
        <p14:creationId xmlns:p14="http://schemas.microsoft.com/office/powerpoint/2010/main" val="146923563"/>
      </p:ext>
    </p:extLst>
  </p:cSld>
  <p:clrMapOvr>
    <a:masterClrMapping/>
  </p:clrMapOvr>
  <p:transition spd="slow">
    <p:wipe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a:t>Filling the missing data by values (mean/median/mode </a:t>
            </a:r>
            <a:r>
              <a:rPr lang="en-IN" b="1" dirty="0" err="1"/>
              <a:t>etc</a:t>
            </a:r>
            <a:r>
              <a:rPr lang="en-IN" b="1" dirty="0"/>
              <a:t>)</a:t>
            </a:r>
            <a:endParaRPr lang="en-IN" dirty="0"/>
          </a:p>
        </p:txBody>
      </p:sp>
      <p:sp>
        <p:nvSpPr>
          <p:cNvPr id="3" name="Content Placeholder 2"/>
          <p:cNvSpPr>
            <a:spLocks noGrp="1"/>
          </p:cNvSpPr>
          <p:nvPr>
            <p:ph idx="1"/>
          </p:nvPr>
        </p:nvSpPr>
        <p:spPr>
          <a:xfrm>
            <a:off x="418010" y="1645670"/>
            <a:ext cx="11260183" cy="4351338"/>
          </a:xfrm>
        </p:spPr>
        <p:txBody>
          <a:bodyPr>
            <a:normAutofit/>
          </a:bodyPr>
          <a:lstStyle/>
          <a:p>
            <a:r>
              <a:rPr lang="en-IN" b="1" dirty="0"/>
              <a:t>Example: Find the mode of the given data set 1, 2, 2, 2, 3, 3, 4, 5</a:t>
            </a:r>
            <a:endParaRPr lang="en-IN" dirty="0"/>
          </a:p>
          <a:p>
            <a:r>
              <a:rPr lang="en-IN" b="1" dirty="0"/>
              <a:t> </a:t>
            </a:r>
            <a:endParaRPr lang="en-IN" dirty="0"/>
          </a:p>
          <a:p>
            <a:pPr fontAlgn="base"/>
            <a:r>
              <a:rPr lang="en-IN" i="1" dirty="0"/>
              <a:t>Given set is {1, 2, 2, 2, 3, 3, 4, 5}</a:t>
            </a:r>
            <a:endParaRPr lang="en-IN" dirty="0"/>
          </a:p>
          <a:p>
            <a:pPr fontAlgn="base"/>
            <a:r>
              <a:rPr lang="en-IN" i="1" dirty="0"/>
              <a:t>As the above data set is arranged in ascending order.</a:t>
            </a:r>
            <a:endParaRPr lang="en-IN" dirty="0"/>
          </a:p>
          <a:p>
            <a:pPr fontAlgn="base"/>
            <a:r>
              <a:rPr lang="en-IN" i="1" dirty="0"/>
              <a:t>By observing the above data set we can say that,</a:t>
            </a:r>
            <a:endParaRPr lang="en-IN" dirty="0"/>
          </a:p>
          <a:p>
            <a:pPr fontAlgn="base"/>
            <a:r>
              <a:rPr lang="en-IN" i="1" dirty="0"/>
              <a:t>Mode = 2</a:t>
            </a:r>
            <a:endParaRPr lang="en-IN" dirty="0"/>
          </a:p>
          <a:p>
            <a:pPr fontAlgn="base"/>
            <a:r>
              <a:rPr lang="en-IN" i="1" dirty="0"/>
              <a:t>As, it has highest frequency (3)</a:t>
            </a:r>
            <a:endParaRPr lang="en-IN" dirty="0"/>
          </a:p>
          <a:p>
            <a:pPr fontAlgn="base"/>
            <a:endParaRPr lang="en-IN" dirty="0" smtClean="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362481608"/>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a:t>Filling the missing data by values (mean/median/mode </a:t>
            </a:r>
            <a:r>
              <a:rPr lang="en-IN" b="1" dirty="0" err="1"/>
              <a:t>etc</a:t>
            </a:r>
            <a:r>
              <a:rPr lang="en-IN" b="1" dirty="0"/>
              <a:t>)</a:t>
            </a:r>
            <a:endParaRPr lang="en-IN" dirty="0"/>
          </a:p>
        </p:txBody>
      </p:sp>
      <p:sp>
        <p:nvSpPr>
          <p:cNvPr id="3" name="Content Placeholder 2"/>
          <p:cNvSpPr>
            <a:spLocks noGrp="1"/>
          </p:cNvSpPr>
          <p:nvPr>
            <p:ph idx="1"/>
          </p:nvPr>
        </p:nvSpPr>
        <p:spPr>
          <a:xfrm>
            <a:off x="418010" y="1645670"/>
            <a:ext cx="11260183" cy="4351338"/>
          </a:xfrm>
        </p:spPr>
        <p:txBody>
          <a:bodyPr>
            <a:normAutofit/>
          </a:bodyPr>
          <a:lstStyle/>
          <a:p>
            <a:pPr fontAlgn="base"/>
            <a:r>
              <a:rPr lang="en-IN" b="1" dirty="0"/>
              <a:t>Relation between Mean Median Mode</a:t>
            </a:r>
          </a:p>
          <a:p>
            <a:pPr fontAlgn="base"/>
            <a:r>
              <a:rPr lang="en-IN" dirty="0"/>
              <a:t>For any group of data, the relation between the three central tendencies mean, median, and mode is shown in the image below,</a:t>
            </a:r>
          </a:p>
          <a:p>
            <a:r>
              <a:rPr lang="en-IN" dirty="0"/>
              <a:t> </a:t>
            </a:r>
          </a:p>
          <a:p>
            <a:pPr fontAlgn="base"/>
            <a:endParaRPr lang="en-IN" dirty="0" smtClean="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pic>
        <p:nvPicPr>
          <p:cNvPr id="6" name="Picture 5"/>
          <p:cNvPicPr/>
          <p:nvPr/>
        </p:nvPicPr>
        <p:blipFill>
          <a:blip r:embed="rId3"/>
          <a:stretch>
            <a:fillRect/>
          </a:stretch>
        </p:blipFill>
        <p:spPr>
          <a:xfrm>
            <a:off x="1967053" y="3272312"/>
            <a:ext cx="7403190" cy="2562880"/>
          </a:xfrm>
          <a:prstGeom prst="rect">
            <a:avLst/>
          </a:prstGeom>
        </p:spPr>
      </p:pic>
    </p:spTree>
    <p:extLst>
      <p:ext uri="{BB962C8B-B14F-4D97-AF65-F5344CB8AC3E}">
        <p14:creationId xmlns:p14="http://schemas.microsoft.com/office/powerpoint/2010/main" val="3227547845"/>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a:t>Filling the missing data by values (mean/median/mode </a:t>
            </a:r>
            <a:r>
              <a:rPr lang="en-IN" b="1" dirty="0" err="1"/>
              <a:t>etc</a:t>
            </a:r>
            <a:r>
              <a:rPr lang="en-IN" b="1" dirty="0"/>
              <a:t>)</a:t>
            </a:r>
            <a:endParaRPr lang="en-IN" dirty="0"/>
          </a:p>
        </p:txBody>
      </p:sp>
      <p:sp>
        <p:nvSpPr>
          <p:cNvPr id="3" name="Content Placeholder 2"/>
          <p:cNvSpPr>
            <a:spLocks noGrp="1"/>
          </p:cNvSpPr>
          <p:nvPr>
            <p:ph idx="1"/>
          </p:nvPr>
        </p:nvSpPr>
        <p:spPr>
          <a:xfrm>
            <a:off x="418010" y="1645670"/>
            <a:ext cx="11260183" cy="4351338"/>
          </a:xfrm>
        </p:spPr>
        <p:txBody>
          <a:bodyPr>
            <a:normAutofit/>
          </a:bodyPr>
          <a:lstStyle/>
          <a:p>
            <a:pPr fontAlgn="base"/>
            <a:endParaRPr lang="en-IN" dirty="0" smtClean="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28019792"/>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a:t>Filling the missing data by values (mean/median/mode </a:t>
            </a:r>
            <a:r>
              <a:rPr lang="en-IN" b="1" dirty="0" err="1"/>
              <a:t>etc</a:t>
            </a:r>
            <a:r>
              <a:rPr lang="en-IN" b="1" dirty="0"/>
              <a:t>)</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16778948"/>
              </p:ext>
            </p:extLst>
          </p:nvPr>
        </p:nvGraphicFramePr>
        <p:xfrm>
          <a:off x="2641781" y="1926948"/>
          <a:ext cx="5927185" cy="4717937"/>
        </p:xfrm>
        <a:graphic>
          <a:graphicData uri="http://schemas.openxmlformats.org/drawingml/2006/table">
            <a:tbl>
              <a:tblPr firstRow="1" firstCol="1" bandRow="1">
                <a:tableStyleId>{5C22544A-7EE6-4342-B048-85BDC9FD1C3A}</a:tableStyleId>
              </a:tblPr>
              <a:tblGrid>
                <a:gridCol w="1481025">
                  <a:extLst>
                    <a:ext uri="{9D8B030D-6E8A-4147-A177-3AD203B41FA5}">
                      <a16:colId xmlns:a16="http://schemas.microsoft.com/office/drawing/2014/main" val="4144560822"/>
                    </a:ext>
                  </a:extLst>
                </a:gridCol>
                <a:gridCol w="1481025">
                  <a:extLst>
                    <a:ext uri="{9D8B030D-6E8A-4147-A177-3AD203B41FA5}">
                      <a16:colId xmlns:a16="http://schemas.microsoft.com/office/drawing/2014/main" val="3399876824"/>
                    </a:ext>
                  </a:extLst>
                </a:gridCol>
                <a:gridCol w="1481025">
                  <a:extLst>
                    <a:ext uri="{9D8B030D-6E8A-4147-A177-3AD203B41FA5}">
                      <a16:colId xmlns:a16="http://schemas.microsoft.com/office/drawing/2014/main" val="2500452251"/>
                    </a:ext>
                  </a:extLst>
                </a:gridCol>
                <a:gridCol w="1484110">
                  <a:extLst>
                    <a:ext uri="{9D8B030D-6E8A-4147-A177-3AD203B41FA5}">
                      <a16:colId xmlns:a16="http://schemas.microsoft.com/office/drawing/2014/main" val="3425935463"/>
                    </a:ext>
                  </a:extLst>
                </a:gridCol>
              </a:tblGrid>
              <a:tr h="551628">
                <a:tc>
                  <a:txBody>
                    <a:bodyPr/>
                    <a:lstStyle/>
                    <a:p>
                      <a:pPr algn="ctr">
                        <a:lnSpc>
                          <a:spcPct val="107000"/>
                        </a:lnSpc>
                        <a:spcAft>
                          <a:spcPts val="0"/>
                        </a:spcAft>
                      </a:pPr>
                      <a:r>
                        <a:rPr lang="en-IN" sz="2200">
                          <a:effectLst/>
                        </a:rPr>
                        <a:t>Country</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Age</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Salary</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Purchased</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61268772"/>
                  </a:ext>
                </a:extLst>
              </a:tr>
              <a:tr h="287545">
                <a:tc>
                  <a:txBody>
                    <a:bodyPr/>
                    <a:lstStyle/>
                    <a:p>
                      <a:pPr algn="ctr">
                        <a:lnSpc>
                          <a:spcPct val="107000"/>
                        </a:lnSpc>
                        <a:spcAft>
                          <a:spcPts val="0"/>
                        </a:spcAft>
                      </a:pPr>
                      <a:r>
                        <a:rPr lang="en-IN" sz="2200">
                          <a:effectLst/>
                        </a:rPr>
                        <a:t>India</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38</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68000</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no</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34416752"/>
                  </a:ext>
                </a:extLst>
              </a:tr>
              <a:tr h="287545">
                <a:tc>
                  <a:txBody>
                    <a:bodyPr/>
                    <a:lstStyle/>
                    <a:p>
                      <a:pPr algn="ctr">
                        <a:lnSpc>
                          <a:spcPct val="107000"/>
                        </a:lnSpc>
                        <a:spcAft>
                          <a:spcPts val="0"/>
                        </a:spcAft>
                      </a:pPr>
                      <a:r>
                        <a:rPr lang="en-IN" sz="2200">
                          <a:effectLst/>
                        </a:rPr>
                        <a:t>France</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43</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45000</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yes</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411341871"/>
                  </a:ext>
                </a:extLst>
              </a:tr>
              <a:tr h="551628">
                <a:tc>
                  <a:txBody>
                    <a:bodyPr/>
                    <a:lstStyle/>
                    <a:p>
                      <a:pPr algn="ctr">
                        <a:lnSpc>
                          <a:spcPct val="107000"/>
                        </a:lnSpc>
                        <a:spcAft>
                          <a:spcPts val="0"/>
                        </a:spcAft>
                      </a:pPr>
                      <a:r>
                        <a:rPr lang="en-IN" sz="2200">
                          <a:effectLst/>
                        </a:rPr>
                        <a:t>Germany</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30</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54000</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no</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48209114"/>
                  </a:ext>
                </a:extLst>
              </a:tr>
              <a:tr h="287545">
                <a:tc>
                  <a:txBody>
                    <a:bodyPr/>
                    <a:lstStyle/>
                    <a:p>
                      <a:pPr algn="ctr">
                        <a:lnSpc>
                          <a:spcPct val="107000"/>
                        </a:lnSpc>
                        <a:spcAft>
                          <a:spcPts val="0"/>
                        </a:spcAft>
                      </a:pPr>
                      <a:r>
                        <a:rPr lang="en-IN" sz="2200">
                          <a:effectLst/>
                        </a:rPr>
                        <a:t>France</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48</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65000</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no</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79046012"/>
                  </a:ext>
                </a:extLst>
              </a:tr>
              <a:tr h="551628">
                <a:tc>
                  <a:txBody>
                    <a:bodyPr/>
                    <a:lstStyle/>
                    <a:p>
                      <a:pPr algn="ctr">
                        <a:lnSpc>
                          <a:spcPct val="107000"/>
                        </a:lnSpc>
                        <a:spcAft>
                          <a:spcPts val="0"/>
                        </a:spcAft>
                      </a:pPr>
                      <a:r>
                        <a:rPr lang="en-IN" sz="2200">
                          <a:effectLst/>
                        </a:rPr>
                        <a:t>Germany</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40</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pPr>
                      <a:endParaRPr lang="en-IN" sz="22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yes</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87419595"/>
                  </a:ext>
                </a:extLst>
              </a:tr>
              <a:tr h="287545">
                <a:tc>
                  <a:txBody>
                    <a:bodyPr/>
                    <a:lstStyle/>
                    <a:p>
                      <a:pPr algn="ctr">
                        <a:lnSpc>
                          <a:spcPct val="107000"/>
                        </a:lnSpc>
                        <a:spcAft>
                          <a:spcPts val="0"/>
                        </a:spcAft>
                      </a:pPr>
                      <a:r>
                        <a:rPr lang="en-IN" sz="2200">
                          <a:effectLst/>
                        </a:rPr>
                        <a:t>India</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35</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58000</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yes</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73110455"/>
                  </a:ext>
                </a:extLst>
              </a:tr>
              <a:tr h="551628">
                <a:tc>
                  <a:txBody>
                    <a:bodyPr/>
                    <a:lstStyle/>
                    <a:p>
                      <a:pPr algn="ctr">
                        <a:lnSpc>
                          <a:spcPct val="107000"/>
                        </a:lnSpc>
                        <a:spcAft>
                          <a:spcPts val="0"/>
                        </a:spcAft>
                      </a:pPr>
                      <a:r>
                        <a:rPr lang="en-IN" sz="2200">
                          <a:effectLst/>
                        </a:rPr>
                        <a:t>Germany</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pPr>
                      <a:endParaRPr lang="en-IN" sz="22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53000</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no</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71682693"/>
                  </a:ext>
                </a:extLst>
              </a:tr>
              <a:tr h="287545">
                <a:tc>
                  <a:txBody>
                    <a:bodyPr/>
                    <a:lstStyle/>
                    <a:p>
                      <a:pPr algn="ctr">
                        <a:lnSpc>
                          <a:spcPct val="107000"/>
                        </a:lnSpc>
                        <a:spcAft>
                          <a:spcPts val="0"/>
                        </a:spcAft>
                      </a:pPr>
                      <a:r>
                        <a:rPr lang="en-IN" sz="2200">
                          <a:effectLst/>
                        </a:rPr>
                        <a:t>France</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49</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79000</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yes</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04861592"/>
                  </a:ext>
                </a:extLst>
              </a:tr>
              <a:tr h="287545">
                <a:tc>
                  <a:txBody>
                    <a:bodyPr/>
                    <a:lstStyle/>
                    <a:p>
                      <a:pPr algn="ctr">
                        <a:lnSpc>
                          <a:spcPct val="107000"/>
                        </a:lnSpc>
                        <a:spcAft>
                          <a:spcPts val="0"/>
                        </a:spcAft>
                      </a:pPr>
                      <a:r>
                        <a:rPr lang="en-IN" sz="2200">
                          <a:effectLst/>
                        </a:rPr>
                        <a:t>India</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50</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88000</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no</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60427991"/>
                  </a:ext>
                </a:extLst>
              </a:tr>
              <a:tr h="287545">
                <a:tc>
                  <a:txBody>
                    <a:bodyPr/>
                    <a:lstStyle/>
                    <a:p>
                      <a:pPr algn="ctr">
                        <a:lnSpc>
                          <a:spcPct val="107000"/>
                        </a:lnSpc>
                        <a:spcAft>
                          <a:spcPts val="0"/>
                        </a:spcAft>
                      </a:pPr>
                      <a:r>
                        <a:rPr lang="en-IN" sz="2200">
                          <a:effectLst/>
                        </a:rPr>
                        <a:t>France</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37</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77000</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dirty="0">
                          <a:effectLst/>
                        </a:rPr>
                        <a:t>yes</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40172809"/>
                  </a:ext>
                </a:extLst>
              </a:tr>
            </a:tbl>
          </a:graphicData>
        </a:graphic>
      </p:graphicFrame>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309632588"/>
      </p:ext>
    </p:extLst>
  </p:cSld>
  <p:clrMapOvr>
    <a:masterClrMapping/>
  </p:clrMapOvr>
  <p:transition spd="slow">
    <p:wipe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0767" y="0"/>
            <a:ext cx="5646656" cy="6497933"/>
          </a:xfrm>
          <a:prstGeom prst="rect">
            <a:avLst/>
          </a:prstGeom>
        </p:spPr>
        <p:txBody>
          <a:bodyPr wrap="square">
            <a:spAutoFit/>
          </a:bodyPr>
          <a:lstStyle/>
          <a:p>
            <a:pPr>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 Calculating mean-median-mode </a:t>
            </a:r>
          </a:p>
          <a:p>
            <a:pPr>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import </a:t>
            </a:r>
            <a:r>
              <a:rPr lang="en-IN" sz="2200" dirty="0" err="1">
                <a:latin typeface="Calibri" panose="020F0502020204030204" pitchFamily="34" charset="0"/>
                <a:ea typeface="Calibri" panose="020F0502020204030204" pitchFamily="34" charset="0"/>
                <a:cs typeface="Times New Roman" panose="02020603050405020304" pitchFamily="18" charset="0"/>
              </a:rPr>
              <a:t>numpy</a:t>
            </a:r>
            <a:r>
              <a:rPr lang="en-IN" sz="2200" dirty="0">
                <a:latin typeface="Calibri" panose="020F0502020204030204" pitchFamily="34" charset="0"/>
                <a:ea typeface="Calibri" panose="020F0502020204030204" pitchFamily="34" charset="0"/>
                <a:cs typeface="Times New Roman" panose="02020603050405020304" pitchFamily="18" charset="0"/>
              </a:rPr>
              <a:t> as nm  </a:t>
            </a:r>
          </a:p>
          <a:p>
            <a:pPr>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import </a:t>
            </a:r>
            <a:r>
              <a:rPr lang="en-IN" sz="2200" dirty="0" err="1">
                <a:latin typeface="Calibri" panose="020F0502020204030204" pitchFamily="34" charset="0"/>
                <a:ea typeface="Calibri" panose="020F0502020204030204" pitchFamily="34" charset="0"/>
                <a:cs typeface="Times New Roman" panose="02020603050405020304" pitchFamily="18" charset="0"/>
              </a:rPr>
              <a:t>matplotlib.pyplot</a:t>
            </a:r>
            <a:r>
              <a:rPr lang="en-IN" sz="2200" dirty="0">
                <a:latin typeface="Calibri" panose="020F0502020204030204" pitchFamily="34" charset="0"/>
                <a:ea typeface="Calibri" panose="020F0502020204030204" pitchFamily="34" charset="0"/>
                <a:cs typeface="Times New Roman" panose="02020603050405020304" pitchFamily="18" charset="0"/>
              </a:rPr>
              <a:t> as </a:t>
            </a:r>
            <a:r>
              <a:rPr lang="en-IN" sz="2200" dirty="0" err="1">
                <a:latin typeface="Calibri" panose="020F0502020204030204" pitchFamily="34" charset="0"/>
                <a:ea typeface="Calibri" panose="020F0502020204030204" pitchFamily="34" charset="0"/>
                <a:cs typeface="Times New Roman" panose="02020603050405020304" pitchFamily="18" charset="0"/>
              </a:rPr>
              <a:t>mtp</a:t>
            </a:r>
            <a:r>
              <a:rPr lang="en-IN" sz="22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import pandas as </a:t>
            </a:r>
            <a:r>
              <a:rPr lang="en-IN" sz="2200" dirty="0" err="1">
                <a:latin typeface="Calibri" panose="020F0502020204030204" pitchFamily="34" charset="0"/>
                <a:ea typeface="Calibri" panose="020F0502020204030204" pitchFamily="34" charset="0"/>
                <a:cs typeface="Times New Roman" panose="02020603050405020304" pitchFamily="18" charset="0"/>
              </a:rPr>
              <a:t>pd</a:t>
            </a:r>
            <a:r>
              <a:rPr lang="en-IN" sz="22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#importing datasets  </a:t>
            </a:r>
          </a:p>
          <a:p>
            <a:pPr>
              <a:lnSpc>
                <a:spcPct val="107000"/>
              </a:lnSpc>
              <a:spcAft>
                <a:spcPts val="800"/>
              </a:spcAft>
            </a:pPr>
            <a:r>
              <a:rPr lang="en-IN" sz="2200" dirty="0" err="1">
                <a:latin typeface="Calibri" panose="020F0502020204030204" pitchFamily="34" charset="0"/>
                <a:ea typeface="Calibri" panose="020F0502020204030204" pitchFamily="34" charset="0"/>
                <a:cs typeface="Times New Roman" panose="02020603050405020304" pitchFamily="18" charset="0"/>
              </a:rPr>
              <a:t>data_set</a:t>
            </a:r>
            <a:r>
              <a:rPr lang="en-IN" sz="2200" dirty="0">
                <a:latin typeface="Calibri" panose="020F0502020204030204" pitchFamily="34" charset="0"/>
                <a:ea typeface="Calibri" panose="020F0502020204030204" pitchFamily="34" charset="0"/>
                <a:cs typeface="Times New Roman" panose="02020603050405020304" pitchFamily="18" charset="0"/>
              </a:rPr>
              <a:t>= </a:t>
            </a:r>
            <a:r>
              <a:rPr lang="en-IN" sz="2200" dirty="0" err="1">
                <a:latin typeface="Calibri" panose="020F0502020204030204" pitchFamily="34" charset="0"/>
                <a:ea typeface="Calibri" panose="020F0502020204030204" pitchFamily="34" charset="0"/>
                <a:cs typeface="Times New Roman" panose="02020603050405020304" pitchFamily="18" charset="0"/>
              </a:rPr>
              <a:t>pd.read_csv</a:t>
            </a:r>
            <a:r>
              <a:rPr lang="en-IN" sz="2200" dirty="0">
                <a:latin typeface="Calibri" panose="020F0502020204030204" pitchFamily="34" charset="0"/>
                <a:ea typeface="Calibri" panose="020F0502020204030204" pitchFamily="34" charset="0"/>
                <a:cs typeface="Times New Roman" panose="02020603050405020304" pitchFamily="18" charset="0"/>
              </a:rPr>
              <a:t>('Dataset-mean.csv')  </a:t>
            </a:r>
          </a:p>
          <a:p>
            <a:pPr>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print(</a:t>
            </a:r>
            <a:r>
              <a:rPr lang="en-IN" sz="2200" dirty="0" err="1">
                <a:latin typeface="Calibri" panose="020F0502020204030204" pitchFamily="34" charset="0"/>
                <a:ea typeface="Calibri" panose="020F0502020204030204" pitchFamily="34" charset="0"/>
                <a:cs typeface="Times New Roman" panose="02020603050405020304" pitchFamily="18" charset="0"/>
              </a:rPr>
              <a:t>data_set</a:t>
            </a:r>
            <a:r>
              <a:rPr lang="en-IN" sz="22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print() </a:t>
            </a:r>
          </a:p>
          <a:p>
            <a:pPr>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print()</a:t>
            </a:r>
          </a:p>
          <a:p>
            <a:pPr>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 Calculate mean of 'Age' column</a:t>
            </a:r>
          </a:p>
          <a:p>
            <a:pPr>
              <a:lnSpc>
                <a:spcPct val="107000"/>
              </a:lnSpc>
              <a:spcAft>
                <a:spcPts val="800"/>
              </a:spcAft>
            </a:pPr>
            <a:r>
              <a:rPr lang="en-IN" sz="2200" dirty="0" err="1">
                <a:latin typeface="Calibri" panose="020F0502020204030204" pitchFamily="34" charset="0"/>
                <a:ea typeface="Calibri" panose="020F0502020204030204" pitchFamily="34" charset="0"/>
                <a:cs typeface="Times New Roman" panose="02020603050405020304" pitchFamily="18" charset="0"/>
              </a:rPr>
              <a:t>mean_age</a:t>
            </a:r>
            <a:r>
              <a:rPr lang="en-IN" sz="2200" dirty="0">
                <a:latin typeface="Calibri" panose="020F0502020204030204" pitchFamily="34" charset="0"/>
                <a:ea typeface="Calibri" panose="020F0502020204030204" pitchFamily="34" charset="0"/>
                <a:cs typeface="Times New Roman" panose="02020603050405020304" pitchFamily="18" charset="0"/>
              </a:rPr>
              <a:t> = </a:t>
            </a:r>
            <a:r>
              <a:rPr lang="en-IN" sz="2200" dirty="0" err="1">
                <a:latin typeface="Calibri" panose="020F0502020204030204" pitchFamily="34" charset="0"/>
                <a:ea typeface="Calibri" panose="020F0502020204030204" pitchFamily="34" charset="0"/>
                <a:cs typeface="Times New Roman" panose="02020603050405020304" pitchFamily="18" charset="0"/>
              </a:rPr>
              <a:t>data_set</a:t>
            </a:r>
            <a:r>
              <a:rPr lang="en-IN" sz="2200" dirty="0">
                <a:latin typeface="Calibri" panose="020F0502020204030204" pitchFamily="34" charset="0"/>
                <a:ea typeface="Calibri" panose="020F0502020204030204" pitchFamily="34" charset="0"/>
                <a:cs typeface="Times New Roman" panose="02020603050405020304" pitchFamily="18" charset="0"/>
              </a:rPr>
              <a:t>['Age'].mean()</a:t>
            </a:r>
          </a:p>
          <a:p>
            <a:pPr>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print("Mean of Age = " , </a:t>
            </a:r>
            <a:r>
              <a:rPr lang="en-IN" sz="2200" dirty="0" err="1">
                <a:latin typeface="Calibri" panose="020F0502020204030204" pitchFamily="34" charset="0"/>
                <a:ea typeface="Calibri" panose="020F0502020204030204" pitchFamily="34" charset="0"/>
                <a:cs typeface="Times New Roman" panose="02020603050405020304" pitchFamily="18" charset="0"/>
              </a:rPr>
              <a:t>mean_age</a:t>
            </a:r>
            <a:r>
              <a:rPr lang="en-IN" sz="2200" dirty="0">
                <a:latin typeface="Calibri" panose="020F0502020204030204" pitchFamily="34" charset="0"/>
                <a:ea typeface="Calibri" panose="020F0502020204030204" pitchFamily="34" charset="0"/>
                <a:cs typeface="Times New Roman" panose="02020603050405020304" pitchFamily="18" charset="0"/>
              </a:rPr>
              <a:t>)</a:t>
            </a:r>
          </a:p>
        </p:txBody>
      </p:sp>
      <p:sp>
        <p:nvSpPr>
          <p:cNvPr id="3" name="Rectangle 2"/>
          <p:cNvSpPr/>
          <p:nvPr/>
        </p:nvSpPr>
        <p:spPr>
          <a:xfrm>
            <a:off x="6234260" y="188617"/>
            <a:ext cx="5388990" cy="3692678"/>
          </a:xfrm>
          <a:prstGeom prst="rect">
            <a:avLst/>
          </a:prstGeom>
        </p:spPr>
        <p:txBody>
          <a:bodyPr wrap="square">
            <a:spAutoFit/>
          </a:bodyPr>
          <a:lstStyle/>
          <a:p>
            <a:pPr>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 Calculate Median of 'Age' column</a:t>
            </a:r>
          </a:p>
          <a:p>
            <a:pPr>
              <a:lnSpc>
                <a:spcPct val="107000"/>
              </a:lnSpc>
              <a:spcAft>
                <a:spcPts val="800"/>
              </a:spcAft>
            </a:pPr>
            <a:r>
              <a:rPr lang="en-IN" sz="2200" dirty="0" err="1">
                <a:latin typeface="Calibri" panose="020F0502020204030204" pitchFamily="34" charset="0"/>
                <a:ea typeface="Calibri" panose="020F0502020204030204" pitchFamily="34" charset="0"/>
                <a:cs typeface="Times New Roman" panose="02020603050405020304" pitchFamily="18" charset="0"/>
              </a:rPr>
              <a:t>median_age</a:t>
            </a:r>
            <a:r>
              <a:rPr lang="en-IN" sz="2200" dirty="0">
                <a:latin typeface="Calibri" panose="020F0502020204030204" pitchFamily="34" charset="0"/>
                <a:ea typeface="Calibri" panose="020F0502020204030204" pitchFamily="34" charset="0"/>
                <a:cs typeface="Times New Roman" panose="02020603050405020304" pitchFamily="18" charset="0"/>
              </a:rPr>
              <a:t> = </a:t>
            </a:r>
            <a:r>
              <a:rPr lang="en-IN" sz="2200" dirty="0" err="1">
                <a:latin typeface="Calibri" panose="020F0502020204030204" pitchFamily="34" charset="0"/>
                <a:ea typeface="Calibri" panose="020F0502020204030204" pitchFamily="34" charset="0"/>
                <a:cs typeface="Times New Roman" panose="02020603050405020304" pitchFamily="18" charset="0"/>
              </a:rPr>
              <a:t>data_set</a:t>
            </a:r>
            <a:r>
              <a:rPr lang="en-IN" sz="2200" dirty="0">
                <a:latin typeface="Calibri" panose="020F0502020204030204" pitchFamily="34" charset="0"/>
                <a:ea typeface="Calibri" panose="020F0502020204030204" pitchFamily="34" charset="0"/>
                <a:cs typeface="Times New Roman" panose="02020603050405020304" pitchFamily="18" charset="0"/>
              </a:rPr>
              <a:t>['Age'].median()</a:t>
            </a:r>
          </a:p>
          <a:p>
            <a:pPr>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print("Median of Age  = " , </a:t>
            </a:r>
            <a:r>
              <a:rPr lang="en-IN" sz="2200" dirty="0" err="1">
                <a:latin typeface="Calibri" panose="020F0502020204030204" pitchFamily="34" charset="0"/>
                <a:ea typeface="Calibri" panose="020F0502020204030204" pitchFamily="34" charset="0"/>
                <a:cs typeface="Times New Roman" panose="02020603050405020304" pitchFamily="18" charset="0"/>
              </a:rPr>
              <a:t>median_age</a:t>
            </a:r>
            <a:r>
              <a:rPr lang="en-IN" sz="22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print()</a:t>
            </a:r>
          </a:p>
          <a:p>
            <a:pPr>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 Calculate mode of 'Country' column</a:t>
            </a:r>
          </a:p>
          <a:p>
            <a:pPr>
              <a:lnSpc>
                <a:spcPct val="107000"/>
              </a:lnSpc>
              <a:spcAft>
                <a:spcPts val="800"/>
              </a:spcAft>
            </a:pPr>
            <a:r>
              <a:rPr lang="en-IN" sz="2200" dirty="0" err="1">
                <a:latin typeface="Calibri" panose="020F0502020204030204" pitchFamily="34" charset="0"/>
                <a:ea typeface="Calibri" panose="020F0502020204030204" pitchFamily="34" charset="0"/>
                <a:cs typeface="Times New Roman" panose="02020603050405020304" pitchFamily="18" charset="0"/>
              </a:rPr>
              <a:t>mode_Country</a:t>
            </a:r>
            <a:r>
              <a:rPr lang="en-IN" sz="2200" dirty="0">
                <a:latin typeface="Calibri" panose="020F0502020204030204" pitchFamily="34" charset="0"/>
                <a:ea typeface="Calibri" panose="020F0502020204030204" pitchFamily="34" charset="0"/>
                <a:cs typeface="Times New Roman" panose="02020603050405020304" pitchFamily="18" charset="0"/>
              </a:rPr>
              <a:t> = </a:t>
            </a:r>
            <a:r>
              <a:rPr lang="en-IN" sz="2200" dirty="0" err="1">
                <a:latin typeface="Calibri" panose="020F0502020204030204" pitchFamily="34" charset="0"/>
                <a:ea typeface="Calibri" panose="020F0502020204030204" pitchFamily="34" charset="0"/>
                <a:cs typeface="Times New Roman" panose="02020603050405020304" pitchFamily="18" charset="0"/>
              </a:rPr>
              <a:t>data_set</a:t>
            </a:r>
            <a:r>
              <a:rPr lang="en-IN" sz="2200" dirty="0">
                <a:latin typeface="Calibri" panose="020F0502020204030204" pitchFamily="34" charset="0"/>
                <a:ea typeface="Calibri" panose="020F0502020204030204" pitchFamily="34" charset="0"/>
                <a:cs typeface="Times New Roman" panose="02020603050405020304" pitchFamily="18" charset="0"/>
              </a:rPr>
              <a:t>['Country'].mode()</a:t>
            </a:r>
          </a:p>
          <a:p>
            <a:pPr>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print("Mode of Country  = " , </a:t>
            </a:r>
            <a:r>
              <a:rPr lang="en-IN" sz="2200" dirty="0" err="1">
                <a:latin typeface="Calibri" panose="020F0502020204030204" pitchFamily="34" charset="0"/>
                <a:ea typeface="Calibri" panose="020F0502020204030204" pitchFamily="34" charset="0"/>
                <a:cs typeface="Times New Roman" panose="02020603050405020304" pitchFamily="18" charset="0"/>
              </a:rPr>
              <a:t>mode_Country</a:t>
            </a:r>
            <a:r>
              <a:rPr lang="en-IN" sz="2200" dirty="0">
                <a:latin typeface="Calibri" panose="020F0502020204030204" pitchFamily="34" charset="0"/>
                <a:ea typeface="Calibri" panose="020F0502020204030204" pitchFamily="34" charset="0"/>
                <a:cs typeface="Times New Roman" panose="02020603050405020304" pitchFamily="18" charset="0"/>
              </a:rPr>
              <a:t>)</a:t>
            </a:r>
          </a:p>
        </p:txBody>
      </p:sp>
      <p:sp>
        <p:nvSpPr>
          <p:cNvPr id="4" name="Rectangle 3"/>
          <p:cNvSpPr/>
          <p:nvPr/>
        </p:nvSpPr>
        <p:spPr>
          <a:xfrm>
            <a:off x="6413369" y="4333044"/>
            <a:ext cx="5059052" cy="1833194"/>
          </a:xfrm>
          <a:prstGeom prst="rect">
            <a:avLst/>
          </a:prstGeom>
        </p:spPr>
        <p:txBody>
          <a:bodyPr wrap="square">
            <a:spAutoFit/>
          </a:bodyPr>
          <a:lstStyle/>
          <a:p>
            <a:pPr>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Mean of Age =  41.111111111111114</a:t>
            </a:r>
          </a:p>
          <a:p>
            <a:pPr>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Median of Age  =  40.0</a:t>
            </a:r>
          </a:p>
          <a:p>
            <a:pPr>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Mode of Country  =  0    France</a:t>
            </a:r>
          </a:p>
          <a:p>
            <a:pPr>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Name: Country, </a:t>
            </a:r>
            <a:r>
              <a:rPr lang="en-IN" sz="2200" dirty="0" err="1">
                <a:latin typeface="Calibri" panose="020F0502020204030204" pitchFamily="34" charset="0"/>
                <a:ea typeface="Calibri" panose="020F0502020204030204" pitchFamily="34" charset="0"/>
                <a:cs typeface="Times New Roman" panose="02020603050405020304" pitchFamily="18" charset="0"/>
              </a:rPr>
              <a:t>dtype</a:t>
            </a:r>
            <a:r>
              <a:rPr lang="en-IN" sz="2200" dirty="0">
                <a:latin typeface="Calibri" panose="020F0502020204030204" pitchFamily="34" charset="0"/>
                <a:ea typeface="Calibri" panose="020F0502020204030204" pitchFamily="34" charset="0"/>
                <a:cs typeface="Times New Roman" panose="02020603050405020304" pitchFamily="18" charset="0"/>
              </a:rPr>
              <a:t>: object</a:t>
            </a:r>
          </a:p>
        </p:txBody>
      </p:sp>
    </p:spTree>
    <p:extLst>
      <p:ext uri="{BB962C8B-B14F-4D97-AF65-F5344CB8AC3E}">
        <p14:creationId xmlns:p14="http://schemas.microsoft.com/office/powerpoint/2010/main" val="1317819453"/>
      </p:ext>
    </p:extLst>
  </p:cSld>
  <p:clrMapOvr>
    <a:masterClrMapping/>
  </p:clrMapOvr>
  <p:transition spd="slow">
    <p:wipe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a:t>Filling the missing data by values (mean/median/mode </a:t>
            </a:r>
            <a:r>
              <a:rPr lang="en-IN" b="1" dirty="0" err="1"/>
              <a:t>etc</a:t>
            </a:r>
            <a:r>
              <a:rPr lang="en-IN" b="1" dirty="0"/>
              <a:t>)</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5260494"/>
              </p:ext>
            </p:extLst>
          </p:nvPr>
        </p:nvGraphicFramePr>
        <p:xfrm>
          <a:off x="681006" y="1804399"/>
          <a:ext cx="5927185" cy="4717937"/>
        </p:xfrm>
        <a:graphic>
          <a:graphicData uri="http://schemas.openxmlformats.org/drawingml/2006/table">
            <a:tbl>
              <a:tblPr firstRow="1" firstCol="1" bandRow="1">
                <a:tableStyleId>{5C22544A-7EE6-4342-B048-85BDC9FD1C3A}</a:tableStyleId>
              </a:tblPr>
              <a:tblGrid>
                <a:gridCol w="1481025">
                  <a:extLst>
                    <a:ext uri="{9D8B030D-6E8A-4147-A177-3AD203B41FA5}">
                      <a16:colId xmlns:a16="http://schemas.microsoft.com/office/drawing/2014/main" val="4144560822"/>
                    </a:ext>
                  </a:extLst>
                </a:gridCol>
                <a:gridCol w="1481025">
                  <a:extLst>
                    <a:ext uri="{9D8B030D-6E8A-4147-A177-3AD203B41FA5}">
                      <a16:colId xmlns:a16="http://schemas.microsoft.com/office/drawing/2014/main" val="3399876824"/>
                    </a:ext>
                  </a:extLst>
                </a:gridCol>
                <a:gridCol w="1481025">
                  <a:extLst>
                    <a:ext uri="{9D8B030D-6E8A-4147-A177-3AD203B41FA5}">
                      <a16:colId xmlns:a16="http://schemas.microsoft.com/office/drawing/2014/main" val="2500452251"/>
                    </a:ext>
                  </a:extLst>
                </a:gridCol>
                <a:gridCol w="1484110">
                  <a:extLst>
                    <a:ext uri="{9D8B030D-6E8A-4147-A177-3AD203B41FA5}">
                      <a16:colId xmlns:a16="http://schemas.microsoft.com/office/drawing/2014/main" val="3425935463"/>
                    </a:ext>
                  </a:extLst>
                </a:gridCol>
              </a:tblGrid>
              <a:tr h="551628">
                <a:tc>
                  <a:txBody>
                    <a:bodyPr/>
                    <a:lstStyle/>
                    <a:p>
                      <a:pPr algn="ctr">
                        <a:lnSpc>
                          <a:spcPct val="107000"/>
                        </a:lnSpc>
                        <a:spcAft>
                          <a:spcPts val="0"/>
                        </a:spcAft>
                      </a:pPr>
                      <a:r>
                        <a:rPr lang="en-IN" sz="2200">
                          <a:effectLst/>
                        </a:rPr>
                        <a:t>Country</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Age</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dirty="0">
                          <a:effectLst/>
                        </a:rPr>
                        <a:t>Salary</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Purchased</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61268772"/>
                  </a:ext>
                </a:extLst>
              </a:tr>
              <a:tr h="287545">
                <a:tc>
                  <a:txBody>
                    <a:bodyPr/>
                    <a:lstStyle/>
                    <a:p>
                      <a:pPr algn="ctr">
                        <a:lnSpc>
                          <a:spcPct val="107000"/>
                        </a:lnSpc>
                        <a:spcAft>
                          <a:spcPts val="0"/>
                        </a:spcAft>
                      </a:pPr>
                      <a:r>
                        <a:rPr lang="en-IN" sz="2200">
                          <a:effectLst/>
                        </a:rPr>
                        <a:t>India</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38</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68000</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no</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34416752"/>
                  </a:ext>
                </a:extLst>
              </a:tr>
              <a:tr h="287545">
                <a:tc>
                  <a:txBody>
                    <a:bodyPr/>
                    <a:lstStyle/>
                    <a:p>
                      <a:pPr algn="ctr">
                        <a:lnSpc>
                          <a:spcPct val="107000"/>
                        </a:lnSpc>
                        <a:spcAft>
                          <a:spcPts val="0"/>
                        </a:spcAft>
                      </a:pPr>
                      <a:r>
                        <a:rPr lang="en-IN" sz="2200">
                          <a:effectLst/>
                        </a:rPr>
                        <a:t>France</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43</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45000</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yes</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411341871"/>
                  </a:ext>
                </a:extLst>
              </a:tr>
              <a:tr h="551628">
                <a:tc>
                  <a:txBody>
                    <a:bodyPr/>
                    <a:lstStyle/>
                    <a:p>
                      <a:pPr algn="ctr">
                        <a:lnSpc>
                          <a:spcPct val="107000"/>
                        </a:lnSpc>
                        <a:spcAft>
                          <a:spcPts val="0"/>
                        </a:spcAft>
                      </a:pPr>
                      <a:r>
                        <a:rPr lang="en-IN" sz="2200">
                          <a:effectLst/>
                        </a:rPr>
                        <a:t>Germany</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30</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54000</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no</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48209114"/>
                  </a:ext>
                </a:extLst>
              </a:tr>
              <a:tr h="287545">
                <a:tc>
                  <a:txBody>
                    <a:bodyPr/>
                    <a:lstStyle/>
                    <a:p>
                      <a:pPr algn="ctr">
                        <a:lnSpc>
                          <a:spcPct val="107000"/>
                        </a:lnSpc>
                        <a:spcAft>
                          <a:spcPts val="0"/>
                        </a:spcAft>
                      </a:pPr>
                      <a:r>
                        <a:rPr lang="en-IN" sz="2200">
                          <a:effectLst/>
                        </a:rPr>
                        <a:t>France</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48</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65000</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no</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79046012"/>
                  </a:ext>
                </a:extLst>
              </a:tr>
              <a:tr h="551628">
                <a:tc>
                  <a:txBody>
                    <a:bodyPr/>
                    <a:lstStyle/>
                    <a:p>
                      <a:pPr algn="ctr">
                        <a:lnSpc>
                          <a:spcPct val="107000"/>
                        </a:lnSpc>
                        <a:spcAft>
                          <a:spcPts val="0"/>
                        </a:spcAft>
                      </a:pPr>
                      <a:r>
                        <a:rPr lang="en-IN" sz="2200">
                          <a:effectLst/>
                        </a:rPr>
                        <a:t>Germany</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40</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pPr>
                      <a:endParaRPr lang="en-IN" sz="22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yes</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87419595"/>
                  </a:ext>
                </a:extLst>
              </a:tr>
              <a:tr h="287545">
                <a:tc>
                  <a:txBody>
                    <a:bodyPr/>
                    <a:lstStyle/>
                    <a:p>
                      <a:pPr algn="ctr">
                        <a:lnSpc>
                          <a:spcPct val="107000"/>
                        </a:lnSpc>
                        <a:spcAft>
                          <a:spcPts val="0"/>
                        </a:spcAft>
                      </a:pPr>
                      <a:r>
                        <a:rPr lang="en-IN" sz="2200">
                          <a:effectLst/>
                        </a:rPr>
                        <a:t>India</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35</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58000</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yes</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73110455"/>
                  </a:ext>
                </a:extLst>
              </a:tr>
              <a:tr h="551628">
                <a:tc>
                  <a:txBody>
                    <a:bodyPr/>
                    <a:lstStyle/>
                    <a:p>
                      <a:pPr algn="ctr">
                        <a:lnSpc>
                          <a:spcPct val="107000"/>
                        </a:lnSpc>
                        <a:spcAft>
                          <a:spcPts val="0"/>
                        </a:spcAft>
                      </a:pPr>
                      <a:r>
                        <a:rPr lang="en-IN" sz="2200">
                          <a:effectLst/>
                        </a:rPr>
                        <a:t>Germany</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pPr>
                      <a:endParaRPr lang="en-IN" sz="22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53000</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no</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71682693"/>
                  </a:ext>
                </a:extLst>
              </a:tr>
              <a:tr h="287545">
                <a:tc>
                  <a:txBody>
                    <a:bodyPr/>
                    <a:lstStyle/>
                    <a:p>
                      <a:pPr algn="ctr">
                        <a:lnSpc>
                          <a:spcPct val="107000"/>
                        </a:lnSpc>
                        <a:spcAft>
                          <a:spcPts val="0"/>
                        </a:spcAft>
                      </a:pPr>
                      <a:r>
                        <a:rPr lang="en-IN" sz="2200">
                          <a:effectLst/>
                        </a:rPr>
                        <a:t>France</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49</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79000</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yes</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04861592"/>
                  </a:ext>
                </a:extLst>
              </a:tr>
              <a:tr h="287545">
                <a:tc>
                  <a:txBody>
                    <a:bodyPr/>
                    <a:lstStyle/>
                    <a:p>
                      <a:pPr algn="ctr">
                        <a:lnSpc>
                          <a:spcPct val="107000"/>
                        </a:lnSpc>
                        <a:spcAft>
                          <a:spcPts val="0"/>
                        </a:spcAft>
                      </a:pPr>
                      <a:r>
                        <a:rPr lang="en-IN" sz="2200">
                          <a:effectLst/>
                        </a:rPr>
                        <a:t>India</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50</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88000</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no</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60427991"/>
                  </a:ext>
                </a:extLst>
              </a:tr>
              <a:tr h="287545">
                <a:tc>
                  <a:txBody>
                    <a:bodyPr/>
                    <a:lstStyle/>
                    <a:p>
                      <a:pPr algn="ctr">
                        <a:lnSpc>
                          <a:spcPct val="107000"/>
                        </a:lnSpc>
                        <a:spcAft>
                          <a:spcPts val="0"/>
                        </a:spcAft>
                      </a:pPr>
                      <a:r>
                        <a:rPr lang="en-IN" sz="2200">
                          <a:effectLst/>
                        </a:rPr>
                        <a:t>France</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37</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a:effectLst/>
                        </a:rPr>
                        <a:t>77000</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2200" dirty="0">
                          <a:effectLst/>
                        </a:rPr>
                        <a:t>yes</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40172809"/>
                  </a:ext>
                </a:extLst>
              </a:tr>
            </a:tbl>
          </a:graphicData>
        </a:graphic>
      </p:graphicFrame>
      <p:pic>
        <p:nvPicPr>
          <p:cNvPr id="5" name="Picture 4"/>
          <p:cNvPicPr/>
          <p:nvPr/>
        </p:nvPicPr>
        <p:blipFill>
          <a:blip r:embed="rId2" cstate="print"/>
          <a:srcRect r="1735" b="24675"/>
          <a:stretch>
            <a:fillRect/>
          </a:stretch>
        </p:blipFill>
        <p:spPr>
          <a:xfrm>
            <a:off x="9973084" y="0"/>
            <a:ext cx="2110060" cy="982889"/>
          </a:xfrm>
          <a:prstGeom prst="rect">
            <a:avLst/>
          </a:prstGeom>
        </p:spPr>
      </p:pic>
      <p:sp>
        <p:nvSpPr>
          <p:cNvPr id="3" name="Rectangle 2"/>
          <p:cNvSpPr/>
          <p:nvPr/>
        </p:nvSpPr>
        <p:spPr>
          <a:xfrm>
            <a:off x="7054391" y="2334561"/>
            <a:ext cx="4615993" cy="1833194"/>
          </a:xfrm>
          <a:prstGeom prst="rect">
            <a:avLst/>
          </a:prstGeom>
        </p:spPr>
        <p:txBody>
          <a:bodyPr wrap="square">
            <a:spAutoFit/>
          </a:bodyPr>
          <a:lstStyle/>
          <a:p>
            <a:pPr>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Mean of Age =  41.111111111111114</a:t>
            </a:r>
          </a:p>
          <a:p>
            <a:pPr>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Median of Age  =  40.0</a:t>
            </a:r>
          </a:p>
          <a:p>
            <a:pPr>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Mode of Country  =  0    France</a:t>
            </a:r>
          </a:p>
          <a:p>
            <a:pPr>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Name: Country, </a:t>
            </a:r>
            <a:r>
              <a:rPr lang="en-IN" sz="2200" dirty="0" err="1">
                <a:latin typeface="Calibri" panose="020F0502020204030204" pitchFamily="34" charset="0"/>
                <a:ea typeface="Calibri" panose="020F0502020204030204" pitchFamily="34" charset="0"/>
                <a:cs typeface="Times New Roman" panose="02020603050405020304" pitchFamily="18" charset="0"/>
              </a:rPr>
              <a:t>dtype</a:t>
            </a:r>
            <a:r>
              <a:rPr lang="en-IN" sz="2200" dirty="0">
                <a:latin typeface="Calibri" panose="020F0502020204030204" pitchFamily="34" charset="0"/>
                <a:ea typeface="Calibri" panose="020F0502020204030204" pitchFamily="34" charset="0"/>
                <a:cs typeface="Times New Roman" panose="02020603050405020304" pitchFamily="18" charset="0"/>
              </a:rPr>
              <a:t>: object</a:t>
            </a:r>
          </a:p>
        </p:txBody>
      </p:sp>
    </p:spTree>
    <p:extLst>
      <p:ext uri="{BB962C8B-B14F-4D97-AF65-F5344CB8AC3E}">
        <p14:creationId xmlns:p14="http://schemas.microsoft.com/office/powerpoint/2010/main" val="378133574"/>
      </p:ext>
    </p:extLst>
  </p:cSld>
  <p:clrMapOvr>
    <a:masterClrMapping/>
  </p:clrMapOvr>
  <p:transition spd="slow">
    <p:wipe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a:t>3.3 data </a:t>
            </a:r>
            <a:r>
              <a:rPr lang="en-US" b="1" dirty="0" smtClean="0"/>
              <a:t>imputation :</a:t>
            </a:r>
            <a:br>
              <a:rPr lang="en-US" b="1" dirty="0" smtClean="0"/>
            </a:br>
            <a:r>
              <a:rPr lang="en-US" b="1" dirty="0" smtClean="0"/>
              <a:t> </a:t>
            </a:r>
            <a:r>
              <a:rPr lang="en-IN" b="1" dirty="0"/>
              <a:t>Filling the missing data </a:t>
            </a:r>
            <a:endParaRPr lang="en-IN" dirty="0"/>
          </a:p>
        </p:txBody>
      </p:sp>
      <p:sp>
        <p:nvSpPr>
          <p:cNvPr id="3" name="Content Placeholder 2"/>
          <p:cNvSpPr>
            <a:spLocks noGrp="1"/>
          </p:cNvSpPr>
          <p:nvPr>
            <p:ph idx="1"/>
          </p:nvPr>
        </p:nvSpPr>
        <p:spPr>
          <a:xfrm>
            <a:off x="418010" y="1645670"/>
            <a:ext cx="11260183" cy="4351338"/>
          </a:xfrm>
        </p:spPr>
        <p:txBody>
          <a:bodyPr>
            <a:normAutofit fontScale="92500" lnSpcReduction="10000"/>
          </a:bodyPr>
          <a:lstStyle/>
          <a:p>
            <a:pPr fontAlgn="base"/>
            <a:r>
              <a:rPr lang="en-IN" dirty="0"/>
              <a:t>Pandas treat None and </a:t>
            </a:r>
            <a:r>
              <a:rPr lang="en-IN" b="1" dirty="0" err="1"/>
              <a:t>NaN</a:t>
            </a:r>
            <a:r>
              <a:rPr lang="en-IN" dirty="0"/>
              <a:t> as essentially interchangeable for indicating missing or null values. </a:t>
            </a:r>
            <a:endParaRPr lang="en-IN" dirty="0" smtClean="0"/>
          </a:p>
          <a:p>
            <a:pPr fontAlgn="base"/>
            <a:r>
              <a:rPr lang="en-IN" dirty="0" smtClean="0"/>
              <a:t>To </a:t>
            </a:r>
            <a:r>
              <a:rPr lang="en-IN" dirty="0"/>
              <a:t>facilitate this convention, there are several useful functions for detecting, removing, and replacing null values in Pandas </a:t>
            </a:r>
            <a:r>
              <a:rPr lang="en-IN" dirty="0" err="1"/>
              <a:t>DataFrame</a:t>
            </a:r>
            <a:r>
              <a:rPr lang="en-IN" dirty="0"/>
              <a:t> :</a:t>
            </a:r>
          </a:p>
          <a:p>
            <a:pPr lvl="0" fontAlgn="base"/>
            <a:r>
              <a:rPr lang="en-US" u="sng" dirty="0" err="1">
                <a:hlinkClick r:id="rId2"/>
              </a:rPr>
              <a:t>isnull</a:t>
            </a:r>
            <a:r>
              <a:rPr lang="en-US" u="sng" dirty="0">
                <a:hlinkClick r:id="rId2"/>
              </a:rPr>
              <a:t>()</a:t>
            </a:r>
            <a:endParaRPr lang="en-IN" dirty="0"/>
          </a:p>
          <a:p>
            <a:pPr lvl="0" fontAlgn="base"/>
            <a:r>
              <a:rPr lang="en-US" u="sng" dirty="0" err="1">
                <a:hlinkClick r:id="rId2"/>
              </a:rPr>
              <a:t>notnull</a:t>
            </a:r>
            <a:r>
              <a:rPr lang="en-US" u="sng" dirty="0">
                <a:hlinkClick r:id="rId2"/>
              </a:rPr>
              <a:t>()</a:t>
            </a:r>
            <a:endParaRPr lang="en-IN" dirty="0"/>
          </a:p>
          <a:p>
            <a:pPr lvl="0" fontAlgn="base"/>
            <a:r>
              <a:rPr lang="en-US" u="sng" dirty="0" err="1">
                <a:hlinkClick r:id="rId3"/>
              </a:rPr>
              <a:t>dropna</a:t>
            </a:r>
            <a:r>
              <a:rPr lang="en-US" u="sng" dirty="0" smtClean="0">
                <a:hlinkClick r:id="rId3"/>
              </a:rPr>
              <a:t>()</a:t>
            </a:r>
            <a:r>
              <a:rPr lang="en-US" u="sng" dirty="0" smtClean="0"/>
              <a:t> – Deleting </a:t>
            </a:r>
            <a:endParaRPr lang="en-IN" dirty="0"/>
          </a:p>
          <a:p>
            <a:pPr lvl="0" fontAlgn="base"/>
            <a:r>
              <a:rPr lang="en-US" u="sng" dirty="0" err="1">
                <a:hlinkClick r:id="rId4"/>
              </a:rPr>
              <a:t>fillna</a:t>
            </a:r>
            <a:r>
              <a:rPr lang="en-US" u="sng" dirty="0" smtClean="0">
                <a:hlinkClick r:id="rId4"/>
              </a:rPr>
              <a:t>()</a:t>
            </a:r>
            <a:r>
              <a:rPr lang="en-US" u="sng" dirty="0" smtClean="0"/>
              <a:t> -  Replacing </a:t>
            </a:r>
            <a:endParaRPr lang="en-IN" dirty="0"/>
          </a:p>
          <a:p>
            <a:pPr lvl="0" fontAlgn="base"/>
            <a:r>
              <a:rPr lang="en-US" u="sng" dirty="0">
                <a:hlinkClick r:id="rId5"/>
              </a:rPr>
              <a:t>replace()</a:t>
            </a:r>
            <a:endParaRPr lang="en-IN" dirty="0"/>
          </a:p>
          <a:p>
            <a:pPr lvl="0" fontAlgn="base"/>
            <a:r>
              <a:rPr lang="en-US" u="sng" dirty="0">
                <a:hlinkClick r:id="rId6"/>
              </a:rPr>
              <a:t>interpolate()</a:t>
            </a:r>
            <a:endParaRPr lang="en-IN" dirty="0"/>
          </a:p>
        </p:txBody>
      </p:sp>
      <p:pic>
        <p:nvPicPr>
          <p:cNvPr id="5" name="Picture 4"/>
          <p:cNvPicPr/>
          <p:nvPr/>
        </p:nvPicPr>
        <p:blipFill>
          <a:blip r:embed="rId7"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36409993"/>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a:t>3.3 data imputation</a:t>
            </a:r>
            <a:endParaRPr lang="en-IN" dirty="0"/>
          </a:p>
        </p:txBody>
      </p:sp>
      <p:sp>
        <p:nvSpPr>
          <p:cNvPr id="3" name="Content Placeholder 2"/>
          <p:cNvSpPr>
            <a:spLocks noGrp="1"/>
          </p:cNvSpPr>
          <p:nvPr>
            <p:ph idx="1"/>
          </p:nvPr>
        </p:nvSpPr>
        <p:spPr>
          <a:xfrm>
            <a:off x="418010" y="1645670"/>
            <a:ext cx="11260183" cy="4351338"/>
          </a:xfrm>
        </p:spPr>
        <p:txBody>
          <a:bodyPr>
            <a:normAutofit lnSpcReduction="10000"/>
          </a:bodyPr>
          <a:lstStyle/>
          <a:p>
            <a:r>
              <a:rPr lang="en-IN" b="1" dirty="0"/>
              <a:t> </a:t>
            </a:r>
            <a:r>
              <a:rPr lang="en-IN" b="1" dirty="0" err="1"/>
              <a:t>fillna</a:t>
            </a:r>
            <a:r>
              <a:rPr lang="en-IN" b="1" dirty="0"/>
              <a:t>() method </a:t>
            </a:r>
            <a:endParaRPr lang="en-IN" b="1" dirty="0" smtClean="0"/>
          </a:p>
          <a:p>
            <a:r>
              <a:rPr lang="en-IN" dirty="0" smtClean="0"/>
              <a:t>The</a:t>
            </a:r>
            <a:r>
              <a:rPr lang="en-IN" dirty="0"/>
              <a:t> </a:t>
            </a:r>
            <a:r>
              <a:rPr lang="en-IN" dirty="0" err="1"/>
              <a:t>fillna</a:t>
            </a:r>
            <a:r>
              <a:rPr lang="en-IN" dirty="0"/>
              <a:t>() method replaces the NULL values with a specified value</a:t>
            </a:r>
            <a:r>
              <a:rPr lang="en-IN" dirty="0" smtClean="0"/>
              <a:t>.</a:t>
            </a:r>
          </a:p>
          <a:p>
            <a:endParaRPr lang="en-US" dirty="0"/>
          </a:p>
          <a:p>
            <a:r>
              <a:rPr lang="en-IN" dirty="0"/>
              <a:t>Syntax</a:t>
            </a:r>
            <a:endParaRPr lang="en-IN" b="1" dirty="0"/>
          </a:p>
          <a:p>
            <a:r>
              <a:rPr lang="en-US" i="1" dirty="0" err="1"/>
              <a:t>dataframe</a:t>
            </a:r>
            <a:r>
              <a:rPr lang="en-US" dirty="0" err="1"/>
              <a:t>.fillna</a:t>
            </a:r>
            <a:r>
              <a:rPr lang="en-US" dirty="0"/>
              <a:t>(value, method, axis, </a:t>
            </a:r>
            <a:r>
              <a:rPr lang="en-US" dirty="0" err="1"/>
              <a:t>inplace</a:t>
            </a:r>
            <a:r>
              <a:rPr lang="en-US" dirty="0"/>
              <a:t>, limit, downcast)</a:t>
            </a:r>
            <a:endParaRPr lang="en-IN" dirty="0"/>
          </a:p>
          <a:p>
            <a:endParaRPr lang="en-IN" dirty="0"/>
          </a:p>
          <a:p>
            <a:r>
              <a:rPr lang="en-IN" dirty="0"/>
              <a:t>The </a:t>
            </a:r>
            <a:r>
              <a:rPr lang="en-IN" dirty="0" err="1"/>
              <a:t>fillna</a:t>
            </a:r>
            <a:r>
              <a:rPr lang="en-IN" dirty="0"/>
              <a:t>() method returns a new </a:t>
            </a:r>
            <a:r>
              <a:rPr lang="en-IN" dirty="0" err="1"/>
              <a:t>DataFrame</a:t>
            </a:r>
            <a:r>
              <a:rPr lang="en-IN" dirty="0"/>
              <a:t> object </a:t>
            </a:r>
            <a:endParaRPr lang="en-IN" dirty="0" smtClean="0"/>
          </a:p>
          <a:p>
            <a:r>
              <a:rPr lang="en-IN" dirty="0" smtClean="0"/>
              <a:t>If </a:t>
            </a:r>
            <a:r>
              <a:rPr lang="en-IN" dirty="0" err="1" smtClean="0"/>
              <a:t>inplace</a:t>
            </a:r>
            <a:r>
              <a:rPr lang="en-IN" dirty="0"/>
              <a:t> parameter is set to True, in that case the </a:t>
            </a:r>
            <a:r>
              <a:rPr lang="en-IN" dirty="0" err="1"/>
              <a:t>fillna</a:t>
            </a:r>
            <a:r>
              <a:rPr lang="en-IN" dirty="0"/>
              <a:t>() method does the replacing in the original </a:t>
            </a:r>
            <a:r>
              <a:rPr lang="en-IN" dirty="0" err="1"/>
              <a:t>DataFrame</a:t>
            </a:r>
            <a:r>
              <a:rPr lang="en-IN" dirty="0"/>
              <a:t> instead</a:t>
            </a:r>
            <a:r>
              <a:rPr lang="en-IN" dirty="0" smtClean="0"/>
              <a:t>.</a:t>
            </a:r>
          </a:p>
          <a:p>
            <a:endParaRPr lang="en-US" dirty="0"/>
          </a:p>
          <a:p>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312974998"/>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a:t>Section 3 : </a:t>
            </a:r>
            <a:r>
              <a:rPr lang="en-US" b="1" dirty="0"/>
              <a:t>Data Preprocessing </a:t>
            </a:r>
            <a:endParaRPr lang="en-IN" b="1" dirty="0"/>
          </a:p>
        </p:txBody>
      </p:sp>
      <p:sp>
        <p:nvSpPr>
          <p:cNvPr id="3" name="Content Placeholder 2"/>
          <p:cNvSpPr>
            <a:spLocks noGrp="1"/>
          </p:cNvSpPr>
          <p:nvPr>
            <p:ph idx="1"/>
          </p:nvPr>
        </p:nvSpPr>
        <p:spPr>
          <a:xfrm>
            <a:off x="418010" y="1645670"/>
            <a:ext cx="11260183" cy="4351338"/>
          </a:xfrm>
        </p:spPr>
        <p:txBody>
          <a:bodyPr>
            <a:normAutofit lnSpcReduction="10000"/>
          </a:bodyPr>
          <a:lstStyle/>
          <a:p>
            <a:pPr algn="just" fontAlgn="base"/>
            <a:r>
              <a:rPr lang="en-IN" b="1" dirty="0"/>
              <a:t>Need for Data </a:t>
            </a:r>
            <a:r>
              <a:rPr lang="en-IN" b="1" dirty="0" err="1"/>
              <a:t>Preprocessing</a:t>
            </a:r>
            <a:r>
              <a:rPr lang="en-IN" b="1" dirty="0"/>
              <a:t> :</a:t>
            </a:r>
            <a:endParaRPr lang="en-IN" dirty="0"/>
          </a:p>
          <a:p>
            <a:pPr algn="just" fontAlgn="base"/>
            <a:r>
              <a:rPr lang="en-IN" dirty="0" smtClean="0"/>
              <a:t>It </a:t>
            </a:r>
            <a:r>
              <a:rPr lang="en-IN" dirty="0"/>
              <a:t>transforms raw data into meaningful information. </a:t>
            </a:r>
            <a:endParaRPr lang="en-IN" dirty="0" smtClean="0"/>
          </a:p>
          <a:p>
            <a:pPr lvl="0" algn="just" fontAlgn="base"/>
            <a:r>
              <a:rPr lang="en-IN" dirty="0" smtClean="0"/>
              <a:t>New </a:t>
            </a:r>
            <a:r>
              <a:rPr lang="en-IN" dirty="0"/>
              <a:t>technologies like ML (Machine Learning) is highly dependent upon data. </a:t>
            </a:r>
            <a:r>
              <a:rPr lang="en-IN" dirty="0" smtClean="0"/>
              <a:t>So </a:t>
            </a:r>
            <a:r>
              <a:rPr lang="en-IN" dirty="0"/>
              <a:t>data has to be presented in way or format that makes it easier for the technologies to understand it.</a:t>
            </a:r>
          </a:p>
          <a:p>
            <a:pPr lvl="0" algn="just" fontAlgn="base"/>
            <a:r>
              <a:rPr lang="en-IN" dirty="0"/>
              <a:t>It is simply used for achieving better results from applying model. </a:t>
            </a:r>
            <a:endParaRPr lang="en-IN" dirty="0" smtClean="0"/>
          </a:p>
          <a:p>
            <a:pPr lvl="0" algn="just" fontAlgn="base"/>
            <a:r>
              <a:rPr lang="en-IN" dirty="0" smtClean="0"/>
              <a:t>Some </a:t>
            </a:r>
            <a:r>
              <a:rPr lang="en-IN" dirty="0"/>
              <a:t>specified ML model needs specified format. </a:t>
            </a:r>
            <a:endParaRPr lang="en-IN" dirty="0" smtClean="0"/>
          </a:p>
          <a:p>
            <a:pPr lvl="0" algn="just" fontAlgn="base"/>
            <a:r>
              <a:rPr lang="en-IN" dirty="0" smtClean="0"/>
              <a:t>For </a:t>
            </a:r>
            <a:r>
              <a:rPr lang="en-IN" dirty="0"/>
              <a:t>example, Random forest algorithm doesn’t support NULL value. Therefore, to execute random forest algorithm, NULL values have to be managed from raw data set</a:t>
            </a:r>
            <a:r>
              <a:rPr lang="en-IN" dirty="0" smtClean="0"/>
              <a:t>.</a:t>
            </a: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239700341"/>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a:t>3.3 data imputation</a:t>
            </a:r>
            <a:endParaRPr lang="en-IN" dirty="0"/>
          </a:p>
        </p:txBody>
      </p:sp>
      <p:sp>
        <p:nvSpPr>
          <p:cNvPr id="3" name="Content Placeholder 2"/>
          <p:cNvSpPr>
            <a:spLocks noGrp="1"/>
          </p:cNvSpPr>
          <p:nvPr>
            <p:ph idx="1"/>
          </p:nvPr>
        </p:nvSpPr>
        <p:spPr>
          <a:xfrm>
            <a:off x="418010" y="1645670"/>
            <a:ext cx="11260183" cy="4351338"/>
          </a:xfrm>
        </p:spPr>
        <p:txBody>
          <a:bodyPr>
            <a:normAutofit/>
          </a:bodyPr>
          <a:lstStyle/>
          <a:p>
            <a:r>
              <a:rPr lang="en-IN" dirty="0"/>
              <a:t>Example : </a:t>
            </a:r>
          </a:p>
          <a:p>
            <a:r>
              <a:rPr lang="en-US" dirty="0"/>
              <a:t>import pandas as </a:t>
            </a:r>
            <a:r>
              <a:rPr lang="en-US" dirty="0" err="1"/>
              <a:t>pd</a:t>
            </a:r>
            <a:r>
              <a:rPr lang="en-US" dirty="0"/>
              <a:t/>
            </a:r>
            <a:br>
              <a:rPr lang="en-US" dirty="0"/>
            </a:br>
            <a:r>
              <a:rPr lang="en-US" dirty="0" err="1"/>
              <a:t>df</a:t>
            </a:r>
            <a:r>
              <a:rPr lang="en-US" dirty="0"/>
              <a:t> = </a:t>
            </a:r>
            <a:r>
              <a:rPr lang="en-US" dirty="0" err="1"/>
              <a:t>pd.read_csv</a:t>
            </a:r>
            <a:r>
              <a:rPr lang="en-US" dirty="0"/>
              <a:t>('data.csv')</a:t>
            </a:r>
            <a:br>
              <a:rPr lang="en-US" dirty="0"/>
            </a:br>
            <a:r>
              <a:rPr lang="en-US" dirty="0" err="1"/>
              <a:t>newdf</a:t>
            </a:r>
            <a:r>
              <a:rPr lang="en-US" dirty="0"/>
              <a:t> = </a:t>
            </a:r>
            <a:r>
              <a:rPr lang="en-US" dirty="0" err="1"/>
              <a:t>df.fillna</a:t>
            </a:r>
            <a:r>
              <a:rPr lang="en-US" dirty="0"/>
              <a:t>(222222</a:t>
            </a:r>
            <a:r>
              <a:rPr lang="en-US" dirty="0" smtClean="0"/>
              <a:t>)</a:t>
            </a:r>
          </a:p>
          <a:p>
            <a:endParaRPr lang="en-US" dirty="0"/>
          </a:p>
          <a:p>
            <a:r>
              <a:rPr lang="en-IN" dirty="0" err="1"/>
              <a:t>data_set</a:t>
            </a:r>
            <a:r>
              <a:rPr lang="en-IN" dirty="0"/>
              <a:t>['Age'] = </a:t>
            </a:r>
            <a:r>
              <a:rPr lang="en-IN" dirty="0" err="1"/>
              <a:t>data_set</a:t>
            </a:r>
            <a:r>
              <a:rPr lang="en-IN" dirty="0"/>
              <a:t>['Age'].</a:t>
            </a:r>
            <a:r>
              <a:rPr lang="en-IN" b="1" dirty="0" err="1"/>
              <a:t>fillna</a:t>
            </a:r>
            <a:r>
              <a:rPr lang="en-IN" dirty="0"/>
              <a:t>(</a:t>
            </a:r>
            <a:r>
              <a:rPr lang="en-IN" dirty="0" err="1"/>
              <a:t>data_set</a:t>
            </a:r>
            <a:r>
              <a:rPr lang="en-IN" dirty="0"/>
              <a:t>['Age'].</a:t>
            </a:r>
            <a:r>
              <a:rPr lang="en-IN" b="1" dirty="0"/>
              <a:t>mean())</a:t>
            </a:r>
          </a:p>
          <a:p>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901745105"/>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1085" y="297956"/>
            <a:ext cx="11368725" cy="5293757"/>
          </a:xfrm>
          <a:prstGeom prst="rect">
            <a:avLst/>
          </a:prstGeom>
        </p:spPr>
        <p:txBody>
          <a:bodyPr wrap="square">
            <a:spAutoFit/>
          </a:bodyPr>
          <a:lstStyle/>
          <a:p>
            <a:pPr algn="just"/>
            <a:r>
              <a:rPr lang="en-IN" sz="2600" spc="15" dirty="0">
                <a:solidFill>
                  <a:srgbClr val="231F20"/>
                </a:solidFill>
                <a:latin typeface="unset"/>
                <a:ea typeface="Times New Roman" panose="02020603050405020304" pitchFamily="18" charset="0"/>
                <a:cs typeface="Arial" panose="020B0604020202020204" pitchFamily="34" charset="0"/>
              </a:rPr>
              <a:t># importing libraries  </a:t>
            </a:r>
            <a:endParaRPr lang="en-IN" sz="2600" b="1" dirty="0">
              <a:latin typeface="Times New Roman" panose="02020603050405020304" pitchFamily="18" charset="0"/>
              <a:ea typeface="Times New Roman" panose="02020603050405020304" pitchFamily="18" charset="0"/>
            </a:endParaRPr>
          </a:p>
          <a:p>
            <a:pPr algn="just"/>
            <a:r>
              <a:rPr lang="en-IN" sz="2600" spc="15" dirty="0">
                <a:solidFill>
                  <a:srgbClr val="231F20"/>
                </a:solidFill>
                <a:latin typeface="unset"/>
                <a:ea typeface="Times New Roman" panose="02020603050405020304" pitchFamily="18" charset="0"/>
                <a:cs typeface="Arial" panose="020B0604020202020204" pitchFamily="34" charset="0"/>
              </a:rPr>
              <a:t>import </a:t>
            </a:r>
            <a:r>
              <a:rPr lang="en-IN" sz="2600" spc="15" dirty="0" err="1">
                <a:solidFill>
                  <a:srgbClr val="231F20"/>
                </a:solidFill>
                <a:latin typeface="unset"/>
                <a:ea typeface="Times New Roman" panose="02020603050405020304" pitchFamily="18" charset="0"/>
                <a:cs typeface="Arial" panose="020B0604020202020204" pitchFamily="34" charset="0"/>
              </a:rPr>
              <a:t>numpy</a:t>
            </a:r>
            <a:r>
              <a:rPr lang="en-IN" sz="2600" spc="15" dirty="0">
                <a:solidFill>
                  <a:srgbClr val="231F20"/>
                </a:solidFill>
                <a:latin typeface="unset"/>
                <a:ea typeface="Times New Roman" panose="02020603050405020304" pitchFamily="18" charset="0"/>
                <a:cs typeface="Arial" panose="020B0604020202020204" pitchFamily="34" charset="0"/>
              </a:rPr>
              <a:t> as nm  </a:t>
            </a:r>
            <a:endParaRPr lang="en-IN" sz="2600" b="1" dirty="0">
              <a:latin typeface="Times New Roman" panose="02020603050405020304" pitchFamily="18" charset="0"/>
              <a:ea typeface="Times New Roman" panose="02020603050405020304" pitchFamily="18" charset="0"/>
            </a:endParaRPr>
          </a:p>
          <a:p>
            <a:pPr algn="just"/>
            <a:r>
              <a:rPr lang="en-IN" sz="2600" spc="15" dirty="0">
                <a:solidFill>
                  <a:srgbClr val="231F20"/>
                </a:solidFill>
                <a:latin typeface="unset"/>
                <a:ea typeface="Times New Roman" panose="02020603050405020304" pitchFamily="18" charset="0"/>
                <a:cs typeface="Arial" panose="020B0604020202020204" pitchFamily="34" charset="0"/>
              </a:rPr>
              <a:t>import </a:t>
            </a:r>
            <a:r>
              <a:rPr lang="en-IN" sz="2600" spc="15" dirty="0" err="1">
                <a:solidFill>
                  <a:srgbClr val="231F20"/>
                </a:solidFill>
                <a:latin typeface="unset"/>
                <a:ea typeface="Times New Roman" panose="02020603050405020304" pitchFamily="18" charset="0"/>
                <a:cs typeface="Arial" panose="020B0604020202020204" pitchFamily="34" charset="0"/>
              </a:rPr>
              <a:t>matplotlib.pyplot</a:t>
            </a:r>
            <a:r>
              <a:rPr lang="en-IN" sz="2600" spc="15" dirty="0">
                <a:solidFill>
                  <a:srgbClr val="231F20"/>
                </a:solidFill>
                <a:latin typeface="unset"/>
                <a:ea typeface="Times New Roman" panose="02020603050405020304" pitchFamily="18" charset="0"/>
                <a:cs typeface="Arial" panose="020B0604020202020204" pitchFamily="34" charset="0"/>
              </a:rPr>
              <a:t> as </a:t>
            </a:r>
            <a:r>
              <a:rPr lang="en-IN" sz="2600" spc="15" dirty="0" err="1">
                <a:solidFill>
                  <a:srgbClr val="231F20"/>
                </a:solidFill>
                <a:latin typeface="unset"/>
                <a:ea typeface="Times New Roman" panose="02020603050405020304" pitchFamily="18" charset="0"/>
                <a:cs typeface="Arial" panose="020B0604020202020204" pitchFamily="34" charset="0"/>
              </a:rPr>
              <a:t>mtp</a:t>
            </a:r>
            <a:r>
              <a:rPr lang="en-IN" sz="2600" spc="15" dirty="0">
                <a:solidFill>
                  <a:srgbClr val="231F20"/>
                </a:solidFill>
                <a:latin typeface="unset"/>
                <a:ea typeface="Times New Roman" panose="02020603050405020304" pitchFamily="18" charset="0"/>
                <a:cs typeface="Arial" panose="020B0604020202020204" pitchFamily="34" charset="0"/>
              </a:rPr>
              <a:t>  </a:t>
            </a:r>
            <a:endParaRPr lang="en-IN" sz="2600" b="1" dirty="0">
              <a:latin typeface="Times New Roman" panose="02020603050405020304" pitchFamily="18" charset="0"/>
              <a:ea typeface="Times New Roman" panose="02020603050405020304" pitchFamily="18" charset="0"/>
            </a:endParaRPr>
          </a:p>
          <a:p>
            <a:pPr algn="just"/>
            <a:r>
              <a:rPr lang="en-IN" sz="2600" spc="15" dirty="0">
                <a:solidFill>
                  <a:srgbClr val="231F20"/>
                </a:solidFill>
                <a:latin typeface="unset"/>
                <a:ea typeface="Times New Roman" panose="02020603050405020304" pitchFamily="18" charset="0"/>
                <a:cs typeface="Arial" panose="020B0604020202020204" pitchFamily="34" charset="0"/>
              </a:rPr>
              <a:t>import pandas as </a:t>
            </a:r>
            <a:r>
              <a:rPr lang="en-IN" sz="2600" spc="15" dirty="0" err="1">
                <a:solidFill>
                  <a:srgbClr val="231F20"/>
                </a:solidFill>
                <a:latin typeface="unset"/>
                <a:ea typeface="Times New Roman" panose="02020603050405020304" pitchFamily="18" charset="0"/>
                <a:cs typeface="Arial" panose="020B0604020202020204" pitchFamily="34" charset="0"/>
              </a:rPr>
              <a:t>pd</a:t>
            </a:r>
            <a:r>
              <a:rPr lang="en-IN" sz="2600" spc="15" dirty="0">
                <a:solidFill>
                  <a:srgbClr val="231F20"/>
                </a:solidFill>
                <a:latin typeface="unset"/>
                <a:ea typeface="Times New Roman" panose="02020603050405020304" pitchFamily="18" charset="0"/>
                <a:cs typeface="Arial" panose="020B0604020202020204" pitchFamily="34" charset="0"/>
              </a:rPr>
              <a:t>  </a:t>
            </a:r>
            <a:endParaRPr lang="en-IN" sz="2600" spc="15" dirty="0" smtClean="0">
              <a:solidFill>
                <a:srgbClr val="231F20"/>
              </a:solidFill>
              <a:latin typeface="unset"/>
              <a:ea typeface="Times New Roman" panose="02020603050405020304" pitchFamily="18" charset="0"/>
              <a:cs typeface="Arial" panose="020B0604020202020204" pitchFamily="34" charset="0"/>
            </a:endParaRPr>
          </a:p>
          <a:p>
            <a:pPr algn="just"/>
            <a:endParaRPr lang="en-IN" sz="2600" b="1" dirty="0">
              <a:latin typeface="Times New Roman" panose="02020603050405020304" pitchFamily="18" charset="0"/>
              <a:ea typeface="Times New Roman" panose="02020603050405020304" pitchFamily="18" charset="0"/>
            </a:endParaRPr>
          </a:p>
          <a:p>
            <a:pPr algn="just"/>
            <a:r>
              <a:rPr lang="en-IN" sz="2600" spc="15" dirty="0">
                <a:solidFill>
                  <a:srgbClr val="231F20"/>
                </a:solidFill>
                <a:latin typeface="unset"/>
                <a:ea typeface="Times New Roman" panose="02020603050405020304" pitchFamily="18" charset="0"/>
                <a:cs typeface="Arial" panose="020B0604020202020204" pitchFamily="34" charset="0"/>
              </a:rPr>
              <a:t>#importing datasets  </a:t>
            </a:r>
            <a:endParaRPr lang="en-IN" sz="2600" b="1" dirty="0">
              <a:latin typeface="Times New Roman" panose="02020603050405020304" pitchFamily="18" charset="0"/>
              <a:ea typeface="Times New Roman" panose="02020603050405020304" pitchFamily="18" charset="0"/>
            </a:endParaRPr>
          </a:p>
          <a:p>
            <a:pPr algn="just"/>
            <a:r>
              <a:rPr lang="en-IN" sz="2600" spc="15" dirty="0" err="1">
                <a:solidFill>
                  <a:srgbClr val="231F20"/>
                </a:solidFill>
                <a:latin typeface="unset"/>
                <a:ea typeface="Times New Roman" panose="02020603050405020304" pitchFamily="18" charset="0"/>
                <a:cs typeface="Arial" panose="020B0604020202020204" pitchFamily="34" charset="0"/>
              </a:rPr>
              <a:t>data_set</a:t>
            </a:r>
            <a:r>
              <a:rPr lang="en-IN" sz="2600" spc="15" dirty="0">
                <a:solidFill>
                  <a:srgbClr val="231F20"/>
                </a:solidFill>
                <a:latin typeface="unset"/>
                <a:ea typeface="Times New Roman" panose="02020603050405020304" pitchFamily="18" charset="0"/>
                <a:cs typeface="Arial" panose="020B0604020202020204" pitchFamily="34" charset="0"/>
              </a:rPr>
              <a:t>= </a:t>
            </a:r>
            <a:r>
              <a:rPr lang="en-IN" sz="2600" spc="15" dirty="0" err="1">
                <a:solidFill>
                  <a:srgbClr val="231F20"/>
                </a:solidFill>
                <a:latin typeface="unset"/>
                <a:ea typeface="Times New Roman" panose="02020603050405020304" pitchFamily="18" charset="0"/>
                <a:cs typeface="Arial" panose="020B0604020202020204" pitchFamily="34" charset="0"/>
              </a:rPr>
              <a:t>pd.read_csv</a:t>
            </a:r>
            <a:r>
              <a:rPr lang="en-IN" sz="2600" spc="15" dirty="0">
                <a:solidFill>
                  <a:srgbClr val="231F20"/>
                </a:solidFill>
                <a:latin typeface="unset"/>
                <a:ea typeface="Times New Roman" panose="02020603050405020304" pitchFamily="18" charset="0"/>
                <a:cs typeface="Arial" panose="020B0604020202020204" pitchFamily="34" charset="0"/>
              </a:rPr>
              <a:t>('Dataset.csv')  </a:t>
            </a:r>
            <a:endParaRPr lang="en-IN" sz="2600" b="1" dirty="0">
              <a:latin typeface="Times New Roman" panose="02020603050405020304" pitchFamily="18" charset="0"/>
              <a:ea typeface="Times New Roman" panose="02020603050405020304" pitchFamily="18" charset="0"/>
            </a:endParaRPr>
          </a:p>
          <a:p>
            <a:pPr algn="just"/>
            <a:r>
              <a:rPr lang="en-IN" sz="2600" spc="15" dirty="0">
                <a:solidFill>
                  <a:srgbClr val="231F20"/>
                </a:solidFill>
                <a:latin typeface="unset"/>
                <a:ea typeface="Times New Roman" panose="02020603050405020304" pitchFamily="18" charset="0"/>
                <a:cs typeface="Arial" panose="020B0604020202020204" pitchFamily="34" charset="0"/>
              </a:rPr>
              <a:t>print(</a:t>
            </a:r>
            <a:r>
              <a:rPr lang="en-IN" sz="2600" spc="15" dirty="0" err="1">
                <a:solidFill>
                  <a:srgbClr val="231F20"/>
                </a:solidFill>
                <a:latin typeface="unset"/>
                <a:ea typeface="Times New Roman" panose="02020603050405020304" pitchFamily="18" charset="0"/>
                <a:cs typeface="Arial" panose="020B0604020202020204" pitchFamily="34" charset="0"/>
              </a:rPr>
              <a:t>data_set</a:t>
            </a:r>
            <a:r>
              <a:rPr lang="en-IN" sz="2600" spc="15" dirty="0">
                <a:solidFill>
                  <a:srgbClr val="231F20"/>
                </a:solidFill>
                <a:latin typeface="unset"/>
                <a:ea typeface="Times New Roman" panose="02020603050405020304" pitchFamily="18" charset="0"/>
                <a:cs typeface="Arial" panose="020B0604020202020204" pitchFamily="34" charset="0"/>
              </a:rPr>
              <a:t>)</a:t>
            </a:r>
            <a:endParaRPr lang="en-IN" sz="2600" b="1" dirty="0">
              <a:latin typeface="Times New Roman" panose="02020603050405020304" pitchFamily="18" charset="0"/>
              <a:ea typeface="Times New Roman" panose="02020603050405020304" pitchFamily="18" charset="0"/>
            </a:endParaRPr>
          </a:p>
          <a:p>
            <a:pPr algn="just"/>
            <a:r>
              <a:rPr lang="en-IN" sz="2600" b="1" spc="15" dirty="0" err="1" smtClean="0">
                <a:solidFill>
                  <a:srgbClr val="231F20"/>
                </a:solidFill>
                <a:latin typeface="unset"/>
                <a:ea typeface="Times New Roman" panose="02020603050405020304" pitchFamily="18" charset="0"/>
                <a:cs typeface="Arial" panose="020B0604020202020204" pitchFamily="34" charset="0"/>
              </a:rPr>
              <a:t>data_set</a:t>
            </a:r>
            <a:r>
              <a:rPr lang="en-IN" sz="2600" b="1" spc="15" dirty="0">
                <a:solidFill>
                  <a:srgbClr val="231F20"/>
                </a:solidFill>
                <a:latin typeface="unset"/>
                <a:ea typeface="Times New Roman" panose="02020603050405020304" pitchFamily="18" charset="0"/>
                <a:cs typeface="Arial" panose="020B0604020202020204" pitchFamily="34" charset="0"/>
              </a:rPr>
              <a:t>['Age'] = </a:t>
            </a:r>
            <a:r>
              <a:rPr lang="en-IN" sz="2600" b="1" spc="15" dirty="0" err="1">
                <a:solidFill>
                  <a:srgbClr val="231F20"/>
                </a:solidFill>
                <a:latin typeface="unset"/>
                <a:ea typeface="Times New Roman" panose="02020603050405020304" pitchFamily="18" charset="0"/>
                <a:cs typeface="Arial" panose="020B0604020202020204" pitchFamily="34" charset="0"/>
              </a:rPr>
              <a:t>data_set</a:t>
            </a:r>
            <a:r>
              <a:rPr lang="en-IN" sz="2600" b="1" spc="15" dirty="0">
                <a:solidFill>
                  <a:srgbClr val="231F20"/>
                </a:solidFill>
                <a:latin typeface="unset"/>
                <a:ea typeface="Times New Roman" panose="02020603050405020304" pitchFamily="18" charset="0"/>
                <a:cs typeface="Arial" panose="020B0604020202020204" pitchFamily="34" charset="0"/>
              </a:rPr>
              <a:t>['Age'].</a:t>
            </a:r>
            <a:r>
              <a:rPr lang="en-IN" sz="2600" b="1" spc="15" dirty="0" err="1">
                <a:solidFill>
                  <a:srgbClr val="231F20"/>
                </a:solidFill>
                <a:latin typeface="unset"/>
                <a:ea typeface="Times New Roman" panose="02020603050405020304" pitchFamily="18" charset="0"/>
                <a:cs typeface="Arial" panose="020B0604020202020204" pitchFamily="34" charset="0"/>
              </a:rPr>
              <a:t>fillna</a:t>
            </a:r>
            <a:r>
              <a:rPr lang="en-IN" sz="2600" b="1" spc="15" dirty="0">
                <a:solidFill>
                  <a:srgbClr val="231F20"/>
                </a:solidFill>
                <a:latin typeface="unset"/>
                <a:ea typeface="Times New Roman" panose="02020603050405020304" pitchFamily="18" charset="0"/>
                <a:cs typeface="Arial" panose="020B0604020202020204" pitchFamily="34" charset="0"/>
              </a:rPr>
              <a:t>(</a:t>
            </a:r>
            <a:r>
              <a:rPr lang="en-IN" sz="2600" b="1" spc="15" dirty="0" err="1">
                <a:solidFill>
                  <a:srgbClr val="231F20"/>
                </a:solidFill>
                <a:latin typeface="unset"/>
                <a:ea typeface="Times New Roman" panose="02020603050405020304" pitchFamily="18" charset="0"/>
                <a:cs typeface="Arial" panose="020B0604020202020204" pitchFamily="34" charset="0"/>
              </a:rPr>
              <a:t>data_set</a:t>
            </a:r>
            <a:r>
              <a:rPr lang="en-IN" sz="2600" b="1" spc="15" dirty="0">
                <a:solidFill>
                  <a:srgbClr val="231F20"/>
                </a:solidFill>
                <a:latin typeface="unset"/>
                <a:ea typeface="Times New Roman" panose="02020603050405020304" pitchFamily="18" charset="0"/>
                <a:cs typeface="Arial" panose="020B0604020202020204" pitchFamily="34" charset="0"/>
              </a:rPr>
              <a:t>['Age'].mean())</a:t>
            </a:r>
            <a:endParaRPr lang="en-IN" sz="2600" b="1" dirty="0">
              <a:latin typeface="Times New Roman" panose="02020603050405020304" pitchFamily="18" charset="0"/>
              <a:ea typeface="Times New Roman" panose="02020603050405020304" pitchFamily="18" charset="0"/>
            </a:endParaRPr>
          </a:p>
          <a:p>
            <a:pPr algn="just"/>
            <a:r>
              <a:rPr lang="en-IN" sz="2600" spc="15" dirty="0">
                <a:solidFill>
                  <a:srgbClr val="231F20"/>
                </a:solidFill>
                <a:latin typeface="unset"/>
                <a:ea typeface="Times New Roman" panose="02020603050405020304" pitchFamily="18" charset="0"/>
                <a:cs typeface="Arial" panose="020B0604020202020204" pitchFamily="34" charset="0"/>
              </a:rPr>
              <a:t># print(</a:t>
            </a:r>
            <a:r>
              <a:rPr lang="en-IN" sz="2600" spc="15" dirty="0" err="1">
                <a:solidFill>
                  <a:srgbClr val="231F20"/>
                </a:solidFill>
                <a:latin typeface="unset"/>
                <a:ea typeface="Times New Roman" panose="02020603050405020304" pitchFamily="18" charset="0"/>
                <a:cs typeface="Arial" panose="020B0604020202020204" pitchFamily="34" charset="0"/>
              </a:rPr>
              <a:t>data_set</a:t>
            </a:r>
            <a:r>
              <a:rPr lang="en-IN" sz="2600" spc="15" dirty="0">
                <a:solidFill>
                  <a:srgbClr val="231F20"/>
                </a:solidFill>
                <a:latin typeface="unset"/>
                <a:ea typeface="Times New Roman" panose="02020603050405020304" pitchFamily="18" charset="0"/>
                <a:cs typeface="Arial" panose="020B0604020202020204" pitchFamily="34" charset="0"/>
              </a:rPr>
              <a:t>)</a:t>
            </a:r>
            <a:endParaRPr lang="en-IN" sz="2600" b="1" dirty="0">
              <a:latin typeface="Times New Roman" panose="02020603050405020304" pitchFamily="18" charset="0"/>
              <a:ea typeface="Times New Roman" panose="02020603050405020304" pitchFamily="18" charset="0"/>
            </a:endParaRPr>
          </a:p>
          <a:p>
            <a:pPr algn="just"/>
            <a:r>
              <a:rPr lang="en-IN" sz="2600" b="1" spc="15" dirty="0" err="1">
                <a:solidFill>
                  <a:srgbClr val="231F20"/>
                </a:solidFill>
                <a:latin typeface="unset"/>
                <a:ea typeface="Times New Roman" panose="02020603050405020304" pitchFamily="18" charset="0"/>
                <a:cs typeface="Arial" panose="020B0604020202020204" pitchFamily="34" charset="0"/>
              </a:rPr>
              <a:t>data_set</a:t>
            </a:r>
            <a:r>
              <a:rPr lang="en-IN" sz="2600" b="1" spc="15" dirty="0">
                <a:solidFill>
                  <a:srgbClr val="231F20"/>
                </a:solidFill>
                <a:latin typeface="unset"/>
                <a:ea typeface="Times New Roman" panose="02020603050405020304" pitchFamily="18" charset="0"/>
                <a:cs typeface="Arial" panose="020B0604020202020204" pitchFamily="34" charset="0"/>
              </a:rPr>
              <a:t>['Salary'] = </a:t>
            </a:r>
            <a:r>
              <a:rPr lang="en-IN" sz="2600" b="1" spc="15" dirty="0" err="1">
                <a:solidFill>
                  <a:srgbClr val="231F20"/>
                </a:solidFill>
                <a:latin typeface="unset"/>
                <a:ea typeface="Times New Roman" panose="02020603050405020304" pitchFamily="18" charset="0"/>
                <a:cs typeface="Arial" panose="020B0604020202020204" pitchFamily="34" charset="0"/>
              </a:rPr>
              <a:t>data_set</a:t>
            </a:r>
            <a:r>
              <a:rPr lang="en-IN" sz="2600" b="1" spc="15" dirty="0">
                <a:solidFill>
                  <a:srgbClr val="231F20"/>
                </a:solidFill>
                <a:latin typeface="unset"/>
                <a:ea typeface="Times New Roman" panose="02020603050405020304" pitchFamily="18" charset="0"/>
                <a:cs typeface="Arial" panose="020B0604020202020204" pitchFamily="34" charset="0"/>
              </a:rPr>
              <a:t>['Salary'].</a:t>
            </a:r>
            <a:r>
              <a:rPr lang="en-IN" sz="2600" b="1" spc="15" dirty="0" err="1">
                <a:solidFill>
                  <a:srgbClr val="231F20"/>
                </a:solidFill>
                <a:latin typeface="unset"/>
                <a:ea typeface="Times New Roman" panose="02020603050405020304" pitchFamily="18" charset="0"/>
                <a:cs typeface="Arial" panose="020B0604020202020204" pitchFamily="34" charset="0"/>
              </a:rPr>
              <a:t>fillna</a:t>
            </a:r>
            <a:r>
              <a:rPr lang="en-IN" sz="2600" b="1" spc="15" dirty="0">
                <a:solidFill>
                  <a:srgbClr val="231F20"/>
                </a:solidFill>
                <a:latin typeface="unset"/>
                <a:ea typeface="Times New Roman" panose="02020603050405020304" pitchFamily="18" charset="0"/>
                <a:cs typeface="Arial" panose="020B0604020202020204" pitchFamily="34" charset="0"/>
              </a:rPr>
              <a:t>(</a:t>
            </a:r>
            <a:r>
              <a:rPr lang="en-IN" sz="2600" b="1" spc="15" dirty="0" err="1">
                <a:solidFill>
                  <a:srgbClr val="231F20"/>
                </a:solidFill>
                <a:latin typeface="unset"/>
                <a:ea typeface="Times New Roman" panose="02020603050405020304" pitchFamily="18" charset="0"/>
                <a:cs typeface="Arial" panose="020B0604020202020204" pitchFamily="34" charset="0"/>
              </a:rPr>
              <a:t>data_set</a:t>
            </a:r>
            <a:r>
              <a:rPr lang="en-IN" sz="2600" b="1" spc="15" dirty="0">
                <a:solidFill>
                  <a:srgbClr val="231F20"/>
                </a:solidFill>
                <a:latin typeface="unset"/>
                <a:ea typeface="Times New Roman" panose="02020603050405020304" pitchFamily="18" charset="0"/>
                <a:cs typeface="Arial" panose="020B0604020202020204" pitchFamily="34" charset="0"/>
              </a:rPr>
              <a:t>['Salary'].mean</a:t>
            </a:r>
            <a:r>
              <a:rPr lang="en-IN" sz="2600" b="1" spc="15" dirty="0" smtClean="0">
                <a:solidFill>
                  <a:srgbClr val="231F20"/>
                </a:solidFill>
                <a:latin typeface="unset"/>
                <a:ea typeface="Times New Roman" panose="02020603050405020304" pitchFamily="18" charset="0"/>
                <a:cs typeface="Arial" panose="020B0604020202020204" pitchFamily="34" charset="0"/>
              </a:rPr>
              <a:t>())</a:t>
            </a:r>
          </a:p>
          <a:p>
            <a:pPr algn="just"/>
            <a:r>
              <a:rPr lang="en-IN" sz="2600" spc="15" dirty="0">
                <a:solidFill>
                  <a:srgbClr val="231F20"/>
                </a:solidFill>
                <a:latin typeface="unset"/>
                <a:ea typeface="Times New Roman" panose="02020603050405020304" pitchFamily="18" charset="0"/>
                <a:cs typeface="Arial" panose="020B0604020202020204" pitchFamily="34" charset="0"/>
              </a:rPr>
              <a:t>print(</a:t>
            </a:r>
            <a:r>
              <a:rPr lang="en-IN" sz="2600" spc="15" dirty="0" err="1">
                <a:solidFill>
                  <a:srgbClr val="231F20"/>
                </a:solidFill>
                <a:latin typeface="unset"/>
                <a:ea typeface="Times New Roman" panose="02020603050405020304" pitchFamily="18" charset="0"/>
                <a:cs typeface="Arial" panose="020B0604020202020204" pitchFamily="34" charset="0"/>
              </a:rPr>
              <a:t>data_set</a:t>
            </a:r>
            <a:r>
              <a:rPr lang="en-IN" sz="2600" spc="15" dirty="0">
                <a:solidFill>
                  <a:srgbClr val="231F20"/>
                </a:solidFill>
                <a:latin typeface="unset"/>
                <a:ea typeface="Times New Roman" panose="02020603050405020304" pitchFamily="18" charset="0"/>
                <a:cs typeface="Arial" panose="020B0604020202020204" pitchFamily="34" charset="0"/>
              </a:rPr>
              <a:t>)</a:t>
            </a:r>
            <a:endParaRPr lang="en-IN" sz="2600" b="1" dirty="0">
              <a:latin typeface="Times New Roman" panose="02020603050405020304" pitchFamily="18" charset="0"/>
              <a:ea typeface="Times New Roman" panose="02020603050405020304" pitchFamily="18" charset="0"/>
            </a:endParaRPr>
          </a:p>
          <a:p>
            <a:pPr algn="just"/>
            <a:endParaRPr lang="en-IN" sz="26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08020637"/>
      </p:ext>
    </p:extLst>
  </p:cSld>
  <p:clrMapOvr>
    <a:masterClrMapping/>
  </p:clrMapOvr>
  <p:transition spd="slow">
    <p:wipe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8403" y="2466017"/>
            <a:ext cx="5106113" cy="3886742"/>
          </a:xfrm>
          <a:prstGeom prst="rect">
            <a:avLst/>
          </a:prstGeom>
        </p:spPr>
      </p:pic>
      <p:pic>
        <p:nvPicPr>
          <p:cNvPr id="3" name="Picture 2"/>
          <p:cNvPicPr>
            <a:picLocks noChangeAspect="1"/>
          </p:cNvPicPr>
          <p:nvPr/>
        </p:nvPicPr>
        <p:blipFill>
          <a:blip r:embed="rId3"/>
          <a:stretch>
            <a:fillRect/>
          </a:stretch>
        </p:blipFill>
        <p:spPr>
          <a:xfrm>
            <a:off x="6286343" y="2466017"/>
            <a:ext cx="5068007" cy="3886742"/>
          </a:xfrm>
          <a:prstGeom prst="rect">
            <a:avLst/>
          </a:prstGeom>
        </p:spPr>
      </p:pic>
      <p:sp>
        <p:nvSpPr>
          <p:cNvPr id="4" name="Rectangle 3"/>
          <p:cNvSpPr/>
          <p:nvPr/>
        </p:nvSpPr>
        <p:spPr>
          <a:xfrm>
            <a:off x="417920" y="273454"/>
            <a:ext cx="11280743" cy="1292662"/>
          </a:xfrm>
          <a:prstGeom prst="rect">
            <a:avLst/>
          </a:prstGeom>
        </p:spPr>
        <p:txBody>
          <a:bodyPr wrap="square">
            <a:spAutoFit/>
          </a:bodyPr>
          <a:lstStyle/>
          <a:p>
            <a:pPr algn="just"/>
            <a:r>
              <a:rPr lang="en-IN" sz="2600" spc="15" dirty="0" err="1" smtClean="0">
                <a:solidFill>
                  <a:srgbClr val="231F20"/>
                </a:solidFill>
                <a:latin typeface="unset"/>
                <a:ea typeface="Times New Roman" panose="02020603050405020304" pitchFamily="18" charset="0"/>
                <a:cs typeface="Arial" panose="020B0604020202020204" pitchFamily="34" charset="0"/>
              </a:rPr>
              <a:t>data_set</a:t>
            </a:r>
            <a:r>
              <a:rPr lang="en-IN" sz="2600" spc="15" dirty="0">
                <a:solidFill>
                  <a:srgbClr val="231F20"/>
                </a:solidFill>
                <a:latin typeface="unset"/>
                <a:ea typeface="Times New Roman" panose="02020603050405020304" pitchFamily="18" charset="0"/>
                <a:cs typeface="Arial" panose="020B0604020202020204" pitchFamily="34" charset="0"/>
              </a:rPr>
              <a:t>['Age'] = </a:t>
            </a:r>
            <a:r>
              <a:rPr lang="en-IN" sz="2600" spc="15" dirty="0" err="1">
                <a:solidFill>
                  <a:srgbClr val="231F20"/>
                </a:solidFill>
                <a:latin typeface="unset"/>
                <a:ea typeface="Times New Roman" panose="02020603050405020304" pitchFamily="18" charset="0"/>
                <a:cs typeface="Arial" panose="020B0604020202020204" pitchFamily="34" charset="0"/>
              </a:rPr>
              <a:t>data_set</a:t>
            </a:r>
            <a:r>
              <a:rPr lang="en-IN" sz="2600" spc="15" dirty="0">
                <a:solidFill>
                  <a:srgbClr val="231F20"/>
                </a:solidFill>
                <a:latin typeface="unset"/>
                <a:ea typeface="Times New Roman" panose="02020603050405020304" pitchFamily="18" charset="0"/>
                <a:cs typeface="Arial" panose="020B0604020202020204" pitchFamily="34" charset="0"/>
              </a:rPr>
              <a:t>['Age'].</a:t>
            </a:r>
            <a:r>
              <a:rPr lang="en-IN" sz="2600" spc="15" dirty="0" err="1">
                <a:solidFill>
                  <a:srgbClr val="231F20"/>
                </a:solidFill>
                <a:latin typeface="unset"/>
                <a:ea typeface="Times New Roman" panose="02020603050405020304" pitchFamily="18" charset="0"/>
                <a:cs typeface="Arial" panose="020B0604020202020204" pitchFamily="34" charset="0"/>
              </a:rPr>
              <a:t>fillna</a:t>
            </a:r>
            <a:r>
              <a:rPr lang="en-IN" sz="2600" spc="15" dirty="0">
                <a:solidFill>
                  <a:srgbClr val="231F20"/>
                </a:solidFill>
                <a:latin typeface="unset"/>
                <a:ea typeface="Times New Roman" panose="02020603050405020304" pitchFamily="18" charset="0"/>
                <a:cs typeface="Arial" panose="020B0604020202020204" pitchFamily="34" charset="0"/>
              </a:rPr>
              <a:t>(</a:t>
            </a:r>
            <a:r>
              <a:rPr lang="en-IN" sz="2600" spc="15" dirty="0" err="1">
                <a:solidFill>
                  <a:srgbClr val="231F20"/>
                </a:solidFill>
                <a:latin typeface="unset"/>
                <a:ea typeface="Times New Roman" panose="02020603050405020304" pitchFamily="18" charset="0"/>
                <a:cs typeface="Arial" panose="020B0604020202020204" pitchFamily="34" charset="0"/>
              </a:rPr>
              <a:t>data_set</a:t>
            </a:r>
            <a:r>
              <a:rPr lang="en-IN" sz="2600" spc="15" dirty="0">
                <a:solidFill>
                  <a:srgbClr val="231F20"/>
                </a:solidFill>
                <a:latin typeface="unset"/>
                <a:ea typeface="Times New Roman" panose="02020603050405020304" pitchFamily="18" charset="0"/>
                <a:cs typeface="Arial" panose="020B0604020202020204" pitchFamily="34" charset="0"/>
              </a:rPr>
              <a:t>['Age'].mean</a:t>
            </a:r>
            <a:r>
              <a:rPr lang="en-IN" sz="2600" spc="15" dirty="0" smtClean="0">
                <a:solidFill>
                  <a:srgbClr val="231F20"/>
                </a:solidFill>
                <a:latin typeface="unset"/>
                <a:ea typeface="Times New Roman" panose="02020603050405020304" pitchFamily="18" charset="0"/>
                <a:cs typeface="Arial" panose="020B0604020202020204" pitchFamily="34" charset="0"/>
              </a:rPr>
              <a:t>())</a:t>
            </a:r>
          </a:p>
          <a:p>
            <a:pPr algn="just"/>
            <a:endParaRPr lang="en-IN" sz="2600" dirty="0">
              <a:latin typeface="Times New Roman" panose="02020603050405020304" pitchFamily="18" charset="0"/>
              <a:ea typeface="Times New Roman" panose="02020603050405020304" pitchFamily="18" charset="0"/>
            </a:endParaRPr>
          </a:p>
          <a:p>
            <a:pPr algn="just"/>
            <a:r>
              <a:rPr lang="en-IN" sz="2600" spc="15" dirty="0" err="1" smtClean="0">
                <a:solidFill>
                  <a:srgbClr val="231F20"/>
                </a:solidFill>
                <a:latin typeface="unset"/>
                <a:ea typeface="Times New Roman" panose="02020603050405020304" pitchFamily="18" charset="0"/>
                <a:cs typeface="Arial" panose="020B0604020202020204" pitchFamily="34" charset="0"/>
              </a:rPr>
              <a:t>data_set</a:t>
            </a:r>
            <a:r>
              <a:rPr lang="en-IN" sz="2600" spc="15" dirty="0">
                <a:solidFill>
                  <a:srgbClr val="231F20"/>
                </a:solidFill>
                <a:latin typeface="unset"/>
                <a:ea typeface="Times New Roman" panose="02020603050405020304" pitchFamily="18" charset="0"/>
                <a:cs typeface="Arial" panose="020B0604020202020204" pitchFamily="34" charset="0"/>
              </a:rPr>
              <a:t>['Salary'] = </a:t>
            </a:r>
            <a:r>
              <a:rPr lang="en-IN" sz="2600" spc="15" dirty="0" err="1">
                <a:solidFill>
                  <a:srgbClr val="231F20"/>
                </a:solidFill>
                <a:latin typeface="unset"/>
                <a:ea typeface="Times New Roman" panose="02020603050405020304" pitchFamily="18" charset="0"/>
                <a:cs typeface="Arial" panose="020B0604020202020204" pitchFamily="34" charset="0"/>
              </a:rPr>
              <a:t>data_set</a:t>
            </a:r>
            <a:r>
              <a:rPr lang="en-IN" sz="2600" spc="15" dirty="0">
                <a:solidFill>
                  <a:srgbClr val="231F20"/>
                </a:solidFill>
                <a:latin typeface="unset"/>
                <a:ea typeface="Times New Roman" panose="02020603050405020304" pitchFamily="18" charset="0"/>
                <a:cs typeface="Arial" panose="020B0604020202020204" pitchFamily="34" charset="0"/>
              </a:rPr>
              <a:t>['Salary'].</a:t>
            </a:r>
            <a:r>
              <a:rPr lang="en-IN" sz="2600" spc="15" dirty="0" err="1">
                <a:solidFill>
                  <a:srgbClr val="231F20"/>
                </a:solidFill>
                <a:latin typeface="unset"/>
                <a:ea typeface="Times New Roman" panose="02020603050405020304" pitchFamily="18" charset="0"/>
                <a:cs typeface="Arial" panose="020B0604020202020204" pitchFamily="34" charset="0"/>
              </a:rPr>
              <a:t>fillna</a:t>
            </a:r>
            <a:r>
              <a:rPr lang="en-IN" sz="2600" spc="15" dirty="0">
                <a:solidFill>
                  <a:srgbClr val="231F20"/>
                </a:solidFill>
                <a:latin typeface="unset"/>
                <a:ea typeface="Times New Roman" panose="02020603050405020304" pitchFamily="18" charset="0"/>
                <a:cs typeface="Arial" panose="020B0604020202020204" pitchFamily="34" charset="0"/>
              </a:rPr>
              <a:t>(</a:t>
            </a:r>
            <a:r>
              <a:rPr lang="en-IN" sz="2600" spc="15" dirty="0" err="1">
                <a:solidFill>
                  <a:srgbClr val="231F20"/>
                </a:solidFill>
                <a:latin typeface="unset"/>
                <a:ea typeface="Times New Roman" panose="02020603050405020304" pitchFamily="18" charset="0"/>
                <a:cs typeface="Arial" panose="020B0604020202020204" pitchFamily="34" charset="0"/>
              </a:rPr>
              <a:t>data_set</a:t>
            </a:r>
            <a:r>
              <a:rPr lang="en-IN" sz="2600" spc="15" dirty="0">
                <a:solidFill>
                  <a:srgbClr val="231F20"/>
                </a:solidFill>
                <a:latin typeface="unset"/>
                <a:ea typeface="Times New Roman" panose="02020603050405020304" pitchFamily="18" charset="0"/>
                <a:cs typeface="Arial" panose="020B0604020202020204" pitchFamily="34" charset="0"/>
              </a:rPr>
              <a:t>['Salary'].mean</a:t>
            </a:r>
            <a:r>
              <a:rPr lang="en-IN" sz="2600" spc="15" dirty="0" smtClean="0">
                <a:solidFill>
                  <a:srgbClr val="231F20"/>
                </a:solidFill>
                <a:latin typeface="unset"/>
                <a:ea typeface="Times New Roman" panose="02020603050405020304" pitchFamily="18" charset="0"/>
                <a:cs typeface="Arial" panose="020B0604020202020204" pitchFamily="34" charset="0"/>
              </a:rPr>
              <a:t>())</a:t>
            </a:r>
            <a:endParaRPr lang="en-IN" sz="2600" spc="15" dirty="0">
              <a:solidFill>
                <a:srgbClr val="231F20"/>
              </a:solidFill>
              <a:latin typeface="unse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104306847"/>
      </p:ext>
    </p:extLst>
  </p:cSld>
  <p:clrMapOvr>
    <a:masterClrMapping/>
  </p:clrMapOvr>
  <p:transition spd="slow">
    <p:wipe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smtClean="0"/>
              <a:t>References</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u="sng" dirty="0">
                <a:hlinkClick r:id="rId2"/>
              </a:rPr>
              <a:t>https://www.geeksforgeeks.org/data-cleansing-introduction</a:t>
            </a:r>
            <a:r>
              <a:rPr lang="en-IN" u="sng" dirty="0" smtClean="0">
                <a:hlinkClick r:id="rId2"/>
              </a:rPr>
              <a:t>/</a:t>
            </a:r>
            <a:endParaRPr lang="en-IN" u="sng" dirty="0" smtClean="0"/>
          </a:p>
          <a:p>
            <a:pPr algn="just"/>
            <a:r>
              <a:rPr lang="en-IN" u="sng" dirty="0">
                <a:hlinkClick r:id="rId3"/>
              </a:rPr>
              <a:t>https://www.simplilearn.com/data-imputation-article</a:t>
            </a:r>
            <a:endParaRPr lang="en-IN" dirty="0"/>
          </a:p>
          <a:p>
            <a:pPr algn="just"/>
            <a:endParaRPr lang="en-US" b="1" dirty="0" smtClean="0"/>
          </a:p>
          <a:p>
            <a:pPr algn="just"/>
            <a:endParaRPr lang="en-IN" b="1" dirty="0"/>
          </a:p>
          <a:p>
            <a:pPr algn="just"/>
            <a:endParaRPr lang="en-IN" dirty="0"/>
          </a:p>
        </p:txBody>
      </p:sp>
      <p:pic>
        <p:nvPicPr>
          <p:cNvPr id="5" name="Picture 4"/>
          <p:cNvPicPr/>
          <p:nvPr/>
        </p:nvPicPr>
        <p:blipFill>
          <a:blip r:embed="rId4"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832162733"/>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a:t>3.4 Encoding Categorical Data</a:t>
            </a:r>
            <a:endParaRPr lang="en-IN"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dirty="0"/>
              <a:t>Categorical data is data which has some categories such as, in our dataset; there are two categorical variable, Country, and Purchased.</a:t>
            </a:r>
          </a:p>
          <a:p>
            <a:pPr algn="just"/>
            <a:r>
              <a:rPr lang="en-IN" dirty="0"/>
              <a:t>Since machine learning model completely works on </a:t>
            </a:r>
            <a:r>
              <a:rPr lang="en-IN" dirty="0" smtClean="0"/>
              <a:t>numbers</a:t>
            </a:r>
          </a:p>
          <a:p>
            <a:pPr algn="just"/>
            <a:r>
              <a:rPr lang="en-IN" dirty="0" smtClean="0"/>
              <a:t>if </a:t>
            </a:r>
            <a:r>
              <a:rPr lang="en-IN" dirty="0"/>
              <a:t>our dataset would have a categorical variable, then it may create trouble while building the model. </a:t>
            </a:r>
            <a:endParaRPr lang="en-IN" dirty="0" smtClean="0"/>
          </a:p>
          <a:p>
            <a:pPr algn="just"/>
            <a:r>
              <a:rPr lang="en-IN" dirty="0" smtClean="0"/>
              <a:t>So </a:t>
            </a:r>
            <a:r>
              <a:rPr lang="en-IN" dirty="0"/>
              <a:t>it is necessary to encode these categorical variables into numbers</a:t>
            </a:r>
            <a:r>
              <a:rPr lang="en-IN" dirty="0" smtClean="0"/>
              <a:t>.</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497549846"/>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a:t>3.4 Encoding Categorical Data</a:t>
            </a:r>
            <a:endParaRPr lang="en-IN"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dirty="0" smtClean="0"/>
              <a:t>So </a:t>
            </a:r>
            <a:r>
              <a:rPr lang="en-IN" dirty="0"/>
              <a:t>it is necessary to encode these categorical variables into numbers</a:t>
            </a:r>
            <a:r>
              <a:rPr lang="en-IN" dirty="0" smtClean="0"/>
              <a:t>.</a:t>
            </a:r>
          </a:p>
          <a:p>
            <a:pPr algn="just"/>
            <a:r>
              <a:rPr lang="en-US" dirty="0" smtClean="0"/>
              <a:t>Some techniques are </a:t>
            </a:r>
          </a:p>
          <a:p>
            <a:pPr algn="just"/>
            <a:r>
              <a:rPr lang="en-US" dirty="0" smtClean="0"/>
              <a:t>1. </a:t>
            </a:r>
            <a:r>
              <a:rPr lang="en-US" b="1" dirty="0"/>
              <a:t>Label Encoding </a:t>
            </a:r>
          </a:p>
          <a:p>
            <a:pPr algn="just"/>
            <a:r>
              <a:rPr lang="en-US" dirty="0" smtClean="0"/>
              <a:t>2. Dummy Encoding - One Hot Encoding</a:t>
            </a: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505035364"/>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pPr algn="just"/>
            <a:r>
              <a:rPr lang="en-US" b="1" dirty="0"/>
              <a:t>Label Encoding </a:t>
            </a:r>
          </a:p>
        </p:txBody>
      </p:sp>
      <p:sp>
        <p:nvSpPr>
          <p:cNvPr id="3" name="Content Placeholder 2"/>
          <p:cNvSpPr>
            <a:spLocks noGrp="1"/>
          </p:cNvSpPr>
          <p:nvPr>
            <p:ph idx="1"/>
          </p:nvPr>
        </p:nvSpPr>
        <p:spPr>
          <a:xfrm>
            <a:off x="418010" y="1645670"/>
            <a:ext cx="11260183" cy="4351338"/>
          </a:xfrm>
        </p:spPr>
        <p:txBody>
          <a:bodyPr>
            <a:normAutofit/>
          </a:bodyPr>
          <a:lstStyle/>
          <a:p>
            <a:r>
              <a:rPr lang="en-IN" b="1" dirty="0"/>
              <a:t>For Country variable:</a:t>
            </a:r>
            <a:endParaRPr lang="en-IN" dirty="0"/>
          </a:p>
          <a:p>
            <a:r>
              <a:rPr lang="en-IN" dirty="0"/>
              <a:t>Firstly, we will convert the country variables into categorical data. So to do this, we will use </a:t>
            </a:r>
            <a:r>
              <a:rPr lang="en-IN" b="1" dirty="0" err="1"/>
              <a:t>LabelEncoder</a:t>
            </a:r>
            <a:r>
              <a:rPr lang="en-IN" b="1" dirty="0"/>
              <a:t>()</a:t>
            </a:r>
            <a:r>
              <a:rPr lang="en-IN" dirty="0"/>
              <a:t> class from </a:t>
            </a:r>
            <a:r>
              <a:rPr lang="en-IN" b="1" dirty="0" err="1"/>
              <a:t>preprocessing</a:t>
            </a:r>
            <a:r>
              <a:rPr lang="en-IN" dirty="0"/>
              <a:t> library</a:t>
            </a:r>
            <a:r>
              <a:rPr lang="en-IN" dirty="0" smtClean="0"/>
              <a:t>.</a:t>
            </a:r>
          </a:p>
          <a:p>
            <a:pPr fontAlgn="base"/>
            <a:r>
              <a:rPr lang="en-US" b="1" dirty="0" smtClean="0"/>
              <a:t>Label </a:t>
            </a:r>
            <a:r>
              <a:rPr lang="en-US" b="1" dirty="0"/>
              <a:t>Encoding </a:t>
            </a:r>
          </a:p>
          <a:p>
            <a:pPr fontAlgn="base"/>
            <a:r>
              <a:rPr lang="en-US" b="1" dirty="0"/>
              <a:t>Label Encoding</a:t>
            </a:r>
            <a:r>
              <a:rPr lang="en-US" dirty="0"/>
              <a:t> is a technique that is used to convert categorical columns into numerical ones</a:t>
            </a:r>
          </a:p>
          <a:p>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533820482"/>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pPr algn="just"/>
            <a:r>
              <a:rPr lang="en-US" b="1" dirty="0"/>
              <a:t>Label Encoding </a:t>
            </a:r>
          </a:p>
        </p:txBody>
      </p:sp>
      <p:sp>
        <p:nvSpPr>
          <p:cNvPr id="3" name="Content Placeholder 2"/>
          <p:cNvSpPr>
            <a:spLocks noGrp="1"/>
          </p:cNvSpPr>
          <p:nvPr>
            <p:ph idx="1"/>
          </p:nvPr>
        </p:nvSpPr>
        <p:spPr>
          <a:xfrm>
            <a:off x="418010" y="1645670"/>
            <a:ext cx="11260183" cy="4351338"/>
          </a:xfrm>
        </p:spPr>
        <p:txBody>
          <a:bodyPr>
            <a:normAutofit/>
          </a:bodyPr>
          <a:lstStyle/>
          <a:p>
            <a:pPr lvl="0" algn="just"/>
            <a:r>
              <a:rPr lang="en-US" dirty="0"/>
              <a:t>After applying label encoding, the Height column is converted into a numerical column having elements 0,1, and 2 where 0 is the label for tall, 1 is the label for medium, and 2 is the label for short height.</a:t>
            </a: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pic>
        <p:nvPicPr>
          <p:cNvPr id="6" name="Picture 5"/>
          <p:cNvPicPr>
            <a:picLocks noChangeAspect="1"/>
          </p:cNvPicPr>
          <p:nvPr/>
        </p:nvPicPr>
        <p:blipFill>
          <a:blip r:embed="rId3"/>
          <a:stretch>
            <a:fillRect/>
          </a:stretch>
        </p:blipFill>
        <p:spPr>
          <a:xfrm>
            <a:off x="4310775" y="2869320"/>
            <a:ext cx="2608902" cy="3790469"/>
          </a:xfrm>
          <a:prstGeom prst="rect">
            <a:avLst/>
          </a:prstGeom>
        </p:spPr>
      </p:pic>
    </p:spTree>
    <p:extLst>
      <p:ext uri="{BB962C8B-B14F-4D97-AF65-F5344CB8AC3E}">
        <p14:creationId xmlns:p14="http://schemas.microsoft.com/office/powerpoint/2010/main" val="2398151189"/>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pPr algn="just"/>
            <a:r>
              <a:rPr lang="en-US" b="1" dirty="0"/>
              <a:t>Label Encoding </a:t>
            </a:r>
          </a:p>
        </p:txBody>
      </p:sp>
      <p:sp>
        <p:nvSpPr>
          <p:cNvPr id="3" name="Content Placeholder 2"/>
          <p:cNvSpPr>
            <a:spLocks noGrp="1"/>
          </p:cNvSpPr>
          <p:nvPr>
            <p:ph idx="1"/>
          </p:nvPr>
        </p:nvSpPr>
        <p:spPr>
          <a:xfrm>
            <a:off x="418010" y="1645670"/>
            <a:ext cx="11260183" cy="4351338"/>
          </a:xfrm>
        </p:spPr>
        <p:txBody>
          <a:bodyPr>
            <a:normAutofit/>
          </a:bodyPr>
          <a:lstStyle/>
          <a:p>
            <a:r>
              <a:rPr lang="en-IN" dirty="0"/>
              <a:t>#for Country Variable  </a:t>
            </a:r>
          </a:p>
          <a:p>
            <a:r>
              <a:rPr lang="en-IN" dirty="0"/>
              <a:t>from </a:t>
            </a:r>
            <a:r>
              <a:rPr lang="en-IN" dirty="0" err="1"/>
              <a:t>sklearn.preprocessing</a:t>
            </a:r>
            <a:r>
              <a:rPr lang="en-IN" dirty="0"/>
              <a:t> import </a:t>
            </a:r>
            <a:r>
              <a:rPr lang="en-IN" dirty="0" err="1"/>
              <a:t>LabelEncoder</a:t>
            </a:r>
            <a:r>
              <a:rPr lang="en-IN" dirty="0"/>
              <a:t>, </a:t>
            </a:r>
            <a:r>
              <a:rPr lang="en-IN" dirty="0" err="1"/>
              <a:t>OneHotEncoder</a:t>
            </a:r>
            <a:r>
              <a:rPr lang="en-IN" dirty="0"/>
              <a:t>  </a:t>
            </a:r>
          </a:p>
          <a:p>
            <a:r>
              <a:rPr lang="en-IN" dirty="0" err="1"/>
              <a:t>label_encoder_x</a:t>
            </a:r>
            <a:r>
              <a:rPr lang="en-IN" dirty="0"/>
              <a:t>= </a:t>
            </a:r>
            <a:r>
              <a:rPr lang="en-IN" dirty="0" err="1"/>
              <a:t>LabelEncoder</a:t>
            </a:r>
            <a:r>
              <a:rPr lang="en-IN" dirty="0"/>
              <a:t>()  </a:t>
            </a:r>
          </a:p>
          <a:p>
            <a:r>
              <a:rPr lang="en-IN" dirty="0"/>
              <a:t>x[:, 0]= </a:t>
            </a:r>
            <a:r>
              <a:rPr lang="en-IN" dirty="0" err="1"/>
              <a:t>label_encoder_x.fit_transform</a:t>
            </a:r>
            <a:r>
              <a:rPr lang="en-IN" dirty="0"/>
              <a:t>(x[:, 0])  </a:t>
            </a:r>
          </a:p>
          <a:p>
            <a:r>
              <a:rPr lang="en-IN" dirty="0"/>
              <a:t>print(x</a:t>
            </a:r>
            <a:r>
              <a:rPr lang="en-IN" dirty="0" smtClean="0"/>
              <a:t>)</a:t>
            </a: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677579116"/>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95927" y="2701516"/>
            <a:ext cx="5505254" cy="3840687"/>
          </a:xfrm>
          <a:prstGeom prst="rect">
            <a:avLst/>
          </a:prstGeom>
        </p:spPr>
      </p:pic>
      <p:pic>
        <p:nvPicPr>
          <p:cNvPr id="3" name="Picture 2"/>
          <p:cNvPicPr>
            <a:picLocks noChangeAspect="1"/>
          </p:cNvPicPr>
          <p:nvPr/>
        </p:nvPicPr>
        <p:blipFill>
          <a:blip r:embed="rId3"/>
          <a:stretch>
            <a:fillRect/>
          </a:stretch>
        </p:blipFill>
        <p:spPr>
          <a:xfrm>
            <a:off x="6269308" y="2649668"/>
            <a:ext cx="5640095" cy="3944381"/>
          </a:xfrm>
          <a:prstGeom prst="rect">
            <a:avLst/>
          </a:prstGeom>
        </p:spPr>
      </p:pic>
      <p:sp>
        <p:nvSpPr>
          <p:cNvPr id="4" name="Rectangle 3"/>
          <p:cNvSpPr/>
          <p:nvPr/>
        </p:nvSpPr>
        <p:spPr>
          <a:xfrm>
            <a:off x="908935" y="454000"/>
            <a:ext cx="8762966" cy="2092881"/>
          </a:xfrm>
          <a:prstGeom prst="rect">
            <a:avLst/>
          </a:prstGeom>
        </p:spPr>
        <p:txBody>
          <a:bodyPr wrap="square">
            <a:spAutoFit/>
          </a:bodyPr>
          <a:lstStyle/>
          <a:p>
            <a:r>
              <a:rPr lang="en-US" sz="2600" dirty="0" smtClean="0"/>
              <a:t>Label Encoding the Country Column</a:t>
            </a:r>
          </a:p>
          <a:p>
            <a:r>
              <a:rPr lang="en-US" sz="2600" b="1" dirty="0"/>
              <a:t>France - 0</a:t>
            </a:r>
            <a:endParaRPr lang="en-IN" sz="2600" b="1" dirty="0"/>
          </a:p>
          <a:p>
            <a:r>
              <a:rPr lang="en-US" sz="2600" b="1" dirty="0"/>
              <a:t>Germany – 1</a:t>
            </a:r>
          </a:p>
          <a:p>
            <a:r>
              <a:rPr lang="en-US" sz="2600" b="1" dirty="0" smtClean="0"/>
              <a:t>India -  2</a:t>
            </a:r>
          </a:p>
          <a:p>
            <a:r>
              <a:rPr lang="en-IN" sz="2600" dirty="0" smtClean="0"/>
              <a:t>x</a:t>
            </a:r>
            <a:r>
              <a:rPr lang="en-IN" sz="2600" dirty="0"/>
              <a:t>[:, 0]= </a:t>
            </a:r>
            <a:r>
              <a:rPr lang="en-IN" sz="2600" dirty="0" err="1"/>
              <a:t>label_encoder_x.fit_transform</a:t>
            </a:r>
            <a:r>
              <a:rPr lang="en-IN" sz="2600" dirty="0"/>
              <a:t>(x[:, 0])  </a:t>
            </a:r>
          </a:p>
        </p:txBody>
      </p:sp>
    </p:spTree>
    <p:extLst>
      <p:ext uri="{BB962C8B-B14F-4D97-AF65-F5344CB8AC3E}">
        <p14:creationId xmlns:p14="http://schemas.microsoft.com/office/powerpoint/2010/main" val="610641044"/>
      </p:ext>
    </p:extLst>
  </p:cSld>
  <p:clrMapOvr>
    <a:masterClrMapping/>
  </p:clrMapOvr>
  <p:transition spd="slow">
    <p:wipe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a:t>Section 3 : </a:t>
            </a:r>
            <a:r>
              <a:rPr lang="en-US" b="1" dirty="0"/>
              <a:t>Data Preprocessing </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pPr algn="just" fontAlgn="base"/>
            <a:r>
              <a:rPr lang="en-IN" b="1" dirty="0"/>
              <a:t>Need for Data </a:t>
            </a:r>
            <a:r>
              <a:rPr lang="en-IN" b="1" dirty="0" err="1"/>
              <a:t>Preprocessing</a:t>
            </a:r>
            <a:r>
              <a:rPr lang="en-IN" b="1" dirty="0"/>
              <a:t> :</a:t>
            </a:r>
            <a:endParaRPr lang="en-IN" dirty="0"/>
          </a:p>
          <a:p>
            <a:pPr lvl="0" algn="just" fontAlgn="base"/>
            <a:r>
              <a:rPr lang="en-IN" dirty="0" smtClean="0"/>
              <a:t>The </a:t>
            </a:r>
            <a:r>
              <a:rPr lang="en-IN" dirty="0"/>
              <a:t>dataset should be formatted in such way that more than one ML and deep algorithm are executed in one dataset and then best out of them is selected.</a:t>
            </a:r>
          </a:p>
          <a:p>
            <a:pPr lvl="0" algn="just" fontAlgn="base"/>
            <a:r>
              <a:rPr lang="en-IN" dirty="0"/>
              <a:t>It increases accuracy and efficiency of an ML model as data </a:t>
            </a:r>
            <a:r>
              <a:rPr lang="en-IN" dirty="0" smtClean="0"/>
              <a:t>pre-processing </a:t>
            </a:r>
            <a:r>
              <a:rPr lang="en-IN" dirty="0"/>
              <a:t>require tasks for cleaning data and to make it suitable for ML model</a:t>
            </a:r>
            <a:r>
              <a:rPr lang="en-IN" dirty="0" smtClean="0"/>
              <a:t>.</a:t>
            </a: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375612067"/>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pPr algn="just"/>
            <a:r>
              <a:rPr lang="en-US" b="1" dirty="0"/>
              <a:t>Label Encoding </a:t>
            </a:r>
          </a:p>
        </p:txBody>
      </p:sp>
      <p:sp>
        <p:nvSpPr>
          <p:cNvPr id="3" name="Content Placeholder 2"/>
          <p:cNvSpPr>
            <a:spLocks noGrp="1"/>
          </p:cNvSpPr>
          <p:nvPr>
            <p:ph idx="1"/>
          </p:nvPr>
        </p:nvSpPr>
        <p:spPr>
          <a:xfrm>
            <a:off x="418010" y="1645670"/>
            <a:ext cx="11260183" cy="4351338"/>
          </a:xfrm>
        </p:spPr>
        <p:txBody>
          <a:bodyPr>
            <a:normAutofit/>
          </a:bodyPr>
          <a:lstStyle/>
          <a:p>
            <a:r>
              <a:rPr lang="en-IN" b="1" dirty="0"/>
              <a:t>For Purchased Variable:</a:t>
            </a:r>
            <a:endParaRPr lang="en-IN" dirty="0"/>
          </a:p>
          <a:p>
            <a:r>
              <a:rPr lang="en-US" dirty="0" err="1"/>
              <a:t>labelencoder_y</a:t>
            </a:r>
            <a:r>
              <a:rPr lang="en-US" dirty="0"/>
              <a:t>= </a:t>
            </a:r>
            <a:r>
              <a:rPr lang="en-US" dirty="0" err="1"/>
              <a:t>LabelEncoder</a:t>
            </a:r>
            <a:r>
              <a:rPr lang="en-US" dirty="0"/>
              <a:t>()  </a:t>
            </a:r>
            <a:endParaRPr lang="en-IN" dirty="0"/>
          </a:p>
          <a:p>
            <a:r>
              <a:rPr lang="en-US" dirty="0"/>
              <a:t>y= </a:t>
            </a:r>
            <a:r>
              <a:rPr lang="en-US" dirty="0" err="1"/>
              <a:t>labelencoder_y.fit_transform</a:t>
            </a:r>
            <a:r>
              <a:rPr lang="en-US" dirty="0"/>
              <a:t>(y) </a:t>
            </a:r>
            <a:endParaRPr lang="en-US" dirty="0" smtClean="0"/>
          </a:p>
          <a:p>
            <a:endParaRPr lang="en-US" dirty="0"/>
          </a:p>
          <a:p>
            <a:r>
              <a:rPr lang="en-US" dirty="0" err="1" smtClean="0"/>
              <a:t>Orriginal</a:t>
            </a:r>
            <a:r>
              <a:rPr lang="en-US" dirty="0" smtClean="0"/>
              <a:t> y is </a:t>
            </a:r>
          </a:p>
          <a:p>
            <a:r>
              <a:rPr lang="en-US" dirty="0"/>
              <a:t>['no' 'yes' 'no' 'no' 'yes' 'yes' 'no' 'yes' 'no' 'yes']</a:t>
            </a:r>
          </a:p>
          <a:p>
            <a:r>
              <a:rPr lang="en-US" dirty="0" smtClean="0"/>
              <a:t>After label encoding y is </a:t>
            </a:r>
          </a:p>
          <a:p>
            <a:r>
              <a:rPr lang="en-US" dirty="0"/>
              <a:t> [0 1 0 0 1 1 0 1 0 1]</a:t>
            </a:r>
            <a:endParaRPr lang="en-IN" dirty="0"/>
          </a:p>
          <a:p>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4163134931"/>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a:bodyPr>
          <a:lstStyle/>
          <a:p>
            <a:r>
              <a:rPr lang="en-IN" b="1" dirty="0" smtClean="0"/>
              <a:t>Dummy Encoding:</a:t>
            </a:r>
            <a:endParaRPr lang="en-IN" dirty="0"/>
          </a:p>
        </p:txBody>
      </p:sp>
      <p:sp>
        <p:nvSpPr>
          <p:cNvPr id="3" name="Content Placeholder 2"/>
          <p:cNvSpPr>
            <a:spLocks noGrp="1"/>
          </p:cNvSpPr>
          <p:nvPr>
            <p:ph idx="1"/>
          </p:nvPr>
        </p:nvSpPr>
        <p:spPr>
          <a:xfrm>
            <a:off x="418011" y="1645670"/>
            <a:ext cx="6190180" cy="4351338"/>
          </a:xfrm>
        </p:spPr>
        <p:txBody>
          <a:bodyPr>
            <a:normAutofit/>
          </a:bodyPr>
          <a:lstStyle/>
          <a:p>
            <a:pPr algn="just"/>
            <a:r>
              <a:rPr lang="en-IN" b="1" dirty="0"/>
              <a:t>Dummy Variables:</a:t>
            </a:r>
            <a:endParaRPr lang="en-IN" dirty="0"/>
          </a:p>
          <a:p>
            <a:pPr algn="just"/>
            <a:r>
              <a:rPr lang="en-IN" dirty="0"/>
              <a:t>Dummy variables are those variables which have values 0 or 1. </a:t>
            </a:r>
            <a:endParaRPr lang="en-IN" dirty="0" smtClean="0"/>
          </a:p>
          <a:p>
            <a:pPr algn="just"/>
            <a:r>
              <a:rPr lang="en-IN" dirty="0" smtClean="0"/>
              <a:t>The </a:t>
            </a:r>
            <a:r>
              <a:rPr lang="en-IN" dirty="0"/>
              <a:t>1 value gives the presence of that variable in a particular column, and rest variables become 0. </a:t>
            </a:r>
            <a:endParaRPr lang="en-IN" dirty="0" smtClean="0"/>
          </a:p>
          <a:p>
            <a:pPr algn="just"/>
            <a:r>
              <a:rPr lang="en-IN" dirty="0" smtClean="0"/>
              <a:t>With </a:t>
            </a:r>
            <a:r>
              <a:rPr lang="en-IN" dirty="0"/>
              <a:t>dummy encoding, we will have a number of columns equal to the number of categories.</a:t>
            </a:r>
          </a:p>
          <a:p>
            <a:pPr algn="just"/>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pic>
        <p:nvPicPr>
          <p:cNvPr id="6" name="Picture 5"/>
          <p:cNvPicPr>
            <a:picLocks noChangeAspect="1"/>
          </p:cNvPicPr>
          <p:nvPr/>
        </p:nvPicPr>
        <p:blipFill>
          <a:blip r:embed="rId3"/>
          <a:stretch>
            <a:fillRect/>
          </a:stretch>
        </p:blipFill>
        <p:spPr>
          <a:xfrm>
            <a:off x="7022968" y="1645670"/>
            <a:ext cx="4700917" cy="4832872"/>
          </a:xfrm>
          <a:prstGeom prst="rect">
            <a:avLst/>
          </a:prstGeom>
        </p:spPr>
      </p:pic>
    </p:spTree>
    <p:extLst>
      <p:ext uri="{BB962C8B-B14F-4D97-AF65-F5344CB8AC3E}">
        <p14:creationId xmlns:p14="http://schemas.microsoft.com/office/powerpoint/2010/main" val="2622245957"/>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8562" y="1462994"/>
            <a:ext cx="5247031" cy="3919079"/>
          </a:xfrm>
          <a:prstGeom prst="rect">
            <a:avLst/>
          </a:prstGeom>
        </p:spPr>
      </p:pic>
      <p:pic>
        <p:nvPicPr>
          <p:cNvPr id="3" name="Picture 2"/>
          <p:cNvPicPr>
            <a:picLocks noChangeAspect="1"/>
          </p:cNvPicPr>
          <p:nvPr/>
        </p:nvPicPr>
        <p:blipFill>
          <a:blip r:embed="rId3"/>
          <a:stretch>
            <a:fillRect/>
          </a:stretch>
        </p:blipFill>
        <p:spPr>
          <a:xfrm>
            <a:off x="6332394" y="953581"/>
            <a:ext cx="5705635" cy="4937904"/>
          </a:xfrm>
          <a:prstGeom prst="rect">
            <a:avLst/>
          </a:prstGeom>
        </p:spPr>
      </p:pic>
      <p:sp>
        <p:nvSpPr>
          <p:cNvPr id="4" name="Rectangle 3"/>
          <p:cNvSpPr/>
          <p:nvPr/>
        </p:nvSpPr>
        <p:spPr>
          <a:xfrm>
            <a:off x="2000497" y="312598"/>
            <a:ext cx="6021713" cy="646331"/>
          </a:xfrm>
          <a:prstGeom prst="rect">
            <a:avLst/>
          </a:prstGeom>
        </p:spPr>
        <p:txBody>
          <a:bodyPr wrap="square">
            <a:spAutoFit/>
          </a:bodyPr>
          <a:lstStyle/>
          <a:p>
            <a:r>
              <a:rPr lang="en-IN" sz="3600" dirty="0" err="1"/>
              <a:t>OneHotEncoder</a:t>
            </a:r>
            <a:endParaRPr lang="en-IN" sz="3600" dirty="0"/>
          </a:p>
        </p:txBody>
      </p:sp>
    </p:spTree>
    <p:extLst>
      <p:ext uri="{BB962C8B-B14F-4D97-AF65-F5344CB8AC3E}">
        <p14:creationId xmlns:p14="http://schemas.microsoft.com/office/powerpoint/2010/main" val="1652681493"/>
      </p:ext>
    </p:extLst>
  </p:cSld>
  <p:clrMapOvr>
    <a:masterClrMapping/>
  </p:clrMapOvr>
  <p:transition spd="slow">
    <p:wipe dir="u"/>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a:t>Dummy Encoding:</a:t>
            </a:r>
            <a:endParaRPr lang="en-IN" dirty="0"/>
          </a:p>
        </p:txBody>
      </p:sp>
      <p:sp>
        <p:nvSpPr>
          <p:cNvPr id="3" name="Content Placeholder 2"/>
          <p:cNvSpPr>
            <a:spLocks noGrp="1"/>
          </p:cNvSpPr>
          <p:nvPr>
            <p:ph idx="1"/>
          </p:nvPr>
        </p:nvSpPr>
        <p:spPr>
          <a:xfrm>
            <a:off x="418010" y="1645670"/>
            <a:ext cx="11260183" cy="4351338"/>
          </a:xfrm>
        </p:spPr>
        <p:txBody>
          <a:bodyPr>
            <a:normAutofit/>
          </a:bodyPr>
          <a:lstStyle/>
          <a:p>
            <a:r>
              <a:rPr lang="en-IN" dirty="0"/>
              <a:t>In our dataset, we have 3 categories so it will produce three columns having 0 and 1 values. </a:t>
            </a:r>
            <a:endParaRPr lang="en-IN" dirty="0" smtClean="0"/>
          </a:p>
          <a:p>
            <a:r>
              <a:rPr lang="en-IN" dirty="0" smtClean="0"/>
              <a:t>For </a:t>
            </a:r>
            <a:r>
              <a:rPr lang="en-IN" dirty="0"/>
              <a:t>Dummy Encoding, </a:t>
            </a:r>
            <a:endParaRPr lang="en-IN" dirty="0" smtClean="0"/>
          </a:p>
          <a:p>
            <a:r>
              <a:rPr lang="en-IN" dirty="0" smtClean="0"/>
              <a:t>we </a:t>
            </a:r>
            <a:r>
              <a:rPr lang="en-IN" dirty="0"/>
              <a:t>will use </a:t>
            </a:r>
            <a:r>
              <a:rPr lang="en-IN" b="1" dirty="0" err="1"/>
              <a:t>OneHotEncoder</a:t>
            </a:r>
            <a:r>
              <a:rPr lang="en-IN" dirty="0"/>
              <a:t> class of </a:t>
            </a:r>
            <a:r>
              <a:rPr lang="en-IN" b="1" dirty="0" err="1"/>
              <a:t>preprocessing</a:t>
            </a:r>
            <a:r>
              <a:rPr lang="en-IN" dirty="0"/>
              <a:t> library</a:t>
            </a:r>
            <a:r>
              <a:rPr lang="en-IN" dirty="0" smtClean="0"/>
              <a:t>.</a:t>
            </a:r>
          </a:p>
          <a:p>
            <a:endParaRPr lang="en-US" dirty="0"/>
          </a:p>
          <a:p>
            <a:endParaRPr lang="en-IN" dirty="0"/>
          </a:p>
          <a:p>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4194872161"/>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a:t>Dummy Encoding:</a:t>
            </a:r>
            <a:endParaRPr lang="en-IN" dirty="0"/>
          </a:p>
        </p:txBody>
      </p:sp>
      <p:sp>
        <p:nvSpPr>
          <p:cNvPr id="3" name="Content Placeholder 2"/>
          <p:cNvSpPr>
            <a:spLocks noGrp="1"/>
          </p:cNvSpPr>
          <p:nvPr>
            <p:ph idx="1"/>
          </p:nvPr>
        </p:nvSpPr>
        <p:spPr>
          <a:xfrm>
            <a:off x="418010" y="1645670"/>
            <a:ext cx="11260183" cy="4351338"/>
          </a:xfrm>
        </p:spPr>
        <p:txBody>
          <a:bodyPr>
            <a:normAutofit/>
          </a:bodyPr>
          <a:lstStyle/>
          <a:p>
            <a:r>
              <a:rPr lang="en-IN" dirty="0"/>
              <a:t> </a:t>
            </a:r>
            <a:r>
              <a:rPr lang="en-IN" b="1" dirty="0" err="1"/>
              <a:t>OneHotEncoder</a:t>
            </a:r>
            <a:r>
              <a:rPr lang="en-IN" dirty="0"/>
              <a:t> </a:t>
            </a:r>
            <a:endParaRPr lang="en-IN" dirty="0" smtClean="0"/>
          </a:p>
          <a:p>
            <a:r>
              <a:rPr lang="en-US" dirty="0" smtClean="0"/>
              <a:t>Study Link </a:t>
            </a:r>
            <a:endParaRPr lang="en-US" dirty="0"/>
          </a:p>
          <a:p>
            <a:endParaRPr lang="en-US" dirty="0"/>
          </a:p>
          <a:p>
            <a:r>
              <a:rPr lang="en-IN" dirty="0">
                <a:hlinkClick r:id="rId2"/>
              </a:rPr>
              <a:t>https://www.geeksforgeeks.org/ml-one-hot-encoding-of-datasets-in-python</a:t>
            </a:r>
            <a:r>
              <a:rPr lang="en-IN" dirty="0" smtClean="0">
                <a:hlinkClick r:id="rId2"/>
              </a:rPr>
              <a:t>/</a:t>
            </a:r>
            <a:endParaRPr lang="en-IN" dirty="0" smtClean="0"/>
          </a:p>
          <a:p>
            <a:endParaRPr lang="en-IN" dirty="0"/>
          </a:p>
          <a:p>
            <a:endParaRPr lang="en-IN" dirty="0"/>
          </a:p>
        </p:txBody>
      </p:sp>
      <p:pic>
        <p:nvPicPr>
          <p:cNvPr id="5" name="Picture 4"/>
          <p:cNvPicPr/>
          <p:nvPr/>
        </p:nvPicPr>
        <p:blipFill>
          <a:blip r:embed="rId3"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794105455"/>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err="1"/>
              <a:t>OneHotEncoder</a:t>
            </a:r>
            <a:endParaRPr lang="en-IN" dirty="0"/>
          </a:p>
        </p:txBody>
      </p:sp>
      <p:sp>
        <p:nvSpPr>
          <p:cNvPr id="3" name="Content Placeholder 2"/>
          <p:cNvSpPr>
            <a:spLocks noGrp="1"/>
          </p:cNvSpPr>
          <p:nvPr>
            <p:ph idx="1"/>
          </p:nvPr>
        </p:nvSpPr>
        <p:spPr>
          <a:xfrm>
            <a:off x="418010" y="1645670"/>
            <a:ext cx="11260183" cy="4351338"/>
          </a:xfrm>
        </p:spPr>
        <p:txBody>
          <a:bodyPr>
            <a:normAutofit/>
          </a:bodyPr>
          <a:lstStyle/>
          <a:p>
            <a:r>
              <a:rPr lang="en-US" dirty="0"/>
              <a:t>#Encoding for dummy variables  </a:t>
            </a:r>
            <a:endParaRPr lang="en-IN" dirty="0"/>
          </a:p>
          <a:p>
            <a:r>
              <a:rPr lang="en-US" dirty="0" err="1"/>
              <a:t>onehot_encoder</a:t>
            </a:r>
            <a:r>
              <a:rPr lang="en-US" dirty="0"/>
              <a:t>= </a:t>
            </a:r>
            <a:r>
              <a:rPr lang="en-US" dirty="0" err="1"/>
              <a:t>OneHotEncoder</a:t>
            </a:r>
            <a:r>
              <a:rPr lang="en-US" dirty="0"/>
              <a:t>(</a:t>
            </a:r>
            <a:r>
              <a:rPr lang="en-US" dirty="0" err="1"/>
              <a:t>categorical_features</a:t>
            </a:r>
            <a:r>
              <a:rPr lang="en-US" dirty="0"/>
              <a:t>= [0])    </a:t>
            </a:r>
            <a:endParaRPr lang="en-IN" dirty="0"/>
          </a:p>
          <a:p>
            <a:r>
              <a:rPr lang="en-US" dirty="0"/>
              <a:t>x= </a:t>
            </a:r>
            <a:r>
              <a:rPr lang="en-US" dirty="0" err="1"/>
              <a:t>onehot_encoder.fit_transform</a:t>
            </a:r>
            <a:r>
              <a:rPr lang="en-US" dirty="0"/>
              <a:t>(x).</a:t>
            </a:r>
            <a:r>
              <a:rPr lang="en-US" dirty="0" err="1"/>
              <a:t>toarray</a:t>
            </a:r>
            <a:r>
              <a:rPr lang="en-US" dirty="0"/>
              <a:t>()  </a:t>
            </a:r>
            <a:endParaRPr lang="en-IN" dirty="0"/>
          </a:p>
          <a:p>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095968123"/>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13554" y="1028307"/>
            <a:ext cx="6016530" cy="4476947"/>
          </a:xfrm>
          <a:prstGeom prst="rect">
            <a:avLst/>
          </a:prstGeom>
        </p:spPr>
      </p:pic>
    </p:spTree>
    <p:extLst>
      <p:ext uri="{BB962C8B-B14F-4D97-AF65-F5344CB8AC3E}">
        <p14:creationId xmlns:p14="http://schemas.microsoft.com/office/powerpoint/2010/main" val="2479628906"/>
      </p:ext>
    </p:extLst>
  </p:cSld>
  <p:clrMapOvr>
    <a:masterClrMapping/>
  </p:clrMapOvr>
  <p:transition spd="slow">
    <p:wipe dir="u"/>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88537" y="1941055"/>
            <a:ext cx="10479655" cy="3250705"/>
          </a:xfrm>
          <a:prstGeom prst="rect">
            <a:avLst/>
          </a:prstGeom>
        </p:spPr>
      </p:pic>
      <p:sp>
        <p:nvSpPr>
          <p:cNvPr id="5" name="Rectangle 4"/>
          <p:cNvSpPr/>
          <p:nvPr/>
        </p:nvSpPr>
        <p:spPr>
          <a:xfrm>
            <a:off x="1410824" y="244414"/>
            <a:ext cx="8068456" cy="2092881"/>
          </a:xfrm>
          <a:prstGeom prst="rect">
            <a:avLst/>
          </a:prstGeom>
        </p:spPr>
        <p:txBody>
          <a:bodyPr wrap="square">
            <a:spAutoFit/>
          </a:bodyPr>
          <a:lstStyle/>
          <a:p>
            <a:r>
              <a:rPr lang="en-US" sz="2600" dirty="0" smtClean="0"/>
              <a:t>Three dummy columns for </a:t>
            </a:r>
            <a:r>
              <a:rPr lang="en-IN" sz="2600" b="1" dirty="0" smtClean="0"/>
              <a:t>Country</a:t>
            </a:r>
          </a:p>
          <a:p>
            <a:r>
              <a:rPr lang="en-IN" sz="2600" dirty="0" smtClean="0"/>
              <a:t>Ten Dummy columns for</a:t>
            </a:r>
            <a:r>
              <a:rPr lang="en-IN" sz="2600" b="1" dirty="0" smtClean="0"/>
              <a:t> Age </a:t>
            </a:r>
            <a:r>
              <a:rPr lang="en-IN" sz="2600" dirty="0" smtClean="0"/>
              <a:t> </a:t>
            </a:r>
          </a:p>
          <a:p>
            <a:r>
              <a:rPr lang="en-IN" sz="2600" dirty="0"/>
              <a:t>Ten Dummy columns for</a:t>
            </a:r>
            <a:r>
              <a:rPr lang="en-IN" sz="2600" b="1" dirty="0"/>
              <a:t> </a:t>
            </a:r>
            <a:r>
              <a:rPr lang="en-IN" sz="2600" b="1" dirty="0" smtClean="0"/>
              <a:t>Salary </a:t>
            </a:r>
          </a:p>
          <a:p>
            <a:r>
              <a:rPr lang="en-US" sz="2600" b="1" dirty="0" smtClean="0"/>
              <a:t>So three columns generates 33 dummy columns </a:t>
            </a:r>
            <a:endParaRPr lang="en-IN" sz="2600" dirty="0"/>
          </a:p>
          <a:p>
            <a:endParaRPr lang="en-IN" sz="2600" dirty="0"/>
          </a:p>
        </p:txBody>
      </p:sp>
      <p:pic>
        <p:nvPicPr>
          <p:cNvPr id="6" name="Picture 5"/>
          <p:cNvPicPr>
            <a:picLocks noChangeAspect="1"/>
          </p:cNvPicPr>
          <p:nvPr/>
        </p:nvPicPr>
        <p:blipFill>
          <a:blip r:embed="rId3"/>
          <a:stretch>
            <a:fillRect/>
          </a:stretch>
        </p:blipFill>
        <p:spPr>
          <a:xfrm>
            <a:off x="2823727" y="5324261"/>
            <a:ext cx="6239746" cy="1533739"/>
          </a:xfrm>
          <a:prstGeom prst="rect">
            <a:avLst/>
          </a:prstGeom>
        </p:spPr>
      </p:pic>
    </p:spTree>
    <p:extLst>
      <p:ext uri="{BB962C8B-B14F-4D97-AF65-F5344CB8AC3E}">
        <p14:creationId xmlns:p14="http://schemas.microsoft.com/office/powerpoint/2010/main" val="1514976590"/>
      </p:ext>
    </p:extLst>
  </p:cSld>
  <p:clrMapOvr>
    <a:masterClrMapping/>
  </p:clrMapOvr>
  <p:transition spd="slow">
    <p:wipe dir="u"/>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10824" y="244414"/>
            <a:ext cx="8068456" cy="2092881"/>
          </a:xfrm>
          <a:prstGeom prst="rect">
            <a:avLst/>
          </a:prstGeom>
        </p:spPr>
        <p:txBody>
          <a:bodyPr wrap="square">
            <a:spAutoFit/>
          </a:bodyPr>
          <a:lstStyle/>
          <a:p>
            <a:r>
              <a:rPr lang="en-US" sz="2600" dirty="0" smtClean="0"/>
              <a:t>Three dummy columns for </a:t>
            </a:r>
            <a:r>
              <a:rPr lang="en-IN" sz="2600" b="1" dirty="0" smtClean="0"/>
              <a:t>Country</a:t>
            </a:r>
          </a:p>
          <a:p>
            <a:r>
              <a:rPr lang="en-IN" sz="2600" dirty="0" smtClean="0"/>
              <a:t>Ten Dummy columns for</a:t>
            </a:r>
            <a:r>
              <a:rPr lang="en-IN" sz="2600" b="1" dirty="0" smtClean="0"/>
              <a:t> Age </a:t>
            </a:r>
            <a:r>
              <a:rPr lang="en-IN" sz="2600" dirty="0" smtClean="0"/>
              <a:t> </a:t>
            </a:r>
          </a:p>
          <a:p>
            <a:r>
              <a:rPr lang="en-IN" sz="2600" dirty="0"/>
              <a:t>Ten Dummy columns for</a:t>
            </a:r>
            <a:r>
              <a:rPr lang="en-IN" sz="2600" b="1" dirty="0"/>
              <a:t> </a:t>
            </a:r>
            <a:r>
              <a:rPr lang="en-IN" sz="2600" b="1" dirty="0" smtClean="0"/>
              <a:t>Salary </a:t>
            </a:r>
          </a:p>
          <a:p>
            <a:r>
              <a:rPr lang="en-US" sz="2600" b="1" dirty="0" smtClean="0"/>
              <a:t>So three columns generates 33 dummy columns </a:t>
            </a:r>
            <a:endParaRPr lang="en-IN" sz="2600" dirty="0"/>
          </a:p>
          <a:p>
            <a:endParaRPr lang="en-IN" sz="2600" dirty="0"/>
          </a:p>
        </p:txBody>
      </p:sp>
      <p:pic>
        <p:nvPicPr>
          <p:cNvPr id="6" name="Picture 5"/>
          <p:cNvPicPr>
            <a:picLocks noChangeAspect="1"/>
          </p:cNvPicPr>
          <p:nvPr/>
        </p:nvPicPr>
        <p:blipFill>
          <a:blip r:embed="rId2"/>
          <a:stretch>
            <a:fillRect/>
          </a:stretch>
        </p:blipFill>
        <p:spPr>
          <a:xfrm>
            <a:off x="2600207" y="3810421"/>
            <a:ext cx="6239746" cy="1533739"/>
          </a:xfrm>
          <a:prstGeom prst="rect">
            <a:avLst/>
          </a:prstGeom>
        </p:spPr>
      </p:pic>
      <p:pic>
        <p:nvPicPr>
          <p:cNvPr id="3" name="Picture 2"/>
          <p:cNvPicPr>
            <a:picLocks noChangeAspect="1"/>
          </p:cNvPicPr>
          <p:nvPr/>
        </p:nvPicPr>
        <p:blipFill>
          <a:blip r:embed="rId3"/>
          <a:stretch>
            <a:fillRect/>
          </a:stretch>
        </p:blipFill>
        <p:spPr>
          <a:xfrm>
            <a:off x="789940" y="2337295"/>
            <a:ext cx="10896600" cy="647700"/>
          </a:xfrm>
          <a:prstGeom prst="rect">
            <a:avLst/>
          </a:prstGeom>
        </p:spPr>
      </p:pic>
    </p:spTree>
    <p:extLst>
      <p:ext uri="{BB962C8B-B14F-4D97-AF65-F5344CB8AC3E}">
        <p14:creationId xmlns:p14="http://schemas.microsoft.com/office/powerpoint/2010/main" val="3642395384"/>
      </p:ext>
    </p:extLst>
  </p:cSld>
  <p:clrMapOvr>
    <a:masterClrMapping/>
  </p:clrMapOvr>
  <p:transition spd="slow">
    <p:wipe dir="u"/>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smtClean="0"/>
              <a:t>References</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r>
              <a:rPr lang="en-US" b="1" dirty="0"/>
              <a:t>https://www.javatpoint.com/data-preprocessing-machine-learning </a:t>
            </a:r>
            <a:endParaRPr lang="en-IN" dirty="0"/>
          </a:p>
          <a:p>
            <a:r>
              <a:rPr lang="en-US" b="1" u="sng" dirty="0">
                <a:hlinkClick r:id="rId2"/>
              </a:rPr>
              <a:t>https://www.upgrad.com/blog/data-preprocessing-in-machine-learning/</a:t>
            </a:r>
            <a:endParaRPr lang="en-IN" dirty="0"/>
          </a:p>
          <a:p>
            <a:r>
              <a:rPr lang="en-US" b="1" dirty="0"/>
              <a:t>https://www.geeksforgeeks.org/data-preprocessing-and-its-types/</a:t>
            </a:r>
            <a:endParaRPr lang="en-IN" dirty="0"/>
          </a:p>
          <a:p>
            <a:pPr algn="just"/>
            <a:endParaRPr lang="en-IN" dirty="0"/>
          </a:p>
        </p:txBody>
      </p:sp>
      <p:pic>
        <p:nvPicPr>
          <p:cNvPr id="5" name="Picture 4"/>
          <p:cNvPicPr/>
          <p:nvPr/>
        </p:nvPicPr>
        <p:blipFill>
          <a:blip r:embed="rId3"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8891088"/>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a:t>Section 3 : </a:t>
            </a:r>
            <a:r>
              <a:rPr lang="en-US" b="1" dirty="0"/>
              <a:t>Data Preprocessing </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pPr lvl="0"/>
            <a:r>
              <a:rPr lang="en-US" dirty="0" smtClean="0"/>
              <a:t>Steps in data pre processing </a:t>
            </a:r>
          </a:p>
          <a:p>
            <a:r>
              <a:rPr lang="en-US" b="1" dirty="0" smtClean="0"/>
              <a:t>3.1 </a:t>
            </a:r>
            <a:r>
              <a:rPr lang="en-US" b="1" dirty="0"/>
              <a:t>Importing the Libraries</a:t>
            </a:r>
            <a:endParaRPr lang="en-IN" dirty="0"/>
          </a:p>
          <a:p>
            <a:r>
              <a:rPr lang="en-US" b="1" dirty="0"/>
              <a:t>3.2 Importing the dataset</a:t>
            </a:r>
            <a:endParaRPr lang="en-IN" dirty="0"/>
          </a:p>
          <a:p>
            <a:r>
              <a:rPr lang="en-US" b="1" dirty="0"/>
              <a:t>3.3 data imputation</a:t>
            </a:r>
            <a:endParaRPr lang="en-IN" dirty="0"/>
          </a:p>
          <a:p>
            <a:r>
              <a:rPr lang="en-US" b="1" dirty="0"/>
              <a:t>3.4 Encoding Categorical Data</a:t>
            </a:r>
            <a:endParaRPr lang="en-IN" dirty="0"/>
          </a:p>
          <a:p>
            <a:r>
              <a:rPr lang="en-US" b="1" dirty="0"/>
              <a:t>3.5 Splitting the dataset into Training and Test set</a:t>
            </a:r>
            <a:endParaRPr lang="en-IN" dirty="0"/>
          </a:p>
          <a:p>
            <a:r>
              <a:rPr lang="en-US" b="1" dirty="0"/>
              <a:t>3.6 Feature Scaling.</a:t>
            </a:r>
            <a:endParaRPr lang="en-IN" dirty="0"/>
          </a:p>
          <a:p>
            <a:pPr lvl="0"/>
            <a:endParaRPr lang="en-US" dirty="0" smtClean="0"/>
          </a:p>
          <a:p>
            <a:pPr lvl="0"/>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150900567"/>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a:t>3.5 Splitting the dataset into Training and Test set</a:t>
            </a:r>
            <a:endParaRPr lang="en-IN" dirty="0"/>
          </a:p>
        </p:txBody>
      </p:sp>
      <p:sp>
        <p:nvSpPr>
          <p:cNvPr id="3" name="Content Placeholder 2"/>
          <p:cNvSpPr>
            <a:spLocks noGrp="1"/>
          </p:cNvSpPr>
          <p:nvPr>
            <p:ph idx="1"/>
          </p:nvPr>
        </p:nvSpPr>
        <p:spPr>
          <a:xfrm>
            <a:off x="418010" y="1645670"/>
            <a:ext cx="11260183" cy="4351338"/>
          </a:xfrm>
        </p:spPr>
        <p:txBody>
          <a:bodyPr>
            <a:normAutofit/>
          </a:bodyPr>
          <a:lstStyle/>
          <a:p>
            <a:r>
              <a:rPr lang="en-IN" dirty="0"/>
              <a:t>In machine learning data </a:t>
            </a:r>
            <a:r>
              <a:rPr lang="en-IN" dirty="0" err="1"/>
              <a:t>preprocessing</a:t>
            </a:r>
            <a:r>
              <a:rPr lang="en-IN" dirty="0"/>
              <a:t>, we divide our dataset into a training set and test set. </a:t>
            </a:r>
            <a:endParaRPr lang="en-IN" dirty="0" smtClean="0"/>
          </a:p>
          <a:p>
            <a:r>
              <a:rPr lang="en-IN" dirty="0" smtClean="0"/>
              <a:t>This </a:t>
            </a:r>
            <a:r>
              <a:rPr lang="en-IN" dirty="0"/>
              <a:t>is one of the crucial steps of data </a:t>
            </a:r>
            <a:r>
              <a:rPr lang="en-IN" dirty="0" err="1"/>
              <a:t>preprocessing</a:t>
            </a:r>
            <a:r>
              <a:rPr lang="en-IN" dirty="0"/>
              <a:t> as by doing this, we can enhance the performance of our machine learning model</a:t>
            </a:r>
            <a:r>
              <a:rPr lang="en-IN" dirty="0" smtClean="0"/>
              <a:t>.</a:t>
            </a:r>
          </a:p>
          <a:p>
            <a:endParaRPr lang="en-US" dirty="0"/>
          </a:p>
          <a:p>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pic>
        <p:nvPicPr>
          <p:cNvPr id="6" name="Picture 5" descr="Data Preprocessing in Machine learning"/>
          <p:cNvPicPr/>
          <p:nvPr/>
        </p:nvPicPr>
        <p:blipFill>
          <a:blip r:embed="rId3">
            <a:extLst>
              <a:ext uri="{28A0092B-C50C-407E-A947-70E740481C1C}">
                <a14:useLocalDpi xmlns:a14="http://schemas.microsoft.com/office/drawing/2010/main" val="0"/>
              </a:ext>
            </a:extLst>
          </a:blip>
          <a:srcRect/>
          <a:stretch>
            <a:fillRect/>
          </a:stretch>
        </p:blipFill>
        <p:spPr bwMode="auto">
          <a:xfrm>
            <a:off x="2589703" y="3742047"/>
            <a:ext cx="7277735" cy="2333279"/>
          </a:xfrm>
          <a:prstGeom prst="rect">
            <a:avLst/>
          </a:prstGeom>
          <a:noFill/>
          <a:ln>
            <a:noFill/>
          </a:ln>
        </p:spPr>
      </p:pic>
    </p:spTree>
    <p:extLst>
      <p:ext uri="{BB962C8B-B14F-4D97-AF65-F5344CB8AC3E}">
        <p14:creationId xmlns:p14="http://schemas.microsoft.com/office/powerpoint/2010/main" val="1487359360"/>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a:t>3.5 Splitting the dataset into Training and Test set</a:t>
            </a:r>
            <a:endParaRPr lang="en-IN"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b="1" dirty="0"/>
              <a:t>Training Set:</a:t>
            </a:r>
            <a:r>
              <a:rPr lang="en-IN" dirty="0"/>
              <a:t> A subset of dataset to train the machine learning model, and we already know the output.</a:t>
            </a:r>
          </a:p>
          <a:p>
            <a:pPr algn="just"/>
            <a:r>
              <a:rPr lang="en-IN" b="1" dirty="0"/>
              <a:t>Test set:</a:t>
            </a:r>
            <a:r>
              <a:rPr lang="en-IN" dirty="0"/>
              <a:t> A subset of dataset to test the machine learning model, and by using the test set, model predicts the output.</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154057670"/>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a:t>3.5 Splitting the dataset into Training and Test set</a:t>
            </a:r>
            <a:endParaRPr lang="en-IN" dirty="0"/>
          </a:p>
        </p:txBody>
      </p:sp>
      <p:sp>
        <p:nvSpPr>
          <p:cNvPr id="3" name="Content Placeholder 2"/>
          <p:cNvSpPr>
            <a:spLocks noGrp="1"/>
          </p:cNvSpPr>
          <p:nvPr>
            <p:ph idx="1"/>
          </p:nvPr>
        </p:nvSpPr>
        <p:spPr>
          <a:xfrm>
            <a:off x="418010" y="1645670"/>
            <a:ext cx="11260183" cy="4351338"/>
          </a:xfrm>
        </p:spPr>
        <p:txBody>
          <a:bodyPr>
            <a:normAutofit/>
          </a:bodyPr>
          <a:lstStyle/>
          <a:p>
            <a:r>
              <a:rPr lang="en-IN" dirty="0"/>
              <a:t>For splitting the dataset, we will use the below lines of code:</a:t>
            </a:r>
          </a:p>
          <a:p>
            <a:r>
              <a:rPr lang="en-US" dirty="0"/>
              <a:t>from </a:t>
            </a:r>
            <a:r>
              <a:rPr lang="en-US" dirty="0" err="1"/>
              <a:t>sklearn.model_selection</a:t>
            </a:r>
            <a:r>
              <a:rPr lang="en-US" dirty="0"/>
              <a:t> import </a:t>
            </a:r>
            <a:r>
              <a:rPr lang="en-US" b="1" dirty="0" err="1"/>
              <a:t>train_test_split</a:t>
            </a:r>
            <a:r>
              <a:rPr lang="en-US" b="1" dirty="0"/>
              <a:t>  </a:t>
            </a:r>
            <a:endParaRPr lang="en-IN" b="1" dirty="0"/>
          </a:p>
          <a:p>
            <a:r>
              <a:rPr lang="en-US" dirty="0" err="1"/>
              <a:t>x_train</a:t>
            </a:r>
            <a:r>
              <a:rPr lang="en-US" dirty="0"/>
              <a:t>, </a:t>
            </a:r>
            <a:r>
              <a:rPr lang="en-US" dirty="0" err="1"/>
              <a:t>x_test</a:t>
            </a:r>
            <a:r>
              <a:rPr lang="en-US" dirty="0"/>
              <a:t>, </a:t>
            </a:r>
            <a:r>
              <a:rPr lang="en-US" dirty="0" err="1"/>
              <a:t>y_train</a:t>
            </a:r>
            <a:r>
              <a:rPr lang="en-US" dirty="0"/>
              <a:t>, </a:t>
            </a:r>
            <a:r>
              <a:rPr lang="en-US" dirty="0" err="1" smtClean="0"/>
              <a:t>y_test</a:t>
            </a:r>
            <a:endParaRPr lang="en-US" dirty="0" smtClean="0"/>
          </a:p>
          <a:p>
            <a:r>
              <a:rPr lang="en-US" dirty="0" smtClean="0"/>
              <a:t>=</a:t>
            </a:r>
            <a:r>
              <a:rPr lang="en-US" dirty="0"/>
              <a:t> </a:t>
            </a:r>
            <a:r>
              <a:rPr lang="en-US" b="1" dirty="0" err="1"/>
              <a:t>train_test_split</a:t>
            </a:r>
            <a:r>
              <a:rPr lang="en-US" dirty="0"/>
              <a:t>(x, y, </a:t>
            </a:r>
            <a:r>
              <a:rPr lang="en-US" dirty="0" err="1"/>
              <a:t>test_size</a:t>
            </a:r>
            <a:r>
              <a:rPr lang="en-US" dirty="0"/>
              <a:t>= 0.2, </a:t>
            </a:r>
            <a:r>
              <a:rPr lang="en-US" dirty="0" err="1"/>
              <a:t>random_state</a:t>
            </a:r>
            <a:r>
              <a:rPr lang="en-US" dirty="0"/>
              <a:t>=0)  </a:t>
            </a: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482107398"/>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a:t>3.5 Splitting the dataset into Training and Test set</a:t>
            </a:r>
            <a:endParaRPr lang="en-IN" dirty="0"/>
          </a:p>
        </p:txBody>
      </p:sp>
      <p:sp>
        <p:nvSpPr>
          <p:cNvPr id="3" name="Content Placeholder 2"/>
          <p:cNvSpPr>
            <a:spLocks noGrp="1"/>
          </p:cNvSpPr>
          <p:nvPr>
            <p:ph idx="1"/>
          </p:nvPr>
        </p:nvSpPr>
        <p:spPr>
          <a:xfrm>
            <a:off x="418010" y="1645670"/>
            <a:ext cx="11260183" cy="4351338"/>
          </a:xfrm>
        </p:spPr>
        <p:txBody>
          <a:bodyPr>
            <a:normAutofit/>
          </a:bodyPr>
          <a:lstStyle/>
          <a:p>
            <a:r>
              <a:rPr lang="en-IN" b="1" dirty="0"/>
              <a:t>Explanation:</a:t>
            </a:r>
            <a:endParaRPr lang="en-IN" dirty="0"/>
          </a:p>
          <a:p>
            <a:pPr lvl="0"/>
            <a:r>
              <a:rPr lang="en-US" dirty="0"/>
              <a:t>In the above code, the first line is used for splitting arrays of the dataset into random train and test subsets.</a:t>
            </a:r>
            <a:endParaRPr lang="en-IN" dirty="0"/>
          </a:p>
          <a:p>
            <a:pPr lvl="0"/>
            <a:r>
              <a:rPr lang="en-US" dirty="0"/>
              <a:t>In the second line, we have used four variables for our output that are</a:t>
            </a:r>
            <a:endParaRPr lang="en-IN" dirty="0"/>
          </a:p>
          <a:p>
            <a:pPr lvl="1"/>
            <a:r>
              <a:rPr lang="en-US" b="1" dirty="0" err="1"/>
              <a:t>x_train</a:t>
            </a:r>
            <a:r>
              <a:rPr lang="en-US" b="1" dirty="0"/>
              <a:t>:</a:t>
            </a:r>
            <a:r>
              <a:rPr lang="en-US" dirty="0"/>
              <a:t> features for the training data</a:t>
            </a:r>
            <a:endParaRPr lang="en-IN" dirty="0"/>
          </a:p>
          <a:p>
            <a:pPr lvl="1"/>
            <a:r>
              <a:rPr lang="en-US" b="1" dirty="0" err="1"/>
              <a:t>x_test</a:t>
            </a:r>
            <a:r>
              <a:rPr lang="en-US" b="1" dirty="0"/>
              <a:t>:</a:t>
            </a:r>
            <a:r>
              <a:rPr lang="en-US" dirty="0"/>
              <a:t> features for testing data</a:t>
            </a:r>
            <a:endParaRPr lang="en-IN" dirty="0"/>
          </a:p>
          <a:p>
            <a:pPr lvl="1"/>
            <a:r>
              <a:rPr lang="en-US" b="1" dirty="0" err="1"/>
              <a:t>y_train</a:t>
            </a:r>
            <a:r>
              <a:rPr lang="en-US" b="1" dirty="0"/>
              <a:t>:</a:t>
            </a:r>
            <a:r>
              <a:rPr lang="en-US" dirty="0"/>
              <a:t> Dependent variables for training data</a:t>
            </a:r>
            <a:endParaRPr lang="en-IN" dirty="0"/>
          </a:p>
          <a:p>
            <a:pPr lvl="1"/>
            <a:r>
              <a:rPr lang="en-US" b="1" dirty="0" err="1"/>
              <a:t>y_test</a:t>
            </a:r>
            <a:r>
              <a:rPr lang="en-US" b="1" dirty="0"/>
              <a:t>:</a:t>
            </a:r>
            <a:r>
              <a:rPr lang="en-US" dirty="0"/>
              <a:t> Independent variable for testing data</a:t>
            </a: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30587706"/>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a:t>3.5 Splitting the dataset into Training and Test set</a:t>
            </a:r>
            <a:endParaRPr lang="en-IN" dirty="0"/>
          </a:p>
        </p:txBody>
      </p:sp>
      <p:sp>
        <p:nvSpPr>
          <p:cNvPr id="3" name="Content Placeholder 2"/>
          <p:cNvSpPr>
            <a:spLocks noGrp="1"/>
          </p:cNvSpPr>
          <p:nvPr>
            <p:ph idx="1"/>
          </p:nvPr>
        </p:nvSpPr>
        <p:spPr>
          <a:xfrm>
            <a:off x="418010" y="1645670"/>
            <a:ext cx="11260183" cy="4351338"/>
          </a:xfrm>
        </p:spPr>
        <p:txBody>
          <a:bodyPr>
            <a:normAutofit/>
          </a:bodyPr>
          <a:lstStyle/>
          <a:p>
            <a:pPr lvl="0" algn="just"/>
            <a:r>
              <a:rPr lang="en-US" dirty="0"/>
              <a:t>In </a:t>
            </a:r>
            <a:r>
              <a:rPr lang="en-US" b="1" dirty="0" err="1"/>
              <a:t>train_test_split</a:t>
            </a:r>
            <a:r>
              <a:rPr lang="en-US" b="1" dirty="0"/>
              <a:t>() function</a:t>
            </a:r>
            <a:r>
              <a:rPr lang="en-US" dirty="0"/>
              <a:t>, we have passed four parameters in which first two are for arrays of data, and </a:t>
            </a:r>
            <a:r>
              <a:rPr lang="en-US" b="1" dirty="0" err="1"/>
              <a:t>test_size</a:t>
            </a:r>
            <a:r>
              <a:rPr lang="en-US" dirty="0"/>
              <a:t> is for specifying the size of the test set. The </a:t>
            </a:r>
            <a:r>
              <a:rPr lang="en-US" dirty="0" err="1"/>
              <a:t>test_size</a:t>
            </a:r>
            <a:r>
              <a:rPr lang="en-US" dirty="0"/>
              <a:t> maybe .5, .3, or .2, which tells the dividing ratio of training and testing sets.</a:t>
            </a:r>
            <a:endParaRPr lang="en-IN" dirty="0"/>
          </a:p>
          <a:p>
            <a:pPr lvl="0" algn="just"/>
            <a:r>
              <a:rPr lang="en-US" dirty="0"/>
              <a:t>The last parameter </a:t>
            </a:r>
            <a:r>
              <a:rPr lang="en-US" b="1" dirty="0" err="1"/>
              <a:t>random_state</a:t>
            </a:r>
            <a:r>
              <a:rPr lang="en-US" dirty="0"/>
              <a:t> is used to set a seed for a random generator so that you always get the same result, and the most used value for this is 42.</a:t>
            </a: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667178565"/>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9876" y="567868"/>
            <a:ext cx="8097625" cy="3416320"/>
          </a:xfrm>
          <a:prstGeom prst="rect">
            <a:avLst/>
          </a:prstGeom>
        </p:spPr>
        <p:txBody>
          <a:bodyPr wrap="square">
            <a:spAutoFit/>
          </a:bodyPr>
          <a:lstStyle/>
          <a:p>
            <a:r>
              <a:rPr lang="en-IN" sz="2400" dirty="0"/>
              <a:t># import modules</a:t>
            </a:r>
          </a:p>
          <a:p>
            <a:r>
              <a:rPr lang="en-IN" sz="2400" dirty="0"/>
              <a:t>import pandas as </a:t>
            </a:r>
            <a:r>
              <a:rPr lang="en-IN" sz="2400" dirty="0" err="1"/>
              <a:t>pd</a:t>
            </a:r>
            <a:endParaRPr lang="en-IN" sz="2400" dirty="0"/>
          </a:p>
          <a:p>
            <a:r>
              <a:rPr lang="en-IN" sz="2400" dirty="0"/>
              <a:t>from </a:t>
            </a:r>
            <a:r>
              <a:rPr lang="en-IN" sz="2400" dirty="0" err="1"/>
              <a:t>sklearn.linear_model</a:t>
            </a:r>
            <a:r>
              <a:rPr lang="en-IN" sz="2400" dirty="0"/>
              <a:t> import </a:t>
            </a:r>
            <a:r>
              <a:rPr lang="en-IN" sz="2400" dirty="0" err="1"/>
              <a:t>LinearRegression</a:t>
            </a:r>
            <a:endParaRPr lang="en-IN" sz="2400" dirty="0"/>
          </a:p>
          <a:p>
            <a:r>
              <a:rPr lang="en-IN" sz="2400" dirty="0"/>
              <a:t>from </a:t>
            </a:r>
            <a:r>
              <a:rPr lang="en-IN" sz="2400" dirty="0" err="1"/>
              <a:t>sklearn.model_selection</a:t>
            </a:r>
            <a:r>
              <a:rPr lang="en-IN" sz="2400" dirty="0"/>
              <a:t> import </a:t>
            </a:r>
            <a:r>
              <a:rPr lang="en-IN" sz="2400" dirty="0" err="1"/>
              <a:t>train_test_split</a:t>
            </a:r>
            <a:endParaRPr lang="en-IN" sz="2400" dirty="0"/>
          </a:p>
          <a:p>
            <a:r>
              <a:rPr lang="en-IN" sz="2400" dirty="0"/>
              <a:t> </a:t>
            </a:r>
          </a:p>
          <a:p>
            <a:r>
              <a:rPr lang="en-IN" sz="2400" dirty="0"/>
              <a:t># read the dataset</a:t>
            </a:r>
          </a:p>
          <a:p>
            <a:r>
              <a:rPr lang="en-IN" sz="2400" dirty="0" err="1"/>
              <a:t>df</a:t>
            </a:r>
            <a:r>
              <a:rPr lang="en-IN" sz="2400" dirty="0"/>
              <a:t> = </a:t>
            </a:r>
            <a:r>
              <a:rPr lang="en-IN" sz="2400" dirty="0" err="1"/>
              <a:t>pd.read_csv</a:t>
            </a:r>
            <a:r>
              <a:rPr lang="en-IN" sz="2400" dirty="0"/>
              <a:t>('Real-estate.csv')</a:t>
            </a:r>
          </a:p>
          <a:p>
            <a:r>
              <a:rPr lang="en-IN" sz="2400" dirty="0" smtClean="0"/>
              <a:t>print(</a:t>
            </a:r>
            <a:r>
              <a:rPr lang="en-IN" sz="2400" dirty="0" err="1" smtClean="0"/>
              <a:t>df</a:t>
            </a:r>
            <a:r>
              <a:rPr lang="en-IN" sz="2400" dirty="0"/>
              <a:t>)</a:t>
            </a:r>
          </a:p>
          <a:p>
            <a:r>
              <a:rPr lang="en-IN" sz="2400" dirty="0" smtClean="0"/>
              <a:t>print(</a:t>
            </a:r>
            <a:r>
              <a:rPr lang="en-IN" sz="2400" dirty="0" err="1" smtClean="0"/>
              <a:t>df.head</a:t>
            </a:r>
            <a:r>
              <a:rPr lang="en-IN" sz="2400" dirty="0" smtClean="0"/>
              <a:t>(10</a:t>
            </a:r>
            <a:r>
              <a:rPr lang="en-IN" sz="2400" dirty="0"/>
              <a:t>))</a:t>
            </a:r>
          </a:p>
        </p:txBody>
      </p:sp>
    </p:spTree>
    <p:extLst>
      <p:ext uri="{BB962C8B-B14F-4D97-AF65-F5344CB8AC3E}">
        <p14:creationId xmlns:p14="http://schemas.microsoft.com/office/powerpoint/2010/main" val="4247486963"/>
      </p:ext>
    </p:extLst>
  </p:cSld>
  <p:clrMapOvr>
    <a:masterClrMapping/>
  </p:clrMapOvr>
  <p:transition spd="slow">
    <p:wipe dir="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9559" y="117693"/>
            <a:ext cx="8276734" cy="6740307"/>
          </a:xfrm>
          <a:prstGeom prst="rect">
            <a:avLst/>
          </a:prstGeom>
        </p:spPr>
        <p:txBody>
          <a:bodyPr wrap="square">
            <a:spAutoFit/>
          </a:bodyPr>
          <a:lstStyle/>
          <a:p>
            <a:r>
              <a:rPr lang="en-IN" sz="2400" dirty="0"/>
              <a:t># get the locations</a:t>
            </a:r>
          </a:p>
          <a:p>
            <a:r>
              <a:rPr lang="en-IN" sz="2400" dirty="0"/>
              <a:t>X = </a:t>
            </a:r>
            <a:r>
              <a:rPr lang="en-IN" sz="2400" dirty="0" err="1"/>
              <a:t>df.iloc</a:t>
            </a:r>
            <a:r>
              <a:rPr lang="en-IN" sz="2400" dirty="0"/>
              <a:t>[:, :-1]</a:t>
            </a:r>
          </a:p>
          <a:p>
            <a:r>
              <a:rPr lang="en-IN" sz="2400" dirty="0"/>
              <a:t>y = </a:t>
            </a:r>
            <a:r>
              <a:rPr lang="en-IN" sz="2400" dirty="0" err="1"/>
              <a:t>df.iloc</a:t>
            </a:r>
            <a:r>
              <a:rPr lang="en-IN" sz="2400" dirty="0"/>
              <a:t>[:, -1]</a:t>
            </a:r>
          </a:p>
          <a:p>
            <a:r>
              <a:rPr lang="en-IN" sz="2400" dirty="0"/>
              <a:t> </a:t>
            </a:r>
          </a:p>
          <a:p>
            <a:r>
              <a:rPr lang="en-IN" sz="2400" dirty="0"/>
              <a:t># split the dataset</a:t>
            </a:r>
          </a:p>
          <a:p>
            <a:r>
              <a:rPr lang="en-IN" sz="2400" dirty="0" err="1"/>
              <a:t>X_train</a:t>
            </a:r>
            <a:r>
              <a:rPr lang="en-IN" sz="2400" dirty="0"/>
              <a:t>, </a:t>
            </a:r>
            <a:r>
              <a:rPr lang="en-IN" sz="2400" dirty="0" err="1"/>
              <a:t>X_test</a:t>
            </a:r>
            <a:r>
              <a:rPr lang="en-IN" sz="2400" dirty="0"/>
              <a:t>, </a:t>
            </a:r>
            <a:r>
              <a:rPr lang="en-IN" sz="2400" dirty="0" err="1"/>
              <a:t>y_train</a:t>
            </a:r>
            <a:r>
              <a:rPr lang="en-IN" sz="2400" dirty="0"/>
              <a:t>, </a:t>
            </a:r>
            <a:r>
              <a:rPr lang="en-IN" sz="2400" dirty="0" err="1"/>
              <a:t>y_test</a:t>
            </a:r>
            <a:r>
              <a:rPr lang="en-IN" sz="2400" dirty="0"/>
              <a:t> = </a:t>
            </a:r>
            <a:r>
              <a:rPr lang="en-IN" sz="2400" dirty="0" err="1"/>
              <a:t>train_test_split</a:t>
            </a:r>
            <a:r>
              <a:rPr lang="en-IN" sz="2400" dirty="0"/>
              <a:t>(</a:t>
            </a:r>
          </a:p>
          <a:p>
            <a:r>
              <a:rPr lang="en-IN" sz="2400" dirty="0"/>
              <a:t>    X, y, </a:t>
            </a:r>
            <a:r>
              <a:rPr lang="en-IN" sz="2400" dirty="0" err="1"/>
              <a:t>test_size</a:t>
            </a:r>
            <a:r>
              <a:rPr lang="en-IN" sz="2400" dirty="0"/>
              <a:t>=0.05, </a:t>
            </a:r>
            <a:r>
              <a:rPr lang="en-IN" sz="2400" dirty="0" err="1"/>
              <a:t>random_state</a:t>
            </a:r>
            <a:r>
              <a:rPr lang="en-IN" sz="2400" dirty="0"/>
              <a:t>=0)</a:t>
            </a:r>
          </a:p>
          <a:p>
            <a:endParaRPr lang="en-IN" sz="2400" dirty="0"/>
          </a:p>
          <a:p>
            <a:r>
              <a:rPr lang="en-IN" sz="2400" dirty="0"/>
              <a:t>print()</a:t>
            </a:r>
          </a:p>
          <a:p>
            <a:r>
              <a:rPr lang="en-IN" sz="2400" dirty="0"/>
              <a:t>print("</a:t>
            </a:r>
            <a:r>
              <a:rPr lang="en-IN" sz="2400" dirty="0" err="1"/>
              <a:t>X_train</a:t>
            </a:r>
            <a:r>
              <a:rPr lang="en-IN" sz="2400" dirty="0"/>
              <a:t>")</a:t>
            </a:r>
          </a:p>
          <a:p>
            <a:r>
              <a:rPr lang="en-IN" sz="2400" dirty="0"/>
              <a:t>print(</a:t>
            </a:r>
            <a:r>
              <a:rPr lang="en-IN" sz="2400" dirty="0" err="1"/>
              <a:t>X_train</a:t>
            </a:r>
            <a:r>
              <a:rPr lang="en-IN" sz="2400" dirty="0"/>
              <a:t>)</a:t>
            </a:r>
          </a:p>
          <a:p>
            <a:r>
              <a:rPr lang="en-IN" sz="2400" dirty="0"/>
              <a:t>print("</a:t>
            </a:r>
            <a:r>
              <a:rPr lang="en-IN" sz="2400" dirty="0" err="1"/>
              <a:t>y_train</a:t>
            </a:r>
            <a:r>
              <a:rPr lang="en-IN" sz="2400" dirty="0"/>
              <a:t>")</a:t>
            </a:r>
          </a:p>
          <a:p>
            <a:endParaRPr lang="en-IN" sz="2400" dirty="0"/>
          </a:p>
          <a:p>
            <a:r>
              <a:rPr lang="en-IN" sz="2400" dirty="0"/>
              <a:t>print(</a:t>
            </a:r>
            <a:r>
              <a:rPr lang="en-IN" sz="2400" dirty="0" err="1"/>
              <a:t>y_train</a:t>
            </a:r>
            <a:r>
              <a:rPr lang="en-IN" sz="2400" dirty="0"/>
              <a:t>)</a:t>
            </a:r>
          </a:p>
          <a:p>
            <a:r>
              <a:rPr lang="en-IN" sz="2400" dirty="0"/>
              <a:t>print("</a:t>
            </a:r>
            <a:r>
              <a:rPr lang="en-IN" sz="2400" dirty="0" err="1"/>
              <a:t>X_test</a:t>
            </a:r>
            <a:r>
              <a:rPr lang="en-IN" sz="2400" dirty="0"/>
              <a:t>")</a:t>
            </a:r>
          </a:p>
          <a:p>
            <a:r>
              <a:rPr lang="en-IN" sz="2400" dirty="0"/>
              <a:t>print(</a:t>
            </a:r>
            <a:r>
              <a:rPr lang="en-IN" sz="2400" dirty="0" err="1"/>
              <a:t>X_test</a:t>
            </a:r>
            <a:r>
              <a:rPr lang="en-IN" sz="2400" dirty="0"/>
              <a:t>)</a:t>
            </a:r>
          </a:p>
          <a:p>
            <a:r>
              <a:rPr lang="en-IN" sz="2400" dirty="0"/>
              <a:t>print("</a:t>
            </a:r>
            <a:r>
              <a:rPr lang="en-IN" sz="2400" dirty="0" err="1"/>
              <a:t>y_test</a:t>
            </a:r>
            <a:r>
              <a:rPr lang="en-IN" sz="2400" dirty="0"/>
              <a:t>")</a:t>
            </a:r>
          </a:p>
          <a:p>
            <a:r>
              <a:rPr lang="en-IN" sz="2400" dirty="0"/>
              <a:t>print(</a:t>
            </a:r>
            <a:r>
              <a:rPr lang="en-IN" sz="2400" dirty="0" err="1"/>
              <a:t>y_test</a:t>
            </a:r>
            <a:r>
              <a:rPr lang="en-IN" sz="2400" dirty="0"/>
              <a:t>)</a:t>
            </a:r>
          </a:p>
        </p:txBody>
      </p:sp>
    </p:spTree>
    <p:extLst>
      <p:ext uri="{BB962C8B-B14F-4D97-AF65-F5344CB8AC3E}">
        <p14:creationId xmlns:p14="http://schemas.microsoft.com/office/powerpoint/2010/main" val="3379815984"/>
      </p:ext>
    </p:extLst>
  </p:cSld>
  <p:clrMapOvr>
    <a:masterClrMapping/>
  </p:clrMapOvr>
  <p:transition spd="slow">
    <p:wipe dir="u"/>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653" y="311085"/>
            <a:ext cx="6096000" cy="3539430"/>
          </a:xfrm>
          <a:prstGeom prst="rect">
            <a:avLst/>
          </a:prstGeom>
        </p:spPr>
        <p:txBody>
          <a:bodyPr>
            <a:spAutoFit/>
          </a:bodyPr>
          <a:lstStyle/>
          <a:p>
            <a:r>
              <a:rPr lang="en-IN" sz="2800" b="1" dirty="0"/>
              <a:t># import </a:t>
            </a:r>
            <a:r>
              <a:rPr lang="en-IN" sz="2800" b="1" dirty="0" smtClean="0"/>
              <a:t>modules</a:t>
            </a:r>
          </a:p>
          <a:p>
            <a:r>
              <a:rPr lang="en-IN" sz="2800" dirty="0" smtClean="0"/>
              <a:t>import </a:t>
            </a:r>
            <a:r>
              <a:rPr lang="en-IN" sz="2800" dirty="0"/>
              <a:t>pandas as </a:t>
            </a:r>
            <a:r>
              <a:rPr lang="en-IN" sz="2800" dirty="0" err="1"/>
              <a:t>pd</a:t>
            </a:r>
            <a:endParaRPr lang="en-IN" sz="2800" dirty="0"/>
          </a:p>
          <a:p>
            <a:r>
              <a:rPr lang="en-IN" sz="2800" dirty="0"/>
              <a:t>from </a:t>
            </a:r>
            <a:r>
              <a:rPr lang="en-IN" sz="2800" dirty="0" err="1"/>
              <a:t>sklearn.linear_model</a:t>
            </a:r>
            <a:r>
              <a:rPr lang="en-IN" sz="2800" dirty="0"/>
              <a:t> import </a:t>
            </a:r>
            <a:r>
              <a:rPr lang="en-IN" sz="2800" dirty="0" err="1"/>
              <a:t>LinearRegression</a:t>
            </a:r>
            <a:endParaRPr lang="en-IN" sz="2800" dirty="0"/>
          </a:p>
          <a:p>
            <a:r>
              <a:rPr lang="en-IN" sz="2800" dirty="0"/>
              <a:t>from </a:t>
            </a:r>
            <a:r>
              <a:rPr lang="en-IN" sz="2800" dirty="0" err="1"/>
              <a:t>sklearn.model_selection</a:t>
            </a:r>
            <a:r>
              <a:rPr lang="en-IN" sz="2800" dirty="0"/>
              <a:t> import </a:t>
            </a:r>
            <a:r>
              <a:rPr lang="en-IN" sz="2800" dirty="0" err="1" smtClean="0"/>
              <a:t>train_test_split</a:t>
            </a:r>
            <a:endParaRPr lang="en-IN" sz="2800" dirty="0" smtClean="0"/>
          </a:p>
          <a:p>
            <a:endParaRPr lang="en-IN" sz="2800" dirty="0"/>
          </a:p>
          <a:p>
            <a:endParaRPr lang="en-IN" sz="2800" dirty="0"/>
          </a:p>
        </p:txBody>
      </p:sp>
    </p:spTree>
    <p:extLst>
      <p:ext uri="{BB962C8B-B14F-4D97-AF65-F5344CB8AC3E}">
        <p14:creationId xmlns:p14="http://schemas.microsoft.com/office/powerpoint/2010/main" val="3488513174"/>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653" y="311085"/>
            <a:ext cx="6096000" cy="2246769"/>
          </a:xfrm>
          <a:prstGeom prst="rect">
            <a:avLst/>
          </a:prstGeom>
        </p:spPr>
        <p:txBody>
          <a:bodyPr>
            <a:spAutoFit/>
          </a:bodyPr>
          <a:lstStyle/>
          <a:p>
            <a:r>
              <a:rPr lang="en-IN" sz="2800" b="1" dirty="0" smtClean="0"/>
              <a:t># </a:t>
            </a:r>
            <a:r>
              <a:rPr lang="en-IN" sz="2800" b="1" dirty="0"/>
              <a:t>read the dataset</a:t>
            </a:r>
          </a:p>
          <a:p>
            <a:r>
              <a:rPr lang="en-IN" sz="2800" dirty="0" err="1"/>
              <a:t>df</a:t>
            </a:r>
            <a:r>
              <a:rPr lang="en-IN" sz="2800" dirty="0"/>
              <a:t> = </a:t>
            </a:r>
            <a:r>
              <a:rPr lang="en-IN" sz="2800" dirty="0" err="1"/>
              <a:t>pd.read_csv</a:t>
            </a:r>
            <a:r>
              <a:rPr lang="en-IN" sz="2800" dirty="0"/>
              <a:t>('Real-estate2.csv')</a:t>
            </a:r>
          </a:p>
          <a:p>
            <a:r>
              <a:rPr lang="en-IN" sz="2800" dirty="0"/>
              <a:t>print("Data Set is ")</a:t>
            </a:r>
          </a:p>
          <a:p>
            <a:r>
              <a:rPr lang="en-IN" sz="2800" dirty="0"/>
              <a:t>print(</a:t>
            </a:r>
            <a:r>
              <a:rPr lang="en-IN" sz="2800" dirty="0" err="1"/>
              <a:t>df</a:t>
            </a:r>
            <a:r>
              <a:rPr lang="en-IN" sz="2800" dirty="0"/>
              <a:t>)</a:t>
            </a:r>
          </a:p>
          <a:p>
            <a:endParaRPr lang="en-IN" sz="2800" dirty="0"/>
          </a:p>
        </p:txBody>
      </p:sp>
      <p:pic>
        <p:nvPicPr>
          <p:cNvPr id="4" name="Picture 3"/>
          <p:cNvPicPr>
            <a:picLocks noChangeAspect="1"/>
          </p:cNvPicPr>
          <p:nvPr/>
        </p:nvPicPr>
        <p:blipFill>
          <a:blip r:embed="rId2"/>
          <a:stretch>
            <a:fillRect/>
          </a:stretch>
        </p:blipFill>
        <p:spPr>
          <a:xfrm>
            <a:off x="2391891" y="2371863"/>
            <a:ext cx="6940646" cy="4333518"/>
          </a:xfrm>
          <a:prstGeom prst="rect">
            <a:avLst/>
          </a:prstGeom>
        </p:spPr>
      </p:pic>
    </p:spTree>
    <p:extLst>
      <p:ext uri="{BB962C8B-B14F-4D97-AF65-F5344CB8AC3E}">
        <p14:creationId xmlns:p14="http://schemas.microsoft.com/office/powerpoint/2010/main" val="2233599555"/>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4164" y="292232"/>
            <a:ext cx="11271316" cy="2800767"/>
          </a:xfrm>
          <a:prstGeom prst="rect">
            <a:avLst/>
          </a:prstGeom>
        </p:spPr>
        <p:txBody>
          <a:bodyPr wrap="square">
            <a:spAutoFit/>
          </a:bodyPr>
          <a:lstStyle/>
          <a:p>
            <a:endParaRPr lang="en-IN" sz="2400" dirty="0"/>
          </a:p>
          <a:p>
            <a:r>
              <a:rPr lang="en-IN" sz="3200" b="1" dirty="0"/>
              <a:t># Extracting dependent and independent data </a:t>
            </a:r>
          </a:p>
          <a:p>
            <a:r>
              <a:rPr lang="en-IN" sz="2400" dirty="0"/>
              <a:t>X = </a:t>
            </a:r>
            <a:r>
              <a:rPr lang="en-IN" sz="2400" dirty="0" err="1"/>
              <a:t>df.iloc</a:t>
            </a:r>
            <a:r>
              <a:rPr lang="en-IN" sz="2400" dirty="0"/>
              <a:t>[:, :-1]</a:t>
            </a:r>
          </a:p>
          <a:p>
            <a:r>
              <a:rPr lang="en-IN" sz="2400" dirty="0"/>
              <a:t>y = </a:t>
            </a:r>
            <a:r>
              <a:rPr lang="en-IN" sz="2400" dirty="0" err="1"/>
              <a:t>df.iloc</a:t>
            </a:r>
            <a:r>
              <a:rPr lang="en-IN" sz="2400" dirty="0"/>
              <a:t>[:, -1</a:t>
            </a:r>
            <a:r>
              <a:rPr lang="en-IN" sz="2400" dirty="0" smtClean="0"/>
              <a:t>] </a:t>
            </a:r>
            <a:endParaRPr lang="en-IN" sz="2400" dirty="0"/>
          </a:p>
          <a:p>
            <a:r>
              <a:rPr lang="en-IN" sz="2400" dirty="0"/>
              <a:t># split the dataset</a:t>
            </a:r>
          </a:p>
          <a:p>
            <a:r>
              <a:rPr lang="en-IN" sz="2400" dirty="0" err="1"/>
              <a:t>X_train</a:t>
            </a:r>
            <a:r>
              <a:rPr lang="en-IN" sz="2400" dirty="0"/>
              <a:t>, </a:t>
            </a:r>
            <a:r>
              <a:rPr lang="en-IN" sz="2400" dirty="0" err="1"/>
              <a:t>X_test</a:t>
            </a:r>
            <a:r>
              <a:rPr lang="en-IN" sz="2400" dirty="0"/>
              <a:t>, </a:t>
            </a:r>
            <a:r>
              <a:rPr lang="en-IN" sz="2400" dirty="0" err="1"/>
              <a:t>y_train</a:t>
            </a:r>
            <a:r>
              <a:rPr lang="en-IN" sz="2400" dirty="0"/>
              <a:t>, </a:t>
            </a:r>
            <a:r>
              <a:rPr lang="en-IN" sz="2400" dirty="0" err="1"/>
              <a:t>y_test</a:t>
            </a:r>
            <a:r>
              <a:rPr lang="en-IN" sz="2400" dirty="0"/>
              <a:t> = </a:t>
            </a:r>
            <a:r>
              <a:rPr lang="en-IN" sz="2400" dirty="0" err="1" smtClean="0"/>
              <a:t>train_test_split</a:t>
            </a:r>
            <a:r>
              <a:rPr lang="en-IN" sz="2400" dirty="0" smtClean="0"/>
              <a:t>(X</a:t>
            </a:r>
            <a:r>
              <a:rPr lang="en-IN" sz="2400" dirty="0"/>
              <a:t>, y, </a:t>
            </a:r>
            <a:r>
              <a:rPr lang="en-IN" sz="2400" dirty="0" err="1"/>
              <a:t>test_size</a:t>
            </a:r>
            <a:r>
              <a:rPr lang="en-IN" sz="2400" dirty="0"/>
              <a:t>=0.3, </a:t>
            </a:r>
            <a:r>
              <a:rPr lang="en-IN" sz="2400" dirty="0" err="1"/>
              <a:t>random_state</a:t>
            </a:r>
            <a:r>
              <a:rPr lang="en-IN" sz="2400" dirty="0"/>
              <a:t>=0)</a:t>
            </a:r>
          </a:p>
          <a:p>
            <a:endParaRPr lang="en-IN" sz="2400" dirty="0"/>
          </a:p>
        </p:txBody>
      </p:sp>
    </p:spTree>
    <p:extLst>
      <p:ext uri="{BB962C8B-B14F-4D97-AF65-F5344CB8AC3E}">
        <p14:creationId xmlns:p14="http://schemas.microsoft.com/office/powerpoint/2010/main" val="3378992097"/>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a:t>Section 3 : </a:t>
            </a:r>
            <a:r>
              <a:rPr lang="en-US" b="1" dirty="0"/>
              <a:t>Data Preprocessing </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pPr lvl="0"/>
            <a:r>
              <a:rPr lang="en-US" dirty="0" smtClean="0"/>
              <a:t>It includes Data </a:t>
            </a:r>
            <a:r>
              <a:rPr lang="en-US" dirty="0"/>
              <a:t>Cleaning</a:t>
            </a:r>
          </a:p>
          <a:p>
            <a:r>
              <a:rPr lang="en-US" dirty="0"/>
              <a:t>Data cleaning means fixing bad data in your data set.</a:t>
            </a:r>
          </a:p>
          <a:p>
            <a:r>
              <a:rPr lang="en-US" dirty="0"/>
              <a:t>Bad data could be:</a:t>
            </a:r>
          </a:p>
          <a:p>
            <a:pPr marL="514350" indent="-514350">
              <a:buFont typeface="+mj-lt"/>
              <a:buAutoNum type="arabicPeriod"/>
            </a:pPr>
            <a:r>
              <a:rPr lang="en-US" dirty="0"/>
              <a:t>Empty cells</a:t>
            </a:r>
          </a:p>
          <a:p>
            <a:pPr marL="514350" indent="-514350">
              <a:buFont typeface="+mj-lt"/>
              <a:buAutoNum type="arabicPeriod"/>
            </a:pPr>
            <a:r>
              <a:rPr lang="en-US" dirty="0"/>
              <a:t>Data in wrong format</a:t>
            </a:r>
          </a:p>
          <a:p>
            <a:pPr marL="514350" indent="-514350">
              <a:buFont typeface="+mj-lt"/>
              <a:buAutoNum type="arabicPeriod"/>
            </a:pPr>
            <a:r>
              <a:rPr lang="en-US" dirty="0"/>
              <a:t>Wrong data</a:t>
            </a:r>
          </a:p>
          <a:p>
            <a:pPr marL="514350" indent="-514350">
              <a:buFont typeface="+mj-lt"/>
              <a:buAutoNum type="arabicPeriod"/>
            </a:pPr>
            <a:r>
              <a:rPr lang="en-US" dirty="0"/>
              <a:t>Duplicates</a:t>
            </a:r>
          </a:p>
          <a:p>
            <a:pPr lvl="0"/>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412819165"/>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4164" y="292232"/>
            <a:ext cx="11271316" cy="1569660"/>
          </a:xfrm>
          <a:prstGeom prst="rect">
            <a:avLst/>
          </a:prstGeom>
        </p:spPr>
        <p:txBody>
          <a:bodyPr wrap="square">
            <a:spAutoFit/>
          </a:bodyPr>
          <a:lstStyle/>
          <a:p>
            <a:r>
              <a:rPr lang="en-IN" sz="2400" dirty="0" err="1" smtClean="0"/>
              <a:t>X_train</a:t>
            </a:r>
            <a:r>
              <a:rPr lang="en-IN" sz="2400" dirty="0"/>
              <a:t>, </a:t>
            </a:r>
            <a:r>
              <a:rPr lang="en-IN" sz="2400" dirty="0" err="1"/>
              <a:t>X_test</a:t>
            </a:r>
            <a:r>
              <a:rPr lang="en-IN" sz="2400" dirty="0"/>
              <a:t>, </a:t>
            </a:r>
            <a:r>
              <a:rPr lang="en-IN" sz="2400" dirty="0" err="1"/>
              <a:t>y_train</a:t>
            </a:r>
            <a:r>
              <a:rPr lang="en-IN" sz="2400" dirty="0"/>
              <a:t>, </a:t>
            </a:r>
            <a:r>
              <a:rPr lang="en-IN" sz="2400" dirty="0" err="1"/>
              <a:t>y_test</a:t>
            </a:r>
            <a:r>
              <a:rPr lang="en-IN" sz="2400" dirty="0"/>
              <a:t> = </a:t>
            </a:r>
            <a:r>
              <a:rPr lang="en-IN" sz="2400" dirty="0" err="1" smtClean="0"/>
              <a:t>train_test_split</a:t>
            </a:r>
            <a:r>
              <a:rPr lang="en-IN" sz="2400" dirty="0" smtClean="0"/>
              <a:t>(X</a:t>
            </a:r>
            <a:r>
              <a:rPr lang="en-IN" sz="2400" dirty="0"/>
              <a:t>, y, </a:t>
            </a:r>
            <a:r>
              <a:rPr lang="en-IN" sz="2400" dirty="0" err="1"/>
              <a:t>test_size</a:t>
            </a:r>
            <a:r>
              <a:rPr lang="en-IN" sz="2400" dirty="0"/>
              <a:t>=0.3, </a:t>
            </a:r>
            <a:r>
              <a:rPr lang="en-IN" sz="2400" dirty="0" err="1"/>
              <a:t>random_state</a:t>
            </a:r>
            <a:r>
              <a:rPr lang="en-IN" sz="2400" dirty="0"/>
              <a:t>=0)</a:t>
            </a:r>
          </a:p>
          <a:p>
            <a:r>
              <a:rPr lang="en-IN" sz="2400" dirty="0" smtClean="0"/>
              <a:t>print</a:t>
            </a:r>
            <a:r>
              <a:rPr lang="en-IN" sz="2400" dirty="0"/>
              <a:t>()</a:t>
            </a:r>
          </a:p>
          <a:p>
            <a:r>
              <a:rPr lang="en-IN" sz="2400" b="1" dirty="0"/>
              <a:t>print("</a:t>
            </a:r>
            <a:r>
              <a:rPr lang="en-IN" sz="2400" b="1" dirty="0" err="1"/>
              <a:t>X_train</a:t>
            </a:r>
            <a:r>
              <a:rPr lang="en-IN" sz="2400" b="1" dirty="0"/>
              <a:t>")</a:t>
            </a:r>
          </a:p>
          <a:p>
            <a:r>
              <a:rPr lang="en-IN" sz="2400" dirty="0"/>
              <a:t>print(</a:t>
            </a:r>
            <a:r>
              <a:rPr lang="en-IN" sz="2400" dirty="0" err="1"/>
              <a:t>X_train</a:t>
            </a:r>
            <a:r>
              <a:rPr lang="en-IN" sz="2400" dirty="0"/>
              <a:t>)</a:t>
            </a:r>
          </a:p>
        </p:txBody>
      </p:sp>
      <p:pic>
        <p:nvPicPr>
          <p:cNvPr id="3" name="Picture 2"/>
          <p:cNvPicPr>
            <a:picLocks noChangeAspect="1"/>
          </p:cNvPicPr>
          <p:nvPr/>
        </p:nvPicPr>
        <p:blipFill>
          <a:blip r:embed="rId2"/>
          <a:stretch>
            <a:fillRect/>
          </a:stretch>
        </p:blipFill>
        <p:spPr>
          <a:xfrm>
            <a:off x="1442643" y="2042122"/>
            <a:ext cx="8813720" cy="4562921"/>
          </a:xfrm>
          <a:prstGeom prst="rect">
            <a:avLst/>
          </a:prstGeom>
        </p:spPr>
      </p:pic>
    </p:spTree>
    <p:extLst>
      <p:ext uri="{BB962C8B-B14F-4D97-AF65-F5344CB8AC3E}">
        <p14:creationId xmlns:p14="http://schemas.microsoft.com/office/powerpoint/2010/main" val="3946035041"/>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9262" y="522891"/>
            <a:ext cx="6096000" cy="954107"/>
          </a:xfrm>
          <a:prstGeom prst="rect">
            <a:avLst/>
          </a:prstGeom>
        </p:spPr>
        <p:txBody>
          <a:bodyPr>
            <a:spAutoFit/>
          </a:bodyPr>
          <a:lstStyle/>
          <a:p>
            <a:r>
              <a:rPr lang="en-IN" sz="2800" dirty="0"/>
              <a:t>print("</a:t>
            </a:r>
            <a:r>
              <a:rPr lang="en-IN" sz="2800" dirty="0" err="1"/>
              <a:t>y_train</a:t>
            </a:r>
            <a:r>
              <a:rPr lang="en-IN" sz="2800" dirty="0"/>
              <a:t>")</a:t>
            </a:r>
          </a:p>
          <a:p>
            <a:r>
              <a:rPr lang="en-IN" sz="2800" dirty="0"/>
              <a:t>print(</a:t>
            </a:r>
            <a:r>
              <a:rPr lang="en-IN" sz="2800" dirty="0" err="1"/>
              <a:t>y_train</a:t>
            </a:r>
            <a:r>
              <a:rPr lang="en-IN" sz="2800" dirty="0"/>
              <a:t>)</a:t>
            </a:r>
          </a:p>
        </p:txBody>
      </p:sp>
      <p:pic>
        <p:nvPicPr>
          <p:cNvPr id="3" name="Picture 2"/>
          <p:cNvPicPr>
            <a:picLocks noChangeAspect="1"/>
          </p:cNvPicPr>
          <p:nvPr/>
        </p:nvPicPr>
        <p:blipFill>
          <a:blip r:embed="rId2"/>
          <a:stretch>
            <a:fillRect/>
          </a:stretch>
        </p:blipFill>
        <p:spPr>
          <a:xfrm>
            <a:off x="1301439" y="1815879"/>
            <a:ext cx="9176283" cy="4782884"/>
          </a:xfrm>
          <a:prstGeom prst="rect">
            <a:avLst/>
          </a:prstGeom>
        </p:spPr>
      </p:pic>
    </p:spTree>
    <p:extLst>
      <p:ext uri="{BB962C8B-B14F-4D97-AF65-F5344CB8AC3E}">
        <p14:creationId xmlns:p14="http://schemas.microsoft.com/office/powerpoint/2010/main" val="4109732515"/>
      </p:ext>
    </p:extLst>
  </p:cSld>
  <p:clrMapOvr>
    <a:masterClrMapping/>
  </p:clrMapOvr>
  <p:transition spd="slow">
    <p:wipe dir="u"/>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6969" y="456903"/>
            <a:ext cx="6096000" cy="954107"/>
          </a:xfrm>
          <a:prstGeom prst="rect">
            <a:avLst/>
          </a:prstGeom>
        </p:spPr>
        <p:txBody>
          <a:bodyPr>
            <a:spAutoFit/>
          </a:bodyPr>
          <a:lstStyle/>
          <a:p>
            <a:r>
              <a:rPr lang="en-IN" sz="2800" dirty="0"/>
              <a:t>print("</a:t>
            </a:r>
            <a:r>
              <a:rPr lang="en-IN" sz="2800" dirty="0" err="1"/>
              <a:t>X_test</a:t>
            </a:r>
            <a:r>
              <a:rPr lang="en-IN" sz="2800" dirty="0"/>
              <a:t>")</a:t>
            </a:r>
          </a:p>
          <a:p>
            <a:r>
              <a:rPr lang="en-IN" sz="2800" dirty="0"/>
              <a:t>print(</a:t>
            </a:r>
            <a:r>
              <a:rPr lang="en-IN" sz="2800" dirty="0" err="1"/>
              <a:t>X_test</a:t>
            </a:r>
            <a:r>
              <a:rPr lang="en-IN" sz="2800" dirty="0"/>
              <a:t>)</a:t>
            </a:r>
          </a:p>
        </p:txBody>
      </p:sp>
      <p:pic>
        <p:nvPicPr>
          <p:cNvPr id="3" name="Picture 2"/>
          <p:cNvPicPr>
            <a:picLocks noChangeAspect="1"/>
          </p:cNvPicPr>
          <p:nvPr/>
        </p:nvPicPr>
        <p:blipFill>
          <a:blip r:embed="rId2"/>
          <a:stretch>
            <a:fillRect/>
          </a:stretch>
        </p:blipFill>
        <p:spPr>
          <a:xfrm>
            <a:off x="926968" y="1636172"/>
            <a:ext cx="9244553" cy="4998326"/>
          </a:xfrm>
          <a:prstGeom prst="rect">
            <a:avLst/>
          </a:prstGeom>
        </p:spPr>
      </p:pic>
    </p:spTree>
    <p:extLst>
      <p:ext uri="{BB962C8B-B14F-4D97-AF65-F5344CB8AC3E}">
        <p14:creationId xmlns:p14="http://schemas.microsoft.com/office/powerpoint/2010/main" val="2263354036"/>
      </p:ext>
    </p:extLst>
  </p:cSld>
  <p:clrMapOvr>
    <a:masterClrMapping/>
  </p:clrMapOvr>
  <p:transition spd="slow">
    <p:wipe dir="u"/>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5884" y="362635"/>
            <a:ext cx="6096000" cy="954107"/>
          </a:xfrm>
          <a:prstGeom prst="rect">
            <a:avLst/>
          </a:prstGeom>
        </p:spPr>
        <p:txBody>
          <a:bodyPr>
            <a:spAutoFit/>
          </a:bodyPr>
          <a:lstStyle/>
          <a:p>
            <a:r>
              <a:rPr lang="en-IN" sz="2800" dirty="0"/>
              <a:t>print("</a:t>
            </a:r>
            <a:r>
              <a:rPr lang="en-IN" sz="2800" dirty="0" err="1"/>
              <a:t>y_test</a:t>
            </a:r>
            <a:r>
              <a:rPr lang="en-IN" sz="2800" dirty="0"/>
              <a:t>")</a:t>
            </a:r>
          </a:p>
          <a:p>
            <a:r>
              <a:rPr lang="en-IN" sz="2800" dirty="0"/>
              <a:t>print(</a:t>
            </a:r>
            <a:r>
              <a:rPr lang="en-IN" sz="2800" dirty="0" err="1"/>
              <a:t>y_test</a:t>
            </a:r>
            <a:r>
              <a:rPr lang="en-IN" sz="2800" dirty="0"/>
              <a:t>)</a:t>
            </a:r>
          </a:p>
        </p:txBody>
      </p:sp>
      <p:pic>
        <p:nvPicPr>
          <p:cNvPr id="3" name="Picture 2"/>
          <p:cNvPicPr>
            <a:picLocks noChangeAspect="1"/>
          </p:cNvPicPr>
          <p:nvPr/>
        </p:nvPicPr>
        <p:blipFill>
          <a:blip r:embed="rId2"/>
          <a:stretch>
            <a:fillRect/>
          </a:stretch>
        </p:blipFill>
        <p:spPr>
          <a:xfrm>
            <a:off x="901248" y="1619410"/>
            <a:ext cx="10005564" cy="4778519"/>
          </a:xfrm>
          <a:prstGeom prst="rect">
            <a:avLst/>
          </a:prstGeom>
        </p:spPr>
      </p:pic>
    </p:spTree>
    <p:extLst>
      <p:ext uri="{BB962C8B-B14F-4D97-AF65-F5344CB8AC3E}">
        <p14:creationId xmlns:p14="http://schemas.microsoft.com/office/powerpoint/2010/main" val="2510484554"/>
      </p:ext>
    </p:extLst>
  </p:cSld>
  <p:clrMapOvr>
    <a:masterClrMapping/>
  </p:clrMapOvr>
  <p:transition spd="slow">
    <p:wipe dir="u"/>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smtClean="0"/>
              <a:t>References</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r>
              <a:rPr lang="en-US" b="1" dirty="0"/>
              <a:t>https://www.javatpoint.com/data-preprocessing-machine-learning </a:t>
            </a:r>
            <a:endParaRPr lang="en-IN" dirty="0"/>
          </a:p>
          <a:p>
            <a:r>
              <a:rPr lang="en-US" b="1" u="sng" dirty="0">
                <a:hlinkClick r:id="rId2"/>
              </a:rPr>
              <a:t>https://www.upgrad.com/blog/data-preprocessing-in-machine-learning/</a:t>
            </a:r>
            <a:endParaRPr lang="en-IN" dirty="0"/>
          </a:p>
          <a:p>
            <a:pPr algn="just"/>
            <a:endParaRPr lang="en-IN" dirty="0"/>
          </a:p>
        </p:txBody>
      </p:sp>
      <p:pic>
        <p:nvPicPr>
          <p:cNvPr id="5" name="Picture 4"/>
          <p:cNvPicPr/>
          <p:nvPr/>
        </p:nvPicPr>
        <p:blipFill>
          <a:blip r:embed="rId3"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104694116"/>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a:t>3.6 Feature </a:t>
            </a:r>
            <a:r>
              <a:rPr lang="en-US" b="1" dirty="0" smtClean="0"/>
              <a:t>Scaling</a:t>
            </a:r>
            <a:endParaRPr lang="en-IN" dirty="0"/>
          </a:p>
        </p:txBody>
      </p:sp>
      <p:sp>
        <p:nvSpPr>
          <p:cNvPr id="3" name="Content Placeholder 2"/>
          <p:cNvSpPr>
            <a:spLocks noGrp="1"/>
          </p:cNvSpPr>
          <p:nvPr>
            <p:ph idx="1"/>
          </p:nvPr>
        </p:nvSpPr>
        <p:spPr>
          <a:xfrm>
            <a:off x="418010" y="1645670"/>
            <a:ext cx="11260183" cy="4351338"/>
          </a:xfrm>
        </p:spPr>
        <p:txBody>
          <a:bodyPr>
            <a:normAutofit/>
          </a:bodyPr>
          <a:lstStyle/>
          <a:p>
            <a:r>
              <a:rPr lang="en-IN" dirty="0"/>
              <a:t>Feature scaling is the final step of data </a:t>
            </a:r>
            <a:r>
              <a:rPr lang="en-IN" dirty="0" err="1"/>
              <a:t>preprocessing</a:t>
            </a:r>
            <a:r>
              <a:rPr lang="en-IN" dirty="0"/>
              <a:t> in machine learning. </a:t>
            </a:r>
            <a:endParaRPr lang="en-IN" dirty="0" smtClean="0"/>
          </a:p>
          <a:p>
            <a:r>
              <a:rPr lang="en-IN" dirty="0" smtClean="0"/>
              <a:t>It </a:t>
            </a:r>
            <a:r>
              <a:rPr lang="en-IN" dirty="0"/>
              <a:t>is a technique to standardize the independent variables of the dataset in a specific range</a:t>
            </a:r>
            <a:r>
              <a:rPr lang="en-IN" dirty="0" smtClean="0"/>
              <a:t>.</a:t>
            </a:r>
          </a:p>
          <a:p>
            <a:r>
              <a:rPr lang="en-IN" dirty="0" smtClean="0"/>
              <a:t>In </a:t>
            </a:r>
            <a:r>
              <a:rPr lang="en-IN" dirty="0"/>
              <a:t>feature scaling, we put our variables in the same range and in the same scale so that no any variable dominate the other variable.</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660322036"/>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a:t>3.6 Feature Scaling.</a:t>
            </a:r>
            <a:endParaRPr lang="en-IN" dirty="0"/>
          </a:p>
        </p:txBody>
      </p:sp>
      <p:sp>
        <p:nvSpPr>
          <p:cNvPr id="3" name="Content Placeholder 2"/>
          <p:cNvSpPr>
            <a:spLocks noGrp="1"/>
          </p:cNvSpPr>
          <p:nvPr>
            <p:ph idx="1"/>
          </p:nvPr>
        </p:nvSpPr>
        <p:spPr>
          <a:xfrm>
            <a:off x="418009" y="1645670"/>
            <a:ext cx="7500505" cy="4351338"/>
          </a:xfrm>
        </p:spPr>
        <p:txBody>
          <a:bodyPr>
            <a:normAutofit/>
          </a:bodyPr>
          <a:lstStyle/>
          <a:p>
            <a:pPr marL="0" lvl="0" indent="0" algn="just">
              <a:buNone/>
            </a:pPr>
            <a:r>
              <a:rPr lang="en-IN" dirty="0" smtClean="0"/>
              <a:t>The </a:t>
            </a:r>
            <a:r>
              <a:rPr lang="en-IN" dirty="0"/>
              <a:t>age and salary column values are not on the same scale</a:t>
            </a:r>
            <a:r>
              <a:rPr lang="en-IN" dirty="0" smtClean="0"/>
              <a:t>.</a:t>
            </a:r>
          </a:p>
          <a:p>
            <a:pPr marL="0" indent="0" algn="just">
              <a:buNone/>
            </a:pPr>
            <a:r>
              <a:rPr lang="en-IN" dirty="0"/>
              <a:t>If we compute any two values from age and salary, then </a:t>
            </a:r>
            <a:r>
              <a:rPr lang="en-IN" b="1" dirty="0"/>
              <a:t>salary values will dominate the age values, </a:t>
            </a:r>
            <a:r>
              <a:rPr lang="en-IN" dirty="0"/>
              <a:t>and it will produce an incorrect result. </a:t>
            </a:r>
            <a:endParaRPr lang="en-IN" dirty="0" smtClean="0"/>
          </a:p>
          <a:p>
            <a:pPr marL="0" indent="0" algn="just">
              <a:buNone/>
            </a:pPr>
            <a:r>
              <a:rPr lang="en-IN" dirty="0" smtClean="0"/>
              <a:t>So </a:t>
            </a:r>
            <a:r>
              <a:rPr lang="en-IN" dirty="0"/>
              <a:t>to remove this issue, we need to perform feature scaling for machine learning</a:t>
            </a:r>
            <a:r>
              <a:rPr lang="en-IN" dirty="0" smtClean="0"/>
              <a:t>.</a:t>
            </a:r>
          </a:p>
          <a:p>
            <a:pPr marL="0" indent="0" algn="just">
              <a:buNone/>
            </a:pPr>
            <a:r>
              <a:rPr lang="en-IN" dirty="0"/>
              <a:t>If we do not scale the variable, then it will cause some issue in our machine learning model.</a:t>
            </a:r>
          </a:p>
          <a:p>
            <a:pPr marL="0" indent="0" algn="just">
              <a:buNone/>
            </a:pPr>
            <a:endParaRPr lang="en-IN" dirty="0"/>
          </a:p>
          <a:p>
            <a:pPr marL="0" lvl="0" indent="0" algn="just">
              <a:buNone/>
            </a:pPr>
            <a:endParaRPr lang="en-IN" dirty="0"/>
          </a:p>
        </p:txBody>
      </p:sp>
      <p:pic>
        <p:nvPicPr>
          <p:cNvPr id="6" name="Picture 5"/>
          <p:cNvPicPr>
            <a:picLocks noChangeAspect="1"/>
          </p:cNvPicPr>
          <p:nvPr/>
        </p:nvPicPr>
        <p:blipFill>
          <a:blip r:embed="rId2"/>
          <a:stretch>
            <a:fillRect/>
          </a:stretch>
        </p:blipFill>
        <p:spPr>
          <a:xfrm>
            <a:off x="8188793" y="152079"/>
            <a:ext cx="3600953" cy="6287377"/>
          </a:xfrm>
          <a:prstGeom prst="rect">
            <a:avLst/>
          </a:prstGeom>
        </p:spPr>
      </p:pic>
    </p:spTree>
    <p:extLst>
      <p:ext uri="{BB962C8B-B14F-4D97-AF65-F5344CB8AC3E}">
        <p14:creationId xmlns:p14="http://schemas.microsoft.com/office/powerpoint/2010/main" val="1519686751"/>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a:t>3.6 Feature Scaling.</a:t>
            </a:r>
            <a:endParaRPr lang="en-IN" dirty="0"/>
          </a:p>
        </p:txBody>
      </p:sp>
      <p:sp>
        <p:nvSpPr>
          <p:cNvPr id="3" name="Content Placeholder 2"/>
          <p:cNvSpPr>
            <a:spLocks noGrp="1"/>
          </p:cNvSpPr>
          <p:nvPr>
            <p:ph idx="1"/>
          </p:nvPr>
        </p:nvSpPr>
        <p:spPr>
          <a:xfrm>
            <a:off x="418010" y="1645670"/>
            <a:ext cx="11260183" cy="4351338"/>
          </a:xfrm>
        </p:spPr>
        <p:txBody>
          <a:bodyPr>
            <a:normAutofit/>
          </a:bodyPr>
          <a:lstStyle/>
          <a:p>
            <a:r>
              <a:rPr lang="en-IN" dirty="0"/>
              <a:t>There are two ways to perform feature scaling in machine learning:</a:t>
            </a:r>
          </a:p>
          <a:p>
            <a:pPr marL="514350" indent="-514350">
              <a:buFont typeface="+mj-lt"/>
              <a:buAutoNum type="arabicPeriod"/>
            </a:pPr>
            <a:r>
              <a:rPr lang="en-IN" b="1" dirty="0" smtClean="0"/>
              <a:t>Standardization</a:t>
            </a:r>
          </a:p>
          <a:p>
            <a:pPr marL="514350" indent="-514350">
              <a:buFont typeface="+mj-lt"/>
              <a:buAutoNum type="arabicPeriod"/>
            </a:pPr>
            <a:r>
              <a:rPr lang="en-IN" b="1" dirty="0"/>
              <a:t>Normalization</a:t>
            </a:r>
            <a:endParaRPr lang="en-IN" dirty="0"/>
          </a:p>
          <a:p>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718374448"/>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71073" y="137653"/>
            <a:ext cx="8449854" cy="6582694"/>
          </a:xfrm>
          <a:prstGeom prst="rect">
            <a:avLst/>
          </a:prstGeom>
        </p:spPr>
      </p:pic>
      <p:pic>
        <p:nvPicPr>
          <p:cNvPr id="3" name="Picture 2"/>
          <p:cNvPicPr>
            <a:picLocks noChangeAspect="1"/>
          </p:cNvPicPr>
          <p:nvPr/>
        </p:nvPicPr>
        <p:blipFill>
          <a:blip r:embed="rId2"/>
          <a:stretch>
            <a:fillRect/>
          </a:stretch>
        </p:blipFill>
        <p:spPr>
          <a:xfrm>
            <a:off x="1871073" y="137653"/>
            <a:ext cx="8449854" cy="6582694"/>
          </a:xfrm>
          <a:prstGeom prst="rect">
            <a:avLst/>
          </a:prstGeom>
        </p:spPr>
      </p:pic>
    </p:spTree>
    <p:extLst>
      <p:ext uri="{BB962C8B-B14F-4D97-AF65-F5344CB8AC3E}">
        <p14:creationId xmlns:p14="http://schemas.microsoft.com/office/powerpoint/2010/main" val="1781751876"/>
      </p:ext>
    </p:extLst>
  </p:cSld>
  <p:clrMapOvr>
    <a:masterClrMapping/>
  </p:clrMapOvr>
  <p:transition spd="slow">
    <p:wipe dir="u"/>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a:t>3.6 Feature Scaling.</a:t>
            </a: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
        <p:nvSpPr>
          <p:cNvPr id="8" name="Rectangle 2"/>
          <p:cNvSpPr>
            <a:spLocks noGrp="1" noChangeArrowheads="1"/>
          </p:cNvSpPr>
          <p:nvPr>
            <p:ph idx="1"/>
          </p:nvPr>
        </p:nvSpPr>
        <p:spPr bwMode="auto">
          <a:xfrm>
            <a:off x="418011" y="2137787"/>
            <a:ext cx="11536679" cy="33431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smtClean="0">
                <a:ln>
                  <a:noFill/>
                </a:ln>
                <a:solidFill>
                  <a:srgbClr val="273239"/>
                </a:solidFill>
                <a:effectLst/>
                <a:latin typeface="var(--font-secondary)" charset="0"/>
                <a:ea typeface="Times New Roman" panose="02020603050405020304" pitchFamily="18" charset="0"/>
              </a:rPr>
              <a:t>Normalization or Min-Max Scaling</a:t>
            </a:r>
            <a:r>
              <a:rPr kumimoji="0" lang="en-US" altLang="en-US" sz="2600" b="0" i="0" u="none" strike="noStrike" cap="none" normalizeH="0" baseline="0" dirty="0" smtClean="0">
                <a:ln>
                  <a:noFill/>
                </a:ln>
                <a:solidFill>
                  <a:srgbClr val="273239"/>
                </a:solidFill>
                <a:effectLst/>
                <a:latin typeface="var(--font-secondary)" charset="0"/>
                <a:ea typeface="Times New Roman" panose="02020603050405020304" pitchFamily="18" charset="0"/>
              </a:rPr>
              <a:t> is used to transform features to be on a similar scale.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smtClean="0">
                <a:ln>
                  <a:noFill/>
                </a:ln>
                <a:solidFill>
                  <a:srgbClr val="273239"/>
                </a:solidFill>
                <a:effectLst/>
                <a:latin typeface="var(--font-secondary)" charset="0"/>
                <a:ea typeface="Times New Roman" panose="02020603050405020304" pitchFamily="18" charset="0"/>
              </a:rPr>
              <a:t>The new point is calculated 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dirty="0" smtClean="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err="1" smtClean="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X_new</a:t>
            </a:r>
            <a:r>
              <a:rPr kumimoji="0" lang="en-US" altLang="en-US" sz="2600" b="0" i="0" u="none" strike="noStrike" cap="none" normalizeH="0" baseline="0" dirty="0" smtClean="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 = (X - </a:t>
            </a:r>
            <a:r>
              <a:rPr kumimoji="0" lang="en-US" altLang="en-US" sz="2600" b="0" i="0" u="none" strike="noStrike" cap="none" normalizeH="0" baseline="0" dirty="0" err="1" smtClean="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X_min</a:t>
            </a:r>
            <a:r>
              <a:rPr kumimoji="0" lang="en-US" altLang="en-US" sz="2600" b="0" i="0" u="none" strike="noStrike" cap="none" normalizeH="0" baseline="0" dirty="0" smtClean="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2600" b="0" i="0" u="none" strike="noStrike" cap="none" normalizeH="0" baseline="0" dirty="0" err="1" smtClean="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X_max</a:t>
            </a:r>
            <a:r>
              <a:rPr kumimoji="0" lang="en-US" altLang="en-US" sz="2600" b="0" i="0" u="none" strike="noStrike" cap="none" normalizeH="0" baseline="0" dirty="0" smtClean="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 - </a:t>
            </a:r>
            <a:r>
              <a:rPr kumimoji="0" lang="en-US" altLang="en-US" sz="2600" b="0" i="0" u="none" strike="noStrike" cap="none" normalizeH="0" baseline="0" dirty="0" err="1" smtClean="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X_min</a:t>
            </a:r>
            <a:r>
              <a:rPr kumimoji="0" lang="en-US" altLang="en-US" sz="2600" b="0" i="0" u="none" strike="noStrike" cap="none" normalizeH="0" baseline="0" dirty="0" smtClean="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2600" b="0" i="0" u="none" strike="noStrike" cap="none" normalizeH="0" baseline="0" dirty="0" smtClean="0">
                <a:ln>
                  <a:noFill/>
                </a:ln>
                <a:solidFill>
                  <a:schemeClr val="tx1"/>
                </a:solidFill>
                <a:effectLst/>
              </a:rPr>
              <a:t> </a:t>
            </a:r>
            <a:endParaRPr kumimoji="0" lang="en-US" altLang="en-US" sz="26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dirty="0" smtClean="0">
              <a:ln>
                <a:noFill/>
              </a:ln>
              <a:solidFill>
                <a:srgbClr val="273239"/>
              </a:solidFill>
              <a:effectLst/>
              <a:latin typeface="var(--font-secondary)"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smtClean="0">
                <a:ln>
                  <a:noFill/>
                </a:ln>
                <a:solidFill>
                  <a:srgbClr val="273239"/>
                </a:solidFill>
                <a:effectLst/>
                <a:latin typeface="var(--font-secondary)" charset="0"/>
                <a:ea typeface="Times New Roman" panose="02020603050405020304" pitchFamily="18" charset="0"/>
              </a:rPr>
              <a:t>This scales the range to [0, 1] or sometimes [-1, 1].</a:t>
            </a:r>
            <a:endParaRPr kumimoji="0" lang="en-US" altLang="en-US" sz="2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7990894"/>
      </p:ext>
    </p:extLst>
  </p:cSld>
  <p:clrMapOvr>
    <a:masterClrMapping/>
  </p:clrMapOvr>
  <p:transition spd="slow">
    <p:wipe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smtClean="0"/>
              <a:t>References</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r>
              <a:rPr lang="en-US" b="1" dirty="0"/>
              <a:t>https://www.javatpoint.com/data-preprocessing-machine-learning </a:t>
            </a:r>
            <a:endParaRPr lang="en-IN" dirty="0"/>
          </a:p>
          <a:p>
            <a:r>
              <a:rPr lang="en-US" b="1" u="sng" dirty="0">
                <a:hlinkClick r:id="rId2"/>
              </a:rPr>
              <a:t>https://www.upgrad.com/blog/data-preprocessing-in-machine-learning/</a:t>
            </a:r>
            <a:endParaRPr lang="en-IN" dirty="0"/>
          </a:p>
          <a:p>
            <a:r>
              <a:rPr lang="en-US" b="1" dirty="0"/>
              <a:t>https://www.geeksforgeeks.org/data-preprocessing-and-its-types/</a:t>
            </a:r>
            <a:endParaRPr lang="en-IN" dirty="0"/>
          </a:p>
          <a:p>
            <a:pPr algn="just"/>
            <a:endParaRPr lang="en-IN" dirty="0"/>
          </a:p>
        </p:txBody>
      </p:sp>
      <p:pic>
        <p:nvPicPr>
          <p:cNvPr id="5" name="Picture 4"/>
          <p:cNvPicPr/>
          <p:nvPr/>
        </p:nvPicPr>
        <p:blipFill>
          <a:blip r:embed="rId3"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4171818981"/>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7655" y="825910"/>
            <a:ext cx="11961205" cy="4350861"/>
          </a:xfrm>
          <a:prstGeom prst="rect">
            <a:avLst/>
          </a:prstGeom>
        </p:spPr>
      </p:pic>
    </p:spTree>
    <p:extLst>
      <p:ext uri="{BB962C8B-B14F-4D97-AF65-F5344CB8AC3E}">
        <p14:creationId xmlns:p14="http://schemas.microsoft.com/office/powerpoint/2010/main" val="1856085835"/>
      </p:ext>
    </p:extLst>
  </p:cSld>
  <p:clrMapOvr>
    <a:masterClrMapping/>
  </p:clrMapOvr>
  <p:transition spd="slow">
    <p:wipe dir="u"/>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a:t>3.6 Feature Scaling.</a:t>
            </a: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
        <p:nvSpPr>
          <p:cNvPr id="4" name="Rectangle 1"/>
          <p:cNvSpPr>
            <a:spLocks noChangeArrowheads="1"/>
          </p:cNvSpPr>
          <p:nvPr/>
        </p:nvSpPr>
        <p:spPr bwMode="auto">
          <a:xfrm>
            <a:off x="521110" y="1551733"/>
            <a:ext cx="10795820" cy="37433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952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smtClean="0">
                <a:ln>
                  <a:noFill/>
                </a:ln>
                <a:solidFill>
                  <a:srgbClr val="273239"/>
                </a:solidFill>
                <a:effectLst/>
                <a:latin typeface="var(--font-secondary)" charset="0"/>
                <a:ea typeface="Times New Roman" panose="02020603050405020304" pitchFamily="18" charset="0"/>
              </a:rPr>
              <a:t>Standardization or Z-Score Normalization</a:t>
            </a:r>
            <a:r>
              <a:rPr kumimoji="0" lang="en-US" altLang="en-US" sz="2600" b="0" i="0" u="none" strike="noStrike" cap="none" normalizeH="0" baseline="0" dirty="0" smtClean="0">
                <a:ln>
                  <a:noFill/>
                </a:ln>
                <a:solidFill>
                  <a:srgbClr val="273239"/>
                </a:solidFill>
                <a:effectLst/>
                <a:latin typeface="var(--font-secondary)" charset="0"/>
                <a:ea typeface="Times New Roman" panose="02020603050405020304" pitchFamily="18" charset="0"/>
              </a:rPr>
              <a:t> is the transformation of features by subtracting from mean and dividing by standard deviation. This is often called as Z-score.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dirty="0" smtClean="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err="1" smtClean="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X_new</a:t>
            </a:r>
            <a:r>
              <a:rPr kumimoji="0" lang="en-US" altLang="en-US" sz="2600" b="0" i="0" u="none" strike="noStrike" cap="none" normalizeH="0" baseline="0" dirty="0" smtClean="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 = (X - mean)/</a:t>
            </a:r>
            <a:r>
              <a:rPr kumimoji="0" lang="en-US" altLang="en-US" sz="2600" b="0" i="0" u="none" strike="noStrike" cap="none" normalizeH="0" baseline="0" dirty="0" err="1" smtClean="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Std</a:t>
            </a:r>
            <a:r>
              <a:rPr kumimoji="0" lang="en-US" altLang="en-US" sz="2600" b="0" i="0" u="none" strike="noStrike" cap="none" normalizeH="0" baseline="0" dirty="0" smtClean="0">
                <a:ln>
                  <a:noFill/>
                </a:ln>
                <a:solidFill>
                  <a:schemeClr val="tx1"/>
                </a:solidFill>
                <a:effectLst/>
              </a:rPr>
              <a:t> </a:t>
            </a:r>
            <a:endParaRPr kumimoji="0" lang="en-US" altLang="en-US" sz="26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dirty="0" smtClean="0">
              <a:ln>
                <a:noFill/>
              </a:ln>
              <a:solidFill>
                <a:srgbClr val="273239"/>
              </a:solidFill>
              <a:effectLst/>
              <a:latin typeface="var(--font-secondary)"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smtClean="0">
                <a:ln>
                  <a:noFill/>
                </a:ln>
                <a:solidFill>
                  <a:srgbClr val="273239"/>
                </a:solidFill>
                <a:effectLst/>
                <a:latin typeface="var(--font-secondary)" charset="0"/>
                <a:ea typeface="Times New Roman" panose="02020603050405020304" pitchFamily="18" charset="0"/>
              </a:rPr>
              <a:t>Standardization can be helpful in cases where the data follows a Gaussian distribution. </a:t>
            </a:r>
            <a:endParaRPr kumimoji="0" lang="en-US" altLang="en-US" sz="26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1658192"/>
      </p:ext>
    </p:extLst>
  </p:cSld>
  <p:clrMapOvr>
    <a:masterClrMapping/>
  </p:clrMapOvr>
  <p:transition spd="slow">
    <p:wipe dir="u"/>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pPr fontAlgn="base"/>
            <a:r>
              <a:rPr lang="en-IN" b="1" dirty="0"/>
              <a:t>Difference between Normalization and Standardization</a:t>
            </a: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4070841468"/>
      </p:ext>
    </p:extLst>
  </p:cSld>
  <p:clrMapOvr>
    <a:masterClrMapping/>
  </p:clrMapOvr>
  <p:transition spd="slow">
    <p:wipe dir="u"/>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pPr fontAlgn="base"/>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462952660"/>
              </p:ext>
            </p:extLst>
          </p:nvPr>
        </p:nvGraphicFramePr>
        <p:xfrm>
          <a:off x="152680" y="223067"/>
          <a:ext cx="11781655" cy="6422829"/>
        </p:xfrm>
        <a:graphic>
          <a:graphicData uri="http://schemas.openxmlformats.org/drawingml/2006/table">
            <a:tbl>
              <a:tblPr firstRow="1" firstCol="1" bandRow="1">
                <a:tableStyleId>{5C22544A-7EE6-4342-B048-85BDC9FD1C3A}</a:tableStyleId>
              </a:tblPr>
              <a:tblGrid>
                <a:gridCol w="849966">
                  <a:extLst>
                    <a:ext uri="{9D8B030D-6E8A-4147-A177-3AD203B41FA5}">
                      <a16:colId xmlns:a16="http://schemas.microsoft.com/office/drawing/2014/main" val="1799588877"/>
                    </a:ext>
                  </a:extLst>
                </a:gridCol>
                <a:gridCol w="5220370">
                  <a:extLst>
                    <a:ext uri="{9D8B030D-6E8A-4147-A177-3AD203B41FA5}">
                      <a16:colId xmlns:a16="http://schemas.microsoft.com/office/drawing/2014/main" val="3977647981"/>
                    </a:ext>
                  </a:extLst>
                </a:gridCol>
                <a:gridCol w="5711319">
                  <a:extLst>
                    <a:ext uri="{9D8B030D-6E8A-4147-A177-3AD203B41FA5}">
                      <a16:colId xmlns:a16="http://schemas.microsoft.com/office/drawing/2014/main" val="876546179"/>
                    </a:ext>
                  </a:extLst>
                </a:gridCol>
              </a:tblGrid>
              <a:tr h="446901">
                <a:tc>
                  <a:txBody>
                    <a:bodyPr/>
                    <a:lstStyle/>
                    <a:p>
                      <a:pPr algn="ctr">
                        <a:lnSpc>
                          <a:spcPct val="107000"/>
                        </a:lnSpc>
                        <a:spcAft>
                          <a:spcPts val="800"/>
                        </a:spcAft>
                      </a:pPr>
                      <a:r>
                        <a:rPr lang="en-IN" sz="1300">
                          <a:effectLst/>
                        </a:rPr>
                        <a:t>S.NO.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36615" marR="36615" marT="91536" marB="91536" anchor="b"/>
                </a:tc>
                <a:tc>
                  <a:txBody>
                    <a:bodyPr/>
                    <a:lstStyle/>
                    <a:p>
                      <a:pPr algn="ctr">
                        <a:lnSpc>
                          <a:spcPct val="107000"/>
                        </a:lnSpc>
                        <a:spcAft>
                          <a:spcPts val="800"/>
                        </a:spcAft>
                      </a:pPr>
                      <a:r>
                        <a:rPr lang="en-IN" sz="1300">
                          <a:effectLst/>
                        </a:rPr>
                        <a:t>Normalization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1536" marR="91536" marT="91536" marB="91536" anchor="b"/>
                </a:tc>
                <a:tc>
                  <a:txBody>
                    <a:bodyPr/>
                    <a:lstStyle/>
                    <a:p>
                      <a:pPr algn="ctr">
                        <a:lnSpc>
                          <a:spcPct val="107000"/>
                        </a:lnSpc>
                        <a:spcAft>
                          <a:spcPts val="800"/>
                        </a:spcAft>
                      </a:pPr>
                      <a:r>
                        <a:rPr lang="en-IN" sz="1300">
                          <a:effectLst/>
                        </a:rPr>
                        <a:t>Standardization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1536" marR="91536" marT="91536" marB="91536" anchor="b"/>
                </a:tc>
                <a:extLst>
                  <a:ext uri="{0D108BD9-81ED-4DB2-BD59-A6C34878D82A}">
                    <a16:rowId xmlns:a16="http://schemas.microsoft.com/office/drawing/2014/main" val="1738104580"/>
                  </a:ext>
                </a:extLst>
              </a:tr>
              <a:tr h="1008912">
                <a:tc>
                  <a:txBody>
                    <a:bodyPr/>
                    <a:lstStyle/>
                    <a:p>
                      <a:pPr>
                        <a:lnSpc>
                          <a:spcPct val="107000"/>
                        </a:lnSpc>
                        <a:spcAft>
                          <a:spcPts val="800"/>
                        </a:spcAft>
                      </a:pP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1536" marR="91536" marT="128151" marB="128151" anchor="ctr"/>
                </a:tc>
                <a:tc>
                  <a:txBody>
                    <a:bodyPr/>
                    <a:lstStyle/>
                    <a:p>
                      <a:pPr>
                        <a:lnSpc>
                          <a:spcPct val="107000"/>
                        </a:lnSpc>
                        <a:spcAft>
                          <a:spcPts val="800"/>
                        </a:spcAft>
                      </a:pPr>
                      <a:r>
                        <a:rPr lang="en-IN" sz="2200">
                          <a:effectLst/>
                        </a:rPr>
                        <a:t>Minimum and maximum value of features are used for scaling</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91536" marR="91536" marT="128151" marB="128151" anchor="ctr"/>
                </a:tc>
                <a:tc>
                  <a:txBody>
                    <a:bodyPr/>
                    <a:lstStyle/>
                    <a:p>
                      <a:pPr>
                        <a:lnSpc>
                          <a:spcPct val="107000"/>
                        </a:lnSpc>
                        <a:spcAft>
                          <a:spcPts val="800"/>
                        </a:spcAft>
                      </a:pPr>
                      <a:r>
                        <a:rPr lang="en-IN" sz="2200">
                          <a:effectLst/>
                        </a:rPr>
                        <a:t>Mean and standard deviation is used for scaling.</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91536" marR="91536" marT="128151" marB="128151" anchor="ctr"/>
                </a:tc>
                <a:extLst>
                  <a:ext uri="{0D108BD9-81ED-4DB2-BD59-A6C34878D82A}">
                    <a16:rowId xmlns:a16="http://schemas.microsoft.com/office/drawing/2014/main" val="2071820316"/>
                  </a:ext>
                </a:extLst>
              </a:tr>
              <a:tr h="1008912">
                <a:tc>
                  <a:txBody>
                    <a:bodyPr/>
                    <a:lstStyle/>
                    <a:p>
                      <a:pPr>
                        <a:lnSpc>
                          <a:spcPct val="107000"/>
                        </a:lnSpc>
                        <a:spcAft>
                          <a:spcPts val="80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1536" marR="91536" marT="128151" marB="128151" anchor="ctr"/>
                </a:tc>
                <a:tc>
                  <a:txBody>
                    <a:bodyPr/>
                    <a:lstStyle/>
                    <a:p>
                      <a:pPr>
                        <a:lnSpc>
                          <a:spcPct val="107000"/>
                        </a:lnSpc>
                        <a:spcAft>
                          <a:spcPts val="800"/>
                        </a:spcAft>
                      </a:pPr>
                      <a:r>
                        <a:rPr lang="en-IN" sz="2200">
                          <a:effectLst/>
                        </a:rPr>
                        <a:t>It is used when features are of different scales.</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91536" marR="91536" marT="128151" marB="128151" anchor="ctr"/>
                </a:tc>
                <a:tc>
                  <a:txBody>
                    <a:bodyPr/>
                    <a:lstStyle/>
                    <a:p>
                      <a:pPr>
                        <a:lnSpc>
                          <a:spcPct val="107000"/>
                        </a:lnSpc>
                        <a:spcAft>
                          <a:spcPts val="800"/>
                        </a:spcAft>
                      </a:pPr>
                      <a:r>
                        <a:rPr lang="en-IN" sz="2200">
                          <a:effectLst/>
                        </a:rPr>
                        <a:t>It is used when we want to ensure zero mean and unit standard deviation.</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91536" marR="91536" marT="128151" marB="128151" anchor="ctr"/>
                </a:tc>
                <a:extLst>
                  <a:ext uri="{0D108BD9-81ED-4DB2-BD59-A6C34878D82A}">
                    <a16:rowId xmlns:a16="http://schemas.microsoft.com/office/drawing/2014/main" val="3098543439"/>
                  </a:ext>
                </a:extLst>
              </a:tr>
              <a:tr h="646760">
                <a:tc>
                  <a:txBody>
                    <a:bodyPr/>
                    <a:lstStyle/>
                    <a:p>
                      <a:pPr>
                        <a:lnSpc>
                          <a:spcPct val="107000"/>
                        </a:lnSpc>
                        <a:spcAft>
                          <a:spcPts val="800"/>
                        </a:spcAft>
                      </a:pPr>
                      <a:r>
                        <a:rPr lang="en-IN" sz="12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1536" marR="91536" marT="128151" marB="128151" anchor="ctr"/>
                </a:tc>
                <a:tc>
                  <a:txBody>
                    <a:bodyPr/>
                    <a:lstStyle/>
                    <a:p>
                      <a:pPr>
                        <a:lnSpc>
                          <a:spcPct val="107000"/>
                        </a:lnSpc>
                        <a:spcAft>
                          <a:spcPts val="800"/>
                        </a:spcAft>
                      </a:pPr>
                      <a:r>
                        <a:rPr lang="en-IN" sz="2200">
                          <a:effectLst/>
                        </a:rPr>
                        <a:t>Scales values between [0, 1] or [-1, 1].</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91536" marR="91536" marT="128151" marB="128151" anchor="ctr"/>
                </a:tc>
                <a:tc>
                  <a:txBody>
                    <a:bodyPr/>
                    <a:lstStyle/>
                    <a:p>
                      <a:pPr>
                        <a:lnSpc>
                          <a:spcPct val="107000"/>
                        </a:lnSpc>
                        <a:spcAft>
                          <a:spcPts val="800"/>
                        </a:spcAft>
                      </a:pPr>
                      <a:r>
                        <a:rPr lang="en-IN" sz="2200">
                          <a:effectLst/>
                        </a:rPr>
                        <a:t>It is not bounded to a certain range.</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91536" marR="91536" marT="128151" marB="128151" anchor="ctr"/>
                </a:tc>
                <a:extLst>
                  <a:ext uri="{0D108BD9-81ED-4DB2-BD59-A6C34878D82A}">
                    <a16:rowId xmlns:a16="http://schemas.microsoft.com/office/drawing/2014/main" val="1681665263"/>
                  </a:ext>
                </a:extLst>
              </a:tr>
              <a:tr h="646760">
                <a:tc>
                  <a:txBody>
                    <a:bodyPr/>
                    <a:lstStyle/>
                    <a:p>
                      <a:pPr>
                        <a:lnSpc>
                          <a:spcPct val="107000"/>
                        </a:lnSpc>
                        <a:spcAft>
                          <a:spcPts val="800"/>
                        </a:spcAft>
                      </a:pPr>
                      <a:r>
                        <a:rPr lang="en-IN" sz="12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1536" marR="91536" marT="128151" marB="128151" anchor="ctr"/>
                </a:tc>
                <a:tc>
                  <a:txBody>
                    <a:bodyPr/>
                    <a:lstStyle/>
                    <a:p>
                      <a:pPr>
                        <a:lnSpc>
                          <a:spcPct val="107000"/>
                        </a:lnSpc>
                        <a:spcAft>
                          <a:spcPts val="800"/>
                        </a:spcAft>
                      </a:pPr>
                      <a:r>
                        <a:rPr lang="en-IN" sz="2200" dirty="0">
                          <a:effectLst/>
                        </a:rPr>
                        <a:t>It is really affected by outliers.</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91536" marR="91536" marT="128151" marB="128151" anchor="ctr"/>
                </a:tc>
                <a:tc>
                  <a:txBody>
                    <a:bodyPr/>
                    <a:lstStyle/>
                    <a:p>
                      <a:pPr>
                        <a:lnSpc>
                          <a:spcPct val="107000"/>
                        </a:lnSpc>
                        <a:spcAft>
                          <a:spcPts val="800"/>
                        </a:spcAft>
                      </a:pPr>
                      <a:r>
                        <a:rPr lang="en-IN" sz="2200">
                          <a:effectLst/>
                        </a:rPr>
                        <a:t>It is much less affected by outliers.</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91536" marR="91536" marT="128151" marB="128151" anchor="ctr"/>
                </a:tc>
                <a:extLst>
                  <a:ext uri="{0D108BD9-81ED-4DB2-BD59-A6C34878D82A}">
                    <a16:rowId xmlns:a16="http://schemas.microsoft.com/office/drawing/2014/main" val="1967771346"/>
                  </a:ext>
                </a:extLst>
              </a:tr>
              <a:tr h="1008912">
                <a:tc>
                  <a:txBody>
                    <a:bodyPr/>
                    <a:lstStyle/>
                    <a:p>
                      <a:pPr>
                        <a:lnSpc>
                          <a:spcPct val="107000"/>
                        </a:lnSpc>
                        <a:spcAft>
                          <a:spcPts val="800"/>
                        </a:spcAft>
                      </a:pPr>
                      <a:r>
                        <a:rPr lang="en-IN" sz="12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1536" marR="91536" marT="128151" marB="128151" anchor="ctr"/>
                </a:tc>
                <a:tc>
                  <a:txBody>
                    <a:bodyPr/>
                    <a:lstStyle/>
                    <a:p>
                      <a:pPr>
                        <a:lnSpc>
                          <a:spcPct val="107000"/>
                        </a:lnSpc>
                        <a:spcAft>
                          <a:spcPts val="800"/>
                        </a:spcAft>
                      </a:pPr>
                      <a:r>
                        <a:rPr lang="en-IN" sz="2200">
                          <a:effectLst/>
                        </a:rPr>
                        <a:t>Scikit-Learn provides a transformer called MinMaxScaler for Normalization.</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91536" marR="91536" marT="128151" marB="128151" anchor="ctr"/>
                </a:tc>
                <a:tc>
                  <a:txBody>
                    <a:bodyPr/>
                    <a:lstStyle/>
                    <a:p>
                      <a:pPr>
                        <a:lnSpc>
                          <a:spcPct val="107000"/>
                        </a:lnSpc>
                        <a:spcAft>
                          <a:spcPts val="800"/>
                        </a:spcAft>
                      </a:pPr>
                      <a:r>
                        <a:rPr lang="en-IN" sz="2200">
                          <a:effectLst/>
                        </a:rPr>
                        <a:t>Scikit-Learn provides a transformer called StandardScaler for standardization.</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91536" marR="91536" marT="128151" marB="128151" anchor="ctr"/>
                </a:tc>
                <a:extLst>
                  <a:ext uri="{0D108BD9-81ED-4DB2-BD59-A6C34878D82A}">
                    <a16:rowId xmlns:a16="http://schemas.microsoft.com/office/drawing/2014/main" val="2128441582"/>
                  </a:ext>
                </a:extLst>
              </a:tr>
              <a:tr h="1008912">
                <a:tc>
                  <a:txBody>
                    <a:bodyPr/>
                    <a:lstStyle/>
                    <a:p>
                      <a:pPr>
                        <a:lnSpc>
                          <a:spcPct val="107000"/>
                        </a:lnSpc>
                        <a:spcAft>
                          <a:spcPts val="800"/>
                        </a:spcAft>
                      </a:pPr>
                      <a:r>
                        <a:rPr lang="en-IN" sz="12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1536" marR="91536" marT="128151" marB="128151" anchor="ctr"/>
                </a:tc>
                <a:tc>
                  <a:txBody>
                    <a:bodyPr/>
                    <a:lstStyle/>
                    <a:p>
                      <a:pPr>
                        <a:lnSpc>
                          <a:spcPct val="107000"/>
                        </a:lnSpc>
                        <a:spcAft>
                          <a:spcPts val="800"/>
                        </a:spcAft>
                      </a:pPr>
                      <a:r>
                        <a:rPr lang="en-IN" sz="2200">
                          <a:effectLst/>
                        </a:rPr>
                        <a:t>It is useful when we don’t know about the distribution</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91536" marR="91536" marT="128151" marB="128151" anchor="ctr"/>
                </a:tc>
                <a:tc>
                  <a:txBody>
                    <a:bodyPr/>
                    <a:lstStyle/>
                    <a:p>
                      <a:pPr>
                        <a:lnSpc>
                          <a:spcPct val="107000"/>
                        </a:lnSpc>
                        <a:spcAft>
                          <a:spcPts val="800"/>
                        </a:spcAft>
                      </a:pPr>
                      <a:r>
                        <a:rPr lang="en-IN" sz="2200">
                          <a:effectLst/>
                        </a:rPr>
                        <a:t>It is useful when the feature distribution is Normal or Gaussian.</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91536" marR="91536" marT="128151" marB="128151" anchor="ctr"/>
                </a:tc>
                <a:extLst>
                  <a:ext uri="{0D108BD9-81ED-4DB2-BD59-A6C34878D82A}">
                    <a16:rowId xmlns:a16="http://schemas.microsoft.com/office/drawing/2014/main" val="2700552595"/>
                  </a:ext>
                </a:extLst>
              </a:tr>
              <a:tr h="646760">
                <a:tc>
                  <a:txBody>
                    <a:bodyPr/>
                    <a:lstStyle/>
                    <a:p>
                      <a:pPr>
                        <a:lnSpc>
                          <a:spcPct val="107000"/>
                        </a:lnSpc>
                        <a:spcAft>
                          <a:spcPts val="800"/>
                        </a:spcAft>
                      </a:pPr>
                      <a:r>
                        <a:rPr lang="en-IN" sz="12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1536" marR="91536" marT="128151" marB="128151" anchor="ctr"/>
                </a:tc>
                <a:tc>
                  <a:txBody>
                    <a:bodyPr/>
                    <a:lstStyle/>
                    <a:p>
                      <a:pPr>
                        <a:lnSpc>
                          <a:spcPct val="107000"/>
                        </a:lnSpc>
                        <a:spcAft>
                          <a:spcPts val="800"/>
                        </a:spcAft>
                      </a:pPr>
                      <a:r>
                        <a:rPr lang="en-IN" sz="2200" dirty="0">
                          <a:effectLst/>
                        </a:rPr>
                        <a:t>It is a often called as Scaling Normalization</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91536" marR="91536" marT="128151" marB="128151" anchor="ctr"/>
                </a:tc>
                <a:tc>
                  <a:txBody>
                    <a:bodyPr/>
                    <a:lstStyle/>
                    <a:p>
                      <a:pPr>
                        <a:lnSpc>
                          <a:spcPct val="107000"/>
                        </a:lnSpc>
                        <a:spcAft>
                          <a:spcPts val="800"/>
                        </a:spcAft>
                      </a:pPr>
                      <a:r>
                        <a:rPr lang="en-IN" sz="2200" dirty="0">
                          <a:effectLst/>
                        </a:rPr>
                        <a:t>It is a often called as Z-Score Normalization.</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91536" marR="91536" marT="128151" marB="128151" anchor="ctr"/>
                </a:tc>
                <a:extLst>
                  <a:ext uri="{0D108BD9-81ED-4DB2-BD59-A6C34878D82A}">
                    <a16:rowId xmlns:a16="http://schemas.microsoft.com/office/drawing/2014/main" val="930173926"/>
                  </a:ext>
                </a:extLst>
              </a:tr>
            </a:tbl>
          </a:graphicData>
        </a:graphic>
      </p:graphicFrame>
    </p:spTree>
    <p:extLst>
      <p:ext uri="{BB962C8B-B14F-4D97-AF65-F5344CB8AC3E}">
        <p14:creationId xmlns:p14="http://schemas.microsoft.com/office/powerpoint/2010/main" val="1595260253"/>
      </p:ext>
    </p:extLst>
  </p:cSld>
  <p:clrMapOvr>
    <a:masterClrMapping/>
  </p:clrMapOvr>
  <p:transition spd="slow">
    <p:wipe dir="u"/>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smtClean="0"/>
              <a:t>Feature </a:t>
            </a:r>
            <a:r>
              <a:rPr lang="en-US" b="1" dirty="0" err="1"/>
              <a:t>Scaling:MinMaxScaler</a:t>
            </a:r>
            <a:endParaRPr lang="en-IN" dirty="0"/>
          </a:p>
        </p:txBody>
      </p:sp>
      <p:sp>
        <p:nvSpPr>
          <p:cNvPr id="3" name="Content Placeholder 2"/>
          <p:cNvSpPr>
            <a:spLocks noGrp="1"/>
          </p:cNvSpPr>
          <p:nvPr>
            <p:ph idx="1"/>
          </p:nvPr>
        </p:nvSpPr>
        <p:spPr>
          <a:xfrm>
            <a:off x="418010" y="1645670"/>
            <a:ext cx="11260183" cy="4351338"/>
          </a:xfrm>
        </p:spPr>
        <p:txBody>
          <a:bodyPr>
            <a:normAutofit/>
          </a:bodyPr>
          <a:lstStyle/>
          <a:p>
            <a:pPr marL="0" lvl="0" indent="0">
              <a:buNone/>
            </a:pPr>
            <a:r>
              <a:rPr lang="en-US" dirty="0" smtClean="0"/>
              <a:t>Data Set </a:t>
            </a:r>
          </a:p>
          <a:p>
            <a:pPr marL="0" lvl="0" indent="0">
              <a:buNone/>
            </a:pP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3321637126"/>
              </p:ext>
            </p:extLst>
          </p:nvPr>
        </p:nvGraphicFramePr>
        <p:xfrm>
          <a:off x="3723586" y="1809654"/>
          <a:ext cx="3346516" cy="4107180"/>
        </p:xfrm>
        <a:graphic>
          <a:graphicData uri="http://schemas.openxmlformats.org/drawingml/2006/table">
            <a:tbl>
              <a:tblPr/>
              <a:tblGrid>
                <a:gridCol w="1673258">
                  <a:extLst>
                    <a:ext uri="{9D8B030D-6E8A-4147-A177-3AD203B41FA5}">
                      <a16:colId xmlns:a16="http://schemas.microsoft.com/office/drawing/2014/main" val="511745275"/>
                    </a:ext>
                  </a:extLst>
                </a:gridCol>
                <a:gridCol w="1673258">
                  <a:extLst>
                    <a:ext uri="{9D8B030D-6E8A-4147-A177-3AD203B41FA5}">
                      <a16:colId xmlns:a16="http://schemas.microsoft.com/office/drawing/2014/main" val="2795111132"/>
                    </a:ext>
                  </a:extLst>
                </a:gridCol>
              </a:tblGrid>
              <a:tr h="312825">
                <a:tc>
                  <a:txBody>
                    <a:bodyPr/>
                    <a:lstStyle/>
                    <a:p>
                      <a:pPr algn="ctr" fontAlgn="b"/>
                      <a:r>
                        <a:rPr lang="en-IN" sz="2400" b="0" i="0" u="none" strike="noStrike" dirty="0">
                          <a:solidFill>
                            <a:srgbClr val="000000"/>
                          </a:solidFill>
                          <a:effectLst/>
                          <a:latin typeface="Calibri" panose="020F0502020204030204" pitchFamily="34" charset="0"/>
                        </a:rPr>
                        <a:t>PHY</a:t>
                      </a:r>
                    </a:p>
                  </a:txBody>
                  <a:tcPr marL="7620" marR="7620" marT="7620" marB="0" anchor="b">
                    <a:lnL>
                      <a:noFill/>
                    </a:lnL>
                    <a:lnR>
                      <a:noFill/>
                    </a:lnR>
                    <a:lnT>
                      <a:noFill/>
                    </a:lnT>
                    <a:lnB>
                      <a:noFill/>
                    </a:lnB>
                  </a:tcPr>
                </a:tc>
                <a:tc>
                  <a:txBody>
                    <a:bodyPr/>
                    <a:lstStyle/>
                    <a:p>
                      <a:pPr algn="ctr" fontAlgn="b"/>
                      <a:r>
                        <a:rPr lang="en-IN" sz="2400" b="0" i="0" u="none" strike="noStrike">
                          <a:solidFill>
                            <a:srgbClr val="000000"/>
                          </a:solidFill>
                          <a:effectLst/>
                          <a:latin typeface="Calibri" panose="020F0502020204030204" pitchFamily="34" charset="0"/>
                        </a:rPr>
                        <a:t>MATH</a:t>
                      </a:r>
                    </a:p>
                  </a:txBody>
                  <a:tcPr marL="7620" marR="7620" marT="7620" marB="0" anchor="b">
                    <a:lnL>
                      <a:noFill/>
                    </a:lnL>
                    <a:lnR>
                      <a:noFill/>
                    </a:lnR>
                    <a:lnT>
                      <a:noFill/>
                    </a:lnT>
                    <a:lnB>
                      <a:noFill/>
                    </a:lnB>
                  </a:tcPr>
                </a:tc>
                <a:extLst>
                  <a:ext uri="{0D108BD9-81ED-4DB2-BD59-A6C34878D82A}">
                    <a16:rowId xmlns:a16="http://schemas.microsoft.com/office/drawing/2014/main" val="1713577719"/>
                  </a:ext>
                </a:extLst>
              </a:tr>
              <a:tr h="312825">
                <a:tc>
                  <a:txBody>
                    <a:bodyPr/>
                    <a:lstStyle/>
                    <a:p>
                      <a:pPr algn="ctr" fontAlgn="b"/>
                      <a:r>
                        <a:rPr lang="en-IN" sz="2400" b="0" i="0" u="none" strike="noStrike" dirty="0">
                          <a:solidFill>
                            <a:srgbClr val="000000"/>
                          </a:solidFill>
                          <a:effectLst/>
                          <a:latin typeface="Calibri" panose="020F0502020204030204" pitchFamily="34" charset="0"/>
                        </a:rPr>
                        <a:t>18</a:t>
                      </a:r>
                    </a:p>
                  </a:txBody>
                  <a:tcPr marL="7620" marR="7620" marT="7620" marB="0" anchor="b">
                    <a:lnL>
                      <a:noFill/>
                    </a:lnL>
                    <a:lnR>
                      <a:noFill/>
                    </a:lnR>
                    <a:lnT>
                      <a:noFill/>
                    </a:lnT>
                    <a:lnB>
                      <a:noFill/>
                    </a:lnB>
                  </a:tcPr>
                </a:tc>
                <a:tc>
                  <a:txBody>
                    <a:bodyPr/>
                    <a:lstStyle/>
                    <a:p>
                      <a:pPr algn="ctr" fontAlgn="b"/>
                      <a:r>
                        <a:rPr lang="en-IN" sz="2400" b="0" i="0" u="none" strike="noStrike">
                          <a:solidFill>
                            <a:srgbClr val="000000"/>
                          </a:solidFill>
                          <a:effectLst/>
                          <a:latin typeface="Calibri" panose="020F0502020204030204" pitchFamily="34" charset="0"/>
                        </a:rPr>
                        <a:t>98</a:t>
                      </a:r>
                    </a:p>
                  </a:txBody>
                  <a:tcPr marL="7620" marR="7620" marT="7620" marB="0" anchor="b">
                    <a:lnL>
                      <a:noFill/>
                    </a:lnL>
                    <a:lnR>
                      <a:noFill/>
                    </a:lnR>
                    <a:lnT>
                      <a:noFill/>
                    </a:lnT>
                    <a:lnB>
                      <a:noFill/>
                    </a:lnB>
                  </a:tcPr>
                </a:tc>
                <a:extLst>
                  <a:ext uri="{0D108BD9-81ED-4DB2-BD59-A6C34878D82A}">
                    <a16:rowId xmlns:a16="http://schemas.microsoft.com/office/drawing/2014/main" val="4280276909"/>
                  </a:ext>
                </a:extLst>
              </a:tr>
              <a:tr h="312825">
                <a:tc>
                  <a:txBody>
                    <a:bodyPr/>
                    <a:lstStyle/>
                    <a:p>
                      <a:pPr algn="ctr" fontAlgn="b"/>
                      <a:r>
                        <a:rPr lang="en-IN" sz="2400" b="0" i="0" u="none" strike="noStrike" dirty="0">
                          <a:solidFill>
                            <a:srgbClr val="000000"/>
                          </a:solidFill>
                          <a:effectLst/>
                          <a:latin typeface="Calibri" panose="020F0502020204030204" pitchFamily="34" charset="0"/>
                        </a:rPr>
                        <a:t>18</a:t>
                      </a:r>
                    </a:p>
                  </a:txBody>
                  <a:tcPr marL="7620" marR="7620" marT="7620" marB="0" anchor="b">
                    <a:lnL>
                      <a:noFill/>
                    </a:lnL>
                    <a:lnR>
                      <a:noFill/>
                    </a:lnR>
                    <a:lnT>
                      <a:noFill/>
                    </a:lnT>
                    <a:lnB>
                      <a:noFill/>
                    </a:lnB>
                  </a:tcPr>
                </a:tc>
                <a:tc>
                  <a:txBody>
                    <a:bodyPr/>
                    <a:lstStyle/>
                    <a:p>
                      <a:pPr algn="ctr" fontAlgn="b"/>
                      <a:r>
                        <a:rPr lang="en-IN" sz="2400" b="0" i="0" u="none" strike="noStrike">
                          <a:solidFill>
                            <a:srgbClr val="000000"/>
                          </a:solidFill>
                          <a:effectLst/>
                          <a:latin typeface="Calibri" panose="020F0502020204030204" pitchFamily="34" charset="0"/>
                        </a:rPr>
                        <a:t>85</a:t>
                      </a:r>
                    </a:p>
                  </a:txBody>
                  <a:tcPr marL="7620" marR="7620" marT="7620" marB="0" anchor="b">
                    <a:lnL>
                      <a:noFill/>
                    </a:lnL>
                    <a:lnR>
                      <a:noFill/>
                    </a:lnR>
                    <a:lnT>
                      <a:noFill/>
                    </a:lnT>
                    <a:lnB>
                      <a:noFill/>
                    </a:lnB>
                  </a:tcPr>
                </a:tc>
                <a:extLst>
                  <a:ext uri="{0D108BD9-81ED-4DB2-BD59-A6C34878D82A}">
                    <a16:rowId xmlns:a16="http://schemas.microsoft.com/office/drawing/2014/main" val="1790169509"/>
                  </a:ext>
                </a:extLst>
              </a:tr>
              <a:tr h="312825">
                <a:tc>
                  <a:txBody>
                    <a:bodyPr/>
                    <a:lstStyle/>
                    <a:p>
                      <a:pPr algn="ctr" fontAlgn="b"/>
                      <a:r>
                        <a:rPr lang="en-IN" sz="2400" b="0" i="0" u="none" strike="noStrike">
                          <a:solidFill>
                            <a:srgbClr val="000000"/>
                          </a:solidFill>
                          <a:effectLst/>
                          <a:latin typeface="Calibri" panose="020F0502020204030204" pitchFamily="34" charset="0"/>
                        </a:rPr>
                        <a:t>26</a:t>
                      </a:r>
                    </a:p>
                  </a:txBody>
                  <a:tcPr marL="7620" marR="7620" marT="7620" marB="0" anchor="b">
                    <a:lnL>
                      <a:noFill/>
                    </a:lnL>
                    <a:lnR>
                      <a:noFill/>
                    </a:lnR>
                    <a:lnT>
                      <a:noFill/>
                    </a:lnT>
                    <a:lnB>
                      <a:noFill/>
                    </a:lnB>
                  </a:tcPr>
                </a:tc>
                <a:tc>
                  <a:txBody>
                    <a:bodyPr/>
                    <a:lstStyle/>
                    <a:p>
                      <a:pPr algn="ctr" fontAlgn="b"/>
                      <a:r>
                        <a:rPr lang="en-IN" sz="2400" b="0" i="0" u="none" strike="noStrike" dirty="0">
                          <a:solidFill>
                            <a:srgbClr val="000000"/>
                          </a:solidFill>
                          <a:effectLst/>
                          <a:latin typeface="Calibri" panose="020F0502020204030204" pitchFamily="34" charset="0"/>
                        </a:rPr>
                        <a:t>68</a:t>
                      </a:r>
                    </a:p>
                  </a:txBody>
                  <a:tcPr marL="7620" marR="7620" marT="7620" marB="0" anchor="b">
                    <a:lnL>
                      <a:noFill/>
                    </a:lnL>
                    <a:lnR>
                      <a:noFill/>
                    </a:lnR>
                    <a:lnT>
                      <a:noFill/>
                    </a:lnT>
                    <a:lnB>
                      <a:noFill/>
                    </a:lnB>
                  </a:tcPr>
                </a:tc>
                <a:extLst>
                  <a:ext uri="{0D108BD9-81ED-4DB2-BD59-A6C34878D82A}">
                    <a16:rowId xmlns:a16="http://schemas.microsoft.com/office/drawing/2014/main" val="66440504"/>
                  </a:ext>
                </a:extLst>
              </a:tr>
              <a:tr h="312825">
                <a:tc>
                  <a:txBody>
                    <a:bodyPr/>
                    <a:lstStyle/>
                    <a:p>
                      <a:pPr algn="ctr" fontAlgn="b"/>
                      <a:r>
                        <a:rPr lang="en-IN" sz="2400" b="0" i="0" u="none" strike="noStrike">
                          <a:solidFill>
                            <a:srgbClr val="000000"/>
                          </a:solidFill>
                          <a:effectLst/>
                          <a:latin typeface="Calibri" panose="020F0502020204030204" pitchFamily="34" charset="0"/>
                        </a:rPr>
                        <a:t>16</a:t>
                      </a:r>
                    </a:p>
                  </a:txBody>
                  <a:tcPr marL="7620" marR="7620" marT="7620" marB="0" anchor="b">
                    <a:lnL>
                      <a:noFill/>
                    </a:lnL>
                    <a:lnR>
                      <a:noFill/>
                    </a:lnR>
                    <a:lnT>
                      <a:noFill/>
                    </a:lnT>
                    <a:lnB>
                      <a:noFill/>
                    </a:lnB>
                  </a:tcPr>
                </a:tc>
                <a:tc>
                  <a:txBody>
                    <a:bodyPr/>
                    <a:lstStyle/>
                    <a:p>
                      <a:pPr algn="ctr" fontAlgn="b"/>
                      <a:r>
                        <a:rPr lang="en-IN" sz="2400" b="0" i="0" u="none" strike="noStrike" dirty="0">
                          <a:solidFill>
                            <a:srgbClr val="000000"/>
                          </a:solidFill>
                          <a:effectLst/>
                          <a:latin typeface="Calibri" panose="020F0502020204030204" pitchFamily="34" charset="0"/>
                        </a:rPr>
                        <a:t>86</a:t>
                      </a:r>
                    </a:p>
                  </a:txBody>
                  <a:tcPr marL="7620" marR="7620" marT="7620" marB="0" anchor="b">
                    <a:lnL>
                      <a:noFill/>
                    </a:lnL>
                    <a:lnR>
                      <a:noFill/>
                    </a:lnR>
                    <a:lnT>
                      <a:noFill/>
                    </a:lnT>
                    <a:lnB>
                      <a:noFill/>
                    </a:lnB>
                  </a:tcPr>
                </a:tc>
                <a:extLst>
                  <a:ext uri="{0D108BD9-81ED-4DB2-BD59-A6C34878D82A}">
                    <a16:rowId xmlns:a16="http://schemas.microsoft.com/office/drawing/2014/main" val="2847199810"/>
                  </a:ext>
                </a:extLst>
              </a:tr>
              <a:tr h="312825">
                <a:tc>
                  <a:txBody>
                    <a:bodyPr/>
                    <a:lstStyle/>
                    <a:p>
                      <a:pPr algn="ctr" fontAlgn="b"/>
                      <a:r>
                        <a:rPr lang="en-IN" sz="2400" b="0" i="0" u="none" strike="noStrike">
                          <a:solidFill>
                            <a:srgbClr val="000000"/>
                          </a:solidFill>
                          <a:effectLst/>
                          <a:latin typeface="Calibri" panose="020F0502020204030204" pitchFamily="34" charset="0"/>
                        </a:rPr>
                        <a:t>22</a:t>
                      </a:r>
                    </a:p>
                  </a:txBody>
                  <a:tcPr marL="7620" marR="7620" marT="7620" marB="0" anchor="b">
                    <a:lnL>
                      <a:noFill/>
                    </a:lnL>
                    <a:lnR>
                      <a:noFill/>
                    </a:lnR>
                    <a:lnT>
                      <a:noFill/>
                    </a:lnT>
                    <a:lnB>
                      <a:noFill/>
                    </a:lnB>
                  </a:tcPr>
                </a:tc>
                <a:tc>
                  <a:txBody>
                    <a:bodyPr/>
                    <a:lstStyle/>
                    <a:p>
                      <a:pPr algn="ctr" fontAlgn="b"/>
                      <a:r>
                        <a:rPr lang="en-IN" sz="2400" b="0" i="0" u="none" strike="noStrike" dirty="0">
                          <a:solidFill>
                            <a:srgbClr val="000000"/>
                          </a:solidFill>
                          <a:effectLst/>
                          <a:latin typeface="Calibri" panose="020F0502020204030204" pitchFamily="34" charset="0"/>
                        </a:rPr>
                        <a:t>84</a:t>
                      </a:r>
                    </a:p>
                  </a:txBody>
                  <a:tcPr marL="7620" marR="7620" marT="7620" marB="0" anchor="b">
                    <a:lnL>
                      <a:noFill/>
                    </a:lnL>
                    <a:lnR>
                      <a:noFill/>
                    </a:lnR>
                    <a:lnT>
                      <a:noFill/>
                    </a:lnT>
                    <a:lnB>
                      <a:noFill/>
                    </a:lnB>
                  </a:tcPr>
                </a:tc>
                <a:extLst>
                  <a:ext uri="{0D108BD9-81ED-4DB2-BD59-A6C34878D82A}">
                    <a16:rowId xmlns:a16="http://schemas.microsoft.com/office/drawing/2014/main" val="3691700326"/>
                  </a:ext>
                </a:extLst>
              </a:tr>
              <a:tr h="312825">
                <a:tc>
                  <a:txBody>
                    <a:bodyPr/>
                    <a:lstStyle/>
                    <a:p>
                      <a:pPr algn="ctr" fontAlgn="b"/>
                      <a:r>
                        <a:rPr lang="en-IN" sz="2400" b="0" i="0" u="none" strike="noStrike">
                          <a:solidFill>
                            <a:srgbClr val="000000"/>
                          </a:solidFill>
                          <a:effectLst/>
                          <a:latin typeface="Calibri" panose="020F0502020204030204" pitchFamily="34" charset="0"/>
                        </a:rPr>
                        <a:t>12</a:t>
                      </a:r>
                    </a:p>
                  </a:txBody>
                  <a:tcPr marL="7620" marR="7620" marT="7620" marB="0" anchor="b">
                    <a:lnL>
                      <a:noFill/>
                    </a:lnL>
                    <a:lnR>
                      <a:noFill/>
                    </a:lnR>
                    <a:lnT>
                      <a:noFill/>
                    </a:lnT>
                    <a:lnB>
                      <a:noFill/>
                    </a:lnB>
                  </a:tcPr>
                </a:tc>
                <a:tc>
                  <a:txBody>
                    <a:bodyPr/>
                    <a:lstStyle/>
                    <a:p>
                      <a:pPr algn="ctr" fontAlgn="b"/>
                      <a:r>
                        <a:rPr lang="en-IN" sz="2400" b="0" i="0" u="none" strike="noStrike" dirty="0">
                          <a:solidFill>
                            <a:srgbClr val="000000"/>
                          </a:solidFill>
                          <a:effectLst/>
                          <a:latin typeface="Calibri" panose="020F0502020204030204" pitchFamily="34" charset="0"/>
                        </a:rPr>
                        <a:t>100</a:t>
                      </a:r>
                    </a:p>
                  </a:txBody>
                  <a:tcPr marL="7620" marR="7620" marT="7620" marB="0" anchor="b">
                    <a:lnL>
                      <a:noFill/>
                    </a:lnL>
                    <a:lnR>
                      <a:noFill/>
                    </a:lnR>
                    <a:lnT>
                      <a:noFill/>
                    </a:lnT>
                    <a:lnB>
                      <a:noFill/>
                    </a:lnB>
                  </a:tcPr>
                </a:tc>
                <a:extLst>
                  <a:ext uri="{0D108BD9-81ED-4DB2-BD59-A6C34878D82A}">
                    <a16:rowId xmlns:a16="http://schemas.microsoft.com/office/drawing/2014/main" val="157748527"/>
                  </a:ext>
                </a:extLst>
              </a:tr>
              <a:tr h="312825">
                <a:tc>
                  <a:txBody>
                    <a:bodyPr/>
                    <a:lstStyle/>
                    <a:p>
                      <a:pPr algn="ctr" fontAlgn="b"/>
                      <a:r>
                        <a:rPr lang="en-IN" sz="2400" b="0" i="0" u="none" strike="noStrike">
                          <a:solidFill>
                            <a:srgbClr val="000000"/>
                          </a:solidFill>
                          <a:effectLst/>
                          <a:latin typeface="Calibri" panose="020F0502020204030204" pitchFamily="34" charset="0"/>
                        </a:rPr>
                        <a:t>28</a:t>
                      </a:r>
                    </a:p>
                  </a:txBody>
                  <a:tcPr marL="7620" marR="7620" marT="7620" marB="0" anchor="b">
                    <a:lnL>
                      <a:noFill/>
                    </a:lnL>
                    <a:lnR>
                      <a:noFill/>
                    </a:lnR>
                    <a:lnT>
                      <a:noFill/>
                    </a:lnT>
                    <a:lnB>
                      <a:noFill/>
                    </a:lnB>
                  </a:tcPr>
                </a:tc>
                <a:tc>
                  <a:txBody>
                    <a:bodyPr/>
                    <a:lstStyle/>
                    <a:p>
                      <a:pPr algn="ctr" fontAlgn="b"/>
                      <a:r>
                        <a:rPr lang="en-IN" sz="2400" b="0" i="0" u="none" strike="noStrike" dirty="0">
                          <a:solidFill>
                            <a:srgbClr val="000000"/>
                          </a:solidFill>
                          <a:effectLst/>
                          <a:latin typeface="Calibri" panose="020F0502020204030204" pitchFamily="34" charset="0"/>
                        </a:rPr>
                        <a:t>97</a:t>
                      </a:r>
                    </a:p>
                  </a:txBody>
                  <a:tcPr marL="7620" marR="7620" marT="7620" marB="0" anchor="b">
                    <a:lnL>
                      <a:noFill/>
                    </a:lnL>
                    <a:lnR>
                      <a:noFill/>
                    </a:lnR>
                    <a:lnT>
                      <a:noFill/>
                    </a:lnT>
                    <a:lnB>
                      <a:noFill/>
                    </a:lnB>
                  </a:tcPr>
                </a:tc>
                <a:extLst>
                  <a:ext uri="{0D108BD9-81ED-4DB2-BD59-A6C34878D82A}">
                    <a16:rowId xmlns:a16="http://schemas.microsoft.com/office/drawing/2014/main" val="2771602891"/>
                  </a:ext>
                </a:extLst>
              </a:tr>
              <a:tr h="312825">
                <a:tc>
                  <a:txBody>
                    <a:bodyPr/>
                    <a:lstStyle/>
                    <a:p>
                      <a:pPr algn="ctr" fontAlgn="b"/>
                      <a:r>
                        <a:rPr lang="en-IN" sz="2400" b="0" i="0" u="none" strike="noStrike">
                          <a:solidFill>
                            <a:srgbClr val="000000"/>
                          </a:solidFill>
                          <a:effectLst/>
                          <a:latin typeface="Calibri" panose="020F0502020204030204" pitchFamily="34" charset="0"/>
                        </a:rPr>
                        <a:t>28</a:t>
                      </a:r>
                    </a:p>
                  </a:txBody>
                  <a:tcPr marL="7620" marR="7620" marT="7620" marB="0" anchor="b">
                    <a:lnL>
                      <a:noFill/>
                    </a:lnL>
                    <a:lnR>
                      <a:noFill/>
                    </a:lnR>
                    <a:lnT>
                      <a:noFill/>
                    </a:lnT>
                    <a:lnB>
                      <a:noFill/>
                    </a:lnB>
                  </a:tcPr>
                </a:tc>
                <a:tc>
                  <a:txBody>
                    <a:bodyPr/>
                    <a:lstStyle/>
                    <a:p>
                      <a:pPr algn="ctr" fontAlgn="b"/>
                      <a:r>
                        <a:rPr lang="en-IN" sz="2400" b="0" i="0" u="none" strike="noStrike" dirty="0">
                          <a:solidFill>
                            <a:srgbClr val="000000"/>
                          </a:solidFill>
                          <a:effectLst/>
                          <a:latin typeface="Calibri" panose="020F0502020204030204" pitchFamily="34" charset="0"/>
                        </a:rPr>
                        <a:t>52</a:t>
                      </a:r>
                    </a:p>
                  </a:txBody>
                  <a:tcPr marL="7620" marR="7620" marT="7620" marB="0" anchor="b">
                    <a:lnL>
                      <a:noFill/>
                    </a:lnL>
                    <a:lnR>
                      <a:noFill/>
                    </a:lnR>
                    <a:lnT>
                      <a:noFill/>
                    </a:lnT>
                    <a:lnB>
                      <a:noFill/>
                    </a:lnB>
                  </a:tcPr>
                </a:tc>
                <a:extLst>
                  <a:ext uri="{0D108BD9-81ED-4DB2-BD59-A6C34878D82A}">
                    <a16:rowId xmlns:a16="http://schemas.microsoft.com/office/drawing/2014/main" val="3460207209"/>
                  </a:ext>
                </a:extLst>
              </a:tr>
              <a:tr h="312825">
                <a:tc>
                  <a:txBody>
                    <a:bodyPr/>
                    <a:lstStyle/>
                    <a:p>
                      <a:pPr algn="ctr" fontAlgn="b"/>
                      <a:r>
                        <a:rPr lang="en-IN" sz="2400" b="0" i="0" u="none" strike="noStrike">
                          <a:solidFill>
                            <a:srgbClr val="000000"/>
                          </a:solidFill>
                          <a:effectLst/>
                          <a:latin typeface="Calibri" panose="020F0502020204030204" pitchFamily="34" charset="0"/>
                        </a:rPr>
                        <a:t>20</a:t>
                      </a:r>
                    </a:p>
                  </a:txBody>
                  <a:tcPr marL="7620" marR="7620" marT="7620" marB="0" anchor="b">
                    <a:lnL>
                      <a:noFill/>
                    </a:lnL>
                    <a:lnR>
                      <a:noFill/>
                    </a:lnR>
                    <a:lnT>
                      <a:noFill/>
                    </a:lnT>
                    <a:lnB>
                      <a:noFill/>
                    </a:lnB>
                  </a:tcPr>
                </a:tc>
                <a:tc>
                  <a:txBody>
                    <a:bodyPr/>
                    <a:lstStyle/>
                    <a:p>
                      <a:pPr algn="ctr" fontAlgn="b"/>
                      <a:r>
                        <a:rPr lang="en-IN" sz="2400" b="0" i="0" u="none" strike="noStrike" dirty="0">
                          <a:solidFill>
                            <a:srgbClr val="000000"/>
                          </a:solidFill>
                          <a:effectLst/>
                          <a:latin typeface="Calibri" panose="020F0502020204030204" pitchFamily="34" charset="0"/>
                        </a:rPr>
                        <a:t>42</a:t>
                      </a:r>
                    </a:p>
                  </a:txBody>
                  <a:tcPr marL="7620" marR="7620" marT="7620" marB="0" anchor="b">
                    <a:lnL>
                      <a:noFill/>
                    </a:lnL>
                    <a:lnR>
                      <a:noFill/>
                    </a:lnR>
                    <a:lnT>
                      <a:noFill/>
                    </a:lnT>
                    <a:lnB>
                      <a:noFill/>
                    </a:lnB>
                  </a:tcPr>
                </a:tc>
                <a:extLst>
                  <a:ext uri="{0D108BD9-81ED-4DB2-BD59-A6C34878D82A}">
                    <a16:rowId xmlns:a16="http://schemas.microsoft.com/office/drawing/2014/main" val="1956304751"/>
                  </a:ext>
                </a:extLst>
              </a:tr>
              <a:tr h="312825">
                <a:tc>
                  <a:txBody>
                    <a:bodyPr/>
                    <a:lstStyle/>
                    <a:p>
                      <a:pPr algn="ctr" fontAlgn="b"/>
                      <a:r>
                        <a:rPr lang="en-IN" sz="2400" b="0" i="0" u="none" strike="noStrike">
                          <a:solidFill>
                            <a:srgbClr val="000000"/>
                          </a:solidFill>
                          <a:effectLst/>
                          <a:latin typeface="Calibri" panose="020F0502020204030204" pitchFamily="34" charset="0"/>
                        </a:rPr>
                        <a:t>26</a:t>
                      </a:r>
                    </a:p>
                  </a:txBody>
                  <a:tcPr marL="7620" marR="7620" marT="7620" marB="0" anchor="b">
                    <a:lnL>
                      <a:noFill/>
                    </a:lnL>
                    <a:lnR>
                      <a:noFill/>
                    </a:lnR>
                    <a:lnT>
                      <a:noFill/>
                    </a:lnT>
                    <a:lnB>
                      <a:noFill/>
                    </a:lnB>
                  </a:tcPr>
                </a:tc>
                <a:tc>
                  <a:txBody>
                    <a:bodyPr/>
                    <a:lstStyle/>
                    <a:p>
                      <a:pPr algn="ctr" fontAlgn="b"/>
                      <a:r>
                        <a:rPr lang="en-IN" sz="2400" b="0" i="0" u="none" strike="noStrike" dirty="0">
                          <a:solidFill>
                            <a:srgbClr val="000000"/>
                          </a:solidFill>
                          <a:effectLst/>
                          <a:latin typeface="Calibri" panose="020F0502020204030204" pitchFamily="34" charset="0"/>
                        </a:rPr>
                        <a:t>71</a:t>
                      </a:r>
                    </a:p>
                  </a:txBody>
                  <a:tcPr marL="7620" marR="7620" marT="7620" marB="0" anchor="b">
                    <a:lnL>
                      <a:noFill/>
                    </a:lnL>
                    <a:lnR>
                      <a:noFill/>
                    </a:lnR>
                    <a:lnT>
                      <a:noFill/>
                    </a:lnT>
                    <a:lnB>
                      <a:noFill/>
                    </a:lnB>
                  </a:tcPr>
                </a:tc>
                <a:extLst>
                  <a:ext uri="{0D108BD9-81ED-4DB2-BD59-A6C34878D82A}">
                    <a16:rowId xmlns:a16="http://schemas.microsoft.com/office/drawing/2014/main" val="621773311"/>
                  </a:ext>
                </a:extLst>
              </a:tr>
            </a:tbl>
          </a:graphicData>
        </a:graphic>
      </p:graphicFrame>
    </p:spTree>
    <p:extLst>
      <p:ext uri="{BB962C8B-B14F-4D97-AF65-F5344CB8AC3E}">
        <p14:creationId xmlns:p14="http://schemas.microsoft.com/office/powerpoint/2010/main" val="1413465244"/>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5628" y="208211"/>
            <a:ext cx="9442515" cy="3970318"/>
          </a:xfrm>
          <a:prstGeom prst="rect">
            <a:avLst/>
          </a:prstGeom>
        </p:spPr>
        <p:txBody>
          <a:bodyPr wrap="square">
            <a:spAutoFit/>
          </a:bodyPr>
          <a:lstStyle/>
          <a:p>
            <a:r>
              <a:rPr lang="en-IN" sz="2800" dirty="0"/>
              <a:t>#################################</a:t>
            </a:r>
          </a:p>
          <a:p>
            <a:r>
              <a:rPr lang="en-IN" sz="2800" dirty="0"/>
              <a:t>## Feature Scaling</a:t>
            </a:r>
          </a:p>
          <a:p>
            <a:r>
              <a:rPr lang="en-IN" sz="2800" dirty="0"/>
              <a:t>import </a:t>
            </a:r>
            <a:r>
              <a:rPr lang="en-IN" sz="2800" dirty="0" err="1"/>
              <a:t>numpy</a:t>
            </a:r>
            <a:r>
              <a:rPr lang="en-IN" sz="2800" dirty="0"/>
              <a:t> as nm  </a:t>
            </a:r>
          </a:p>
          <a:p>
            <a:r>
              <a:rPr lang="en-IN" sz="2800" dirty="0"/>
              <a:t>import </a:t>
            </a:r>
            <a:r>
              <a:rPr lang="en-IN" sz="2800" dirty="0" err="1"/>
              <a:t>matplotlib.pyplot</a:t>
            </a:r>
            <a:r>
              <a:rPr lang="en-IN" sz="2800" dirty="0"/>
              <a:t> as </a:t>
            </a:r>
            <a:r>
              <a:rPr lang="en-IN" sz="2800" dirty="0" err="1"/>
              <a:t>mtp</a:t>
            </a:r>
            <a:r>
              <a:rPr lang="en-IN" sz="2800" dirty="0"/>
              <a:t>  </a:t>
            </a:r>
          </a:p>
          <a:p>
            <a:r>
              <a:rPr lang="en-IN" sz="2800" dirty="0"/>
              <a:t>import pandas as </a:t>
            </a:r>
            <a:r>
              <a:rPr lang="en-IN" sz="2800" dirty="0" err="1"/>
              <a:t>pd</a:t>
            </a:r>
            <a:r>
              <a:rPr lang="en-IN" sz="2800" dirty="0"/>
              <a:t>  </a:t>
            </a:r>
          </a:p>
          <a:p>
            <a:r>
              <a:rPr lang="en-IN" sz="2800" dirty="0"/>
              <a:t>from </a:t>
            </a:r>
            <a:r>
              <a:rPr lang="en-IN" sz="2800" dirty="0" err="1"/>
              <a:t>sklearn.preprocessing</a:t>
            </a:r>
            <a:r>
              <a:rPr lang="en-IN" sz="2800" dirty="0"/>
              <a:t> import </a:t>
            </a:r>
            <a:r>
              <a:rPr lang="en-IN" sz="2800" dirty="0" err="1" smtClean="0"/>
              <a:t>MinMaxScaler</a:t>
            </a:r>
            <a:endParaRPr lang="en-IN" sz="2800" dirty="0"/>
          </a:p>
          <a:p>
            <a:r>
              <a:rPr lang="en-IN" sz="2800" dirty="0"/>
              <a:t>data = </a:t>
            </a:r>
            <a:r>
              <a:rPr lang="en-IN" sz="2800" dirty="0" err="1"/>
              <a:t>pd.read_csv</a:t>
            </a:r>
            <a:r>
              <a:rPr lang="en-IN" sz="2800" dirty="0"/>
              <a:t>('FeatureScaling1.csv')</a:t>
            </a:r>
          </a:p>
          <a:p>
            <a:r>
              <a:rPr lang="en-IN" sz="2800" b="1" dirty="0"/>
              <a:t>print(data</a:t>
            </a:r>
            <a:r>
              <a:rPr lang="en-IN" sz="2800" b="1" dirty="0" smtClean="0"/>
              <a:t>)</a:t>
            </a:r>
          </a:p>
          <a:p>
            <a:endParaRPr lang="en-IN" sz="2800" b="1" dirty="0"/>
          </a:p>
        </p:txBody>
      </p:sp>
      <p:pic>
        <p:nvPicPr>
          <p:cNvPr id="3" name="Picture 2"/>
          <p:cNvPicPr>
            <a:picLocks noChangeAspect="1"/>
          </p:cNvPicPr>
          <p:nvPr/>
        </p:nvPicPr>
        <p:blipFill>
          <a:blip r:embed="rId2"/>
          <a:stretch>
            <a:fillRect/>
          </a:stretch>
        </p:blipFill>
        <p:spPr>
          <a:xfrm>
            <a:off x="8071970" y="208210"/>
            <a:ext cx="3230767" cy="6105387"/>
          </a:xfrm>
          <a:prstGeom prst="rect">
            <a:avLst/>
          </a:prstGeom>
        </p:spPr>
      </p:pic>
    </p:spTree>
    <p:extLst>
      <p:ext uri="{BB962C8B-B14F-4D97-AF65-F5344CB8AC3E}">
        <p14:creationId xmlns:p14="http://schemas.microsoft.com/office/powerpoint/2010/main" val="4045934258"/>
      </p:ext>
    </p:extLst>
  </p:cSld>
  <p:clrMapOvr>
    <a:masterClrMapping/>
  </p:clrMapOvr>
  <p:transition spd="slow">
    <p:wipe dir="u"/>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5628" y="208211"/>
            <a:ext cx="9442515" cy="2677656"/>
          </a:xfrm>
          <a:prstGeom prst="rect">
            <a:avLst/>
          </a:prstGeom>
        </p:spPr>
        <p:txBody>
          <a:bodyPr wrap="square">
            <a:spAutoFit/>
          </a:bodyPr>
          <a:lstStyle/>
          <a:p>
            <a:r>
              <a:rPr lang="en-IN" sz="2800" b="1" dirty="0"/>
              <a:t># define min max scaler</a:t>
            </a:r>
          </a:p>
          <a:p>
            <a:r>
              <a:rPr lang="en-IN" sz="2800" dirty="0"/>
              <a:t>scaler = </a:t>
            </a:r>
            <a:r>
              <a:rPr lang="en-IN" sz="2800" dirty="0" err="1"/>
              <a:t>MinMaxScaler</a:t>
            </a:r>
            <a:r>
              <a:rPr lang="en-IN" sz="2800" dirty="0"/>
              <a:t>()</a:t>
            </a:r>
          </a:p>
          <a:p>
            <a:r>
              <a:rPr lang="en-IN" sz="2800" b="1" dirty="0"/>
              <a:t># transform data</a:t>
            </a:r>
          </a:p>
          <a:p>
            <a:r>
              <a:rPr lang="en-IN" sz="2800" dirty="0"/>
              <a:t>scaled = </a:t>
            </a:r>
            <a:r>
              <a:rPr lang="en-IN" sz="2800" dirty="0" err="1"/>
              <a:t>scaler.fit_transform</a:t>
            </a:r>
            <a:r>
              <a:rPr lang="en-IN" sz="2800" dirty="0"/>
              <a:t>(data)</a:t>
            </a:r>
          </a:p>
          <a:p>
            <a:r>
              <a:rPr lang="en-IN" sz="2800" dirty="0"/>
              <a:t>print(scaled)</a:t>
            </a:r>
          </a:p>
          <a:p>
            <a:endParaRPr lang="en-IN" sz="2800" dirty="0"/>
          </a:p>
        </p:txBody>
      </p:sp>
      <p:pic>
        <p:nvPicPr>
          <p:cNvPr id="4" name="Picture 3"/>
          <p:cNvPicPr>
            <a:picLocks noChangeAspect="1"/>
          </p:cNvPicPr>
          <p:nvPr/>
        </p:nvPicPr>
        <p:blipFill>
          <a:blip r:embed="rId2"/>
          <a:stretch>
            <a:fillRect/>
          </a:stretch>
        </p:blipFill>
        <p:spPr>
          <a:xfrm>
            <a:off x="4533795" y="2376376"/>
            <a:ext cx="4704474" cy="4216458"/>
          </a:xfrm>
          <a:prstGeom prst="rect">
            <a:avLst/>
          </a:prstGeom>
        </p:spPr>
      </p:pic>
    </p:spTree>
    <p:extLst>
      <p:ext uri="{BB962C8B-B14F-4D97-AF65-F5344CB8AC3E}">
        <p14:creationId xmlns:p14="http://schemas.microsoft.com/office/powerpoint/2010/main" val="1852551655"/>
      </p:ext>
    </p:extLst>
  </p:cSld>
  <p:clrMapOvr>
    <a:masterClrMapping/>
  </p:clrMapOvr>
  <p:transition spd="slow">
    <p:wipe dir="u"/>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5628" y="208211"/>
            <a:ext cx="9442515" cy="3108543"/>
          </a:xfrm>
          <a:prstGeom prst="rect">
            <a:avLst/>
          </a:prstGeom>
        </p:spPr>
        <p:txBody>
          <a:bodyPr wrap="square">
            <a:spAutoFit/>
          </a:bodyPr>
          <a:lstStyle/>
          <a:p>
            <a:r>
              <a:rPr lang="en-IN" sz="2800" b="1" dirty="0"/>
              <a:t>#round off every </a:t>
            </a:r>
            <a:endParaRPr lang="en-IN" sz="2800" b="1" dirty="0" smtClean="0"/>
          </a:p>
          <a:p>
            <a:endParaRPr lang="en-IN" sz="2800" b="1" dirty="0"/>
          </a:p>
          <a:p>
            <a:r>
              <a:rPr lang="en-IN" sz="2800" b="1" dirty="0" smtClean="0"/>
              <a:t>#</a:t>
            </a:r>
            <a:r>
              <a:rPr lang="en-IN" sz="2800" b="1" dirty="0"/>
              <a:t>Convert scaled np 2d array into </a:t>
            </a:r>
            <a:r>
              <a:rPr lang="en-IN" sz="2800" b="1" dirty="0" err="1"/>
              <a:t>dataframe</a:t>
            </a:r>
            <a:r>
              <a:rPr lang="en-IN" sz="2800" b="1" dirty="0"/>
              <a:t> </a:t>
            </a:r>
          </a:p>
          <a:p>
            <a:r>
              <a:rPr lang="en-IN" sz="2800" dirty="0" err="1"/>
              <a:t>scaleddf</a:t>
            </a:r>
            <a:r>
              <a:rPr lang="en-IN" sz="2800" dirty="0"/>
              <a:t> = </a:t>
            </a:r>
            <a:r>
              <a:rPr lang="en-IN" sz="2800" dirty="0" err="1"/>
              <a:t>pd.DataFrame</a:t>
            </a:r>
            <a:r>
              <a:rPr lang="en-IN" sz="2800" dirty="0"/>
              <a:t>(scaled)</a:t>
            </a:r>
          </a:p>
          <a:p>
            <a:r>
              <a:rPr lang="en-IN" sz="2800" b="1" dirty="0"/>
              <a:t>#round off every </a:t>
            </a:r>
            <a:r>
              <a:rPr lang="en-IN" sz="2800" b="1" dirty="0" smtClean="0"/>
              <a:t>item using lambda function</a:t>
            </a:r>
            <a:endParaRPr lang="en-IN" sz="2800" b="1" dirty="0"/>
          </a:p>
          <a:p>
            <a:r>
              <a:rPr lang="en-IN" sz="2800" dirty="0" err="1"/>
              <a:t>scaleddf</a:t>
            </a:r>
            <a:r>
              <a:rPr lang="en-IN" sz="2800" dirty="0"/>
              <a:t>[:]=</a:t>
            </a:r>
            <a:r>
              <a:rPr lang="en-IN" sz="2800" dirty="0" err="1"/>
              <a:t>scaleddf</a:t>
            </a:r>
            <a:r>
              <a:rPr lang="en-IN" sz="2800" dirty="0"/>
              <a:t>[:].apply(lambda x:round(x,2))</a:t>
            </a:r>
          </a:p>
          <a:p>
            <a:r>
              <a:rPr lang="en-IN" sz="2800" dirty="0"/>
              <a:t>print(</a:t>
            </a:r>
            <a:r>
              <a:rPr lang="en-IN" sz="2800" dirty="0" err="1"/>
              <a:t>scaleddf</a:t>
            </a:r>
            <a:r>
              <a:rPr lang="en-IN" sz="2800" dirty="0"/>
              <a:t>)</a:t>
            </a:r>
          </a:p>
        </p:txBody>
      </p:sp>
      <p:pic>
        <p:nvPicPr>
          <p:cNvPr id="4" name="Picture 3"/>
          <p:cNvPicPr>
            <a:picLocks noChangeAspect="1"/>
          </p:cNvPicPr>
          <p:nvPr/>
        </p:nvPicPr>
        <p:blipFill>
          <a:blip r:embed="rId2"/>
          <a:stretch>
            <a:fillRect/>
          </a:stretch>
        </p:blipFill>
        <p:spPr>
          <a:xfrm>
            <a:off x="3735927" y="3231912"/>
            <a:ext cx="3507766" cy="3143890"/>
          </a:xfrm>
          <a:prstGeom prst="rect">
            <a:avLst/>
          </a:prstGeom>
        </p:spPr>
      </p:pic>
      <p:pic>
        <p:nvPicPr>
          <p:cNvPr id="5" name="Picture 4"/>
          <p:cNvPicPr>
            <a:picLocks noChangeAspect="1"/>
          </p:cNvPicPr>
          <p:nvPr/>
        </p:nvPicPr>
        <p:blipFill>
          <a:blip r:embed="rId3"/>
          <a:stretch>
            <a:fillRect/>
          </a:stretch>
        </p:blipFill>
        <p:spPr>
          <a:xfrm>
            <a:off x="8481518" y="3231912"/>
            <a:ext cx="2095356" cy="3339965"/>
          </a:xfrm>
          <a:prstGeom prst="rect">
            <a:avLst/>
          </a:prstGeom>
        </p:spPr>
      </p:pic>
    </p:spTree>
    <p:extLst>
      <p:ext uri="{BB962C8B-B14F-4D97-AF65-F5344CB8AC3E}">
        <p14:creationId xmlns:p14="http://schemas.microsoft.com/office/powerpoint/2010/main" val="3171335816"/>
      </p:ext>
    </p:extLst>
  </p:cSld>
  <p:clrMapOvr>
    <a:masterClrMapping/>
  </p:clrMapOvr>
  <p:transition spd="slow">
    <p:wipe dir="u"/>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65072" y="1800297"/>
            <a:ext cx="2457769" cy="4644603"/>
          </a:xfrm>
          <a:prstGeom prst="rect">
            <a:avLst/>
          </a:prstGeom>
        </p:spPr>
      </p:pic>
      <p:pic>
        <p:nvPicPr>
          <p:cNvPr id="3" name="Picture 2"/>
          <p:cNvPicPr>
            <a:picLocks noChangeAspect="1"/>
          </p:cNvPicPr>
          <p:nvPr/>
        </p:nvPicPr>
        <p:blipFill>
          <a:blip r:embed="rId3"/>
          <a:stretch>
            <a:fillRect/>
          </a:stretch>
        </p:blipFill>
        <p:spPr>
          <a:xfrm>
            <a:off x="3571664" y="1800297"/>
            <a:ext cx="5243925" cy="4553368"/>
          </a:xfrm>
          <a:prstGeom prst="rect">
            <a:avLst/>
          </a:prstGeom>
        </p:spPr>
      </p:pic>
      <p:pic>
        <p:nvPicPr>
          <p:cNvPr id="4" name="Picture 3"/>
          <p:cNvPicPr>
            <a:picLocks noChangeAspect="1"/>
          </p:cNvPicPr>
          <p:nvPr/>
        </p:nvPicPr>
        <p:blipFill>
          <a:blip r:embed="rId4"/>
          <a:stretch>
            <a:fillRect/>
          </a:stretch>
        </p:blipFill>
        <p:spPr>
          <a:xfrm>
            <a:off x="9021886" y="1845914"/>
            <a:ext cx="3072418" cy="4553368"/>
          </a:xfrm>
          <a:prstGeom prst="rect">
            <a:avLst/>
          </a:prstGeom>
        </p:spPr>
      </p:pic>
      <p:sp>
        <p:nvSpPr>
          <p:cNvPr id="5" name="Rectangle 4"/>
          <p:cNvSpPr/>
          <p:nvPr/>
        </p:nvSpPr>
        <p:spPr>
          <a:xfrm>
            <a:off x="3461126" y="342970"/>
            <a:ext cx="5125506" cy="954107"/>
          </a:xfrm>
          <a:prstGeom prst="rect">
            <a:avLst/>
          </a:prstGeom>
        </p:spPr>
        <p:txBody>
          <a:bodyPr wrap="none">
            <a:spAutoFit/>
          </a:bodyPr>
          <a:lstStyle/>
          <a:p>
            <a:r>
              <a:rPr lang="en-IN" sz="2800" dirty="0"/>
              <a:t>scaled = </a:t>
            </a:r>
            <a:r>
              <a:rPr lang="en-IN" sz="2800" dirty="0" err="1"/>
              <a:t>scaler.fit_transform</a:t>
            </a:r>
            <a:r>
              <a:rPr lang="en-IN" sz="2800" dirty="0"/>
              <a:t>(data)</a:t>
            </a:r>
          </a:p>
          <a:p>
            <a:r>
              <a:rPr lang="en-IN" sz="2800" dirty="0"/>
              <a:t>print(scaled)</a:t>
            </a:r>
          </a:p>
        </p:txBody>
      </p:sp>
      <p:sp>
        <p:nvSpPr>
          <p:cNvPr id="6" name="Rectangle 5"/>
          <p:cNvSpPr/>
          <p:nvPr/>
        </p:nvSpPr>
        <p:spPr>
          <a:xfrm>
            <a:off x="795867" y="558414"/>
            <a:ext cx="1749390" cy="523220"/>
          </a:xfrm>
          <a:prstGeom prst="rect">
            <a:avLst/>
          </a:prstGeom>
        </p:spPr>
        <p:txBody>
          <a:bodyPr wrap="none">
            <a:spAutoFit/>
          </a:bodyPr>
          <a:lstStyle/>
          <a:p>
            <a:r>
              <a:rPr lang="en-IN" sz="2800" dirty="0"/>
              <a:t>print(data)</a:t>
            </a:r>
          </a:p>
        </p:txBody>
      </p:sp>
      <p:sp>
        <p:nvSpPr>
          <p:cNvPr id="7" name="Rectangle 6"/>
          <p:cNvSpPr/>
          <p:nvPr/>
        </p:nvSpPr>
        <p:spPr>
          <a:xfrm>
            <a:off x="9021886" y="496859"/>
            <a:ext cx="2692924" cy="584775"/>
          </a:xfrm>
          <a:prstGeom prst="rect">
            <a:avLst/>
          </a:prstGeom>
        </p:spPr>
        <p:txBody>
          <a:bodyPr wrap="square">
            <a:spAutoFit/>
          </a:bodyPr>
          <a:lstStyle/>
          <a:p>
            <a:r>
              <a:rPr lang="en-IN" sz="3200" dirty="0"/>
              <a:t>#round </a:t>
            </a:r>
            <a:r>
              <a:rPr lang="en-IN" sz="3200" dirty="0" smtClean="0"/>
              <a:t>off</a:t>
            </a:r>
            <a:endParaRPr lang="en-IN" sz="3200" dirty="0"/>
          </a:p>
        </p:txBody>
      </p:sp>
    </p:spTree>
    <p:extLst>
      <p:ext uri="{BB962C8B-B14F-4D97-AF65-F5344CB8AC3E}">
        <p14:creationId xmlns:p14="http://schemas.microsoft.com/office/powerpoint/2010/main" val="1555568132"/>
      </p:ext>
    </p:extLst>
  </p:cSld>
  <p:clrMapOvr>
    <a:masterClrMapping/>
  </p:clrMapOvr>
  <p:transition spd="slow">
    <p:wipe dir="u"/>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141403"/>
            <a:ext cx="9326880" cy="1504268"/>
          </a:xfrm>
        </p:spPr>
        <p:txBody>
          <a:bodyPr>
            <a:normAutofit fontScale="90000"/>
          </a:bodyPr>
          <a:lstStyle/>
          <a:p>
            <a:pPr lvl="0"/>
            <a:r>
              <a:rPr lang="en-US" b="1" dirty="0" smtClean="0"/>
              <a:t>Feature </a:t>
            </a:r>
            <a:r>
              <a:rPr lang="en-US" b="1" dirty="0"/>
              <a:t>Scaling</a:t>
            </a:r>
            <a:r>
              <a:rPr lang="en-US" b="1" dirty="0" smtClean="0"/>
              <a:t>: </a:t>
            </a:r>
            <a:r>
              <a:rPr lang="en-US" dirty="0"/>
              <a:t>Data Set </a:t>
            </a:r>
            <a:r>
              <a:rPr lang="en-US" dirty="0" smtClean="0"/>
              <a:t/>
            </a:r>
            <a:br>
              <a:rPr lang="en-US" dirty="0" smtClean="0"/>
            </a:br>
            <a:r>
              <a:rPr lang="en-US" dirty="0"/>
              <a:t>'FeatureScaling1.csv</a:t>
            </a:r>
            <a:br>
              <a:rPr lang="en-US" dirty="0"/>
            </a:br>
            <a:endParaRPr lang="en-IN" dirty="0"/>
          </a:p>
        </p:txBody>
      </p:sp>
      <p:sp>
        <p:nvSpPr>
          <p:cNvPr id="3" name="Content Placeholder 2"/>
          <p:cNvSpPr>
            <a:spLocks noGrp="1"/>
          </p:cNvSpPr>
          <p:nvPr>
            <p:ph idx="1"/>
          </p:nvPr>
        </p:nvSpPr>
        <p:spPr>
          <a:xfrm>
            <a:off x="418010" y="1645670"/>
            <a:ext cx="11260183" cy="4351338"/>
          </a:xfrm>
        </p:spPr>
        <p:txBody>
          <a:bodyPr>
            <a:normAutofit/>
          </a:bodyPr>
          <a:lstStyle/>
          <a:p>
            <a:pPr marL="0" lvl="0" indent="0">
              <a:buNone/>
            </a:pP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graphicFrame>
        <p:nvGraphicFramePr>
          <p:cNvPr id="6" name="Table 5"/>
          <p:cNvGraphicFramePr>
            <a:graphicFrameLocks noGrp="1"/>
          </p:cNvGraphicFramePr>
          <p:nvPr/>
        </p:nvGraphicFramePr>
        <p:xfrm>
          <a:off x="3723586" y="1809654"/>
          <a:ext cx="3346516" cy="4107180"/>
        </p:xfrm>
        <a:graphic>
          <a:graphicData uri="http://schemas.openxmlformats.org/drawingml/2006/table">
            <a:tbl>
              <a:tblPr/>
              <a:tblGrid>
                <a:gridCol w="1673258">
                  <a:extLst>
                    <a:ext uri="{9D8B030D-6E8A-4147-A177-3AD203B41FA5}">
                      <a16:colId xmlns:a16="http://schemas.microsoft.com/office/drawing/2014/main" val="511745275"/>
                    </a:ext>
                  </a:extLst>
                </a:gridCol>
                <a:gridCol w="1673258">
                  <a:extLst>
                    <a:ext uri="{9D8B030D-6E8A-4147-A177-3AD203B41FA5}">
                      <a16:colId xmlns:a16="http://schemas.microsoft.com/office/drawing/2014/main" val="2795111132"/>
                    </a:ext>
                  </a:extLst>
                </a:gridCol>
              </a:tblGrid>
              <a:tr h="312825">
                <a:tc>
                  <a:txBody>
                    <a:bodyPr/>
                    <a:lstStyle/>
                    <a:p>
                      <a:pPr algn="ctr" fontAlgn="b"/>
                      <a:r>
                        <a:rPr lang="en-IN" sz="2400" b="0" i="0" u="none" strike="noStrike" dirty="0">
                          <a:solidFill>
                            <a:srgbClr val="000000"/>
                          </a:solidFill>
                          <a:effectLst/>
                          <a:latin typeface="Calibri" panose="020F0502020204030204" pitchFamily="34" charset="0"/>
                        </a:rPr>
                        <a:t>PHY</a:t>
                      </a:r>
                    </a:p>
                  </a:txBody>
                  <a:tcPr marL="7620" marR="7620" marT="7620" marB="0" anchor="b">
                    <a:lnL>
                      <a:noFill/>
                    </a:lnL>
                    <a:lnR>
                      <a:noFill/>
                    </a:lnR>
                    <a:lnT>
                      <a:noFill/>
                    </a:lnT>
                    <a:lnB>
                      <a:noFill/>
                    </a:lnB>
                  </a:tcPr>
                </a:tc>
                <a:tc>
                  <a:txBody>
                    <a:bodyPr/>
                    <a:lstStyle/>
                    <a:p>
                      <a:pPr algn="ctr" fontAlgn="b"/>
                      <a:r>
                        <a:rPr lang="en-IN" sz="2400" b="0" i="0" u="none" strike="noStrike">
                          <a:solidFill>
                            <a:srgbClr val="000000"/>
                          </a:solidFill>
                          <a:effectLst/>
                          <a:latin typeface="Calibri" panose="020F0502020204030204" pitchFamily="34" charset="0"/>
                        </a:rPr>
                        <a:t>MATH</a:t>
                      </a:r>
                    </a:p>
                  </a:txBody>
                  <a:tcPr marL="7620" marR="7620" marT="7620" marB="0" anchor="b">
                    <a:lnL>
                      <a:noFill/>
                    </a:lnL>
                    <a:lnR>
                      <a:noFill/>
                    </a:lnR>
                    <a:lnT>
                      <a:noFill/>
                    </a:lnT>
                    <a:lnB>
                      <a:noFill/>
                    </a:lnB>
                  </a:tcPr>
                </a:tc>
                <a:extLst>
                  <a:ext uri="{0D108BD9-81ED-4DB2-BD59-A6C34878D82A}">
                    <a16:rowId xmlns:a16="http://schemas.microsoft.com/office/drawing/2014/main" val="1713577719"/>
                  </a:ext>
                </a:extLst>
              </a:tr>
              <a:tr h="312825">
                <a:tc>
                  <a:txBody>
                    <a:bodyPr/>
                    <a:lstStyle/>
                    <a:p>
                      <a:pPr algn="ctr" fontAlgn="b"/>
                      <a:r>
                        <a:rPr lang="en-IN" sz="2400" b="0" i="0" u="none" strike="noStrike" dirty="0">
                          <a:solidFill>
                            <a:srgbClr val="000000"/>
                          </a:solidFill>
                          <a:effectLst/>
                          <a:latin typeface="Calibri" panose="020F0502020204030204" pitchFamily="34" charset="0"/>
                        </a:rPr>
                        <a:t>18</a:t>
                      </a:r>
                    </a:p>
                  </a:txBody>
                  <a:tcPr marL="7620" marR="7620" marT="7620" marB="0" anchor="b">
                    <a:lnL>
                      <a:noFill/>
                    </a:lnL>
                    <a:lnR>
                      <a:noFill/>
                    </a:lnR>
                    <a:lnT>
                      <a:noFill/>
                    </a:lnT>
                    <a:lnB>
                      <a:noFill/>
                    </a:lnB>
                  </a:tcPr>
                </a:tc>
                <a:tc>
                  <a:txBody>
                    <a:bodyPr/>
                    <a:lstStyle/>
                    <a:p>
                      <a:pPr algn="ctr" fontAlgn="b"/>
                      <a:r>
                        <a:rPr lang="en-IN" sz="2400" b="0" i="0" u="none" strike="noStrike">
                          <a:solidFill>
                            <a:srgbClr val="000000"/>
                          </a:solidFill>
                          <a:effectLst/>
                          <a:latin typeface="Calibri" panose="020F0502020204030204" pitchFamily="34" charset="0"/>
                        </a:rPr>
                        <a:t>98</a:t>
                      </a:r>
                    </a:p>
                  </a:txBody>
                  <a:tcPr marL="7620" marR="7620" marT="7620" marB="0" anchor="b">
                    <a:lnL>
                      <a:noFill/>
                    </a:lnL>
                    <a:lnR>
                      <a:noFill/>
                    </a:lnR>
                    <a:lnT>
                      <a:noFill/>
                    </a:lnT>
                    <a:lnB>
                      <a:noFill/>
                    </a:lnB>
                  </a:tcPr>
                </a:tc>
                <a:extLst>
                  <a:ext uri="{0D108BD9-81ED-4DB2-BD59-A6C34878D82A}">
                    <a16:rowId xmlns:a16="http://schemas.microsoft.com/office/drawing/2014/main" val="4280276909"/>
                  </a:ext>
                </a:extLst>
              </a:tr>
              <a:tr h="312825">
                <a:tc>
                  <a:txBody>
                    <a:bodyPr/>
                    <a:lstStyle/>
                    <a:p>
                      <a:pPr algn="ctr" fontAlgn="b"/>
                      <a:r>
                        <a:rPr lang="en-IN" sz="2400" b="0" i="0" u="none" strike="noStrike" dirty="0">
                          <a:solidFill>
                            <a:srgbClr val="000000"/>
                          </a:solidFill>
                          <a:effectLst/>
                          <a:latin typeface="Calibri" panose="020F0502020204030204" pitchFamily="34" charset="0"/>
                        </a:rPr>
                        <a:t>18</a:t>
                      </a:r>
                    </a:p>
                  </a:txBody>
                  <a:tcPr marL="7620" marR="7620" marT="7620" marB="0" anchor="b">
                    <a:lnL>
                      <a:noFill/>
                    </a:lnL>
                    <a:lnR>
                      <a:noFill/>
                    </a:lnR>
                    <a:lnT>
                      <a:noFill/>
                    </a:lnT>
                    <a:lnB>
                      <a:noFill/>
                    </a:lnB>
                  </a:tcPr>
                </a:tc>
                <a:tc>
                  <a:txBody>
                    <a:bodyPr/>
                    <a:lstStyle/>
                    <a:p>
                      <a:pPr algn="ctr" fontAlgn="b"/>
                      <a:r>
                        <a:rPr lang="en-IN" sz="2400" b="0" i="0" u="none" strike="noStrike">
                          <a:solidFill>
                            <a:srgbClr val="000000"/>
                          </a:solidFill>
                          <a:effectLst/>
                          <a:latin typeface="Calibri" panose="020F0502020204030204" pitchFamily="34" charset="0"/>
                        </a:rPr>
                        <a:t>85</a:t>
                      </a:r>
                    </a:p>
                  </a:txBody>
                  <a:tcPr marL="7620" marR="7620" marT="7620" marB="0" anchor="b">
                    <a:lnL>
                      <a:noFill/>
                    </a:lnL>
                    <a:lnR>
                      <a:noFill/>
                    </a:lnR>
                    <a:lnT>
                      <a:noFill/>
                    </a:lnT>
                    <a:lnB>
                      <a:noFill/>
                    </a:lnB>
                  </a:tcPr>
                </a:tc>
                <a:extLst>
                  <a:ext uri="{0D108BD9-81ED-4DB2-BD59-A6C34878D82A}">
                    <a16:rowId xmlns:a16="http://schemas.microsoft.com/office/drawing/2014/main" val="1790169509"/>
                  </a:ext>
                </a:extLst>
              </a:tr>
              <a:tr h="312825">
                <a:tc>
                  <a:txBody>
                    <a:bodyPr/>
                    <a:lstStyle/>
                    <a:p>
                      <a:pPr algn="ctr" fontAlgn="b"/>
                      <a:r>
                        <a:rPr lang="en-IN" sz="2400" b="0" i="0" u="none" strike="noStrike">
                          <a:solidFill>
                            <a:srgbClr val="000000"/>
                          </a:solidFill>
                          <a:effectLst/>
                          <a:latin typeface="Calibri" panose="020F0502020204030204" pitchFamily="34" charset="0"/>
                        </a:rPr>
                        <a:t>26</a:t>
                      </a:r>
                    </a:p>
                  </a:txBody>
                  <a:tcPr marL="7620" marR="7620" marT="7620" marB="0" anchor="b">
                    <a:lnL>
                      <a:noFill/>
                    </a:lnL>
                    <a:lnR>
                      <a:noFill/>
                    </a:lnR>
                    <a:lnT>
                      <a:noFill/>
                    </a:lnT>
                    <a:lnB>
                      <a:noFill/>
                    </a:lnB>
                  </a:tcPr>
                </a:tc>
                <a:tc>
                  <a:txBody>
                    <a:bodyPr/>
                    <a:lstStyle/>
                    <a:p>
                      <a:pPr algn="ctr" fontAlgn="b"/>
                      <a:r>
                        <a:rPr lang="en-IN" sz="2400" b="0" i="0" u="none" strike="noStrike" dirty="0">
                          <a:solidFill>
                            <a:srgbClr val="000000"/>
                          </a:solidFill>
                          <a:effectLst/>
                          <a:latin typeface="Calibri" panose="020F0502020204030204" pitchFamily="34" charset="0"/>
                        </a:rPr>
                        <a:t>68</a:t>
                      </a:r>
                    </a:p>
                  </a:txBody>
                  <a:tcPr marL="7620" marR="7620" marT="7620" marB="0" anchor="b">
                    <a:lnL>
                      <a:noFill/>
                    </a:lnL>
                    <a:lnR>
                      <a:noFill/>
                    </a:lnR>
                    <a:lnT>
                      <a:noFill/>
                    </a:lnT>
                    <a:lnB>
                      <a:noFill/>
                    </a:lnB>
                  </a:tcPr>
                </a:tc>
                <a:extLst>
                  <a:ext uri="{0D108BD9-81ED-4DB2-BD59-A6C34878D82A}">
                    <a16:rowId xmlns:a16="http://schemas.microsoft.com/office/drawing/2014/main" val="66440504"/>
                  </a:ext>
                </a:extLst>
              </a:tr>
              <a:tr h="312825">
                <a:tc>
                  <a:txBody>
                    <a:bodyPr/>
                    <a:lstStyle/>
                    <a:p>
                      <a:pPr algn="ctr" fontAlgn="b"/>
                      <a:r>
                        <a:rPr lang="en-IN" sz="2400" b="0" i="0" u="none" strike="noStrike">
                          <a:solidFill>
                            <a:srgbClr val="000000"/>
                          </a:solidFill>
                          <a:effectLst/>
                          <a:latin typeface="Calibri" panose="020F0502020204030204" pitchFamily="34" charset="0"/>
                        </a:rPr>
                        <a:t>16</a:t>
                      </a:r>
                    </a:p>
                  </a:txBody>
                  <a:tcPr marL="7620" marR="7620" marT="7620" marB="0" anchor="b">
                    <a:lnL>
                      <a:noFill/>
                    </a:lnL>
                    <a:lnR>
                      <a:noFill/>
                    </a:lnR>
                    <a:lnT>
                      <a:noFill/>
                    </a:lnT>
                    <a:lnB>
                      <a:noFill/>
                    </a:lnB>
                  </a:tcPr>
                </a:tc>
                <a:tc>
                  <a:txBody>
                    <a:bodyPr/>
                    <a:lstStyle/>
                    <a:p>
                      <a:pPr algn="ctr" fontAlgn="b"/>
                      <a:r>
                        <a:rPr lang="en-IN" sz="2400" b="0" i="0" u="none" strike="noStrike" dirty="0">
                          <a:solidFill>
                            <a:srgbClr val="000000"/>
                          </a:solidFill>
                          <a:effectLst/>
                          <a:latin typeface="Calibri" panose="020F0502020204030204" pitchFamily="34" charset="0"/>
                        </a:rPr>
                        <a:t>86</a:t>
                      </a:r>
                    </a:p>
                  </a:txBody>
                  <a:tcPr marL="7620" marR="7620" marT="7620" marB="0" anchor="b">
                    <a:lnL>
                      <a:noFill/>
                    </a:lnL>
                    <a:lnR>
                      <a:noFill/>
                    </a:lnR>
                    <a:lnT>
                      <a:noFill/>
                    </a:lnT>
                    <a:lnB>
                      <a:noFill/>
                    </a:lnB>
                  </a:tcPr>
                </a:tc>
                <a:extLst>
                  <a:ext uri="{0D108BD9-81ED-4DB2-BD59-A6C34878D82A}">
                    <a16:rowId xmlns:a16="http://schemas.microsoft.com/office/drawing/2014/main" val="2847199810"/>
                  </a:ext>
                </a:extLst>
              </a:tr>
              <a:tr h="312825">
                <a:tc>
                  <a:txBody>
                    <a:bodyPr/>
                    <a:lstStyle/>
                    <a:p>
                      <a:pPr algn="ctr" fontAlgn="b"/>
                      <a:r>
                        <a:rPr lang="en-IN" sz="2400" b="0" i="0" u="none" strike="noStrike">
                          <a:solidFill>
                            <a:srgbClr val="000000"/>
                          </a:solidFill>
                          <a:effectLst/>
                          <a:latin typeface="Calibri" panose="020F0502020204030204" pitchFamily="34" charset="0"/>
                        </a:rPr>
                        <a:t>22</a:t>
                      </a:r>
                    </a:p>
                  </a:txBody>
                  <a:tcPr marL="7620" marR="7620" marT="7620" marB="0" anchor="b">
                    <a:lnL>
                      <a:noFill/>
                    </a:lnL>
                    <a:lnR>
                      <a:noFill/>
                    </a:lnR>
                    <a:lnT>
                      <a:noFill/>
                    </a:lnT>
                    <a:lnB>
                      <a:noFill/>
                    </a:lnB>
                  </a:tcPr>
                </a:tc>
                <a:tc>
                  <a:txBody>
                    <a:bodyPr/>
                    <a:lstStyle/>
                    <a:p>
                      <a:pPr algn="ctr" fontAlgn="b"/>
                      <a:r>
                        <a:rPr lang="en-IN" sz="2400" b="0" i="0" u="none" strike="noStrike" dirty="0">
                          <a:solidFill>
                            <a:srgbClr val="000000"/>
                          </a:solidFill>
                          <a:effectLst/>
                          <a:latin typeface="Calibri" panose="020F0502020204030204" pitchFamily="34" charset="0"/>
                        </a:rPr>
                        <a:t>84</a:t>
                      </a:r>
                    </a:p>
                  </a:txBody>
                  <a:tcPr marL="7620" marR="7620" marT="7620" marB="0" anchor="b">
                    <a:lnL>
                      <a:noFill/>
                    </a:lnL>
                    <a:lnR>
                      <a:noFill/>
                    </a:lnR>
                    <a:lnT>
                      <a:noFill/>
                    </a:lnT>
                    <a:lnB>
                      <a:noFill/>
                    </a:lnB>
                  </a:tcPr>
                </a:tc>
                <a:extLst>
                  <a:ext uri="{0D108BD9-81ED-4DB2-BD59-A6C34878D82A}">
                    <a16:rowId xmlns:a16="http://schemas.microsoft.com/office/drawing/2014/main" val="3691700326"/>
                  </a:ext>
                </a:extLst>
              </a:tr>
              <a:tr h="312825">
                <a:tc>
                  <a:txBody>
                    <a:bodyPr/>
                    <a:lstStyle/>
                    <a:p>
                      <a:pPr algn="ctr" fontAlgn="b"/>
                      <a:r>
                        <a:rPr lang="en-IN" sz="2400" b="0" i="0" u="none" strike="noStrike">
                          <a:solidFill>
                            <a:srgbClr val="000000"/>
                          </a:solidFill>
                          <a:effectLst/>
                          <a:latin typeface="Calibri" panose="020F0502020204030204" pitchFamily="34" charset="0"/>
                        </a:rPr>
                        <a:t>12</a:t>
                      </a:r>
                    </a:p>
                  </a:txBody>
                  <a:tcPr marL="7620" marR="7620" marT="7620" marB="0" anchor="b">
                    <a:lnL>
                      <a:noFill/>
                    </a:lnL>
                    <a:lnR>
                      <a:noFill/>
                    </a:lnR>
                    <a:lnT>
                      <a:noFill/>
                    </a:lnT>
                    <a:lnB>
                      <a:noFill/>
                    </a:lnB>
                  </a:tcPr>
                </a:tc>
                <a:tc>
                  <a:txBody>
                    <a:bodyPr/>
                    <a:lstStyle/>
                    <a:p>
                      <a:pPr algn="ctr" fontAlgn="b"/>
                      <a:r>
                        <a:rPr lang="en-IN" sz="2400" b="0" i="0" u="none" strike="noStrike" dirty="0">
                          <a:solidFill>
                            <a:srgbClr val="000000"/>
                          </a:solidFill>
                          <a:effectLst/>
                          <a:latin typeface="Calibri" panose="020F0502020204030204" pitchFamily="34" charset="0"/>
                        </a:rPr>
                        <a:t>100</a:t>
                      </a:r>
                    </a:p>
                  </a:txBody>
                  <a:tcPr marL="7620" marR="7620" marT="7620" marB="0" anchor="b">
                    <a:lnL>
                      <a:noFill/>
                    </a:lnL>
                    <a:lnR>
                      <a:noFill/>
                    </a:lnR>
                    <a:lnT>
                      <a:noFill/>
                    </a:lnT>
                    <a:lnB>
                      <a:noFill/>
                    </a:lnB>
                  </a:tcPr>
                </a:tc>
                <a:extLst>
                  <a:ext uri="{0D108BD9-81ED-4DB2-BD59-A6C34878D82A}">
                    <a16:rowId xmlns:a16="http://schemas.microsoft.com/office/drawing/2014/main" val="157748527"/>
                  </a:ext>
                </a:extLst>
              </a:tr>
              <a:tr h="312825">
                <a:tc>
                  <a:txBody>
                    <a:bodyPr/>
                    <a:lstStyle/>
                    <a:p>
                      <a:pPr algn="ctr" fontAlgn="b"/>
                      <a:r>
                        <a:rPr lang="en-IN" sz="2400" b="0" i="0" u="none" strike="noStrike">
                          <a:solidFill>
                            <a:srgbClr val="000000"/>
                          </a:solidFill>
                          <a:effectLst/>
                          <a:latin typeface="Calibri" panose="020F0502020204030204" pitchFamily="34" charset="0"/>
                        </a:rPr>
                        <a:t>28</a:t>
                      </a:r>
                    </a:p>
                  </a:txBody>
                  <a:tcPr marL="7620" marR="7620" marT="7620" marB="0" anchor="b">
                    <a:lnL>
                      <a:noFill/>
                    </a:lnL>
                    <a:lnR>
                      <a:noFill/>
                    </a:lnR>
                    <a:lnT>
                      <a:noFill/>
                    </a:lnT>
                    <a:lnB>
                      <a:noFill/>
                    </a:lnB>
                  </a:tcPr>
                </a:tc>
                <a:tc>
                  <a:txBody>
                    <a:bodyPr/>
                    <a:lstStyle/>
                    <a:p>
                      <a:pPr algn="ctr" fontAlgn="b"/>
                      <a:r>
                        <a:rPr lang="en-IN" sz="2400" b="0" i="0" u="none" strike="noStrike" dirty="0">
                          <a:solidFill>
                            <a:srgbClr val="000000"/>
                          </a:solidFill>
                          <a:effectLst/>
                          <a:latin typeface="Calibri" panose="020F0502020204030204" pitchFamily="34" charset="0"/>
                        </a:rPr>
                        <a:t>97</a:t>
                      </a:r>
                    </a:p>
                  </a:txBody>
                  <a:tcPr marL="7620" marR="7620" marT="7620" marB="0" anchor="b">
                    <a:lnL>
                      <a:noFill/>
                    </a:lnL>
                    <a:lnR>
                      <a:noFill/>
                    </a:lnR>
                    <a:lnT>
                      <a:noFill/>
                    </a:lnT>
                    <a:lnB>
                      <a:noFill/>
                    </a:lnB>
                  </a:tcPr>
                </a:tc>
                <a:extLst>
                  <a:ext uri="{0D108BD9-81ED-4DB2-BD59-A6C34878D82A}">
                    <a16:rowId xmlns:a16="http://schemas.microsoft.com/office/drawing/2014/main" val="2771602891"/>
                  </a:ext>
                </a:extLst>
              </a:tr>
              <a:tr h="312825">
                <a:tc>
                  <a:txBody>
                    <a:bodyPr/>
                    <a:lstStyle/>
                    <a:p>
                      <a:pPr algn="ctr" fontAlgn="b"/>
                      <a:r>
                        <a:rPr lang="en-IN" sz="2400" b="0" i="0" u="none" strike="noStrike">
                          <a:solidFill>
                            <a:srgbClr val="000000"/>
                          </a:solidFill>
                          <a:effectLst/>
                          <a:latin typeface="Calibri" panose="020F0502020204030204" pitchFamily="34" charset="0"/>
                        </a:rPr>
                        <a:t>28</a:t>
                      </a:r>
                    </a:p>
                  </a:txBody>
                  <a:tcPr marL="7620" marR="7620" marT="7620" marB="0" anchor="b">
                    <a:lnL>
                      <a:noFill/>
                    </a:lnL>
                    <a:lnR>
                      <a:noFill/>
                    </a:lnR>
                    <a:lnT>
                      <a:noFill/>
                    </a:lnT>
                    <a:lnB>
                      <a:noFill/>
                    </a:lnB>
                  </a:tcPr>
                </a:tc>
                <a:tc>
                  <a:txBody>
                    <a:bodyPr/>
                    <a:lstStyle/>
                    <a:p>
                      <a:pPr algn="ctr" fontAlgn="b"/>
                      <a:r>
                        <a:rPr lang="en-IN" sz="2400" b="0" i="0" u="none" strike="noStrike" dirty="0">
                          <a:solidFill>
                            <a:srgbClr val="000000"/>
                          </a:solidFill>
                          <a:effectLst/>
                          <a:latin typeface="Calibri" panose="020F0502020204030204" pitchFamily="34" charset="0"/>
                        </a:rPr>
                        <a:t>52</a:t>
                      </a:r>
                    </a:p>
                  </a:txBody>
                  <a:tcPr marL="7620" marR="7620" marT="7620" marB="0" anchor="b">
                    <a:lnL>
                      <a:noFill/>
                    </a:lnL>
                    <a:lnR>
                      <a:noFill/>
                    </a:lnR>
                    <a:lnT>
                      <a:noFill/>
                    </a:lnT>
                    <a:lnB>
                      <a:noFill/>
                    </a:lnB>
                  </a:tcPr>
                </a:tc>
                <a:extLst>
                  <a:ext uri="{0D108BD9-81ED-4DB2-BD59-A6C34878D82A}">
                    <a16:rowId xmlns:a16="http://schemas.microsoft.com/office/drawing/2014/main" val="3460207209"/>
                  </a:ext>
                </a:extLst>
              </a:tr>
              <a:tr h="312825">
                <a:tc>
                  <a:txBody>
                    <a:bodyPr/>
                    <a:lstStyle/>
                    <a:p>
                      <a:pPr algn="ctr" fontAlgn="b"/>
                      <a:r>
                        <a:rPr lang="en-IN" sz="2400" b="0" i="0" u="none" strike="noStrike">
                          <a:solidFill>
                            <a:srgbClr val="000000"/>
                          </a:solidFill>
                          <a:effectLst/>
                          <a:latin typeface="Calibri" panose="020F0502020204030204" pitchFamily="34" charset="0"/>
                        </a:rPr>
                        <a:t>20</a:t>
                      </a:r>
                    </a:p>
                  </a:txBody>
                  <a:tcPr marL="7620" marR="7620" marT="7620" marB="0" anchor="b">
                    <a:lnL>
                      <a:noFill/>
                    </a:lnL>
                    <a:lnR>
                      <a:noFill/>
                    </a:lnR>
                    <a:lnT>
                      <a:noFill/>
                    </a:lnT>
                    <a:lnB>
                      <a:noFill/>
                    </a:lnB>
                  </a:tcPr>
                </a:tc>
                <a:tc>
                  <a:txBody>
                    <a:bodyPr/>
                    <a:lstStyle/>
                    <a:p>
                      <a:pPr algn="ctr" fontAlgn="b"/>
                      <a:r>
                        <a:rPr lang="en-IN" sz="2400" b="0" i="0" u="none" strike="noStrike" dirty="0">
                          <a:solidFill>
                            <a:srgbClr val="000000"/>
                          </a:solidFill>
                          <a:effectLst/>
                          <a:latin typeface="Calibri" panose="020F0502020204030204" pitchFamily="34" charset="0"/>
                        </a:rPr>
                        <a:t>42</a:t>
                      </a:r>
                    </a:p>
                  </a:txBody>
                  <a:tcPr marL="7620" marR="7620" marT="7620" marB="0" anchor="b">
                    <a:lnL>
                      <a:noFill/>
                    </a:lnL>
                    <a:lnR>
                      <a:noFill/>
                    </a:lnR>
                    <a:lnT>
                      <a:noFill/>
                    </a:lnT>
                    <a:lnB>
                      <a:noFill/>
                    </a:lnB>
                  </a:tcPr>
                </a:tc>
                <a:extLst>
                  <a:ext uri="{0D108BD9-81ED-4DB2-BD59-A6C34878D82A}">
                    <a16:rowId xmlns:a16="http://schemas.microsoft.com/office/drawing/2014/main" val="1956304751"/>
                  </a:ext>
                </a:extLst>
              </a:tr>
              <a:tr h="312825">
                <a:tc>
                  <a:txBody>
                    <a:bodyPr/>
                    <a:lstStyle/>
                    <a:p>
                      <a:pPr algn="ctr" fontAlgn="b"/>
                      <a:r>
                        <a:rPr lang="en-IN" sz="2400" b="0" i="0" u="none" strike="noStrike">
                          <a:solidFill>
                            <a:srgbClr val="000000"/>
                          </a:solidFill>
                          <a:effectLst/>
                          <a:latin typeface="Calibri" panose="020F0502020204030204" pitchFamily="34" charset="0"/>
                        </a:rPr>
                        <a:t>26</a:t>
                      </a:r>
                    </a:p>
                  </a:txBody>
                  <a:tcPr marL="7620" marR="7620" marT="7620" marB="0" anchor="b">
                    <a:lnL>
                      <a:noFill/>
                    </a:lnL>
                    <a:lnR>
                      <a:noFill/>
                    </a:lnR>
                    <a:lnT>
                      <a:noFill/>
                    </a:lnT>
                    <a:lnB>
                      <a:noFill/>
                    </a:lnB>
                  </a:tcPr>
                </a:tc>
                <a:tc>
                  <a:txBody>
                    <a:bodyPr/>
                    <a:lstStyle/>
                    <a:p>
                      <a:pPr algn="ctr" fontAlgn="b"/>
                      <a:r>
                        <a:rPr lang="en-IN" sz="2400" b="0" i="0" u="none" strike="noStrike" dirty="0">
                          <a:solidFill>
                            <a:srgbClr val="000000"/>
                          </a:solidFill>
                          <a:effectLst/>
                          <a:latin typeface="Calibri" panose="020F0502020204030204" pitchFamily="34" charset="0"/>
                        </a:rPr>
                        <a:t>71</a:t>
                      </a:r>
                    </a:p>
                  </a:txBody>
                  <a:tcPr marL="7620" marR="7620" marT="7620" marB="0" anchor="b">
                    <a:lnL>
                      <a:noFill/>
                    </a:lnL>
                    <a:lnR>
                      <a:noFill/>
                    </a:lnR>
                    <a:lnT>
                      <a:noFill/>
                    </a:lnT>
                    <a:lnB>
                      <a:noFill/>
                    </a:lnB>
                  </a:tcPr>
                </a:tc>
                <a:extLst>
                  <a:ext uri="{0D108BD9-81ED-4DB2-BD59-A6C34878D82A}">
                    <a16:rowId xmlns:a16="http://schemas.microsoft.com/office/drawing/2014/main" val="621773311"/>
                  </a:ext>
                </a:extLst>
              </a:tr>
            </a:tbl>
          </a:graphicData>
        </a:graphic>
      </p:graphicFrame>
    </p:spTree>
    <p:extLst>
      <p:ext uri="{BB962C8B-B14F-4D97-AF65-F5344CB8AC3E}">
        <p14:creationId xmlns:p14="http://schemas.microsoft.com/office/powerpoint/2010/main" val="635531644"/>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4101</TotalTime>
  <Words>3378</Words>
  <Application>Microsoft Office PowerPoint</Application>
  <PresentationFormat>Widescreen</PresentationFormat>
  <Paragraphs>776</Paragraphs>
  <Slides>109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109</vt:i4>
      </vt:variant>
    </vt:vector>
  </HeadingPairs>
  <TitlesOfParts>
    <vt:vector size="119" baseType="lpstr">
      <vt:lpstr>Arial</vt:lpstr>
      <vt:lpstr>Calibri</vt:lpstr>
      <vt:lpstr>Calibri Light</vt:lpstr>
      <vt:lpstr>Consolas</vt:lpstr>
      <vt:lpstr>Courier New</vt:lpstr>
      <vt:lpstr>Segoe UI</vt:lpstr>
      <vt:lpstr>Times New Roman</vt:lpstr>
      <vt:lpstr>unset</vt:lpstr>
      <vt:lpstr>var(--font-secondary)</vt:lpstr>
      <vt:lpstr>Office Theme</vt:lpstr>
      <vt:lpstr>BCAC 0017  FUNDAMENTALS OF MACHINE LEARNING</vt:lpstr>
      <vt:lpstr>Section 3 : Data Preprocessing </vt:lpstr>
      <vt:lpstr>Section 3 : Data Preprocessing </vt:lpstr>
      <vt:lpstr>Section 3 : Data Preprocessing </vt:lpstr>
      <vt:lpstr>Section 3 : Data Preprocessing </vt:lpstr>
      <vt:lpstr>Section 3 : Data Preprocessing </vt:lpstr>
      <vt:lpstr>Section 3 : Data Preprocessing </vt:lpstr>
      <vt:lpstr>Section 3 : Data Preprocessing </vt:lpstr>
      <vt:lpstr>References</vt:lpstr>
      <vt:lpstr>3.1 Importing the Libraries</vt:lpstr>
      <vt:lpstr>3.1 Importing the Libraries</vt:lpstr>
      <vt:lpstr>3.1 Importing the Libraries</vt:lpstr>
      <vt:lpstr>References</vt:lpstr>
      <vt:lpstr>3.2 Importing the dataset</vt:lpstr>
      <vt:lpstr>3.2 Importing the dataset</vt:lpstr>
      <vt:lpstr>PowerPoint Presentation</vt:lpstr>
      <vt:lpstr>3.2 Importing the dataset  - read_csv() function:</vt:lpstr>
      <vt:lpstr>PowerPoint Presentation</vt:lpstr>
      <vt:lpstr>PowerPoint Presentation</vt:lpstr>
      <vt:lpstr>dependent and independent variables:</vt:lpstr>
      <vt:lpstr>PowerPoint Presentation</vt:lpstr>
      <vt:lpstr>Extracting independent variable:</vt:lpstr>
      <vt:lpstr>Extracting independent variable:</vt:lpstr>
      <vt:lpstr>Extracting independent variable:</vt:lpstr>
      <vt:lpstr>PowerPoint Presentation</vt:lpstr>
      <vt:lpstr>Extracting dependent variable:</vt:lpstr>
      <vt:lpstr>References</vt:lpstr>
      <vt:lpstr>3.3 data imputation</vt:lpstr>
      <vt:lpstr>Importance of Data Imputation</vt:lpstr>
      <vt:lpstr>Data Imputation Techniques</vt:lpstr>
      <vt:lpstr>3.3 data imputation</vt:lpstr>
      <vt:lpstr>3.3 data imputation</vt:lpstr>
      <vt:lpstr>3.3 data imputation</vt:lpstr>
      <vt:lpstr>Filling the missing data by values (mean/median/mode etc)</vt:lpstr>
      <vt:lpstr>Filling the missing data by values (mean/median/mode etc)</vt:lpstr>
      <vt:lpstr>Filling the missing data by values (mean/median/mode etc)</vt:lpstr>
      <vt:lpstr>Filling the missing data by values (mean/median/mode etc)</vt:lpstr>
      <vt:lpstr>Filling the missing data by values (mean/median/mode etc)</vt:lpstr>
      <vt:lpstr>Filling the missing data by values (mean/median/mode etc)</vt:lpstr>
      <vt:lpstr>Filling the missing data by values (mean/median/mode etc)</vt:lpstr>
      <vt:lpstr>Filling the missing data by values (mean/median/mode etc)</vt:lpstr>
      <vt:lpstr>Filling the missing data by values (mean/median/mode etc)</vt:lpstr>
      <vt:lpstr>Filling the missing data by values (mean/median/mode etc)</vt:lpstr>
      <vt:lpstr>Filling the missing data by values (mean/median/mode etc)</vt:lpstr>
      <vt:lpstr>Filling the missing data by values (mean/median/mode etc)</vt:lpstr>
      <vt:lpstr>PowerPoint Presentation</vt:lpstr>
      <vt:lpstr>Filling the missing data by values (mean/median/mode etc)</vt:lpstr>
      <vt:lpstr>3.3 data imputation :  Filling the missing data </vt:lpstr>
      <vt:lpstr>3.3 data imputation</vt:lpstr>
      <vt:lpstr>3.3 data imputation</vt:lpstr>
      <vt:lpstr>PowerPoint Presentation</vt:lpstr>
      <vt:lpstr>PowerPoint Presentation</vt:lpstr>
      <vt:lpstr>References</vt:lpstr>
      <vt:lpstr>3.4 Encoding Categorical Data</vt:lpstr>
      <vt:lpstr>3.4 Encoding Categorical Data</vt:lpstr>
      <vt:lpstr>Label Encoding </vt:lpstr>
      <vt:lpstr>Label Encoding </vt:lpstr>
      <vt:lpstr>Label Encoding </vt:lpstr>
      <vt:lpstr>PowerPoint Presentation</vt:lpstr>
      <vt:lpstr>Label Encoding </vt:lpstr>
      <vt:lpstr>Dummy Encoding:</vt:lpstr>
      <vt:lpstr>PowerPoint Presentation</vt:lpstr>
      <vt:lpstr>Dummy Encoding:</vt:lpstr>
      <vt:lpstr>Dummy Encoding:</vt:lpstr>
      <vt:lpstr>OneHotEncoder</vt:lpstr>
      <vt:lpstr>PowerPoint Presentation</vt:lpstr>
      <vt:lpstr>PowerPoint Presentation</vt:lpstr>
      <vt:lpstr>PowerPoint Presentation</vt:lpstr>
      <vt:lpstr>References</vt:lpstr>
      <vt:lpstr>3.5 Splitting the dataset into Training and Test set</vt:lpstr>
      <vt:lpstr>3.5 Splitting the dataset into Training and Test set</vt:lpstr>
      <vt:lpstr>3.5 Splitting the dataset into Training and Test set</vt:lpstr>
      <vt:lpstr>3.5 Splitting the dataset into Training and Test set</vt:lpstr>
      <vt:lpstr>3.5 Splitting the dataset into Training and Test 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3.6 Feature Scaling</vt:lpstr>
      <vt:lpstr>3.6 Feature Scaling.</vt:lpstr>
      <vt:lpstr>3.6 Feature Scaling.</vt:lpstr>
      <vt:lpstr>PowerPoint Presentation</vt:lpstr>
      <vt:lpstr>3.6 Feature Scaling.</vt:lpstr>
      <vt:lpstr>PowerPoint Presentation</vt:lpstr>
      <vt:lpstr>3.6 Feature Scaling.</vt:lpstr>
      <vt:lpstr>Difference between Normalization and Standardization</vt:lpstr>
      <vt:lpstr>PowerPoint Presentation</vt:lpstr>
      <vt:lpstr>Feature Scaling:MinMaxScaler</vt:lpstr>
      <vt:lpstr>PowerPoint Presentation</vt:lpstr>
      <vt:lpstr>PowerPoint Presentation</vt:lpstr>
      <vt:lpstr>PowerPoint Presentation</vt:lpstr>
      <vt:lpstr>PowerPoint Presentation</vt:lpstr>
      <vt:lpstr>Feature Scaling: Data Set  'FeatureScaling1.csv </vt:lpstr>
      <vt:lpstr>Feature Scaling : Code </vt:lpstr>
      <vt:lpstr>Feature Scaling: standard scaler</vt:lpstr>
      <vt:lpstr>PowerPoint Presentation</vt:lpstr>
      <vt:lpstr>PowerPoint Presentation</vt:lpstr>
      <vt:lpstr>PowerPoint Presentation</vt:lpstr>
      <vt:lpstr>PowerPoint Presentation</vt:lpstr>
      <vt:lpstr>PowerPoint Presentation</vt:lpstr>
      <vt:lpstr>Feature Scaling: standard scaler</vt:lpstr>
      <vt:lpstr>References</vt:lpstr>
      <vt:lpstr>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Framework Using VB.Net BCA 6002 Module-1</dc:title>
  <dc:creator>Vinod Jain</dc:creator>
  <cp:lastModifiedBy>A</cp:lastModifiedBy>
  <cp:revision>671</cp:revision>
  <dcterms:created xsi:type="dcterms:W3CDTF">2020-01-06T03:50:22Z</dcterms:created>
  <dcterms:modified xsi:type="dcterms:W3CDTF">2023-09-18T16:59:57Z</dcterms:modified>
</cp:coreProperties>
</file>