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51" r:id="rId3"/>
    <p:sldId id="885" r:id="rId4"/>
    <p:sldId id="1196" r:id="rId5"/>
    <p:sldId id="1203" r:id="rId6"/>
    <p:sldId id="1199" r:id="rId7"/>
    <p:sldId id="1204" r:id="rId8"/>
    <p:sldId id="887" r:id="rId9"/>
    <p:sldId id="1205" r:id="rId10"/>
    <p:sldId id="1158" r:id="rId11"/>
    <p:sldId id="1206" r:id="rId12"/>
    <p:sldId id="1050" r:id="rId13"/>
    <p:sldId id="1166" r:id="rId14"/>
    <p:sldId id="1167" r:id="rId15"/>
    <p:sldId id="1220" r:id="rId16"/>
    <p:sldId id="1219" r:id="rId17"/>
    <p:sldId id="1168" r:id="rId18"/>
    <p:sldId id="1246" r:id="rId19"/>
    <p:sldId id="1247" r:id="rId20"/>
    <p:sldId id="1249" r:id="rId21"/>
    <p:sldId id="1213" r:id="rId22"/>
    <p:sldId id="1231" r:id="rId23"/>
    <p:sldId id="1170" r:id="rId24"/>
    <p:sldId id="1171" r:id="rId25"/>
    <p:sldId id="1172" r:id="rId26"/>
    <p:sldId id="1173" r:id="rId27"/>
    <p:sldId id="1174" r:id="rId28"/>
    <p:sldId id="1175" r:id="rId29"/>
    <p:sldId id="1232" r:id="rId30"/>
    <p:sldId id="1233" r:id="rId31"/>
    <p:sldId id="1177" r:id="rId32"/>
    <p:sldId id="1235" r:id="rId33"/>
    <p:sldId id="1234" r:id="rId34"/>
    <p:sldId id="1178" r:id="rId35"/>
    <p:sldId id="1236" r:id="rId36"/>
    <p:sldId id="1180" r:id="rId37"/>
    <p:sldId id="1181" r:id="rId38"/>
    <p:sldId id="1244" r:id="rId39"/>
    <p:sldId id="1238" r:id="rId40"/>
    <p:sldId id="1239" r:id="rId41"/>
    <p:sldId id="1240" r:id="rId42"/>
    <p:sldId id="1250" r:id="rId43"/>
    <p:sldId id="1242" r:id="rId44"/>
    <p:sldId id="1251" r:id="rId45"/>
    <p:sldId id="1185" r:id="rId46"/>
    <p:sldId id="1186" r:id="rId47"/>
    <p:sldId id="1187" r:id="rId48"/>
    <p:sldId id="1237" r:id="rId49"/>
    <p:sldId id="1252" r:id="rId50"/>
    <p:sldId id="1254" r:id="rId51"/>
    <p:sldId id="1255" r:id="rId52"/>
    <p:sldId id="1195" r:id="rId53"/>
    <p:sldId id="1225" r:id="rId54"/>
    <p:sldId id="1207" r:id="rId55"/>
    <p:sldId id="88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1" d="100"/>
          <a:sy n="81" d="100"/>
        </p:scale>
        <p:origin x="59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14607896"/>
      </p:ext>
    </p:extLst>
  </p:cSld>
  <p:clrMapOvr>
    <a:masterClrMapping/>
  </p:clrMapOvr>
  <p:transition spd="slow">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34245603"/>
      </p:ext>
    </p:extLst>
  </p:cSld>
  <p:clrMapOvr>
    <a:masterClrMapping/>
  </p:clrMapOvr>
  <p:transition spd="slow">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4151290016"/>
      </p:ext>
    </p:extLst>
  </p:cSld>
  <p:clrMapOvr>
    <a:masterClrMapping/>
  </p:clrMapOvr>
  <p:transition spd="slow">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22405757"/>
      </p:ext>
    </p:extLst>
  </p:cSld>
  <p:clrMapOvr>
    <a:masterClrMapping/>
  </p:clrMapOvr>
  <p:transition spd="slow">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757256344"/>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314487998"/>
      </p:ext>
    </p:extLst>
  </p:cSld>
  <p:clrMapOvr>
    <a:masterClrMapping/>
  </p:clrMapOvr>
  <p:transition spd="slow">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4009263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720690515"/>
      </p:ext>
    </p:extLst>
  </p:cSld>
  <p:clrMapOvr>
    <a:masterClrMapping/>
  </p:clrMapOvr>
  <p:transition spd="slow">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891135699"/>
      </p:ext>
    </p:extLst>
  </p:cSld>
  <p:clrMapOvr>
    <a:masterClrMapping/>
  </p:clrMapOvr>
  <p:transition spd="slow">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549714715"/>
      </p:ext>
    </p:extLst>
  </p:cSld>
  <p:clrMapOvr>
    <a:masterClrMapping/>
  </p:clrMapOvr>
  <p:transition spd="slow">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994968118"/>
      </p:ext>
    </p:extLst>
  </p:cSld>
  <p:clrMapOvr>
    <a:masterClrMapping/>
  </p:clrMapOvr>
  <p:transition spd="slow">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C3B00-F499-4404-8928-9CFFB6411072}" type="datetimeFigureOut">
              <a:rPr lang="en-US" smtClean="0"/>
              <a:pPr/>
              <a:t>11/16/2023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32DDB-B156-4DA6-8D1D-4CE06B7B4C64}" type="slidenum">
              <a:rPr lang="en-US" smtClean="0"/>
              <a:pPr/>
              <a:t>‹#›</a:t>
            </a:fld>
            <a:endParaRPr lang="en-US"/>
          </a:p>
        </p:txBody>
      </p:sp>
    </p:spTree>
    <p:extLst>
      <p:ext uri="{BB962C8B-B14F-4D97-AF65-F5344CB8AC3E}">
        <p14:creationId xmlns:p14="http://schemas.microsoft.com/office/powerpoint/2010/main" val="336203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metrics-for-machine-learning-model/" TargetMode="External"/><Relationship Id="rId2" Type="http://schemas.openxmlformats.org/officeDocument/2006/relationships/hyperlink" Target="https://www.javatpoint.com/performance-metrics-in-machine-learnin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geeksforgeeks.org/metrics-for-machine-learning-model/" TargetMode="External"/><Relationship Id="rId2" Type="http://schemas.openxmlformats.org/officeDocument/2006/relationships/hyperlink" Target="https://www.javatpoint.com/performance-metrics-in-machine-learnin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7910"/>
            <a:ext cx="9144000" cy="2473438"/>
          </a:xfrm>
        </p:spPr>
        <p:txBody>
          <a:bodyPr>
            <a:normAutofit fontScale="90000"/>
          </a:bodyPr>
          <a:lstStyle/>
          <a:p>
            <a:r>
              <a:rPr lang="en-US" b="1" dirty="0"/>
              <a:t>BCAC 0017 </a:t>
            </a:r>
            <a:r>
              <a:rPr lang="en-US" b="1" dirty="0" smtClean="0"/>
              <a:t/>
            </a:r>
            <a:br>
              <a:rPr lang="en-US" b="1" dirty="0" smtClean="0"/>
            </a:br>
            <a:r>
              <a:rPr lang="en-US" b="1" dirty="0" smtClean="0"/>
              <a:t>FUNDAMENTALS </a:t>
            </a:r>
            <a:r>
              <a:rPr lang="en-US" b="1" dirty="0"/>
              <a:t>OF MACHINE LEARNING</a:t>
            </a:r>
            <a:endParaRPr lang="en-IN" dirty="0"/>
          </a:p>
        </p:txBody>
      </p:sp>
      <p:sp>
        <p:nvSpPr>
          <p:cNvPr id="3" name="Subtitle 2"/>
          <p:cNvSpPr>
            <a:spLocks noGrp="1"/>
          </p:cNvSpPr>
          <p:nvPr>
            <p:ph type="subTitle" idx="1"/>
          </p:nvPr>
        </p:nvSpPr>
        <p:spPr>
          <a:xfrm>
            <a:off x="1524000" y="5091203"/>
            <a:ext cx="9144000" cy="1655762"/>
          </a:xfrm>
        </p:spPr>
        <p:txBody>
          <a:bodyPr>
            <a:normAutofit fontScale="70000" lnSpcReduction="20000"/>
          </a:bodyPr>
          <a:lstStyle/>
          <a:p>
            <a:r>
              <a:rPr lang="en-US" sz="3600" dirty="0" smtClean="0"/>
              <a:t>Faculty Name </a:t>
            </a:r>
          </a:p>
          <a:p>
            <a:r>
              <a:rPr lang="en-US" sz="3600" dirty="0" smtClean="0"/>
              <a:t> Mr. Sachin Sharma, Dr. Vinod Jain, Dr. Manu </a:t>
            </a:r>
            <a:r>
              <a:rPr lang="en-US" sz="3600" dirty="0" err="1" smtClean="0"/>
              <a:t>Banga</a:t>
            </a:r>
            <a:r>
              <a:rPr lang="en-US" sz="3600" dirty="0" smtClean="0"/>
              <a:t>,</a:t>
            </a:r>
          </a:p>
          <a:p>
            <a:r>
              <a:rPr lang="en-US" sz="3600" dirty="0" smtClean="0"/>
              <a:t> </a:t>
            </a:r>
            <a:r>
              <a:rPr lang="en-US" sz="3600" dirty="0" err="1"/>
              <a:t>Ms.Paromita</a:t>
            </a:r>
            <a:r>
              <a:rPr lang="en-US" sz="3600" dirty="0"/>
              <a:t> </a:t>
            </a:r>
            <a:r>
              <a:rPr lang="en-US" sz="3600" dirty="0" err="1" smtClean="0"/>
              <a:t>Goswami</a:t>
            </a:r>
            <a:r>
              <a:rPr lang="en-US" sz="3600" dirty="0"/>
              <a:t>, </a:t>
            </a:r>
            <a:r>
              <a:rPr lang="en-US" sz="3600" dirty="0" err="1"/>
              <a:t>Ms.Chestha</a:t>
            </a:r>
            <a:r>
              <a:rPr lang="en-US" sz="3600" dirty="0"/>
              <a:t> </a:t>
            </a:r>
            <a:r>
              <a:rPr lang="en-US" sz="3600" dirty="0" smtClean="0"/>
              <a:t>Bhardwaj</a:t>
            </a:r>
          </a:p>
          <a:p>
            <a:r>
              <a:rPr lang="en-US" sz="3600" dirty="0" smtClean="0"/>
              <a:t>	</a:t>
            </a:r>
            <a:endParaRPr lang="en-US" sz="3600" dirty="0"/>
          </a:p>
        </p:txBody>
      </p:sp>
      <p:pic>
        <p:nvPicPr>
          <p:cNvPr id="5" name="Picture 4"/>
          <p:cNvPicPr/>
          <p:nvPr/>
        </p:nvPicPr>
        <p:blipFill>
          <a:blip r:embed="rId2" cstate="print"/>
          <a:srcRect r="1735" b="24675"/>
          <a:stretch>
            <a:fillRect/>
          </a:stretch>
        </p:blipFill>
        <p:spPr>
          <a:xfrm>
            <a:off x="4695689" y="47399"/>
            <a:ext cx="2110060" cy="982889"/>
          </a:xfrm>
          <a:prstGeom prst="rect">
            <a:avLst/>
          </a:prstGeom>
        </p:spPr>
      </p:pic>
      <p:sp>
        <p:nvSpPr>
          <p:cNvPr id="6" name="Title 1"/>
          <p:cNvSpPr txBox="1">
            <a:spLocks/>
          </p:cNvSpPr>
          <p:nvPr/>
        </p:nvSpPr>
        <p:spPr>
          <a:xfrm>
            <a:off x="1219199" y="3898969"/>
            <a:ext cx="9144000" cy="9181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800" b="1" dirty="0" smtClean="0"/>
          </a:p>
          <a:p>
            <a:r>
              <a:rPr lang="en-IN" sz="2800" b="1" dirty="0" smtClean="0"/>
              <a:t>Section </a:t>
            </a:r>
            <a:r>
              <a:rPr lang="en-IN" sz="2800" b="1" dirty="0"/>
              <a:t>6</a:t>
            </a:r>
            <a:r>
              <a:rPr lang="en-IN" sz="2800" b="1" dirty="0" smtClean="0"/>
              <a:t>: </a:t>
            </a:r>
            <a:r>
              <a:rPr lang="en-US" sz="3200" b="1" dirty="0"/>
              <a:t>Performance-Measures: </a:t>
            </a:r>
          </a:p>
          <a:p>
            <a:endParaRPr lang="en-IN" sz="1600" b="1" dirty="0">
              <a:solidFill>
                <a:srgbClr val="FF0000"/>
              </a:solidFill>
            </a:endParaRPr>
          </a:p>
        </p:txBody>
      </p:sp>
    </p:spTree>
    <p:extLst>
      <p:ext uri="{BB962C8B-B14F-4D97-AF65-F5344CB8AC3E}">
        <p14:creationId xmlns:p14="http://schemas.microsoft.com/office/powerpoint/2010/main" val="3141931060"/>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Types-of-errors</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b="1" dirty="0"/>
              <a:t>2. Performance Metrics for Classification</a:t>
            </a:r>
            <a:endParaRPr lang="en-IN" b="1" dirty="0"/>
          </a:p>
          <a:p>
            <a:pPr algn="just"/>
            <a:r>
              <a:rPr lang="en-IN" dirty="0" smtClean="0"/>
              <a:t>In a classification, machine learning model </a:t>
            </a:r>
            <a:r>
              <a:rPr lang="en-IN" dirty="0"/>
              <a:t>learns from the given dataset and then classifies the new data into classes or groups based on the training</a:t>
            </a:r>
            <a:r>
              <a:rPr lang="en-IN" dirty="0" smtClean="0"/>
              <a:t>.</a:t>
            </a:r>
          </a:p>
          <a:p>
            <a:pPr algn="just"/>
            <a:r>
              <a:rPr lang="en-IN" dirty="0" smtClean="0"/>
              <a:t>It </a:t>
            </a:r>
            <a:r>
              <a:rPr lang="en-IN" dirty="0"/>
              <a:t>predicts class labels as the output, such as </a:t>
            </a:r>
            <a:r>
              <a:rPr lang="en-IN" i="1" dirty="0"/>
              <a:t>Yes or No, 0 or 1, Spam or Not Spam,</a:t>
            </a:r>
            <a:r>
              <a:rPr lang="en-IN" dirty="0"/>
              <a:t> etc. </a:t>
            </a:r>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63208702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Types-of-errors</a:t>
            </a:r>
          </a:p>
        </p:txBody>
      </p:sp>
      <p:sp>
        <p:nvSpPr>
          <p:cNvPr id="3" name="Content Placeholder 2"/>
          <p:cNvSpPr>
            <a:spLocks noGrp="1"/>
          </p:cNvSpPr>
          <p:nvPr>
            <p:ph idx="1"/>
          </p:nvPr>
        </p:nvSpPr>
        <p:spPr>
          <a:xfrm>
            <a:off x="418010" y="1645670"/>
            <a:ext cx="11260183" cy="4351338"/>
          </a:xfrm>
        </p:spPr>
        <p:txBody>
          <a:bodyPr>
            <a:normAutofit lnSpcReduction="10000"/>
          </a:bodyPr>
          <a:lstStyle/>
          <a:p>
            <a:r>
              <a:rPr lang="en-US" b="1" dirty="0"/>
              <a:t>2. Performance Metrics for Classification</a:t>
            </a:r>
            <a:endParaRPr lang="en-IN" b="1" dirty="0"/>
          </a:p>
          <a:p>
            <a:r>
              <a:rPr lang="en-IN" dirty="0"/>
              <a:t>To evaluate the performance of a classification model, different metrics are used, and some of them are as follows:</a:t>
            </a:r>
          </a:p>
          <a:p>
            <a:pPr marL="514350" lvl="0" indent="-514350">
              <a:buFont typeface="+mj-lt"/>
              <a:buAutoNum type="arabicPeriod"/>
            </a:pPr>
            <a:r>
              <a:rPr lang="en-IN" b="1" dirty="0" smtClean="0"/>
              <a:t>Accuracy</a:t>
            </a:r>
            <a:endParaRPr lang="en-IN" dirty="0"/>
          </a:p>
          <a:p>
            <a:pPr marL="514350" lvl="0" indent="-514350">
              <a:buFont typeface="+mj-lt"/>
              <a:buAutoNum type="arabicPeriod"/>
            </a:pPr>
            <a:r>
              <a:rPr lang="en-IN" b="1" dirty="0"/>
              <a:t>Confusion Matrix</a:t>
            </a:r>
            <a:endParaRPr lang="en-IN" dirty="0"/>
          </a:p>
          <a:p>
            <a:pPr marL="514350" lvl="0" indent="-514350">
              <a:buFont typeface="+mj-lt"/>
              <a:buAutoNum type="arabicPeriod"/>
            </a:pPr>
            <a:r>
              <a:rPr lang="en-IN" b="1" dirty="0"/>
              <a:t>Precision</a:t>
            </a:r>
            <a:endParaRPr lang="en-IN" dirty="0"/>
          </a:p>
          <a:p>
            <a:pPr marL="514350" lvl="0" indent="-514350">
              <a:buFont typeface="+mj-lt"/>
              <a:buAutoNum type="arabicPeriod"/>
            </a:pPr>
            <a:r>
              <a:rPr lang="en-IN" b="1" dirty="0"/>
              <a:t>Recall</a:t>
            </a:r>
            <a:endParaRPr lang="en-IN" dirty="0"/>
          </a:p>
          <a:p>
            <a:pPr marL="514350" lvl="0" indent="-514350">
              <a:buFont typeface="+mj-lt"/>
              <a:buAutoNum type="arabicPeriod"/>
            </a:pPr>
            <a:r>
              <a:rPr lang="en-IN" b="1" dirty="0"/>
              <a:t>F-Score</a:t>
            </a:r>
            <a:endParaRPr lang="en-IN" dirty="0"/>
          </a:p>
          <a:p>
            <a:pPr marL="514350" lvl="0" indent="-514350">
              <a:buFont typeface="+mj-lt"/>
              <a:buAutoNum type="arabicPeriod"/>
            </a:pPr>
            <a:r>
              <a:rPr lang="en-IN" b="1" dirty="0"/>
              <a:t>AUC(Area Under the Curve)-ROC</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98397267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u="sng" dirty="0">
                <a:hlinkClick r:id="rId2"/>
              </a:rPr>
              <a:t>https://</a:t>
            </a:r>
            <a:r>
              <a:rPr lang="en-US" u="sng" dirty="0" smtClean="0">
                <a:hlinkClick r:id="rId2"/>
              </a:rPr>
              <a:t>www.javatpoint.com/performance-metrics-in-machine-learning</a:t>
            </a:r>
            <a:endParaRPr lang="en-US" u="sng" dirty="0" smtClean="0"/>
          </a:p>
          <a:p>
            <a:r>
              <a:rPr lang="en-US" u="sng" dirty="0">
                <a:hlinkClick r:id="rId3"/>
              </a:rPr>
              <a:t>https://www.geeksforgeeks.org/metrics-for-machine-learning-model/</a:t>
            </a:r>
            <a:endParaRPr lang="en-IN" dirty="0"/>
          </a:p>
          <a:p>
            <a:endParaRPr lang="en-US" dirty="0" smtClean="0"/>
          </a:p>
          <a:p>
            <a:endParaRPr lang="en-IN" dirty="0"/>
          </a:p>
        </p:txBody>
      </p:sp>
      <p:pic>
        <p:nvPicPr>
          <p:cNvPr id="5" name="Picture 4"/>
          <p:cNvPicPr/>
          <p:nvPr/>
        </p:nvPicPr>
        <p:blipFill>
          <a:blip r:embed="rId4"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48687030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Mean Absolute Error</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a:t> Mean Absolute Error (MAE)</a:t>
            </a:r>
          </a:p>
          <a:p>
            <a:pPr algn="just"/>
            <a:r>
              <a:rPr lang="en-US" dirty="0"/>
              <a:t>Mean Absolute Error or MAE is one of the simplest metrics, which measures the absolute difference between actual and predicted values, where absolute means taking a number as Positive</a:t>
            </a:r>
            <a:r>
              <a:rPr lang="en-US" dirty="0" smtClean="0"/>
              <a:t>.</a:t>
            </a:r>
          </a:p>
          <a:p>
            <a:pPr algn="just"/>
            <a:r>
              <a:rPr lang="en-IN" b="1" dirty="0" smtClean="0"/>
              <a:t>Y </a:t>
            </a:r>
            <a:r>
              <a:rPr lang="en-IN" b="1" dirty="0"/>
              <a:t>is the Actual outcome, Y' is the predicted outcome</a:t>
            </a:r>
            <a:r>
              <a:rPr lang="en-IN" dirty="0"/>
              <a:t>, and N is the total number of data points.</a:t>
            </a:r>
          </a:p>
          <a:p>
            <a:pPr algn="just"/>
            <a:endParaRPr lang="en-US"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4" name="Picture 3"/>
          <p:cNvPicPr>
            <a:picLocks noChangeAspect="1"/>
          </p:cNvPicPr>
          <p:nvPr/>
        </p:nvPicPr>
        <p:blipFill>
          <a:blip r:embed="rId3"/>
          <a:stretch>
            <a:fillRect/>
          </a:stretch>
        </p:blipFill>
        <p:spPr>
          <a:xfrm>
            <a:off x="1800610" y="4682880"/>
            <a:ext cx="8494982" cy="1976909"/>
          </a:xfrm>
          <a:prstGeom prst="rect">
            <a:avLst/>
          </a:prstGeom>
        </p:spPr>
      </p:pic>
    </p:spTree>
    <p:extLst>
      <p:ext uri="{BB962C8B-B14F-4D97-AF65-F5344CB8AC3E}">
        <p14:creationId xmlns:p14="http://schemas.microsoft.com/office/powerpoint/2010/main" val="203595185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Mean Squared Error</a:t>
            </a:r>
            <a:r>
              <a:rPr lang="en-IN" dirty="0"/>
              <a:t/>
            </a:r>
            <a:br>
              <a:rPr lang="en-IN" dirty="0"/>
            </a:b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a:t>It measures the average of the Squared difference between predicted values and the actual value given by the model</a:t>
            </a:r>
            <a:r>
              <a:rPr lang="en-US" dirty="0" smtClean="0"/>
              <a:t>.</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39095067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Mean Squared Error</a:t>
            </a:r>
            <a:r>
              <a:rPr lang="en-IN" dirty="0"/>
              <a:t/>
            </a:r>
            <a:br>
              <a:rPr lang="en-IN" dirty="0"/>
            </a:b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The formula for calculating MSE is given below:</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Performance Metric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923528" y="2816775"/>
            <a:ext cx="9945577" cy="2207711"/>
          </a:xfrm>
          <a:prstGeom prst="rect">
            <a:avLst/>
          </a:prstGeom>
          <a:noFill/>
          <a:ln>
            <a:noFill/>
          </a:ln>
        </p:spPr>
      </p:pic>
    </p:spTree>
    <p:extLst>
      <p:ext uri="{BB962C8B-B14F-4D97-AF65-F5344CB8AC3E}">
        <p14:creationId xmlns:p14="http://schemas.microsoft.com/office/powerpoint/2010/main" val="126476466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Mean Squared Error</a:t>
            </a:r>
            <a:r>
              <a:rPr lang="en-IN" dirty="0"/>
              <a:t/>
            </a:r>
            <a:br>
              <a:rPr lang="en-IN" dirty="0"/>
            </a:b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smtClean="0"/>
              <a:t>In MSE, errors are squared, therefore it </a:t>
            </a:r>
            <a:r>
              <a:rPr lang="en-IN" dirty="0"/>
              <a:t>only assumes non-negative values, and it is usually positive and non-zero.</a:t>
            </a:r>
          </a:p>
          <a:p>
            <a:r>
              <a:rPr lang="en-IN" dirty="0"/>
              <a:t>Moreover, due to squared differences, it penalizes small errors also, and hence it leads to over-estimation of how bad the model is.</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8720467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fontAlgn="base"/>
            <a:r>
              <a:rPr lang="en-US" b="1" dirty="0"/>
              <a:t>Root Mean Square Error(RMSE)</a:t>
            </a:r>
          </a:p>
        </p:txBody>
      </p:sp>
      <p:sp>
        <p:nvSpPr>
          <p:cNvPr id="3" name="Content Placeholder 2"/>
          <p:cNvSpPr>
            <a:spLocks noGrp="1"/>
          </p:cNvSpPr>
          <p:nvPr>
            <p:ph idx="1"/>
          </p:nvPr>
        </p:nvSpPr>
        <p:spPr>
          <a:xfrm>
            <a:off x="418010" y="1645670"/>
            <a:ext cx="11260183" cy="4351338"/>
          </a:xfrm>
        </p:spPr>
        <p:txBody>
          <a:bodyPr>
            <a:normAutofit/>
          </a:bodyPr>
          <a:lstStyle/>
          <a:p>
            <a:pPr fontAlgn="base"/>
            <a:r>
              <a:rPr lang="en-US" dirty="0" smtClean="0"/>
              <a:t>We </a:t>
            </a:r>
            <a:r>
              <a:rPr lang="en-US" dirty="0"/>
              <a:t>can say that RMSE is a metric that can be obtained by just taking the square root of the MSE value. </a:t>
            </a:r>
            <a:endParaRPr lang="en-US" dirty="0" smtClean="0"/>
          </a:p>
          <a:p>
            <a:pPr fontAlgn="base"/>
            <a:r>
              <a:rPr lang="en-US" dirty="0" smtClean="0"/>
              <a:t>This </a:t>
            </a:r>
            <a:r>
              <a:rPr lang="en-US" dirty="0"/>
              <a:t>gives higher weightage to the large errors in predictions.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4" name="Picture 3"/>
          <p:cNvPicPr>
            <a:picLocks noChangeAspect="1"/>
          </p:cNvPicPr>
          <p:nvPr/>
        </p:nvPicPr>
        <p:blipFill>
          <a:blip r:embed="rId3"/>
          <a:stretch>
            <a:fillRect/>
          </a:stretch>
        </p:blipFill>
        <p:spPr>
          <a:xfrm>
            <a:off x="1983670" y="4022674"/>
            <a:ext cx="7182419" cy="2378126"/>
          </a:xfrm>
          <a:prstGeom prst="rect">
            <a:avLst/>
          </a:prstGeom>
        </p:spPr>
      </p:pic>
    </p:spTree>
    <p:extLst>
      <p:ext uri="{BB962C8B-B14F-4D97-AF65-F5344CB8AC3E}">
        <p14:creationId xmlns:p14="http://schemas.microsoft.com/office/powerpoint/2010/main" val="240812007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25722710"/>
              </p:ext>
            </p:extLst>
          </p:nvPr>
        </p:nvGraphicFramePr>
        <p:xfrm>
          <a:off x="458117" y="291184"/>
          <a:ext cx="7790338" cy="6422565"/>
        </p:xfrm>
        <a:graphic>
          <a:graphicData uri="http://schemas.openxmlformats.org/drawingml/2006/table">
            <a:tbl>
              <a:tblPr>
                <a:tableStyleId>{5C22544A-7EE6-4342-B048-85BDC9FD1C3A}</a:tableStyleId>
              </a:tblPr>
              <a:tblGrid>
                <a:gridCol w="670738">
                  <a:extLst>
                    <a:ext uri="{9D8B030D-6E8A-4147-A177-3AD203B41FA5}">
                      <a16:colId xmlns:a16="http://schemas.microsoft.com/office/drawing/2014/main" val="3486557180"/>
                    </a:ext>
                  </a:extLst>
                </a:gridCol>
                <a:gridCol w="670738">
                  <a:extLst>
                    <a:ext uri="{9D8B030D-6E8A-4147-A177-3AD203B41FA5}">
                      <a16:colId xmlns:a16="http://schemas.microsoft.com/office/drawing/2014/main" val="4176767653"/>
                    </a:ext>
                  </a:extLst>
                </a:gridCol>
                <a:gridCol w="670738">
                  <a:extLst>
                    <a:ext uri="{9D8B030D-6E8A-4147-A177-3AD203B41FA5}">
                      <a16:colId xmlns:a16="http://schemas.microsoft.com/office/drawing/2014/main" val="2474173139"/>
                    </a:ext>
                  </a:extLst>
                </a:gridCol>
                <a:gridCol w="1027066">
                  <a:extLst>
                    <a:ext uri="{9D8B030D-6E8A-4147-A177-3AD203B41FA5}">
                      <a16:colId xmlns:a16="http://schemas.microsoft.com/office/drawing/2014/main" val="3118735017"/>
                    </a:ext>
                  </a:extLst>
                </a:gridCol>
                <a:gridCol w="838422">
                  <a:extLst>
                    <a:ext uri="{9D8B030D-6E8A-4147-A177-3AD203B41FA5}">
                      <a16:colId xmlns:a16="http://schemas.microsoft.com/office/drawing/2014/main" val="3130538195"/>
                    </a:ext>
                  </a:extLst>
                </a:gridCol>
                <a:gridCol w="838422">
                  <a:extLst>
                    <a:ext uri="{9D8B030D-6E8A-4147-A177-3AD203B41FA5}">
                      <a16:colId xmlns:a16="http://schemas.microsoft.com/office/drawing/2014/main" val="1267800098"/>
                    </a:ext>
                  </a:extLst>
                </a:gridCol>
                <a:gridCol w="1152830">
                  <a:extLst>
                    <a:ext uri="{9D8B030D-6E8A-4147-A177-3AD203B41FA5}">
                      <a16:colId xmlns:a16="http://schemas.microsoft.com/office/drawing/2014/main" val="94059926"/>
                    </a:ext>
                  </a:extLst>
                </a:gridCol>
                <a:gridCol w="1921384">
                  <a:extLst>
                    <a:ext uri="{9D8B030D-6E8A-4147-A177-3AD203B41FA5}">
                      <a16:colId xmlns:a16="http://schemas.microsoft.com/office/drawing/2014/main" val="2293540793"/>
                    </a:ext>
                  </a:extLst>
                </a:gridCol>
              </a:tblGrid>
              <a:tr h="492173">
                <a:tc gridSpan="4">
                  <a:txBody>
                    <a:bodyPr/>
                    <a:lstStyle/>
                    <a:p>
                      <a:pPr algn="ctr" fontAlgn="b"/>
                      <a:r>
                        <a:rPr lang="en-US" sz="2400" u="none" strike="noStrike">
                          <a:effectLst/>
                        </a:rPr>
                        <a:t>Marks in Mid Term of ML</a:t>
                      </a:r>
                      <a:endParaRPr lang="en-US" sz="24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9236151"/>
                  </a:ext>
                </a:extLst>
              </a:tr>
              <a:tr h="410144">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276438"/>
                  </a:ext>
                </a:extLst>
              </a:tr>
              <a:tr h="761697">
                <a:tc>
                  <a:txBody>
                    <a:bodyPr/>
                    <a:lstStyle/>
                    <a:p>
                      <a:pPr algn="ctr" fontAlgn="b"/>
                      <a:r>
                        <a:rPr lang="en-IN" sz="2400" u="none" strike="noStrike">
                          <a:effectLst/>
                        </a:rPr>
                        <a:t>SN</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CPI</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Actual</a:t>
                      </a:r>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predicted</a:t>
                      </a:r>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Y-Y'</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|Y-Y'|</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(Y-Y')^2</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MAE</a:t>
                      </a:r>
                      <a:endParaRPr lang="en-IN" sz="2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7996157"/>
                  </a:ext>
                </a:extLst>
              </a:tr>
              <a:tr h="410144">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6.3</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8</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9</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(1/10)*22]</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5492942"/>
                  </a:ext>
                </a:extLst>
              </a:tr>
              <a:tr h="410144">
                <a:tc>
                  <a:txBody>
                    <a:bodyPr/>
                    <a:lstStyle/>
                    <a:p>
                      <a:pPr algn="ctr" fontAlgn="b"/>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6.5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9</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6</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9</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2.2</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59942"/>
                  </a:ext>
                </a:extLst>
              </a:tr>
              <a:tr h="410144">
                <a:tc>
                  <a:txBody>
                    <a:bodyPr/>
                    <a:lstStyle/>
                    <a:p>
                      <a:pPr algn="ctr" fontAlgn="b"/>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6.8</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8</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9711380"/>
                  </a:ext>
                </a:extLst>
              </a:tr>
              <a:tr h="410144">
                <a:tc>
                  <a:txBody>
                    <a:bodyPr/>
                    <a:lstStyle/>
                    <a:p>
                      <a:pPr algn="ctr" fontAlgn="b"/>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14</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12</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6212611"/>
                  </a:ext>
                </a:extLst>
              </a:tr>
              <a:tr h="410144">
                <a:tc>
                  <a:txBody>
                    <a:bodyPr/>
                    <a:lstStyle/>
                    <a:p>
                      <a:pPr algn="ctr" fontAlgn="b"/>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16</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MSE</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2874867"/>
                  </a:ext>
                </a:extLst>
              </a:tr>
              <a:tr h="410144">
                <a:tc>
                  <a:txBody>
                    <a:bodyPr/>
                    <a:lstStyle/>
                    <a:p>
                      <a:pPr algn="ctr" fontAlgn="b"/>
                      <a:r>
                        <a:rPr lang="en-IN" sz="2400" u="none" strike="noStrike">
                          <a:effectLst/>
                        </a:rPr>
                        <a:t>6</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7.7</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17</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49</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(1/10)*86]</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4769896"/>
                  </a:ext>
                </a:extLst>
              </a:tr>
              <a:tr h="410144">
                <a:tc>
                  <a:txBody>
                    <a:bodyPr/>
                    <a:lstStyle/>
                    <a:p>
                      <a:pPr algn="ctr" fontAlgn="b"/>
                      <a:r>
                        <a:rPr lang="en-IN" sz="2400" u="none" strike="noStrike">
                          <a:effectLst/>
                        </a:rPr>
                        <a:t>7</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7.9</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22</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22</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8.6</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241961"/>
                  </a:ext>
                </a:extLst>
              </a:tr>
              <a:tr h="410144">
                <a:tc>
                  <a:txBody>
                    <a:bodyPr/>
                    <a:lstStyle/>
                    <a:p>
                      <a:pPr algn="ctr" fontAlgn="b"/>
                      <a:r>
                        <a:rPr lang="en-IN" sz="2400" u="none" strike="noStrike">
                          <a:effectLst/>
                        </a:rPr>
                        <a:t>8</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8.1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27</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24</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9</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7885032"/>
                  </a:ext>
                </a:extLst>
              </a:tr>
              <a:tr h="410144">
                <a:tc>
                  <a:txBody>
                    <a:bodyPr/>
                    <a:lstStyle/>
                    <a:p>
                      <a:pPr algn="ctr" fontAlgn="b"/>
                      <a:r>
                        <a:rPr lang="en-IN" sz="2400" u="none" strike="noStrike">
                          <a:effectLst/>
                        </a:rPr>
                        <a:t>9</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8.5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26</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26</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RMSE</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8608545"/>
                  </a:ext>
                </a:extLst>
              </a:tr>
              <a:tr h="410144">
                <a:tc>
                  <a:txBody>
                    <a:bodyPr/>
                    <a:lstStyle/>
                    <a:p>
                      <a:pPr algn="ctr" fontAlgn="b"/>
                      <a:r>
                        <a:rPr lang="en-IN" sz="2400" u="none" strike="noStrike">
                          <a:effectLst/>
                        </a:rPr>
                        <a:t>10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8.8</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29</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27</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SQRT(8.6)</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5740354"/>
                  </a:ext>
                </a:extLst>
              </a:tr>
              <a:tr h="410144">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Sum</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22</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86</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2.93</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3717543"/>
                  </a:ext>
                </a:extLst>
              </a:tr>
            </a:tbl>
          </a:graphicData>
        </a:graphic>
      </p:graphicFrame>
      <p:pic>
        <p:nvPicPr>
          <p:cNvPr id="4" name="Picture 3"/>
          <p:cNvPicPr>
            <a:picLocks noChangeAspect="1"/>
          </p:cNvPicPr>
          <p:nvPr/>
        </p:nvPicPr>
        <p:blipFill>
          <a:blip r:embed="rId2"/>
          <a:stretch>
            <a:fillRect/>
          </a:stretch>
        </p:blipFill>
        <p:spPr>
          <a:xfrm>
            <a:off x="8315110" y="2085575"/>
            <a:ext cx="3781953" cy="3629532"/>
          </a:xfrm>
          <a:prstGeom prst="rect">
            <a:avLst/>
          </a:prstGeom>
        </p:spPr>
      </p:pic>
    </p:spTree>
    <p:extLst>
      <p:ext uri="{BB962C8B-B14F-4D97-AF65-F5344CB8AC3E}">
        <p14:creationId xmlns:p14="http://schemas.microsoft.com/office/powerpoint/2010/main" val="2705083014"/>
      </p:ext>
    </p:extLst>
  </p:cSld>
  <p:clrMapOvr>
    <a:masterClrMapping/>
  </p:clrMapOvr>
  <p:transition spd="slow">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94297096"/>
              </p:ext>
            </p:extLst>
          </p:nvPr>
        </p:nvGraphicFramePr>
        <p:xfrm>
          <a:off x="458117" y="291184"/>
          <a:ext cx="7790338" cy="6422565"/>
        </p:xfrm>
        <a:graphic>
          <a:graphicData uri="http://schemas.openxmlformats.org/drawingml/2006/table">
            <a:tbl>
              <a:tblPr>
                <a:tableStyleId>{5C22544A-7EE6-4342-B048-85BDC9FD1C3A}</a:tableStyleId>
              </a:tblPr>
              <a:tblGrid>
                <a:gridCol w="670738">
                  <a:extLst>
                    <a:ext uri="{9D8B030D-6E8A-4147-A177-3AD203B41FA5}">
                      <a16:colId xmlns:a16="http://schemas.microsoft.com/office/drawing/2014/main" val="3486557180"/>
                    </a:ext>
                  </a:extLst>
                </a:gridCol>
                <a:gridCol w="670738">
                  <a:extLst>
                    <a:ext uri="{9D8B030D-6E8A-4147-A177-3AD203B41FA5}">
                      <a16:colId xmlns:a16="http://schemas.microsoft.com/office/drawing/2014/main" val="4176767653"/>
                    </a:ext>
                  </a:extLst>
                </a:gridCol>
                <a:gridCol w="670738">
                  <a:extLst>
                    <a:ext uri="{9D8B030D-6E8A-4147-A177-3AD203B41FA5}">
                      <a16:colId xmlns:a16="http://schemas.microsoft.com/office/drawing/2014/main" val="2474173139"/>
                    </a:ext>
                  </a:extLst>
                </a:gridCol>
                <a:gridCol w="1027066">
                  <a:extLst>
                    <a:ext uri="{9D8B030D-6E8A-4147-A177-3AD203B41FA5}">
                      <a16:colId xmlns:a16="http://schemas.microsoft.com/office/drawing/2014/main" val="3118735017"/>
                    </a:ext>
                  </a:extLst>
                </a:gridCol>
                <a:gridCol w="838422">
                  <a:extLst>
                    <a:ext uri="{9D8B030D-6E8A-4147-A177-3AD203B41FA5}">
                      <a16:colId xmlns:a16="http://schemas.microsoft.com/office/drawing/2014/main" val="3130538195"/>
                    </a:ext>
                  </a:extLst>
                </a:gridCol>
                <a:gridCol w="838422">
                  <a:extLst>
                    <a:ext uri="{9D8B030D-6E8A-4147-A177-3AD203B41FA5}">
                      <a16:colId xmlns:a16="http://schemas.microsoft.com/office/drawing/2014/main" val="1267800098"/>
                    </a:ext>
                  </a:extLst>
                </a:gridCol>
                <a:gridCol w="1152830">
                  <a:extLst>
                    <a:ext uri="{9D8B030D-6E8A-4147-A177-3AD203B41FA5}">
                      <a16:colId xmlns:a16="http://schemas.microsoft.com/office/drawing/2014/main" val="94059926"/>
                    </a:ext>
                  </a:extLst>
                </a:gridCol>
                <a:gridCol w="1921384">
                  <a:extLst>
                    <a:ext uri="{9D8B030D-6E8A-4147-A177-3AD203B41FA5}">
                      <a16:colId xmlns:a16="http://schemas.microsoft.com/office/drawing/2014/main" val="2293540793"/>
                    </a:ext>
                  </a:extLst>
                </a:gridCol>
              </a:tblGrid>
              <a:tr h="492173">
                <a:tc gridSpan="4">
                  <a:txBody>
                    <a:bodyPr/>
                    <a:lstStyle/>
                    <a:p>
                      <a:pPr algn="ctr" fontAlgn="b"/>
                      <a:r>
                        <a:rPr lang="en-US" sz="2400" u="none" strike="noStrike" dirty="0">
                          <a:effectLst/>
                        </a:rPr>
                        <a:t>Marks in Mid Term of </a:t>
                      </a:r>
                      <a:r>
                        <a:rPr lang="en-US" sz="2400" u="none" strike="noStrike" dirty="0" smtClean="0">
                          <a:effectLst/>
                        </a:rPr>
                        <a:t>COA</a:t>
                      </a:r>
                      <a:endParaRPr lang="en-US" sz="24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9236151"/>
                  </a:ext>
                </a:extLst>
              </a:tr>
              <a:tr h="410144">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276438"/>
                  </a:ext>
                </a:extLst>
              </a:tr>
              <a:tr h="761697">
                <a:tc>
                  <a:txBody>
                    <a:bodyPr/>
                    <a:lstStyle/>
                    <a:p>
                      <a:pPr algn="ctr" fontAlgn="b"/>
                      <a:r>
                        <a:rPr lang="en-IN" sz="2400" u="none" strike="noStrike">
                          <a:effectLst/>
                        </a:rPr>
                        <a:t>SN</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CPI</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Actual</a:t>
                      </a:r>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predicted</a:t>
                      </a:r>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Y-Y'</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|Y-Y'|</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(Y-Y')^2</a:t>
                      </a:r>
                      <a:endParaRPr lang="en-IN"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MAE</a:t>
                      </a:r>
                      <a:endParaRPr lang="en-IN" sz="2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7996157"/>
                  </a:ext>
                </a:extLst>
              </a:tr>
              <a:tr h="410144">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6.3</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5</a:t>
                      </a: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5</a:t>
                      </a: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5492942"/>
                  </a:ext>
                </a:extLst>
              </a:tr>
              <a:tr h="410144">
                <a:tc>
                  <a:txBody>
                    <a:bodyPr/>
                    <a:lstStyle/>
                    <a:p>
                      <a:pPr algn="ctr" fontAlgn="b"/>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6.5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59942"/>
                  </a:ext>
                </a:extLst>
              </a:tr>
              <a:tr h="410144">
                <a:tc>
                  <a:txBody>
                    <a:bodyPr/>
                    <a:lstStyle/>
                    <a:p>
                      <a:pPr algn="ctr" fontAlgn="b"/>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6.8</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7</a:t>
                      </a: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8</a:t>
                      </a: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9711380"/>
                  </a:ext>
                </a:extLst>
              </a:tr>
              <a:tr h="410144">
                <a:tc>
                  <a:txBody>
                    <a:bodyPr/>
                    <a:lstStyle/>
                    <a:p>
                      <a:pPr algn="ctr" fontAlgn="b"/>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12</a:t>
                      </a: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12</a:t>
                      </a: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6212611"/>
                  </a:ext>
                </a:extLst>
              </a:tr>
              <a:tr h="410144">
                <a:tc>
                  <a:txBody>
                    <a:bodyPr/>
                    <a:lstStyle/>
                    <a:p>
                      <a:pPr algn="ctr" fontAlgn="b"/>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11</a:t>
                      </a: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16</a:t>
                      </a: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MSE</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2874867"/>
                  </a:ext>
                </a:extLst>
              </a:tr>
              <a:tr h="410144">
                <a:tc>
                  <a:txBody>
                    <a:bodyPr/>
                    <a:lstStyle/>
                    <a:p>
                      <a:pPr algn="ctr" fontAlgn="b"/>
                      <a:r>
                        <a:rPr lang="en-IN" sz="2400" u="none" strike="noStrike">
                          <a:effectLst/>
                        </a:rPr>
                        <a:t>6</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7.7</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14</a:t>
                      </a: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17</a:t>
                      </a: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4769896"/>
                  </a:ext>
                </a:extLst>
              </a:tr>
              <a:tr h="410144">
                <a:tc>
                  <a:txBody>
                    <a:bodyPr/>
                    <a:lstStyle/>
                    <a:p>
                      <a:pPr algn="ctr" fontAlgn="b"/>
                      <a:r>
                        <a:rPr lang="en-IN" sz="2400" u="none" strike="noStrike">
                          <a:effectLst/>
                        </a:rPr>
                        <a:t>7</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7.9</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18</a:t>
                      </a: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22</a:t>
                      </a: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241961"/>
                  </a:ext>
                </a:extLst>
              </a:tr>
              <a:tr h="410144">
                <a:tc>
                  <a:txBody>
                    <a:bodyPr/>
                    <a:lstStyle/>
                    <a:p>
                      <a:pPr algn="ctr" fontAlgn="b"/>
                      <a:r>
                        <a:rPr lang="en-IN" sz="2400" u="none" strike="noStrike">
                          <a:effectLst/>
                        </a:rPr>
                        <a:t>8</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8.1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19</a:t>
                      </a: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24</a:t>
                      </a: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7885032"/>
                  </a:ext>
                </a:extLst>
              </a:tr>
              <a:tr h="410144">
                <a:tc>
                  <a:txBody>
                    <a:bodyPr/>
                    <a:lstStyle/>
                    <a:p>
                      <a:pPr algn="ctr" fontAlgn="b"/>
                      <a:r>
                        <a:rPr lang="en-IN" sz="2400" u="none" strike="noStrike">
                          <a:effectLst/>
                        </a:rPr>
                        <a:t>9</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8.5</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21</a:t>
                      </a: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26</a:t>
                      </a: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RMSE</a:t>
                      </a:r>
                      <a:endParaRPr lang="en-IN"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8608545"/>
                  </a:ext>
                </a:extLst>
              </a:tr>
              <a:tr h="410144">
                <a:tc>
                  <a:txBody>
                    <a:bodyPr/>
                    <a:lstStyle/>
                    <a:p>
                      <a:pPr algn="ctr" fontAlgn="b"/>
                      <a:r>
                        <a:rPr lang="en-IN" sz="2400" u="none" strike="noStrike">
                          <a:effectLst/>
                        </a:rPr>
                        <a:t>10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8.8</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0" i="0" u="none" strike="noStrike">
                          <a:solidFill>
                            <a:srgbClr val="000000"/>
                          </a:solidFill>
                          <a:effectLst/>
                          <a:latin typeface="Calibri" panose="020F0502020204030204" pitchFamily="34" charset="0"/>
                        </a:rPr>
                        <a:t>23</a:t>
                      </a:r>
                    </a:p>
                  </a:txBody>
                  <a:tcPr marL="7620" marR="7620" marT="7620" marB="0" anchor="b"/>
                </a:tc>
                <a:tc>
                  <a:txBody>
                    <a:bodyPr/>
                    <a:lstStyle/>
                    <a:p>
                      <a:pPr algn="ctr" fontAlgn="b"/>
                      <a:r>
                        <a:rPr lang="en-IN" sz="2400" b="0" i="0" u="none" strike="noStrike" dirty="0">
                          <a:solidFill>
                            <a:srgbClr val="000000"/>
                          </a:solidFill>
                          <a:effectLst/>
                          <a:latin typeface="Calibri" panose="020F0502020204030204" pitchFamily="34" charset="0"/>
                        </a:rPr>
                        <a:t>27</a:t>
                      </a: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5740354"/>
                  </a:ext>
                </a:extLst>
              </a:tr>
              <a:tr h="410144">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Sum</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3717543"/>
                  </a:ext>
                </a:extLst>
              </a:tr>
            </a:tbl>
          </a:graphicData>
        </a:graphic>
      </p:graphicFrame>
      <p:pic>
        <p:nvPicPr>
          <p:cNvPr id="4" name="Picture 3"/>
          <p:cNvPicPr>
            <a:picLocks noChangeAspect="1"/>
          </p:cNvPicPr>
          <p:nvPr/>
        </p:nvPicPr>
        <p:blipFill>
          <a:blip r:embed="rId2"/>
          <a:stretch>
            <a:fillRect/>
          </a:stretch>
        </p:blipFill>
        <p:spPr>
          <a:xfrm>
            <a:off x="8315110" y="2085575"/>
            <a:ext cx="3781953" cy="3629532"/>
          </a:xfrm>
          <a:prstGeom prst="rect">
            <a:avLst/>
          </a:prstGeom>
        </p:spPr>
      </p:pic>
    </p:spTree>
    <p:extLst>
      <p:ext uri="{BB962C8B-B14F-4D97-AF65-F5344CB8AC3E}">
        <p14:creationId xmlns:p14="http://schemas.microsoft.com/office/powerpoint/2010/main" val="366901548"/>
      </p:ext>
    </p:extLst>
  </p:cSld>
  <p:clrMapOvr>
    <a:masterClrMapping/>
  </p:clrMapOvr>
  <p:transition spd="slow">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smtClean="0"/>
              <a:t>Section 6 : </a:t>
            </a:r>
            <a:r>
              <a:rPr lang="en-US" b="1" dirty="0"/>
              <a:t>Performance-Measures:</a:t>
            </a:r>
            <a:r>
              <a:rPr lang="en-US" dirty="0"/>
              <a:t>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Performance-Measures:</a:t>
            </a:r>
            <a:r>
              <a:rPr lang="en-US" dirty="0"/>
              <a:t> Types-of-errors, accuracy, confusion-matrix, precision-recall.</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3530016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437480"/>
              </p:ext>
            </p:extLst>
          </p:nvPr>
        </p:nvGraphicFramePr>
        <p:xfrm>
          <a:off x="561810" y="354291"/>
          <a:ext cx="8346519" cy="6446520"/>
        </p:xfrm>
        <a:graphic>
          <a:graphicData uri="http://schemas.openxmlformats.org/drawingml/2006/table">
            <a:tbl>
              <a:tblPr>
                <a:tableStyleId>{5C22544A-7EE6-4342-B048-85BDC9FD1C3A}</a:tableStyleId>
              </a:tblPr>
              <a:tblGrid>
                <a:gridCol w="718624">
                  <a:extLst>
                    <a:ext uri="{9D8B030D-6E8A-4147-A177-3AD203B41FA5}">
                      <a16:colId xmlns:a16="http://schemas.microsoft.com/office/drawing/2014/main" val="1026766028"/>
                    </a:ext>
                  </a:extLst>
                </a:gridCol>
                <a:gridCol w="718624">
                  <a:extLst>
                    <a:ext uri="{9D8B030D-6E8A-4147-A177-3AD203B41FA5}">
                      <a16:colId xmlns:a16="http://schemas.microsoft.com/office/drawing/2014/main" val="4208313853"/>
                    </a:ext>
                  </a:extLst>
                </a:gridCol>
                <a:gridCol w="718624">
                  <a:extLst>
                    <a:ext uri="{9D8B030D-6E8A-4147-A177-3AD203B41FA5}">
                      <a16:colId xmlns:a16="http://schemas.microsoft.com/office/drawing/2014/main" val="3488070141"/>
                    </a:ext>
                  </a:extLst>
                </a:gridCol>
                <a:gridCol w="1100393">
                  <a:extLst>
                    <a:ext uri="{9D8B030D-6E8A-4147-A177-3AD203B41FA5}">
                      <a16:colId xmlns:a16="http://schemas.microsoft.com/office/drawing/2014/main" val="3240772355"/>
                    </a:ext>
                  </a:extLst>
                </a:gridCol>
                <a:gridCol w="898280">
                  <a:extLst>
                    <a:ext uri="{9D8B030D-6E8A-4147-A177-3AD203B41FA5}">
                      <a16:colId xmlns:a16="http://schemas.microsoft.com/office/drawing/2014/main" val="2893038564"/>
                    </a:ext>
                  </a:extLst>
                </a:gridCol>
                <a:gridCol w="898280">
                  <a:extLst>
                    <a:ext uri="{9D8B030D-6E8A-4147-A177-3AD203B41FA5}">
                      <a16:colId xmlns:a16="http://schemas.microsoft.com/office/drawing/2014/main" val="2407948462"/>
                    </a:ext>
                  </a:extLst>
                </a:gridCol>
                <a:gridCol w="1235135">
                  <a:extLst>
                    <a:ext uri="{9D8B030D-6E8A-4147-A177-3AD203B41FA5}">
                      <a16:colId xmlns:a16="http://schemas.microsoft.com/office/drawing/2014/main" val="1836041411"/>
                    </a:ext>
                  </a:extLst>
                </a:gridCol>
                <a:gridCol w="2058559">
                  <a:extLst>
                    <a:ext uri="{9D8B030D-6E8A-4147-A177-3AD203B41FA5}">
                      <a16:colId xmlns:a16="http://schemas.microsoft.com/office/drawing/2014/main" val="2947248655"/>
                    </a:ext>
                  </a:extLst>
                </a:gridCol>
              </a:tblGrid>
              <a:tr h="401266">
                <a:tc gridSpan="4">
                  <a:txBody>
                    <a:bodyPr/>
                    <a:lstStyle/>
                    <a:p>
                      <a:pPr algn="ctr" fontAlgn="b"/>
                      <a:r>
                        <a:rPr lang="en-US" sz="2600" u="none" strike="noStrike">
                          <a:effectLst/>
                        </a:rPr>
                        <a:t>Marks in Mid Term of ML</a:t>
                      </a:r>
                      <a:endParaRPr lang="en-US" sz="26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5137907"/>
                  </a:ext>
                </a:extLst>
              </a:tr>
              <a:tr h="401266">
                <a:tc>
                  <a:txBody>
                    <a:bodyPr/>
                    <a:lstStyle/>
                    <a:p>
                      <a:pPr algn="ctr" fontAlgn="b"/>
                      <a:r>
                        <a:rPr lang="en-IN" sz="2600" u="none" strike="noStrike">
                          <a:effectLst/>
                        </a:rPr>
                        <a:t> </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Y</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Y'</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a:t>
                      </a:r>
                      <a:endParaRPr lang="en-IN" sz="2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5429838"/>
                  </a:ext>
                </a:extLst>
              </a:tr>
              <a:tr h="745209">
                <a:tc>
                  <a:txBody>
                    <a:bodyPr/>
                    <a:lstStyle/>
                    <a:p>
                      <a:pPr algn="ctr" fontAlgn="b"/>
                      <a:r>
                        <a:rPr lang="en-IN" sz="2600" u="none" strike="noStrike">
                          <a:effectLst/>
                        </a:rPr>
                        <a:t>SN</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CPI</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Actual</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predicted</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Y-Y'</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|Y-Y'|</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(Y-Y')^2</a:t>
                      </a:r>
                      <a:endParaRPr lang="en-IN" sz="2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MAE</a:t>
                      </a:r>
                      <a:endParaRPr lang="en-IN" sz="2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172480"/>
                  </a:ext>
                </a:extLst>
              </a:tr>
              <a:tr h="401266">
                <a:tc>
                  <a:txBody>
                    <a:bodyPr/>
                    <a:lstStyle/>
                    <a:p>
                      <a:pPr algn="ctr" fontAlgn="b"/>
                      <a:r>
                        <a:rPr lang="en-IN" sz="2600" u="none" strike="noStrike">
                          <a:effectLst/>
                        </a:rPr>
                        <a:t>1</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6.3</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(1/10)*27]</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085305"/>
                  </a:ext>
                </a:extLst>
              </a:tr>
              <a:tr h="401266">
                <a:tc>
                  <a:txBody>
                    <a:bodyPr/>
                    <a:lstStyle/>
                    <a:p>
                      <a:pPr algn="ctr" fontAlgn="b"/>
                      <a:r>
                        <a:rPr lang="en-IN" sz="2600" u="none" strike="noStrike">
                          <a:effectLst/>
                        </a:rPr>
                        <a:t>2</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6.5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6</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6</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2.7</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578183"/>
                  </a:ext>
                </a:extLst>
              </a:tr>
              <a:tr h="401266">
                <a:tc>
                  <a:txBody>
                    <a:bodyPr/>
                    <a:lstStyle/>
                    <a:p>
                      <a:pPr algn="ctr" fontAlgn="b"/>
                      <a:r>
                        <a:rPr lang="en-IN" sz="2600" u="none" strike="noStrike">
                          <a:effectLst/>
                        </a:rPr>
                        <a:t>3</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6.8</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7</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8</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1623487"/>
                  </a:ext>
                </a:extLst>
              </a:tr>
              <a:tr h="401266">
                <a:tc>
                  <a:txBody>
                    <a:bodyPr/>
                    <a:lstStyle/>
                    <a:p>
                      <a:pPr algn="ctr" fontAlgn="b"/>
                      <a:r>
                        <a:rPr lang="en-IN" sz="2600" u="none" strike="noStrike">
                          <a:effectLst/>
                        </a:rPr>
                        <a:t>4</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7.1</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12</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12</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750662"/>
                  </a:ext>
                </a:extLst>
              </a:tr>
              <a:tr h="401266">
                <a:tc>
                  <a:txBody>
                    <a:bodyPr/>
                    <a:lstStyle/>
                    <a:p>
                      <a:pPr algn="ctr" fontAlgn="b"/>
                      <a:r>
                        <a:rPr lang="en-IN" sz="2600" u="none" strike="noStrike">
                          <a:effectLst/>
                        </a:rPr>
                        <a:t>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7.5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11</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16</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MSE</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3989568"/>
                  </a:ext>
                </a:extLst>
              </a:tr>
              <a:tr h="401266">
                <a:tc>
                  <a:txBody>
                    <a:bodyPr/>
                    <a:lstStyle/>
                    <a:p>
                      <a:pPr algn="ctr" fontAlgn="b"/>
                      <a:r>
                        <a:rPr lang="en-IN" sz="2600" u="none" strike="noStrike">
                          <a:effectLst/>
                        </a:rPr>
                        <a:t>6</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7.7</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14</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17</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-3</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3</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9</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(1/10)*117]</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6794408"/>
                  </a:ext>
                </a:extLst>
              </a:tr>
              <a:tr h="401266">
                <a:tc>
                  <a:txBody>
                    <a:bodyPr/>
                    <a:lstStyle/>
                    <a:p>
                      <a:pPr algn="ctr" fontAlgn="b"/>
                      <a:r>
                        <a:rPr lang="en-IN" sz="2600" u="none" strike="noStrike">
                          <a:effectLst/>
                        </a:rPr>
                        <a:t>7</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7.9</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18</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22</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-4</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4</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16</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11.7</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1255020"/>
                  </a:ext>
                </a:extLst>
              </a:tr>
              <a:tr h="401266">
                <a:tc>
                  <a:txBody>
                    <a:bodyPr/>
                    <a:lstStyle/>
                    <a:p>
                      <a:pPr algn="ctr" fontAlgn="b"/>
                      <a:r>
                        <a:rPr lang="en-IN" sz="2600" u="none" strike="noStrike">
                          <a:effectLst/>
                        </a:rPr>
                        <a:t>8</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8.1</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19</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24</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600" u="none" strike="noStrike">
                          <a:effectLst/>
                        </a:rPr>
                        <a:t> </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2204333"/>
                  </a:ext>
                </a:extLst>
              </a:tr>
              <a:tr h="401266">
                <a:tc>
                  <a:txBody>
                    <a:bodyPr/>
                    <a:lstStyle/>
                    <a:p>
                      <a:pPr algn="ctr" fontAlgn="b"/>
                      <a:r>
                        <a:rPr lang="en-IN" sz="2600" u="none" strike="noStrike">
                          <a:effectLst/>
                        </a:rPr>
                        <a:t>9</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8.5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21</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26</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25</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RMSE</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9538716"/>
                  </a:ext>
                </a:extLst>
              </a:tr>
              <a:tr h="401266">
                <a:tc>
                  <a:txBody>
                    <a:bodyPr/>
                    <a:lstStyle/>
                    <a:p>
                      <a:pPr algn="ctr" fontAlgn="b"/>
                      <a:r>
                        <a:rPr lang="en-IN" sz="2600" u="none" strike="noStrike">
                          <a:effectLst/>
                        </a:rPr>
                        <a:t>10</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8.8</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23</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27</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-4</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4</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16</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SQRT(11.7)</a:t>
                      </a:r>
                      <a:endParaRPr lang="en-IN" sz="2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6202575"/>
                  </a:ext>
                </a:extLst>
              </a:tr>
              <a:tr h="401266">
                <a:tc>
                  <a:txBody>
                    <a:bodyPr/>
                    <a:lstStyle/>
                    <a:p>
                      <a:pPr algn="ctr" fontAlgn="b"/>
                      <a:r>
                        <a:rPr lang="en-IN" sz="2600" u="none" strike="noStrike">
                          <a:effectLst/>
                        </a:rPr>
                        <a:t> </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 </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Sum</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-27</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27</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a:effectLst/>
                        </a:rPr>
                        <a:t>117</a:t>
                      </a:r>
                      <a:endParaRPr lang="en-IN" sz="2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600" u="none" strike="noStrike" dirty="0">
                          <a:effectLst/>
                        </a:rPr>
                        <a:t>3.42</a:t>
                      </a:r>
                      <a:endParaRPr lang="en-IN" sz="2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8359801"/>
                  </a:ext>
                </a:extLst>
              </a:tr>
            </a:tbl>
          </a:graphicData>
        </a:graphic>
      </p:graphicFrame>
      <p:pic>
        <p:nvPicPr>
          <p:cNvPr id="3" name="Picture 2"/>
          <p:cNvPicPr>
            <a:picLocks noChangeAspect="1"/>
          </p:cNvPicPr>
          <p:nvPr/>
        </p:nvPicPr>
        <p:blipFill>
          <a:blip r:embed="rId2"/>
          <a:stretch>
            <a:fillRect/>
          </a:stretch>
        </p:blipFill>
        <p:spPr>
          <a:xfrm>
            <a:off x="9114935" y="2441542"/>
            <a:ext cx="3077065" cy="2953053"/>
          </a:xfrm>
          <a:prstGeom prst="rect">
            <a:avLst/>
          </a:prstGeom>
        </p:spPr>
      </p:pic>
    </p:spTree>
    <p:extLst>
      <p:ext uri="{BB962C8B-B14F-4D97-AF65-F5344CB8AC3E}">
        <p14:creationId xmlns:p14="http://schemas.microsoft.com/office/powerpoint/2010/main" val="85142548"/>
      </p:ext>
    </p:extLst>
  </p:cSld>
  <p:clrMapOvr>
    <a:masterClrMapping/>
  </p:clrMapOvr>
  <p:transition spd="slow">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R2 Score</a:t>
            </a:r>
            <a:r>
              <a:rPr lang="en-IN" dirty="0"/>
              <a:t/>
            </a:r>
            <a:br>
              <a:rPr lang="en-IN" dirty="0"/>
            </a:b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a:t>R squared error is also known as Coefficient of </a:t>
            </a:r>
            <a:r>
              <a:rPr lang="en-US" dirty="0" smtClean="0"/>
              <a:t>Determination.</a:t>
            </a:r>
          </a:p>
          <a:p>
            <a:pPr algn="just"/>
            <a:r>
              <a:rPr lang="en-US" dirty="0" smtClean="0"/>
              <a:t>The </a:t>
            </a:r>
            <a:r>
              <a:rPr lang="en-US" dirty="0"/>
              <a:t>R-squared metric enables us to compare our model with a </a:t>
            </a:r>
            <a:r>
              <a:rPr lang="en-US" b="1" dirty="0"/>
              <a:t>constant baseline to determine the performance of the model. </a:t>
            </a:r>
            <a:endParaRPr lang="en-US" b="1" dirty="0" smtClean="0"/>
          </a:p>
          <a:p>
            <a:pPr algn="just"/>
            <a:r>
              <a:rPr lang="en-IN" dirty="0"/>
              <a:t>The R squared score will always be less than or equal to 1 without concerning if the values are too large or small.</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Performance Metric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2139495" y="4318352"/>
            <a:ext cx="8164001" cy="1678656"/>
          </a:xfrm>
          <a:prstGeom prst="rect">
            <a:avLst/>
          </a:prstGeom>
          <a:noFill/>
          <a:ln>
            <a:noFill/>
          </a:ln>
        </p:spPr>
      </p:pic>
    </p:spTree>
    <p:extLst>
      <p:ext uri="{BB962C8B-B14F-4D97-AF65-F5344CB8AC3E}">
        <p14:creationId xmlns:p14="http://schemas.microsoft.com/office/powerpoint/2010/main" val="35643385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Types-of-errors</a:t>
            </a:r>
          </a:p>
        </p:txBody>
      </p:sp>
      <p:sp>
        <p:nvSpPr>
          <p:cNvPr id="3" name="Content Placeholder 2"/>
          <p:cNvSpPr>
            <a:spLocks noGrp="1"/>
          </p:cNvSpPr>
          <p:nvPr>
            <p:ph idx="1"/>
          </p:nvPr>
        </p:nvSpPr>
        <p:spPr>
          <a:xfrm>
            <a:off x="418010" y="1645670"/>
            <a:ext cx="11260183" cy="4351338"/>
          </a:xfrm>
        </p:spPr>
        <p:txBody>
          <a:bodyPr>
            <a:normAutofit/>
          </a:bodyPr>
          <a:lstStyle/>
          <a:p>
            <a:r>
              <a:rPr lang="en-US" b="1" dirty="0"/>
              <a:t>2. Performance Metrics for Classification</a:t>
            </a:r>
            <a:endParaRPr lang="en-IN" b="1" dirty="0"/>
          </a:p>
          <a:p>
            <a:pPr marL="514350" lvl="0" indent="-514350">
              <a:buFont typeface="+mj-lt"/>
              <a:buAutoNum type="arabicPeriod"/>
            </a:pPr>
            <a:r>
              <a:rPr lang="en-IN" dirty="0" smtClean="0"/>
              <a:t>Accuracy</a:t>
            </a:r>
            <a:endParaRPr lang="en-IN" dirty="0"/>
          </a:p>
          <a:p>
            <a:pPr marL="514350" lvl="0" indent="-514350">
              <a:buFont typeface="+mj-lt"/>
              <a:buAutoNum type="arabicPeriod"/>
            </a:pPr>
            <a:r>
              <a:rPr lang="en-IN" dirty="0"/>
              <a:t>Confusion Matrix</a:t>
            </a:r>
          </a:p>
          <a:p>
            <a:pPr marL="514350" lvl="0" indent="-514350">
              <a:buFont typeface="+mj-lt"/>
              <a:buAutoNum type="arabicPeriod"/>
            </a:pPr>
            <a:r>
              <a:rPr lang="en-IN" dirty="0"/>
              <a:t>Precision</a:t>
            </a:r>
          </a:p>
          <a:p>
            <a:pPr marL="514350" lvl="0" indent="-514350">
              <a:buFont typeface="+mj-lt"/>
              <a:buAutoNum type="arabicPeriod"/>
            </a:pPr>
            <a:r>
              <a:rPr lang="en-IN" dirty="0"/>
              <a:t>Recall</a:t>
            </a:r>
          </a:p>
          <a:p>
            <a:pPr marL="514350" lvl="0" indent="-514350">
              <a:buFont typeface="+mj-lt"/>
              <a:buAutoNum type="arabicPeriod"/>
            </a:pPr>
            <a:r>
              <a:rPr lang="en-IN" dirty="0" smtClean="0"/>
              <a:t>F-Score</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37157953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Accuracy</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The accuracy </a:t>
            </a:r>
            <a:r>
              <a:rPr lang="en-IN" dirty="0" smtClean="0"/>
              <a:t>can </a:t>
            </a:r>
            <a:r>
              <a:rPr lang="en-IN" dirty="0"/>
              <a:t>be determined as the number of correct predictions to the total number of predictions.</a:t>
            </a:r>
          </a:p>
          <a:p>
            <a:pPr algn="just"/>
            <a:r>
              <a:rPr lang="en-IN" dirty="0"/>
              <a:t>It can be formulated as</a:t>
            </a:r>
            <a:r>
              <a:rPr lang="en-IN" dirty="0" smtClean="0"/>
              <a:t>:</a:t>
            </a:r>
          </a:p>
          <a:p>
            <a:pPr algn="just"/>
            <a:endParaRPr lang="en-US" dirty="0"/>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Performance Metric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2040408" y="3109375"/>
            <a:ext cx="7820029" cy="1773710"/>
          </a:xfrm>
          <a:prstGeom prst="rect">
            <a:avLst/>
          </a:prstGeom>
          <a:noFill/>
          <a:ln>
            <a:noFill/>
          </a:ln>
        </p:spPr>
      </p:pic>
    </p:spTree>
    <p:extLst>
      <p:ext uri="{BB962C8B-B14F-4D97-AF65-F5344CB8AC3E}">
        <p14:creationId xmlns:p14="http://schemas.microsoft.com/office/powerpoint/2010/main" val="321427398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Accuracy : How to calculate</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Firstly, we need to import the </a:t>
            </a:r>
            <a:r>
              <a:rPr lang="en-IN" i="1" dirty="0" err="1"/>
              <a:t>accuracy_score</a:t>
            </a:r>
            <a:r>
              <a:rPr lang="en-IN" dirty="0"/>
              <a:t> function of the </a:t>
            </a:r>
            <a:r>
              <a:rPr lang="en-IN" dirty="0" err="1"/>
              <a:t>scikit</a:t>
            </a:r>
            <a:r>
              <a:rPr lang="en-IN" dirty="0"/>
              <a:t>-learn library as follows:</a:t>
            </a:r>
          </a:p>
          <a:p>
            <a:pPr lvl="0" algn="just"/>
            <a:r>
              <a:rPr lang="en-IN" dirty="0"/>
              <a:t>from </a:t>
            </a:r>
            <a:r>
              <a:rPr lang="en-IN" dirty="0" err="1"/>
              <a:t>sklearn.metrics</a:t>
            </a:r>
            <a:r>
              <a:rPr lang="en-IN" dirty="0"/>
              <a:t> import </a:t>
            </a:r>
            <a:r>
              <a:rPr lang="en-IN" dirty="0" err="1"/>
              <a:t>accuracy_score</a:t>
            </a:r>
            <a:r>
              <a:rPr lang="en-IN" dirty="0"/>
              <a:t>  </a:t>
            </a:r>
          </a:p>
          <a:p>
            <a:pPr lvl="0" algn="just"/>
            <a:r>
              <a:rPr lang="en-IN" dirty="0" smtClean="0"/>
              <a:t>print(“Accuracy</a:t>
            </a:r>
            <a:r>
              <a:rPr lang="en-IN" dirty="0"/>
              <a:t> Score </a:t>
            </a:r>
            <a:r>
              <a:rPr lang="en-IN" dirty="0" smtClean="0"/>
              <a:t>= “,</a:t>
            </a:r>
            <a:r>
              <a:rPr lang="en-IN" dirty="0" err="1" smtClean="0"/>
              <a:t>accuracy_score</a:t>
            </a:r>
            <a:r>
              <a:rPr lang="en-IN" dirty="0" smtClean="0"/>
              <a:t>(</a:t>
            </a:r>
            <a:r>
              <a:rPr lang="en-IN" dirty="0" err="1" smtClean="0"/>
              <a:t>y_test,y_hat</a:t>
            </a:r>
            <a:r>
              <a:rPr lang="en-IN" dirty="0" smtClean="0"/>
              <a:t>)')</a:t>
            </a:r>
            <a:r>
              <a:rPr lang="en-IN" dirty="0"/>
              <a:t>  </a:t>
            </a:r>
            <a:endParaRPr lang="en-IN" dirty="0" smtClean="0"/>
          </a:p>
          <a:p>
            <a:pPr lvl="0" algn="just"/>
            <a:r>
              <a:rPr lang="en-US" dirty="0" smtClean="0"/>
              <a:t>Here </a:t>
            </a:r>
            <a:r>
              <a:rPr lang="en-US" dirty="0" err="1" smtClean="0"/>
              <a:t>y_hat</a:t>
            </a:r>
            <a:r>
              <a:rPr lang="en-US" dirty="0" smtClean="0"/>
              <a:t> = </a:t>
            </a:r>
            <a:r>
              <a:rPr lang="en-US" dirty="0" err="1" smtClean="0"/>
              <a:t>y_test_predicted</a:t>
            </a:r>
            <a:endParaRPr lang="en-IN" dirty="0"/>
          </a:p>
          <a:p>
            <a:pPr algn="just"/>
            <a:r>
              <a:rPr lang="en-IN" dirty="0"/>
              <a:t>Although it is simple to use and implement, it is suitable only for cases where an equal number of samples belong to each class.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3761485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Accuracy</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When to Use Accuracy?</a:t>
            </a:r>
            <a:endParaRPr lang="en-IN" dirty="0"/>
          </a:p>
          <a:p>
            <a:r>
              <a:rPr lang="en-IN" dirty="0"/>
              <a:t>It is good to use the Accuracy metric when the target variable classes in data are approximately balanced. </a:t>
            </a:r>
            <a:endParaRPr lang="en-IN" dirty="0" smtClean="0"/>
          </a:p>
          <a:p>
            <a:r>
              <a:rPr lang="en-IN" dirty="0" smtClean="0"/>
              <a:t>For </a:t>
            </a:r>
            <a:r>
              <a:rPr lang="en-IN" dirty="0"/>
              <a:t>example, if 60% of classes in a fruit image dataset are of Apple, 40% are Mango. </a:t>
            </a:r>
            <a:endParaRPr lang="en-IN" dirty="0" smtClean="0"/>
          </a:p>
          <a:p>
            <a:r>
              <a:rPr lang="en-IN" dirty="0" smtClean="0"/>
              <a:t>In </a:t>
            </a:r>
            <a:r>
              <a:rPr lang="en-IN" dirty="0"/>
              <a:t>this case, if the model is asked to predict whether the image is of Apple or Mango, it will give a prediction with 97% of accuracy.</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13364079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Accuracy</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When not to use Accuracy?</a:t>
            </a:r>
            <a:endParaRPr lang="en-IN" dirty="0"/>
          </a:p>
          <a:p>
            <a:pPr algn="just"/>
            <a:r>
              <a:rPr lang="en-IN" dirty="0"/>
              <a:t>It is recommended not to use the Accuracy measure when the target variable majorly belongs to one class</a:t>
            </a:r>
            <a:r>
              <a:rPr lang="en-IN" dirty="0" smtClean="0"/>
              <a:t>.</a:t>
            </a:r>
          </a:p>
          <a:p>
            <a:pPr algn="just"/>
            <a:r>
              <a:rPr lang="en-IN" dirty="0" smtClean="0"/>
              <a:t>For </a:t>
            </a:r>
            <a:r>
              <a:rPr lang="en-IN" dirty="0"/>
              <a:t>example, Suppose there is a model for a disease prediction in which, out of 100 people, only five people have a disease, and 95 people don't have one. </a:t>
            </a:r>
            <a:endParaRPr lang="en-IN" dirty="0" smtClean="0"/>
          </a:p>
          <a:p>
            <a:pPr algn="just"/>
            <a:r>
              <a:rPr lang="en-IN" dirty="0" smtClean="0"/>
              <a:t>In </a:t>
            </a:r>
            <a:r>
              <a:rPr lang="en-IN" dirty="0"/>
              <a:t>this case, if our model predicts every person with no disease (which means a bad prediction), the Accuracy measure will be 95%, which is not correct.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2256588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A confusion matrix is a tabular representation of prediction outcomes of </a:t>
            </a:r>
            <a:r>
              <a:rPr lang="en-IN" b="1" dirty="0"/>
              <a:t>any binary classifier</a:t>
            </a:r>
            <a:r>
              <a:rPr lang="en-IN" dirty="0"/>
              <a:t>, which is used to describe the performance of the classification model on a set of test data when true values are known.</a:t>
            </a:r>
          </a:p>
          <a:p>
            <a:pPr algn="just"/>
            <a:r>
              <a:rPr lang="en-IN" dirty="0"/>
              <a:t>The confusion matrix is simple to implement, but the terminologies used in this matrix might be confusing for beginners.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76968941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Performance Metric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1580568" y="1793456"/>
            <a:ext cx="8261016" cy="4041736"/>
          </a:xfrm>
          <a:prstGeom prst="rect">
            <a:avLst/>
          </a:prstGeom>
          <a:noFill/>
          <a:ln>
            <a:noFill/>
          </a:ln>
        </p:spPr>
      </p:pic>
    </p:spTree>
    <p:extLst>
      <p:ext uri="{BB962C8B-B14F-4D97-AF65-F5344CB8AC3E}">
        <p14:creationId xmlns:p14="http://schemas.microsoft.com/office/powerpoint/2010/main" val="234714659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sp>
        <p:nvSpPr>
          <p:cNvPr id="3" name="Content Placeholder 2"/>
          <p:cNvSpPr>
            <a:spLocks noGrp="1"/>
          </p:cNvSpPr>
          <p:nvPr>
            <p:ph idx="1"/>
          </p:nvPr>
        </p:nvSpPr>
        <p:spPr>
          <a:xfrm>
            <a:off x="418011" y="1645670"/>
            <a:ext cx="6802922" cy="4351338"/>
          </a:xfrm>
        </p:spPr>
        <p:txBody>
          <a:bodyPr>
            <a:normAutofit/>
          </a:bodyPr>
          <a:lstStyle/>
          <a:p>
            <a:pPr lvl="0" algn="just"/>
            <a:r>
              <a:rPr lang="en-IN" dirty="0"/>
              <a:t>In the matrix, columns are for the prediction values, and rows specify the Actual values. </a:t>
            </a:r>
            <a:endParaRPr lang="en-IN" dirty="0" smtClean="0"/>
          </a:p>
          <a:p>
            <a:pPr lvl="0" algn="just"/>
            <a:r>
              <a:rPr lang="en-IN" dirty="0" smtClean="0"/>
              <a:t>Here </a:t>
            </a:r>
            <a:r>
              <a:rPr lang="en-IN" dirty="0"/>
              <a:t>Actual and prediction give two possible classes, Yes or No. </a:t>
            </a:r>
            <a:endParaRPr lang="en-IN" dirty="0" smtClean="0"/>
          </a:p>
          <a:p>
            <a:pPr lvl="0" algn="just"/>
            <a:r>
              <a:rPr lang="en-IN" dirty="0" smtClean="0"/>
              <a:t>So</a:t>
            </a:r>
            <a:r>
              <a:rPr lang="en-IN" dirty="0"/>
              <a:t>, if we are predicting the presence of a disease in a patient, the Prediction column with Yes means, Patient has the disease, and for NO, the Patient doesn't have the disease.</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Performance Metric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7144270" y="1645669"/>
            <a:ext cx="5047730" cy="3529645"/>
          </a:xfrm>
          <a:prstGeom prst="rect">
            <a:avLst/>
          </a:prstGeom>
          <a:noFill/>
          <a:ln>
            <a:noFill/>
          </a:ln>
        </p:spPr>
      </p:pic>
    </p:spTree>
    <p:extLst>
      <p:ext uri="{BB962C8B-B14F-4D97-AF65-F5344CB8AC3E}">
        <p14:creationId xmlns:p14="http://schemas.microsoft.com/office/powerpoint/2010/main" val="77770656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Section </a:t>
            </a:r>
            <a:r>
              <a:rPr lang="en-IN" b="1" dirty="0" smtClean="0"/>
              <a:t>6 </a:t>
            </a:r>
            <a:r>
              <a:rPr lang="en-IN" b="1" dirty="0"/>
              <a:t>: </a:t>
            </a:r>
            <a:r>
              <a:rPr lang="en-US" b="1" dirty="0"/>
              <a:t>Performance-Measures:</a:t>
            </a:r>
            <a:r>
              <a:rPr lang="en-US" dirty="0"/>
              <a:t>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Performance-Measures:</a:t>
            </a:r>
            <a:r>
              <a:rPr lang="en-US" dirty="0"/>
              <a:t> </a:t>
            </a:r>
            <a:endParaRPr lang="en-US" dirty="0" smtClean="0"/>
          </a:p>
          <a:p>
            <a:r>
              <a:rPr lang="en-US" dirty="0" smtClean="0"/>
              <a:t>Types-of-errors</a:t>
            </a:r>
          </a:p>
          <a:p>
            <a:r>
              <a:rPr lang="en-US" dirty="0" smtClean="0"/>
              <a:t> accuracy</a:t>
            </a:r>
          </a:p>
          <a:p>
            <a:r>
              <a:rPr lang="en-US" dirty="0" smtClean="0"/>
              <a:t>confusion-matrix</a:t>
            </a:r>
          </a:p>
          <a:p>
            <a:r>
              <a:rPr lang="en-US" dirty="0" smtClean="0"/>
              <a:t>precision-recall</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80556328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sp>
        <p:nvSpPr>
          <p:cNvPr id="3" name="Content Placeholder 2"/>
          <p:cNvSpPr>
            <a:spLocks noGrp="1"/>
          </p:cNvSpPr>
          <p:nvPr>
            <p:ph idx="1"/>
          </p:nvPr>
        </p:nvSpPr>
        <p:spPr>
          <a:xfrm>
            <a:off x="418011" y="1645670"/>
            <a:ext cx="6802922" cy="4351338"/>
          </a:xfrm>
        </p:spPr>
        <p:txBody>
          <a:bodyPr>
            <a:normAutofit/>
          </a:bodyPr>
          <a:lstStyle/>
          <a:p>
            <a:pPr lvl="0" algn="just"/>
            <a:r>
              <a:rPr lang="en-IN" dirty="0"/>
              <a:t>In this example, the total number of predictions are 165, out of which 110 time predicted yes, whereas 55 times predicted No.</a:t>
            </a:r>
          </a:p>
          <a:p>
            <a:pPr lvl="0" algn="just"/>
            <a:r>
              <a:rPr lang="en-IN" dirty="0"/>
              <a:t>However, in reality, 60 cases in which patients don't have the disease, whereas 105 cases in which patients have the disease.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Performance Metric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7144270" y="1645669"/>
            <a:ext cx="5047730" cy="3529645"/>
          </a:xfrm>
          <a:prstGeom prst="rect">
            <a:avLst/>
          </a:prstGeom>
          <a:noFill/>
          <a:ln>
            <a:noFill/>
          </a:ln>
        </p:spPr>
      </p:pic>
    </p:spTree>
    <p:extLst>
      <p:ext uri="{BB962C8B-B14F-4D97-AF65-F5344CB8AC3E}">
        <p14:creationId xmlns:p14="http://schemas.microsoft.com/office/powerpoint/2010/main" val="261870991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In general, the table is divided into four terminologies, which are as follows</a:t>
            </a:r>
            <a:r>
              <a:rPr lang="en-IN" dirty="0" smtClean="0"/>
              <a:t>:</a:t>
            </a:r>
          </a:p>
          <a:p>
            <a:pPr lvl="0"/>
            <a:r>
              <a:rPr lang="en-IN" b="1" dirty="0"/>
              <a:t>True Positive(TP):</a:t>
            </a:r>
            <a:r>
              <a:rPr lang="en-IN" dirty="0"/>
              <a:t> </a:t>
            </a:r>
            <a:endParaRPr lang="en-IN" dirty="0" smtClean="0"/>
          </a:p>
          <a:p>
            <a:pPr lvl="0"/>
            <a:r>
              <a:rPr lang="en-IN" dirty="0" smtClean="0"/>
              <a:t>True </a:t>
            </a:r>
            <a:r>
              <a:rPr lang="en-IN" dirty="0"/>
              <a:t>Negative(TN): </a:t>
            </a:r>
            <a:endParaRPr lang="en-IN" dirty="0" smtClean="0"/>
          </a:p>
          <a:p>
            <a:pPr lvl="0"/>
            <a:r>
              <a:rPr lang="en-IN" dirty="0" smtClean="0"/>
              <a:t>False </a:t>
            </a:r>
            <a:r>
              <a:rPr lang="en-IN" dirty="0"/>
              <a:t>Positive(FP): </a:t>
            </a:r>
            <a:endParaRPr lang="en-IN" dirty="0" smtClean="0"/>
          </a:p>
          <a:p>
            <a:pPr lvl="0"/>
            <a:r>
              <a:rPr lang="en-IN" dirty="0" smtClean="0"/>
              <a:t>False </a:t>
            </a:r>
            <a:r>
              <a:rPr lang="en-IN" dirty="0"/>
              <a:t>Negative(FN</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83390155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In general, the table is divided into four terminologies, which are as follows</a:t>
            </a:r>
            <a:r>
              <a:rPr lang="en-IN" dirty="0" smtClean="0"/>
              <a:t>:</a:t>
            </a:r>
          </a:p>
          <a:p>
            <a:pPr lvl="0"/>
            <a:r>
              <a:rPr lang="en-IN" b="1" dirty="0"/>
              <a:t>True Positive(TP):</a:t>
            </a:r>
            <a:r>
              <a:rPr lang="en-IN" dirty="0"/>
              <a:t> </a:t>
            </a:r>
            <a:endParaRPr lang="en-IN" dirty="0" smtClean="0"/>
          </a:p>
          <a:p>
            <a:pPr lvl="0"/>
            <a:r>
              <a:rPr lang="en-IN" dirty="0" smtClean="0"/>
              <a:t>True </a:t>
            </a:r>
            <a:r>
              <a:rPr lang="en-IN" dirty="0"/>
              <a:t>Negative(TN): </a:t>
            </a:r>
            <a:endParaRPr lang="en-IN" dirty="0" smtClean="0"/>
          </a:p>
          <a:p>
            <a:pPr lvl="0"/>
            <a:r>
              <a:rPr lang="en-IN" dirty="0" smtClean="0"/>
              <a:t>False </a:t>
            </a:r>
            <a:r>
              <a:rPr lang="en-IN" dirty="0"/>
              <a:t>Positive(FP): </a:t>
            </a:r>
            <a:endParaRPr lang="en-IN" dirty="0" smtClean="0"/>
          </a:p>
          <a:p>
            <a:pPr lvl="0"/>
            <a:r>
              <a:rPr lang="en-IN" dirty="0" smtClean="0"/>
              <a:t>False </a:t>
            </a:r>
            <a:r>
              <a:rPr lang="en-IN" dirty="0"/>
              <a:t>Negative(FN</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4" name="Picture 3"/>
          <p:cNvPicPr>
            <a:picLocks noChangeAspect="1"/>
          </p:cNvPicPr>
          <p:nvPr/>
        </p:nvPicPr>
        <p:blipFill>
          <a:blip r:embed="rId3"/>
          <a:stretch>
            <a:fillRect/>
          </a:stretch>
        </p:blipFill>
        <p:spPr>
          <a:xfrm>
            <a:off x="4857700" y="2674659"/>
            <a:ext cx="7058025" cy="3695700"/>
          </a:xfrm>
          <a:prstGeom prst="rect">
            <a:avLst/>
          </a:prstGeom>
        </p:spPr>
      </p:pic>
    </p:spTree>
    <p:extLst>
      <p:ext uri="{BB962C8B-B14F-4D97-AF65-F5344CB8AC3E}">
        <p14:creationId xmlns:p14="http://schemas.microsoft.com/office/powerpoint/2010/main" val="329344033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3"/>
          <a:stretch>
            <a:fillRect/>
          </a:stretch>
        </p:blipFill>
        <p:spPr>
          <a:xfrm>
            <a:off x="2566987" y="2561538"/>
            <a:ext cx="7058025" cy="3695700"/>
          </a:xfrm>
          <a:prstGeom prst="rect">
            <a:avLst/>
          </a:prstGeom>
        </p:spPr>
      </p:pic>
    </p:spTree>
    <p:extLst>
      <p:ext uri="{BB962C8B-B14F-4D97-AF65-F5344CB8AC3E}">
        <p14:creationId xmlns:p14="http://schemas.microsoft.com/office/powerpoint/2010/main" val="3842952352"/>
      </p:ext>
    </p:extLst>
  </p:cSld>
  <p:clrMapOvr>
    <a:masterClrMapping/>
  </p:clrMapOvr>
  <p:transition spd="slow">
    <p:wipe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r>
              <a:rPr lang="en-US" b="1" dirty="0" smtClean="0"/>
              <a:t>TP and TN </a:t>
            </a:r>
            <a:endParaRPr lang="en-IN" b="1" dirty="0" smtClean="0"/>
          </a:p>
          <a:p>
            <a:pPr lvl="0"/>
            <a:r>
              <a:rPr lang="en-IN" b="1" dirty="0" smtClean="0"/>
              <a:t>True </a:t>
            </a:r>
            <a:r>
              <a:rPr lang="en-IN" b="1" dirty="0"/>
              <a:t>Positive(TP):</a:t>
            </a:r>
            <a:r>
              <a:rPr lang="en-IN" dirty="0"/>
              <a:t> </a:t>
            </a:r>
            <a:endParaRPr lang="en-IN" dirty="0" smtClean="0"/>
          </a:p>
          <a:p>
            <a:pPr lvl="1"/>
            <a:r>
              <a:rPr lang="en-IN" sz="2800" dirty="0" smtClean="0"/>
              <a:t>In </a:t>
            </a:r>
            <a:r>
              <a:rPr lang="en-IN" sz="2800" dirty="0"/>
              <a:t>this case, the prediction outcome is true, and it is true in reality, also.</a:t>
            </a:r>
          </a:p>
          <a:p>
            <a:pPr lvl="0"/>
            <a:r>
              <a:rPr lang="en-IN" b="1" dirty="0"/>
              <a:t>True Negative(TN): </a:t>
            </a:r>
            <a:endParaRPr lang="en-IN" b="1" dirty="0" smtClean="0"/>
          </a:p>
          <a:p>
            <a:pPr lvl="1"/>
            <a:r>
              <a:rPr lang="en-IN" sz="2800" dirty="0" smtClean="0"/>
              <a:t>In </a:t>
            </a:r>
            <a:r>
              <a:rPr lang="en-IN" sz="2800" dirty="0"/>
              <a:t>this case, the prediction outcome is false, and it is false in reality, also</a:t>
            </a:r>
            <a:r>
              <a:rPr lang="en-IN" sz="2800" dirty="0" smtClean="0"/>
              <a:t>.</a:t>
            </a:r>
            <a:endParaRPr lang="en-IN" sz="2800"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78938940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r>
              <a:rPr lang="en-IN" b="1" dirty="0" smtClean="0"/>
              <a:t>FP and FN </a:t>
            </a:r>
            <a:endParaRPr lang="en-IN" dirty="0"/>
          </a:p>
          <a:p>
            <a:pPr lvl="0"/>
            <a:r>
              <a:rPr lang="en-IN" b="1" dirty="0"/>
              <a:t>False Positive(FP): </a:t>
            </a:r>
            <a:endParaRPr lang="en-IN" b="1" dirty="0" smtClean="0"/>
          </a:p>
          <a:p>
            <a:pPr lvl="1"/>
            <a:r>
              <a:rPr lang="en-IN" sz="2800" dirty="0" smtClean="0"/>
              <a:t>In </a:t>
            </a:r>
            <a:r>
              <a:rPr lang="en-IN" sz="2800" dirty="0"/>
              <a:t>this case, prediction outcomes are true, but they are false in actuality.</a:t>
            </a:r>
          </a:p>
          <a:p>
            <a:pPr lvl="0"/>
            <a:r>
              <a:rPr lang="en-IN" b="1" dirty="0"/>
              <a:t>False Negative(FN): </a:t>
            </a:r>
            <a:endParaRPr lang="en-IN" b="1" dirty="0" smtClean="0"/>
          </a:p>
          <a:p>
            <a:pPr lvl="1"/>
            <a:r>
              <a:rPr lang="en-IN" sz="2800" dirty="0" smtClean="0"/>
              <a:t>In </a:t>
            </a:r>
            <a:r>
              <a:rPr lang="en-IN" sz="2800" dirty="0"/>
              <a:t>this case, predictions are false, and they are true in actuality.</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3304694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329938"/>
            <a:ext cx="11554030" cy="5667070"/>
          </a:xfrm>
        </p:spPr>
        <p:txBody>
          <a:bodyPr>
            <a:normAutofit/>
          </a:bodyPr>
          <a:lstStyle/>
          <a:p>
            <a:pPr lvl="0"/>
            <a:r>
              <a:rPr lang="en-IN" sz="2400" b="1" dirty="0"/>
              <a:t>True Positive(TP):</a:t>
            </a:r>
            <a:r>
              <a:rPr lang="en-IN" sz="2400" dirty="0"/>
              <a:t> In this case, the prediction outcome is true, and it is true in reality, also.</a:t>
            </a:r>
          </a:p>
          <a:p>
            <a:pPr lvl="0"/>
            <a:r>
              <a:rPr lang="en-IN" sz="2400" b="1" dirty="0"/>
              <a:t>True Negative(TN): </a:t>
            </a:r>
            <a:r>
              <a:rPr lang="en-IN" sz="2400" dirty="0"/>
              <a:t>in this case, the prediction outcome is false, and it is false in reality, also.</a:t>
            </a:r>
          </a:p>
          <a:p>
            <a:pPr lvl="0"/>
            <a:r>
              <a:rPr lang="en-IN" sz="2400" b="1" dirty="0"/>
              <a:t>False Positive(FP): </a:t>
            </a:r>
            <a:r>
              <a:rPr lang="en-IN" sz="2400" dirty="0"/>
              <a:t>In this case, prediction outcomes are true, but they are false in actuality.</a:t>
            </a:r>
          </a:p>
          <a:p>
            <a:pPr lvl="0"/>
            <a:r>
              <a:rPr lang="en-IN" sz="2400" b="1" dirty="0"/>
              <a:t>False Negative(FN): </a:t>
            </a:r>
            <a:r>
              <a:rPr lang="en-IN" sz="2400" dirty="0"/>
              <a:t>In this case, predictions are false, and they are true in actuality.</a:t>
            </a:r>
          </a:p>
        </p:txBody>
      </p:sp>
      <p:pic>
        <p:nvPicPr>
          <p:cNvPr id="4" name="Picture 3"/>
          <p:cNvPicPr>
            <a:picLocks noChangeAspect="1"/>
          </p:cNvPicPr>
          <p:nvPr/>
        </p:nvPicPr>
        <p:blipFill>
          <a:blip r:embed="rId2"/>
          <a:stretch>
            <a:fillRect/>
          </a:stretch>
        </p:blipFill>
        <p:spPr>
          <a:xfrm>
            <a:off x="3109183" y="2974937"/>
            <a:ext cx="6346146" cy="3322948"/>
          </a:xfrm>
          <a:prstGeom prst="rect">
            <a:avLst/>
          </a:prstGeom>
        </p:spPr>
      </p:pic>
    </p:spTree>
    <p:extLst>
      <p:ext uri="{BB962C8B-B14F-4D97-AF65-F5344CB8AC3E}">
        <p14:creationId xmlns:p14="http://schemas.microsoft.com/office/powerpoint/2010/main" val="179535708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t>
            </a:r>
            <a:r>
              <a:rPr lang="en-US" b="1" dirty="0" smtClean="0"/>
              <a:t>onfusion-matrix</a:t>
            </a:r>
            <a:endParaRPr lang="en-IN"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7" name="Picture 6"/>
          <p:cNvPicPr>
            <a:picLocks noChangeAspect="1"/>
          </p:cNvPicPr>
          <p:nvPr/>
        </p:nvPicPr>
        <p:blipFill>
          <a:blip r:embed="rId3"/>
          <a:stretch>
            <a:fillRect/>
          </a:stretch>
        </p:blipFill>
        <p:spPr>
          <a:xfrm>
            <a:off x="1737134" y="1645670"/>
            <a:ext cx="8943975" cy="4800600"/>
          </a:xfrm>
          <a:prstGeom prst="rect">
            <a:avLst/>
          </a:prstGeom>
        </p:spPr>
      </p:pic>
    </p:spTree>
    <p:extLst>
      <p:ext uri="{BB962C8B-B14F-4D97-AF65-F5344CB8AC3E}">
        <p14:creationId xmlns:p14="http://schemas.microsoft.com/office/powerpoint/2010/main" val="1584980022"/>
      </p:ext>
    </p:extLst>
  </p:cSld>
  <p:clrMapOvr>
    <a:masterClrMapping/>
  </p:clrMapOvr>
  <p:transition spd="slow">
    <p:wipe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Confusion-matrix</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smtClean="0"/>
              <a:t>Model</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18344156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Confusion-matrix</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669221"/>
              </p:ext>
            </p:extLst>
          </p:nvPr>
        </p:nvGraphicFramePr>
        <p:xfrm>
          <a:off x="1704967" y="1771694"/>
          <a:ext cx="8268116" cy="4995750"/>
        </p:xfrm>
        <a:graphic>
          <a:graphicData uri="http://schemas.openxmlformats.org/drawingml/2006/table">
            <a:tbl>
              <a:tblPr>
                <a:tableStyleId>{5C22544A-7EE6-4342-B048-85BDC9FD1C3A}</a:tableStyleId>
              </a:tblPr>
              <a:tblGrid>
                <a:gridCol w="1707536">
                  <a:extLst>
                    <a:ext uri="{9D8B030D-6E8A-4147-A177-3AD203B41FA5}">
                      <a16:colId xmlns:a16="http://schemas.microsoft.com/office/drawing/2014/main" val="3350773121"/>
                    </a:ext>
                  </a:extLst>
                </a:gridCol>
                <a:gridCol w="1442222">
                  <a:extLst>
                    <a:ext uri="{9D8B030D-6E8A-4147-A177-3AD203B41FA5}">
                      <a16:colId xmlns:a16="http://schemas.microsoft.com/office/drawing/2014/main" val="3918984989"/>
                    </a:ext>
                  </a:extLst>
                </a:gridCol>
                <a:gridCol w="1574879">
                  <a:extLst>
                    <a:ext uri="{9D8B030D-6E8A-4147-A177-3AD203B41FA5}">
                      <a16:colId xmlns:a16="http://schemas.microsoft.com/office/drawing/2014/main" val="3012486365"/>
                    </a:ext>
                  </a:extLst>
                </a:gridCol>
                <a:gridCol w="1574879">
                  <a:extLst>
                    <a:ext uri="{9D8B030D-6E8A-4147-A177-3AD203B41FA5}">
                      <a16:colId xmlns:a16="http://schemas.microsoft.com/office/drawing/2014/main" val="2329238503"/>
                    </a:ext>
                  </a:extLst>
                </a:gridCol>
                <a:gridCol w="1968600">
                  <a:extLst>
                    <a:ext uri="{9D8B030D-6E8A-4147-A177-3AD203B41FA5}">
                      <a16:colId xmlns:a16="http://schemas.microsoft.com/office/drawing/2014/main" val="1608766558"/>
                    </a:ext>
                  </a:extLst>
                </a:gridCol>
              </a:tblGrid>
              <a:tr h="351984">
                <a:tc gridSpan="4">
                  <a:txBody>
                    <a:bodyPr/>
                    <a:lstStyle/>
                    <a:p>
                      <a:pPr algn="l" fontAlgn="b"/>
                      <a:r>
                        <a:rPr lang="en-IN" sz="2800" u="none" strike="noStrike" dirty="0">
                          <a:effectLst/>
                        </a:rPr>
                        <a:t>Cancer prediction for 200 patients </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US" sz="2800" b="0" i="0" u="none" strike="noStrike" dirty="0" smtClean="0">
                          <a:solidFill>
                            <a:srgbClr val="000000"/>
                          </a:solidFill>
                          <a:effectLst/>
                          <a:latin typeface="Calibri" panose="020F0502020204030204" pitchFamily="34" charset="0"/>
                        </a:rPr>
                        <a:t>Verified</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98017"/>
                  </a:ext>
                </a:extLst>
              </a:tr>
              <a:tr h="351984">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434373"/>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Positive</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Negative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796562"/>
                  </a:ext>
                </a:extLst>
              </a:tr>
              <a:tr h="351984">
                <a:tc>
                  <a:txBody>
                    <a:bodyPr/>
                    <a:lstStyle/>
                    <a:p>
                      <a:pPr algn="ctr" fontAlgn="b"/>
                      <a:r>
                        <a:rPr lang="en-IN" sz="2800" u="none" strike="noStrike">
                          <a:effectLst/>
                        </a:rPr>
                        <a:t>Actual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100</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100</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8009116"/>
                  </a:ext>
                </a:extLst>
              </a:tr>
              <a:tr h="659970">
                <a:tc>
                  <a:txBody>
                    <a:bodyPr/>
                    <a:lstStyle/>
                    <a:p>
                      <a:pPr algn="ctr" fontAlgn="b"/>
                      <a:r>
                        <a:rPr lang="en-IN" sz="2800" u="none" strike="noStrike">
                          <a:effectLst/>
                        </a:rPr>
                        <a:t>Prediction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95,5</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93,7</a:t>
                      </a:r>
                      <a:endParaRPr lang="en-IN" sz="28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2800" b="0" i="0" u="none" strike="noStrike" dirty="0" smtClean="0">
                          <a:solidFill>
                            <a:srgbClr val="000000"/>
                          </a:solidFill>
                          <a:effectLst/>
                          <a:latin typeface="Calibri" panose="020F0502020204030204" pitchFamily="34" charset="0"/>
                        </a:rPr>
                        <a:t>(</a:t>
                      </a:r>
                      <a:r>
                        <a:rPr lang="en-US" sz="2800" b="0" i="0" u="none" strike="noStrike" dirty="0" err="1" smtClean="0">
                          <a:solidFill>
                            <a:srgbClr val="000000"/>
                          </a:solidFill>
                          <a:effectLst/>
                          <a:latin typeface="Calibri" panose="020F0502020204030204" pitchFamily="34" charset="0"/>
                        </a:rPr>
                        <a:t>Correct,Incorrect</a:t>
                      </a:r>
                      <a:r>
                        <a:rPr lang="en-US" sz="2800" b="0" i="0" u="none" strike="noStrike" dirty="0" smtClean="0">
                          <a:solidFill>
                            <a:srgbClr val="000000"/>
                          </a:solidFill>
                          <a:effectLst/>
                          <a:latin typeface="Calibri" panose="020F0502020204030204" pitchFamily="34" charset="0"/>
                        </a:rPr>
                        <a:t>)</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8860541"/>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smtClean="0">
                          <a:solidFill>
                            <a:srgbClr val="000000"/>
                          </a:solidFill>
                          <a:effectLst/>
                          <a:latin typeface="Calibri" panose="020F0502020204030204" pitchFamily="34" charset="0"/>
                        </a:rPr>
                        <a:t>Confusion Matrix</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1678114"/>
                  </a:ext>
                </a:extLst>
              </a:tr>
              <a:tr h="351984">
                <a:tc>
                  <a:txBody>
                    <a:bodyPr/>
                    <a:lstStyle/>
                    <a:p>
                      <a:pPr algn="ctr" fontAlgn="b"/>
                      <a:r>
                        <a:rPr lang="en-IN" sz="2800" u="none" strike="noStrike">
                          <a:effectLst/>
                        </a:rPr>
                        <a:t>TN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FP</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572670"/>
                  </a:ext>
                </a:extLst>
              </a:tr>
              <a:tr h="351984">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FN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TP</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4926325"/>
                  </a:ext>
                </a:extLst>
              </a:tr>
              <a:tr h="351984">
                <a:tc>
                  <a:txBody>
                    <a:bodyPr/>
                    <a:lstStyle/>
                    <a:p>
                      <a:pPr algn="ctr" fontAlgn="b"/>
                      <a:r>
                        <a:rPr lang="en-IN" sz="2800" u="none" strike="noStrike">
                          <a:effectLst/>
                        </a:rPr>
                        <a:t>FN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72389"/>
                  </a:ext>
                </a:extLst>
              </a:tr>
              <a:tr h="351984">
                <a:tc>
                  <a:txBody>
                    <a:bodyPr/>
                    <a:lstStyle/>
                    <a:p>
                      <a:pPr algn="ctr" fontAlgn="b"/>
                      <a:r>
                        <a:rPr lang="en-IN" sz="2800" u="none" strike="noStrike">
                          <a:effectLst/>
                        </a:rPr>
                        <a:t>TP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666184"/>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098326810"/>
      </p:ext>
    </p:extLst>
  </p:cSld>
  <p:clrMapOvr>
    <a:masterClrMapping/>
  </p:clrMapOvr>
  <p:transition spd="slow">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Performance-Measures</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a:t>Evaluating the performance of a Machine learning model is one of the important steps while building an effective ML model</a:t>
            </a:r>
            <a:r>
              <a:rPr lang="en-US" dirty="0" smtClean="0"/>
              <a:t>.</a:t>
            </a:r>
          </a:p>
          <a:p>
            <a:pPr algn="just"/>
            <a:r>
              <a:rPr lang="en-US" b="1" i="1" dirty="0" smtClean="0"/>
              <a:t>To </a:t>
            </a:r>
            <a:r>
              <a:rPr lang="en-US" b="1" i="1" dirty="0"/>
              <a:t>evaluate the performance or quality of the model, different metrics are used, and these metrics are known as performance metrics or evaluation metrics</a:t>
            </a:r>
            <a:r>
              <a:rPr lang="en-US" b="1" i="1" dirty="0" smtClean="0"/>
              <a:t>.</a:t>
            </a:r>
          </a:p>
          <a:p>
            <a:pPr algn="just"/>
            <a:r>
              <a:rPr lang="en-US" dirty="0" smtClean="0"/>
              <a:t>These </a:t>
            </a:r>
            <a:r>
              <a:rPr lang="en-US" dirty="0"/>
              <a:t>performance metrics help us understand how well our model has performed for the given data</a:t>
            </a:r>
            <a:r>
              <a:rPr lang="en-US" dirty="0" smtClean="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879004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P</a:t>
            </a:r>
            <a:r>
              <a:rPr lang="en-US" b="1" dirty="0" smtClean="0"/>
              <a:t>recision-recall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7012494"/>
              </p:ext>
            </p:extLst>
          </p:nvPr>
        </p:nvGraphicFramePr>
        <p:xfrm>
          <a:off x="1704968" y="1645670"/>
          <a:ext cx="8268116" cy="4995750"/>
        </p:xfrm>
        <a:graphic>
          <a:graphicData uri="http://schemas.openxmlformats.org/drawingml/2006/table">
            <a:tbl>
              <a:tblPr>
                <a:tableStyleId>{5C22544A-7EE6-4342-B048-85BDC9FD1C3A}</a:tableStyleId>
              </a:tblPr>
              <a:tblGrid>
                <a:gridCol w="1707536">
                  <a:extLst>
                    <a:ext uri="{9D8B030D-6E8A-4147-A177-3AD203B41FA5}">
                      <a16:colId xmlns:a16="http://schemas.microsoft.com/office/drawing/2014/main" val="3350773121"/>
                    </a:ext>
                  </a:extLst>
                </a:gridCol>
                <a:gridCol w="1442222">
                  <a:extLst>
                    <a:ext uri="{9D8B030D-6E8A-4147-A177-3AD203B41FA5}">
                      <a16:colId xmlns:a16="http://schemas.microsoft.com/office/drawing/2014/main" val="3918984989"/>
                    </a:ext>
                  </a:extLst>
                </a:gridCol>
                <a:gridCol w="1574879">
                  <a:extLst>
                    <a:ext uri="{9D8B030D-6E8A-4147-A177-3AD203B41FA5}">
                      <a16:colId xmlns:a16="http://schemas.microsoft.com/office/drawing/2014/main" val="3012486365"/>
                    </a:ext>
                  </a:extLst>
                </a:gridCol>
                <a:gridCol w="1574879">
                  <a:extLst>
                    <a:ext uri="{9D8B030D-6E8A-4147-A177-3AD203B41FA5}">
                      <a16:colId xmlns:a16="http://schemas.microsoft.com/office/drawing/2014/main" val="2329238503"/>
                    </a:ext>
                  </a:extLst>
                </a:gridCol>
                <a:gridCol w="1968600">
                  <a:extLst>
                    <a:ext uri="{9D8B030D-6E8A-4147-A177-3AD203B41FA5}">
                      <a16:colId xmlns:a16="http://schemas.microsoft.com/office/drawing/2014/main" val="1608766558"/>
                    </a:ext>
                  </a:extLst>
                </a:gridCol>
              </a:tblGrid>
              <a:tr h="351984">
                <a:tc gridSpan="4">
                  <a:txBody>
                    <a:bodyPr/>
                    <a:lstStyle/>
                    <a:p>
                      <a:pPr algn="l" fontAlgn="b"/>
                      <a:r>
                        <a:rPr lang="en-IN" sz="2800" u="none" strike="noStrike" dirty="0">
                          <a:effectLst/>
                        </a:rPr>
                        <a:t>Cancer prediction for 200 patients </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US" sz="2800" b="0" i="0" u="none" strike="noStrike" dirty="0" smtClean="0">
                          <a:solidFill>
                            <a:srgbClr val="000000"/>
                          </a:solidFill>
                          <a:effectLst/>
                          <a:latin typeface="Calibri" panose="020F0502020204030204" pitchFamily="34" charset="0"/>
                        </a:rPr>
                        <a:t>Verified</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98017"/>
                  </a:ext>
                </a:extLst>
              </a:tr>
              <a:tr h="351984">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434373"/>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Positive</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Negative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796562"/>
                  </a:ext>
                </a:extLst>
              </a:tr>
              <a:tr h="351984">
                <a:tc>
                  <a:txBody>
                    <a:bodyPr/>
                    <a:lstStyle/>
                    <a:p>
                      <a:pPr algn="ctr" fontAlgn="b"/>
                      <a:r>
                        <a:rPr lang="en-IN" sz="2800" u="none" strike="noStrike">
                          <a:effectLst/>
                        </a:rPr>
                        <a:t>Actual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100</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100</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8009116"/>
                  </a:ext>
                </a:extLst>
              </a:tr>
              <a:tr h="659970">
                <a:tc>
                  <a:txBody>
                    <a:bodyPr/>
                    <a:lstStyle/>
                    <a:p>
                      <a:pPr algn="ctr" fontAlgn="b"/>
                      <a:r>
                        <a:rPr lang="en-IN" sz="2800" u="none" strike="noStrike">
                          <a:effectLst/>
                        </a:rPr>
                        <a:t>Prediction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95,5</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93,7</a:t>
                      </a:r>
                      <a:endParaRPr lang="en-IN" sz="28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2800" b="0" i="0" u="none" strike="noStrike" dirty="0" smtClean="0">
                          <a:solidFill>
                            <a:srgbClr val="000000"/>
                          </a:solidFill>
                          <a:effectLst/>
                          <a:latin typeface="Calibri" panose="020F0502020204030204" pitchFamily="34" charset="0"/>
                        </a:rPr>
                        <a:t>(</a:t>
                      </a:r>
                      <a:r>
                        <a:rPr lang="en-US" sz="2800" b="0" i="0" u="none" strike="noStrike" dirty="0" err="1" smtClean="0">
                          <a:solidFill>
                            <a:srgbClr val="000000"/>
                          </a:solidFill>
                          <a:effectLst/>
                          <a:latin typeface="Calibri" panose="020F0502020204030204" pitchFamily="34" charset="0"/>
                        </a:rPr>
                        <a:t>Correct,Incorrect</a:t>
                      </a:r>
                      <a:r>
                        <a:rPr lang="en-US" sz="2800" b="0" i="0" u="none" strike="noStrike" dirty="0" smtClean="0">
                          <a:solidFill>
                            <a:srgbClr val="000000"/>
                          </a:solidFill>
                          <a:effectLst/>
                          <a:latin typeface="Calibri" panose="020F0502020204030204" pitchFamily="34" charset="0"/>
                        </a:rPr>
                        <a:t>)</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8860541"/>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Confusion Matrix</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1678114"/>
                  </a:ext>
                </a:extLst>
              </a:tr>
              <a:tr h="351984">
                <a:tc>
                  <a:txBody>
                    <a:bodyPr/>
                    <a:lstStyle/>
                    <a:p>
                      <a:pPr algn="ctr" fontAlgn="b"/>
                      <a:r>
                        <a:rPr lang="en-IN" sz="2800" u="none" strike="noStrike" dirty="0">
                          <a:effectLst/>
                        </a:rPr>
                        <a:t>TN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93</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TN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572670"/>
                  </a:ext>
                </a:extLst>
              </a:tr>
              <a:tr h="351984">
                <a:tc>
                  <a:txBody>
                    <a:bodyPr/>
                    <a:lstStyle/>
                    <a:p>
                      <a:pPr algn="ctr" fontAlgn="b"/>
                      <a:r>
                        <a:rPr lang="en-IN" sz="2800" u="none" strike="noStrike" dirty="0">
                          <a:effectLst/>
                        </a:rPr>
                        <a:t>FP</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7</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FN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TP</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4926325"/>
                  </a:ext>
                </a:extLst>
              </a:tr>
              <a:tr h="351984">
                <a:tc>
                  <a:txBody>
                    <a:bodyPr/>
                    <a:lstStyle/>
                    <a:p>
                      <a:pPr algn="ctr" fontAlgn="b"/>
                      <a:r>
                        <a:rPr lang="en-IN" sz="2800" u="none" strike="noStrike">
                          <a:effectLst/>
                        </a:rPr>
                        <a:t>FN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93</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7</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72389"/>
                  </a:ext>
                </a:extLst>
              </a:tr>
              <a:tr h="351984">
                <a:tc>
                  <a:txBody>
                    <a:bodyPr/>
                    <a:lstStyle/>
                    <a:p>
                      <a:pPr algn="ctr" fontAlgn="b"/>
                      <a:r>
                        <a:rPr lang="en-IN" sz="2800" u="none" strike="noStrike">
                          <a:effectLst/>
                        </a:rPr>
                        <a:t>TP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95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95</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666184"/>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694704794"/>
      </p:ext>
    </p:extLst>
  </p:cSld>
  <p:clrMapOvr>
    <a:masterClrMapping/>
  </p:clrMapOvr>
  <p:transition spd="slow">
    <p:wipe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P</a:t>
            </a:r>
            <a:r>
              <a:rPr lang="en-US" b="1" dirty="0" smtClean="0"/>
              <a:t>recision-recall</a:t>
            </a:r>
            <a:endParaRPr lang="en-IN" b="1" dirty="0"/>
          </a:p>
        </p:txBody>
      </p:sp>
      <p:graphicFrame>
        <p:nvGraphicFramePr>
          <p:cNvPr id="4" name="Content Placeholder 3"/>
          <p:cNvGraphicFramePr>
            <a:graphicFrameLocks noGrp="1"/>
          </p:cNvGraphicFramePr>
          <p:nvPr>
            <p:ph idx="1"/>
          </p:nvPr>
        </p:nvGraphicFramePr>
        <p:xfrm>
          <a:off x="1704967" y="1771694"/>
          <a:ext cx="8268116" cy="4995750"/>
        </p:xfrm>
        <a:graphic>
          <a:graphicData uri="http://schemas.openxmlformats.org/drawingml/2006/table">
            <a:tbl>
              <a:tblPr>
                <a:tableStyleId>{5C22544A-7EE6-4342-B048-85BDC9FD1C3A}</a:tableStyleId>
              </a:tblPr>
              <a:tblGrid>
                <a:gridCol w="1707536">
                  <a:extLst>
                    <a:ext uri="{9D8B030D-6E8A-4147-A177-3AD203B41FA5}">
                      <a16:colId xmlns:a16="http://schemas.microsoft.com/office/drawing/2014/main" val="3350773121"/>
                    </a:ext>
                  </a:extLst>
                </a:gridCol>
                <a:gridCol w="1442222">
                  <a:extLst>
                    <a:ext uri="{9D8B030D-6E8A-4147-A177-3AD203B41FA5}">
                      <a16:colId xmlns:a16="http://schemas.microsoft.com/office/drawing/2014/main" val="3918984989"/>
                    </a:ext>
                  </a:extLst>
                </a:gridCol>
                <a:gridCol w="1574879">
                  <a:extLst>
                    <a:ext uri="{9D8B030D-6E8A-4147-A177-3AD203B41FA5}">
                      <a16:colId xmlns:a16="http://schemas.microsoft.com/office/drawing/2014/main" val="3012486365"/>
                    </a:ext>
                  </a:extLst>
                </a:gridCol>
                <a:gridCol w="1574879">
                  <a:extLst>
                    <a:ext uri="{9D8B030D-6E8A-4147-A177-3AD203B41FA5}">
                      <a16:colId xmlns:a16="http://schemas.microsoft.com/office/drawing/2014/main" val="2329238503"/>
                    </a:ext>
                  </a:extLst>
                </a:gridCol>
                <a:gridCol w="1968600">
                  <a:extLst>
                    <a:ext uri="{9D8B030D-6E8A-4147-A177-3AD203B41FA5}">
                      <a16:colId xmlns:a16="http://schemas.microsoft.com/office/drawing/2014/main" val="1608766558"/>
                    </a:ext>
                  </a:extLst>
                </a:gridCol>
              </a:tblGrid>
              <a:tr h="351984">
                <a:tc gridSpan="4">
                  <a:txBody>
                    <a:bodyPr/>
                    <a:lstStyle/>
                    <a:p>
                      <a:pPr algn="l" fontAlgn="b"/>
                      <a:r>
                        <a:rPr lang="en-IN" sz="2800" u="none" strike="noStrike" dirty="0">
                          <a:effectLst/>
                        </a:rPr>
                        <a:t>Cancer prediction for </a:t>
                      </a:r>
                      <a:r>
                        <a:rPr lang="en-IN" sz="2800" u="none" strike="noStrike" dirty="0" smtClean="0">
                          <a:effectLst/>
                        </a:rPr>
                        <a:t>300 </a:t>
                      </a:r>
                      <a:r>
                        <a:rPr lang="en-IN" sz="2800" u="none" strike="noStrike" dirty="0">
                          <a:effectLst/>
                        </a:rPr>
                        <a:t>patients </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US" sz="2800" b="0" i="0" u="none" strike="noStrike" dirty="0" smtClean="0">
                          <a:solidFill>
                            <a:srgbClr val="000000"/>
                          </a:solidFill>
                          <a:effectLst/>
                          <a:latin typeface="Calibri" panose="020F0502020204030204" pitchFamily="34" charset="0"/>
                        </a:rPr>
                        <a:t>Verified</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98017"/>
                  </a:ext>
                </a:extLst>
              </a:tr>
              <a:tr h="351984">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434373"/>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Positive</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Negative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796562"/>
                  </a:ext>
                </a:extLst>
              </a:tr>
              <a:tr h="351984">
                <a:tc>
                  <a:txBody>
                    <a:bodyPr/>
                    <a:lstStyle/>
                    <a:p>
                      <a:pPr algn="ctr" fontAlgn="b"/>
                      <a:r>
                        <a:rPr lang="en-IN" sz="2800" u="none" strike="noStrike">
                          <a:effectLst/>
                        </a:rPr>
                        <a:t>Actual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250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8009116"/>
                  </a:ext>
                </a:extLst>
              </a:tr>
              <a:tr h="659970">
                <a:tc>
                  <a:txBody>
                    <a:bodyPr/>
                    <a:lstStyle/>
                    <a:p>
                      <a:pPr algn="ctr" fontAlgn="b"/>
                      <a:r>
                        <a:rPr lang="en-IN" sz="2800" u="none" strike="noStrike">
                          <a:effectLst/>
                        </a:rPr>
                        <a:t>Prediction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225,25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40,10</a:t>
                      </a:r>
                      <a:endParaRPr lang="en-IN" sz="28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2800" b="0" i="0" u="none" strike="noStrike" dirty="0" smtClean="0">
                          <a:solidFill>
                            <a:srgbClr val="000000"/>
                          </a:solidFill>
                          <a:effectLst/>
                          <a:latin typeface="Calibri" panose="020F0502020204030204" pitchFamily="34" charset="0"/>
                        </a:rPr>
                        <a:t>(</a:t>
                      </a:r>
                      <a:r>
                        <a:rPr lang="en-US" sz="2800" b="0" i="0" u="none" strike="noStrike" dirty="0" err="1" smtClean="0">
                          <a:solidFill>
                            <a:srgbClr val="000000"/>
                          </a:solidFill>
                          <a:effectLst/>
                          <a:latin typeface="Calibri" panose="020F0502020204030204" pitchFamily="34" charset="0"/>
                        </a:rPr>
                        <a:t>Correct,Incorrect</a:t>
                      </a:r>
                      <a:r>
                        <a:rPr lang="en-US" sz="2800" b="0" i="0" u="none" strike="noStrike" dirty="0" smtClean="0">
                          <a:solidFill>
                            <a:srgbClr val="000000"/>
                          </a:solidFill>
                          <a:effectLst/>
                          <a:latin typeface="Calibri" panose="020F0502020204030204" pitchFamily="34" charset="0"/>
                        </a:rPr>
                        <a:t>)</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8860541"/>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Confusion Matrix</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1678114"/>
                  </a:ext>
                </a:extLst>
              </a:tr>
              <a:tr h="351984">
                <a:tc>
                  <a:txBody>
                    <a:bodyPr/>
                    <a:lstStyle/>
                    <a:p>
                      <a:pPr algn="ctr" fontAlgn="b"/>
                      <a:r>
                        <a:rPr lang="en-IN" sz="2800" u="none" strike="noStrike">
                          <a:effectLst/>
                        </a:rPr>
                        <a:t>TN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572670"/>
                  </a:ext>
                </a:extLst>
              </a:tr>
              <a:tr h="351984">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FN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TP</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4926325"/>
                  </a:ext>
                </a:extLst>
              </a:tr>
              <a:tr h="351984">
                <a:tc>
                  <a:txBody>
                    <a:bodyPr/>
                    <a:lstStyle/>
                    <a:p>
                      <a:pPr algn="ctr" fontAlgn="b"/>
                      <a:r>
                        <a:rPr lang="en-IN" sz="2800" u="none" strike="noStrike">
                          <a:effectLst/>
                        </a:rPr>
                        <a:t>FN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72389"/>
                  </a:ext>
                </a:extLst>
              </a:tr>
              <a:tr h="351984">
                <a:tc>
                  <a:txBody>
                    <a:bodyPr/>
                    <a:lstStyle/>
                    <a:p>
                      <a:pPr algn="ctr" fontAlgn="b"/>
                      <a:r>
                        <a:rPr lang="en-IN" sz="2800" u="none" strike="noStrike">
                          <a:effectLst/>
                        </a:rPr>
                        <a:t>TP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666184"/>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883070199"/>
      </p:ext>
    </p:extLst>
  </p:cSld>
  <p:clrMapOvr>
    <a:masterClrMapping/>
  </p:clrMapOvr>
  <p:transition spd="slow">
    <p:wipe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P</a:t>
            </a:r>
            <a:r>
              <a:rPr lang="en-US" b="1" dirty="0" smtClean="0"/>
              <a:t>recision-recall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6441201"/>
              </p:ext>
            </p:extLst>
          </p:nvPr>
        </p:nvGraphicFramePr>
        <p:xfrm>
          <a:off x="1704967" y="1771694"/>
          <a:ext cx="8268116" cy="4995750"/>
        </p:xfrm>
        <a:graphic>
          <a:graphicData uri="http://schemas.openxmlformats.org/drawingml/2006/table">
            <a:tbl>
              <a:tblPr>
                <a:tableStyleId>{5C22544A-7EE6-4342-B048-85BDC9FD1C3A}</a:tableStyleId>
              </a:tblPr>
              <a:tblGrid>
                <a:gridCol w="1707536">
                  <a:extLst>
                    <a:ext uri="{9D8B030D-6E8A-4147-A177-3AD203B41FA5}">
                      <a16:colId xmlns:a16="http://schemas.microsoft.com/office/drawing/2014/main" val="3350773121"/>
                    </a:ext>
                  </a:extLst>
                </a:gridCol>
                <a:gridCol w="1442222">
                  <a:extLst>
                    <a:ext uri="{9D8B030D-6E8A-4147-A177-3AD203B41FA5}">
                      <a16:colId xmlns:a16="http://schemas.microsoft.com/office/drawing/2014/main" val="3918984989"/>
                    </a:ext>
                  </a:extLst>
                </a:gridCol>
                <a:gridCol w="1574879">
                  <a:extLst>
                    <a:ext uri="{9D8B030D-6E8A-4147-A177-3AD203B41FA5}">
                      <a16:colId xmlns:a16="http://schemas.microsoft.com/office/drawing/2014/main" val="3012486365"/>
                    </a:ext>
                  </a:extLst>
                </a:gridCol>
                <a:gridCol w="1574879">
                  <a:extLst>
                    <a:ext uri="{9D8B030D-6E8A-4147-A177-3AD203B41FA5}">
                      <a16:colId xmlns:a16="http://schemas.microsoft.com/office/drawing/2014/main" val="2329238503"/>
                    </a:ext>
                  </a:extLst>
                </a:gridCol>
                <a:gridCol w="1968600">
                  <a:extLst>
                    <a:ext uri="{9D8B030D-6E8A-4147-A177-3AD203B41FA5}">
                      <a16:colId xmlns:a16="http://schemas.microsoft.com/office/drawing/2014/main" val="1608766558"/>
                    </a:ext>
                  </a:extLst>
                </a:gridCol>
              </a:tblGrid>
              <a:tr h="351984">
                <a:tc gridSpan="4">
                  <a:txBody>
                    <a:bodyPr/>
                    <a:lstStyle/>
                    <a:p>
                      <a:pPr algn="l" fontAlgn="b"/>
                      <a:r>
                        <a:rPr lang="en-IN" sz="2800" u="none" strike="noStrike" dirty="0">
                          <a:effectLst/>
                        </a:rPr>
                        <a:t>Cancer prediction for </a:t>
                      </a:r>
                      <a:r>
                        <a:rPr lang="en-IN" sz="2800" u="none" strike="noStrike" dirty="0" smtClean="0">
                          <a:effectLst/>
                        </a:rPr>
                        <a:t>300 </a:t>
                      </a:r>
                      <a:r>
                        <a:rPr lang="en-IN" sz="2800" u="none" strike="noStrike" dirty="0">
                          <a:effectLst/>
                        </a:rPr>
                        <a:t>patients </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US" sz="2800" b="0" i="0" u="none" strike="noStrike" dirty="0" smtClean="0">
                          <a:solidFill>
                            <a:srgbClr val="000000"/>
                          </a:solidFill>
                          <a:effectLst/>
                          <a:latin typeface="Calibri" panose="020F0502020204030204" pitchFamily="34" charset="0"/>
                        </a:rPr>
                        <a:t>Verified</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98017"/>
                  </a:ext>
                </a:extLst>
              </a:tr>
              <a:tr h="351984">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434373"/>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Positive</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Negative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796562"/>
                  </a:ext>
                </a:extLst>
              </a:tr>
              <a:tr h="351984">
                <a:tc>
                  <a:txBody>
                    <a:bodyPr/>
                    <a:lstStyle/>
                    <a:p>
                      <a:pPr algn="ctr" fontAlgn="b"/>
                      <a:r>
                        <a:rPr lang="en-IN" sz="2800" u="none" strike="noStrike">
                          <a:effectLst/>
                        </a:rPr>
                        <a:t>Actual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250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8009116"/>
                  </a:ext>
                </a:extLst>
              </a:tr>
              <a:tr h="659970">
                <a:tc>
                  <a:txBody>
                    <a:bodyPr/>
                    <a:lstStyle/>
                    <a:p>
                      <a:pPr algn="ctr" fontAlgn="b"/>
                      <a:r>
                        <a:rPr lang="en-IN" sz="2800" u="none" strike="noStrike">
                          <a:effectLst/>
                        </a:rPr>
                        <a:t>Prediction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225,25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40,10</a:t>
                      </a:r>
                      <a:endParaRPr lang="en-IN" sz="28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2800" b="0" i="0" u="none" strike="noStrike" dirty="0" smtClean="0">
                          <a:solidFill>
                            <a:srgbClr val="000000"/>
                          </a:solidFill>
                          <a:effectLst/>
                          <a:latin typeface="Calibri" panose="020F0502020204030204" pitchFamily="34" charset="0"/>
                        </a:rPr>
                        <a:t>(</a:t>
                      </a:r>
                      <a:r>
                        <a:rPr lang="en-US" sz="2800" b="0" i="0" u="none" strike="noStrike" dirty="0" err="1" smtClean="0">
                          <a:solidFill>
                            <a:srgbClr val="000000"/>
                          </a:solidFill>
                          <a:effectLst/>
                          <a:latin typeface="Calibri" panose="020F0502020204030204" pitchFamily="34" charset="0"/>
                        </a:rPr>
                        <a:t>Correct,Incorrect</a:t>
                      </a:r>
                      <a:r>
                        <a:rPr lang="en-US" sz="2800" b="0" i="0" u="none" strike="noStrike" dirty="0" smtClean="0">
                          <a:solidFill>
                            <a:srgbClr val="000000"/>
                          </a:solidFill>
                          <a:effectLst/>
                          <a:latin typeface="Calibri" panose="020F0502020204030204" pitchFamily="34" charset="0"/>
                        </a:rPr>
                        <a:t>)</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8860541"/>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Confusion Matrix</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1678114"/>
                  </a:ext>
                </a:extLst>
              </a:tr>
              <a:tr h="351984">
                <a:tc>
                  <a:txBody>
                    <a:bodyPr/>
                    <a:lstStyle/>
                    <a:p>
                      <a:pPr algn="ctr" fontAlgn="b"/>
                      <a:r>
                        <a:rPr lang="en-IN" sz="2800" u="none" strike="noStrike">
                          <a:effectLst/>
                        </a:rPr>
                        <a:t>TN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40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572670"/>
                  </a:ext>
                </a:extLst>
              </a:tr>
              <a:tr h="351984">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10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FN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TP</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4926325"/>
                  </a:ext>
                </a:extLst>
              </a:tr>
              <a:tr h="351984">
                <a:tc>
                  <a:txBody>
                    <a:bodyPr/>
                    <a:lstStyle/>
                    <a:p>
                      <a:pPr algn="ctr" fontAlgn="b"/>
                      <a:r>
                        <a:rPr lang="en-IN" sz="2800" u="none" strike="noStrike" dirty="0">
                          <a:effectLst/>
                        </a:rPr>
                        <a:t>FN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40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10</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72389"/>
                  </a:ext>
                </a:extLst>
              </a:tr>
              <a:tr h="351984">
                <a:tc>
                  <a:txBody>
                    <a:bodyPr/>
                    <a:lstStyle/>
                    <a:p>
                      <a:pPr algn="ctr" fontAlgn="b"/>
                      <a:r>
                        <a:rPr lang="en-IN" sz="2800" u="none" strike="noStrike">
                          <a:effectLst/>
                        </a:rPr>
                        <a:t>TP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225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225</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666184"/>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18336410"/>
      </p:ext>
    </p:extLst>
  </p:cSld>
  <p:clrMapOvr>
    <a:masterClrMapping/>
  </p:clrMapOvr>
  <p:transition spd="slow">
    <p:wipe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P</a:t>
            </a:r>
            <a:r>
              <a:rPr lang="en-US" b="1" dirty="0" smtClean="0"/>
              <a:t>recision-recall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2936605"/>
              </p:ext>
            </p:extLst>
          </p:nvPr>
        </p:nvGraphicFramePr>
        <p:xfrm>
          <a:off x="1704967" y="1771694"/>
          <a:ext cx="8268116" cy="4995750"/>
        </p:xfrm>
        <a:graphic>
          <a:graphicData uri="http://schemas.openxmlformats.org/drawingml/2006/table">
            <a:tbl>
              <a:tblPr>
                <a:tableStyleId>{5C22544A-7EE6-4342-B048-85BDC9FD1C3A}</a:tableStyleId>
              </a:tblPr>
              <a:tblGrid>
                <a:gridCol w="1707536">
                  <a:extLst>
                    <a:ext uri="{9D8B030D-6E8A-4147-A177-3AD203B41FA5}">
                      <a16:colId xmlns:a16="http://schemas.microsoft.com/office/drawing/2014/main" val="3350773121"/>
                    </a:ext>
                  </a:extLst>
                </a:gridCol>
                <a:gridCol w="1442222">
                  <a:extLst>
                    <a:ext uri="{9D8B030D-6E8A-4147-A177-3AD203B41FA5}">
                      <a16:colId xmlns:a16="http://schemas.microsoft.com/office/drawing/2014/main" val="3918984989"/>
                    </a:ext>
                  </a:extLst>
                </a:gridCol>
                <a:gridCol w="1574879">
                  <a:extLst>
                    <a:ext uri="{9D8B030D-6E8A-4147-A177-3AD203B41FA5}">
                      <a16:colId xmlns:a16="http://schemas.microsoft.com/office/drawing/2014/main" val="3012486365"/>
                    </a:ext>
                  </a:extLst>
                </a:gridCol>
                <a:gridCol w="1574879">
                  <a:extLst>
                    <a:ext uri="{9D8B030D-6E8A-4147-A177-3AD203B41FA5}">
                      <a16:colId xmlns:a16="http://schemas.microsoft.com/office/drawing/2014/main" val="2329238503"/>
                    </a:ext>
                  </a:extLst>
                </a:gridCol>
                <a:gridCol w="1968600">
                  <a:extLst>
                    <a:ext uri="{9D8B030D-6E8A-4147-A177-3AD203B41FA5}">
                      <a16:colId xmlns:a16="http://schemas.microsoft.com/office/drawing/2014/main" val="1608766558"/>
                    </a:ext>
                  </a:extLst>
                </a:gridCol>
              </a:tblGrid>
              <a:tr h="351984">
                <a:tc gridSpan="4">
                  <a:txBody>
                    <a:bodyPr/>
                    <a:lstStyle/>
                    <a:p>
                      <a:pPr algn="l" fontAlgn="b"/>
                      <a:r>
                        <a:rPr lang="en-IN" sz="2800" u="none" strike="noStrike" dirty="0" smtClean="0">
                          <a:effectLst/>
                        </a:rPr>
                        <a:t>Diabetes </a:t>
                      </a:r>
                      <a:r>
                        <a:rPr lang="en-IN" sz="2800" u="none" strike="noStrike" dirty="0">
                          <a:effectLst/>
                        </a:rPr>
                        <a:t>prediction for </a:t>
                      </a:r>
                      <a:r>
                        <a:rPr lang="en-IN" sz="2800" u="none" strike="noStrike" dirty="0" smtClean="0">
                          <a:effectLst/>
                        </a:rPr>
                        <a:t>1000 </a:t>
                      </a:r>
                      <a:r>
                        <a:rPr lang="en-IN" sz="2800" u="none" strike="noStrike" dirty="0">
                          <a:effectLst/>
                        </a:rPr>
                        <a:t>patients </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US" sz="2800" b="0" i="0" u="none" strike="noStrike" dirty="0" smtClean="0">
                          <a:solidFill>
                            <a:srgbClr val="000000"/>
                          </a:solidFill>
                          <a:effectLst/>
                          <a:latin typeface="Calibri" panose="020F0502020204030204" pitchFamily="34" charset="0"/>
                        </a:rPr>
                        <a:t>Verified</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98017"/>
                  </a:ext>
                </a:extLst>
              </a:tr>
              <a:tr h="351984">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434373"/>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Positive</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Negative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796562"/>
                  </a:ext>
                </a:extLst>
              </a:tr>
              <a:tr h="351984">
                <a:tc>
                  <a:txBody>
                    <a:bodyPr/>
                    <a:lstStyle/>
                    <a:p>
                      <a:pPr algn="ctr" fontAlgn="b"/>
                      <a:r>
                        <a:rPr lang="en-IN" sz="2800" u="none" strike="noStrike">
                          <a:effectLst/>
                        </a:rPr>
                        <a:t>Actual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600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400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8009116"/>
                  </a:ext>
                </a:extLst>
              </a:tr>
              <a:tr h="659970">
                <a:tc>
                  <a:txBody>
                    <a:bodyPr/>
                    <a:lstStyle/>
                    <a:p>
                      <a:pPr algn="ctr" fontAlgn="b"/>
                      <a:r>
                        <a:rPr lang="en-IN" sz="2800" u="none" strike="noStrike">
                          <a:effectLst/>
                        </a:rPr>
                        <a:t>Prediction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550,50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370,30</a:t>
                      </a:r>
                      <a:endParaRPr lang="en-IN" sz="28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2800" b="0" i="0" u="none" strike="noStrike" dirty="0" smtClean="0">
                          <a:solidFill>
                            <a:srgbClr val="000000"/>
                          </a:solidFill>
                          <a:effectLst/>
                          <a:latin typeface="Calibri" panose="020F0502020204030204" pitchFamily="34" charset="0"/>
                        </a:rPr>
                        <a:t>(</a:t>
                      </a:r>
                      <a:r>
                        <a:rPr lang="en-US" sz="2800" b="0" i="0" u="none" strike="noStrike" dirty="0" err="1" smtClean="0">
                          <a:solidFill>
                            <a:srgbClr val="000000"/>
                          </a:solidFill>
                          <a:effectLst/>
                          <a:latin typeface="Calibri" panose="020F0502020204030204" pitchFamily="34" charset="0"/>
                        </a:rPr>
                        <a:t>Correct,Incorrect</a:t>
                      </a:r>
                      <a:r>
                        <a:rPr lang="en-US" sz="2800" b="0" i="0" u="none" strike="noStrike" dirty="0" smtClean="0">
                          <a:solidFill>
                            <a:srgbClr val="000000"/>
                          </a:solidFill>
                          <a:effectLst/>
                          <a:latin typeface="Calibri" panose="020F0502020204030204" pitchFamily="34" charset="0"/>
                        </a:rPr>
                        <a:t>)</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8860541"/>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Confusion Matrix</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1678114"/>
                  </a:ext>
                </a:extLst>
              </a:tr>
              <a:tr h="351984">
                <a:tc>
                  <a:txBody>
                    <a:bodyPr/>
                    <a:lstStyle/>
                    <a:p>
                      <a:pPr algn="ctr" fontAlgn="b"/>
                      <a:r>
                        <a:rPr lang="en-IN" sz="2800" u="none" strike="noStrike">
                          <a:effectLst/>
                        </a:rPr>
                        <a:t>TN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370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572670"/>
                  </a:ext>
                </a:extLst>
              </a:tr>
              <a:tr h="351984">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30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FN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TP</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4926325"/>
                  </a:ext>
                </a:extLst>
              </a:tr>
              <a:tr h="351984">
                <a:tc>
                  <a:txBody>
                    <a:bodyPr/>
                    <a:lstStyle/>
                    <a:p>
                      <a:pPr algn="ctr" fontAlgn="b"/>
                      <a:r>
                        <a:rPr lang="en-IN" sz="2800" u="none" strike="noStrike" dirty="0">
                          <a:effectLst/>
                        </a:rPr>
                        <a:t>FN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370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30</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72389"/>
                  </a:ext>
                </a:extLst>
              </a:tr>
              <a:tr h="351984">
                <a:tc>
                  <a:txBody>
                    <a:bodyPr/>
                    <a:lstStyle/>
                    <a:p>
                      <a:pPr algn="ctr" fontAlgn="b"/>
                      <a:r>
                        <a:rPr lang="en-IN" sz="2800" u="none" strike="noStrike" dirty="0">
                          <a:effectLst/>
                        </a:rPr>
                        <a:t>TP</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550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550</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666184"/>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025766394"/>
      </p:ext>
    </p:extLst>
  </p:cSld>
  <p:clrMapOvr>
    <a:masterClrMapping/>
  </p:clrMapOvr>
  <p:transition spd="slow">
    <p:wipe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P</a:t>
            </a:r>
            <a:r>
              <a:rPr lang="en-US" b="1" dirty="0" smtClean="0"/>
              <a:t>recision-recall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0010886"/>
              </p:ext>
            </p:extLst>
          </p:nvPr>
        </p:nvGraphicFramePr>
        <p:xfrm>
          <a:off x="1704967" y="1771694"/>
          <a:ext cx="8268116" cy="4995750"/>
        </p:xfrm>
        <a:graphic>
          <a:graphicData uri="http://schemas.openxmlformats.org/drawingml/2006/table">
            <a:tbl>
              <a:tblPr>
                <a:tableStyleId>{5C22544A-7EE6-4342-B048-85BDC9FD1C3A}</a:tableStyleId>
              </a:tblPr>
              <a:tblGrid>
                <a:gridCol w="1707536">
                  <a:extLst>
                    <a:ext uri="{9D8B030D-6E8A-4147-A177-3AD203B41FA5}">
                      <a16:colId xmlns:a16="http://schemas.microsoft.com/office/drawing/2014/main" val="3350773121"/>
                    </a:ext>
                  </a:extLst>
                </a:gridCol>
                <a:gridCol w="1442222">
                  <a:extLst>
                    <a:ext uri="{9D8B030D-6E8A-4147-A177-3AD203B41FA5}">
                      <a16:colId xmlns:a16="http://schemas.microsoft.com/office/drawing/2014/main" val="3918984989"/>
                    </a:ext>
                  </a:extLst>
                </a:gridCol>
                <a:gridCol w="1574879">
                  <a:extLst>
                    <a:ext uri="{9D8B030D-6E8A-4147-A177-3AD203B41FA5}">
                      <a16:colId xmlns:a16="http://schemas.microsoft.com/office/drawing/2014/main" val="3012486365"/>
                    </a:ext>
                  </a:extLst>
                </a:gridCol>
                <a:gridCol w="1574879">
                  <a:extLst>
                    <a:ext uri="{9D8B030D-6E8A-4147-A177-3AD203B41FA5}">
                      <a16:colId xmlns:a16="http://schemas.microsoft.com/office/drawing/2014/main" val="2329238503"/>
                    </a:ext>
                  </a:extLst>
                </a:gridCol>
                <a:gridCol w="1968600">
                  <a:extLst>
                    <a:ext uri="{9D8B030D-6E8A-4147-A177-3AD203B41FA5}">
                      <a16:colId xmlns:a16="http://schemas.microsoft.com/office/drawing/2014/main" val="1608766558"/>
                    </a:ext>
                  </a:extLst>
                </a:gridCol>
              </a:tblGrid>
              <a:tr h="351984">
                <a:tc gridSpan="4">
                  <a:txBody>
                    <a:bodyPr/>
                    <a:lstStyle/>
                    <a:p>
                      <a:pPr algn="l" fontAlgn="b"/>
                      <a:r>
                        <a:rPr lang="en-IN" sz="2800" u="none" strike="noStrike" dirty="0" smtClean="0">
                          <a:effectLst/>
                        </a:rPr>
                        <a:t>Diabetes </a:t>
                      </a:r>
                      <a:r>
                        <a:rPr lang="en-IN" sz="2800" u="none" strike="noStrike" dirty="0">
                          <a:effectLst/>
                        </a:rPr>
                        <a:t>prediction for </a:t>
                      </a:r>
                      <a:r>
                        <a:rPr lang="en-IN" sz="2800" u="none" strike="noStrike" dirty="0" smtClean="0">
                          <a:effectLst/>
                        </a:rPr>
                        <a:t>1000 </a:t>
                      </a:r>
                      <a:r>
                        <a:rPr lang="en-IN" sz="2800" u="none" strike="noStrike" dirty="0">
                          <a:effectLst/>
                        </a:rPr>
                        <a:t>patients </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US" sz="2800" b="0" i="0" u="none" strike="noStrike" dirty="0" smtClean="0">
                          <a:solidFill>
                            <a:srgbClr val="000000"/>
                          </a:solidFill>
                          <a:effectLst/>
                          <a:latin typeface="Calibri" panose="020F0502020204030204" pitchFamily="34" charset="0"/>
                        </a:rPr>
                        <a:t>Verified</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98017"/>
                  </a:ext>
                </a:extLst>
              </a:tr>
              <a:tr h="351984">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434373"/>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Positive</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Negative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796562"/>
                  </a:ext>
                </a:extLst>
              </a:tr>
              <a:tr h="351984">
                <a:tc>
                  <a:txBody>
                    <a:bodyPr/>
                    <a:lstStyle/>
                    <a:p>
                      <a:pPr algn="ctr" fontAlgn="b"/>
                      <a:r>
                        <a:rPr lang="en-IN" sz="2800" u="none" strike="noStrike">
                          <a:effectLst/>
                        </a:rPr>
                        <a:t>Actual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600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400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8009116"/>
                  </a:ext>
                </a:extLst>
              </a:tr>
              <a:tr h="659970">
                <a:tc>
                  <a:txBody>
                    <a:bodyPr/>
                    <a:lstStyle/>
                    <a:p>
                      <a:pPr algn="ctr" fontAlgn="b"/>
                      <a:r>
                        <a:rPr lang="en-IN" sz="2800" u="none" strike="noStrike">
                          <a:effectLst/>
                        </a:rPr>
                        <a:t>Prediction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550,50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370,30</a:t>
                      </a:r>
                      <a:endParaRPr lang="en-IN" sz="28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2800" b="0" i="0" u="none" strike="noStrike" dirty="0" smtClean="0">
                          <a:solidFill>
                            <a:srgbClr val="000000"/>
                          </a:solidFill>
                          <a:effectLst/>
                          <a:latin typeface="Calibri" panose="020F0502020204030204" pitchFamily="34" charset="0"/>
                        </a:rPr>
                        <a:t>(</a:t>
                      </a:r>
                      <a:r>
                        <a:rPr lang="en-US" sz="2800" b="0" i="0" u="none" strike="noStrike" dirty="0" err="1" smtClean="0">
                          <a:solidFill>
                            <a:srgbClr val="000000"/>
                          </a:solidFill>
                          <a:effectLst/>
                          <a:latin typeface="Calibri" panose="020F0502020204030204" pitchFamily="34" charset="0"/>
                        </a:rPr>
                        <a:t>Correct,Incorrect</a:t>
                      </a:r>
                      <a:r>
                        <a:rPr lang="en-US" sz="2800" b="0" i="0" u="none" strike="noStrike" dirty="0" smtClean="0">
                          <a:solidFill>
                            <a:srgbClr val="000000"/>
                          </a:solidFill>
                          <a:effectLst/>
                          <a:latin typeface="Calibri" panose="020F0502020204030204" pitchFamily="34" charset="0"/>
                        </a:rPr>
                        <a:t>)</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8860541"/>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Confusion Matrix</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1678114"/>
                  </a:ext>
                </a:extLst>
              </a:tr>
              <a:tr h="351984">
                <a:tc>
                  <a:txBody>
                    <a:bodyPr/>
                    <a:lstStyle/>
                    <a:p>
                      <a:pPr algn="ctr" fontAlgn="b"/>
                      <a:r>
                        <a:rPr lang="en-IN" sz="2800" u="none" strike="noStrike">
                          <a:effectLst/>
                        </a:rPr>
                        <a:t>TN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572670"/>
                  </a:ext>
                </a:extLst>
              </a:tr>
              <a:tr h="351984">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FN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a:effectLst/>
                        </a:rPr>
                        <a:t>TP</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4926325"/>
                  </a:ext>
                </a:extLst>
              </a:tr>
              <a:tr h="351984">
                <a:tc>
                  <a:txBody>
                    <a:bodyPr/>
                    <a:lstStyle/>
                    <a:p>
                      <a:pPr algn="ctr" fontAlgn="b"/>
                      <a:r>
                        <a:rPr lang="en-IN" sz="2800" u="none" strike="noStrike">
                          <a:effectLst/>
                        </a:rPr>
                        <a:t>FN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72389"/>
                  </a:ext>
                </a:extLst>
              </a:tr>
              <a:tr h="351984">
                <a:tc>
                  <a:txBody>
                    <a:bodyPr/>
                    <a:lstStyle/>
                    <a:p>
                      <a:pPr algn="ctr" fontAlgn="b"/>
                      <a:r>
                        <a:rPr lang="en-IN" sz="2800" u="none" strike="noStrike" dirty="0">
                          <a:effectLst/>
                        </a:rPr>
                        <a:t>TP</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666184"/>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161886997"/>
      </p:ext>
    </p:extLst>
  </p:cSld>
  <p:clrMapOvr>
    <a:masterClrMapping/>
  </p:clrMapOvr>
  <p:transition spd="slow">
    <p:wipe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P</a:t>
            </a:r>
            <a:r>
              <a:rPr lang="en-US" b="1" dirty="0" smtClean="0"/>
              <a:t>recision-recall</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smtClean="0"/>
              <a:t>Precision</a:t>
            </a:r>
            <a:endParaRPr lang="en-IN" b="1" dirty="0"/>
          </a:p>
          <a:p>
            <a:r>
              <a:rPr lang="en-IN" dirty="0"/>
              <a:t>The precision metric is used to overcome the limitation of Accuracy. </a:t>
            </a:r>
            <a:endParaRPr lang="en-IN" dirty="0" smtClean="0"/>
          </a:p>
          <a:p>
            <a:r>
              <a:rPr lang="en-IN" dirty="0" smtClean="0"/>
              <a:t>The </a:t>
            </a:r>
            <a:r>
              <a:rPr lang="en-IN" dirty="0"/>
              <a:t>precision determines the proportion of positive prediction that was actually correct. </a:t>
            </a:r>
            <a:endParaRPr lang="en-IN" dirty="0" smtClean="0"/>
          </a:p>
          <a:p>
            <a:r>
              <a:rPr lang="en-IN" dirty="0" smtClean="0"/>
              <a:t>It </a:t>
            </a:r>
            <a:r>
              <a:rPr lang="en-IN" dirty="0"/>
              <a:t>can be calculated as the True Positive or predictions that are actually true to the total positive predictions (True Positive and False Positive).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Performance Metric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2322433" y="4620711"/>
            <a:ext cx="6330898" cy="1704674"/>
          </a:xfrm>
          <a:prstGeom prst="rect">
            <a:avLst/>
          </a:prstGeom>
          <a:noFill/>
          <a:ln>
            <a:noFill/>
          </a:ln>
        </p:spPr>
      </p:pic>
    </p:spTree>
    <p:extLst>
      <p:ext uri="{BB962C8B-B14F-4D97-AF65-F5344CB8AC3E}">
        <p14:creationId xmlns:p14="http://schemas.microsoft.com/office/powerpoint/2010/main" val="425482871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P</a:t>
            </a:r>
            <a:r>
              <a:rPr lang="en-US" b="1" dirty="0" smtClean="0"/>
              <a:t>recision-recall</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smtClean="0"/>
              <a:t>Recall </a:t>
            </a:r>
            <a:r>
              <a:rPr lang="en-IN" b="1" dirty="0"/>
              <a:t>or Sensitivity</a:t>
            </a:r>
          </a:p>
          <a:p>
            <a:pPr algn="just"/>
            <a:r>
              <a:rPr lang="en-IN" dirty="0"/>
              <a:t>It is also similar to the Precision metric; </a:t>
            </a:r>
            <a:endParaRPr lang="en-IN" dirty="0" smtClean="0"/>
          </a:p>
          <a:p>
            <a:pPr algn="just"/>
            <a:r>
              <a:rPr lang="en-IN" dirty="0" smtClean="0"/>
              <a:t>It </a:t>
            </a:r>
            <a:r>
              <a:rPr lang="en-IN" dirty="0"/>
              <a:t>can be calculated as True Positive or predictions that are actually true to the total number of positives, either correctly predicted as positive or incorrectly predicted as negative (true Positive and false negative).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8" name="Picture 7" descr="Performance Metric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2590990" y="4844490"/>
            <a:ext cx="7750214" cy="1692751"/>
          </a:xfrm>
          <a:prstGeom prst="rect">
            <a:avLst/>
          </a:prstGeom>
          <a:noFill/>
          <a:ln>
            <a:noFill/>
          </a:ln>
        </p:spPr>
      </p:pic>
    </p:spTree>
    <p:extLst>
      <p:ext uri="{BB962C8B-B14F-4D97-AF65-F5344CB8AC3E}">
        <p14:creationId xmlns:p14="http://schemas.microsoft.com/office/powerpoint/2010/main" val="405523539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P</a:t>
            </a:r>
            <a:r>
              <a:rPr lang="en-US" b="1" dirty="0" smtClean="0"/>
              <a:t>recision-recall</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When to use Precision and Recall?</a:t>
            </a:r>
            <a:endParaRPr lang="en-IN" dirty="0"/>
          </a:p>
          <a:p>
            <a:pPr algn="just"/>
            <a:r>
              <a:rPr lang="en-IN" dirty="0" smtClean="0"/>
              <a:t>Recall </a:t>
            </a:r>
            <a:r>
              <a:rPr lang="en-IN" dirty="0"/>
              <a:t>determines the performance of a classifier with respect to a false negative, whereas precision gives information about the performance of a classifier with respect to a false positive</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Performance Metric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418009" y="4571222"/>
            <a:ext cx="6330898" cy="1704674"/>
          </a:xfrm>
          <a:prstGeom prst="rect">
            <a:avLst/>
          </a:prstGeom>
          <a:noFill/>
          <a:ln>
            <a:noFill/>
          </a:ln>
        </p:spPr>
      </p:pic>
      <p:pic>
        <p:nvPicPr>
          <p:cNvPr id="4" name="Picture 3"/>
          <p:cNvPicPr>
            <a:picLocks noChangeAspect="1"/>
          </p:cNvPicPr>
          <p:nvPr/>
        </p:nvPicPr>
        <p:blipFill>
          <a:blip r:embed="rId4"/>
          <a:stretch>
            <a:fillRect/>
          </a:stretch>
        </p:blipFill>
        <p:spPr>
          <a:xfrm>
            <a:off x="7243041" y="4560226"/>
            <a:ext cx="4141637" cy="1704674"/>
          </a:xfrm>
          <a:prstGeom prst="rect">
            <a:avLst/>
          </a:prstGeom>
        </p:spPr>
      </p:pic>
    </p:spTree>
    <p:extLst>
      <p:ext uri="{BB962C8B-B14F-4D97-AF65-F5344CB8AC3E}">
        <p14:creationId xmlns:p14="http://schemas.microsoft.com/office/powerpoint/2010/main" val="95285522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P</a:t>
            </a:r>
            <a:r>
              <a:rPr lang="en-US" b="1" dirty="0" smtClean="0"/>
              <a:t>recision-recall</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When to use Precision and Recall?</a:t>
            </a:r>
            <a:endParaRPr lang="en-IN" dirty="0"/>
          </a:p>
          <a:p>
            <a:r>
              <a:rPr lang="en-IN" dirty="0" smtClean="0"/>
              <a:t>So</a:t>
            </a:r>
            <a:r>
              <a:rPr lang="en-IN" dirty="0"/>
              <a:t>, if we want to minimize the false negative, then, Recall should be as near to 100%, and if we want to minimize the false positive, then precision should be close to 100% as possible.</a:t>
            </a:r>
          </a:p>
          <a:p>
            <a:r>
              <a:rPr lang="en-IN" dirty="0"/>
              <a:t>In simple words, </a:t>
            </a:r>
            <a:r>
              <a:rPr lang="en-IN" i="1" dirty="0"/>
              <a:t>if we maximize precision, it will minimize the FP errors, and if we maximize recall, it will minimize the FN error.</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18215599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smtClean="0"/>
              <a:t>Calculate Precision and recall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5926742"/>
              </p:ext>
            </p:extLst>
          </p:nvPr>
        </p:nvGraphicFramePr>
        <p:xfrm>
          <a:off x="1704967" y="1771694"/>
          <a:ext cx="8268116" cy="4569030"/>
        </p:xfrm>
        <a:graphic>
          <a:graphicData uri="http://schemas.openxmlformats.org/drawingml/2006/table">
            <a:tbl>
              <a:tblPr>
                <a:tableStyleId>{5C22544A-7EE6-4342-B048-85BDC9FD1C3A}</a:tableStyleId>
              </a:tblPr>
              <a:tblGrid>
                <a:gridCol w="1707536">
                  <a:extLst>
                    <a:ext uri="{9D8B030D-6E8A-4147-A177-3AD203B41FA5}">
                      <a16:colId xmlns:a16="http://schemas.microsoft.com/office/drawing/2014/main" val="3350773121"/>
                    </a:ext>
                  </a:extLst>
                </a:gridCol>
                <a:gridCol w="1442222">
                  <a:extLst>
                    <a:ext uri="{9D8B030D-6E8A-4147-A177-3AD203B41FA5}">
                      <a16:colId xmlns:a16="http://schemas.microsoft.com/office/drawing/2014/main" val="3918984989"/>
                    </a:ext>
                  </a:extLst>
                </a:gridCol>
                <a:gridCol w="1574879">
                  <a:extLst>
                    <a:ext uri="{9D8B030D-6E8A-4147-A177-3AD203B41FA5}">
                      <a16:colId xmlns:a16="http://schemas.microsoft.com/office/drawing/2014/main" val="3012486365"/>
                    </a:ext>
                  </a:extLst>
                </a:gridCol>
                <a:gridCol w="1574879">
                  <a:extLst>
                    <a:ext uri="{9D8B030D-6E8A-4147-A177-3AD203B41FA5}">
                      <a16:colId xmlns:a16="http://schemas.microsoft.com/office/drawing/2014/main" val="2329238503"/>
                    </a:ext>
                  </a:extLst>
                </a:gridCol>
                <a:gridCol w="1968600">
                  <a:extLst>
                    <a:ext uri="{9D8B030D-6E8A-4147-A177-3AD203B41FA5}">
                      <a16:colId xmlns:a16="http://schemas.microsoft.com/office/drawing/2014/main" val="1608766558"/>
                    </a:ext>
                  </a:extLst>
                </a:gridCol>
              </a:tblGrid>
              <a:tr h="351984">
                <a:tc gridSpan="4">
                  <a:txBody>
                    <a:bodyPr/>
                    <a:lstStyle/>
                    <a:p>
                      <a:pPr algn="l" fontAlgn="b"/>
                      <a:r>
                        <a:rPr lang="en-IN" sz="2800" u="none" strike="noStrike" dirty="0">
                          <a:effectLst/>
                        </a:rPr>
                        <a:t>Cancer prediction for </a:t>
                      </a:r>
                      <a:r>
                        <a:rPr lang="en-IN" sz="2800" u="none" strike="noStrike" dirty="0" smtClean="0">
                          <a:effectLst/>
                        </a:rPr>
                        <a:t>300 </a:t>
                      </a:r>
                      <a:r>
                        <a:rPr lang="en-IN" sz="2800" u="none" strike="noStrike" dirty="0">
                          <a:effectLst/>
                        </a:rPr>
                        <a:t>patients </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US" sz="2800" b="0" i="0" u="none" strike="noStrike" dirty="0" smtClean="0">
                          <a:solidFill>
                            <a:srgbClr val="000000"/>
                          </a:solidFill>
                          <a:effectLst/>
                          <a:latin typeface="Calibri" panose="020F0502020204030204" pitchFamily="34" charset="0"/>
                        </a:rPr>
                        <a:t>Verified</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98017"/>
                  </a:ext>
                </a:extLst>
              </a:tr>
              <a:tr h="351984">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434373"/>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Positive</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Negative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796562"/>
                  </a:ext>
                </a:extLst>
              </a:tr>
              <a:tr h="351984">
                <a:tc>
                  <a:txBody>
                    <a:bodyPr/>
                    <a:lstStyle/>
                    <a:p>
                      <a:pPr algn="ctr" fontAlgn="b"/>
                      <a:r>
                        <a:rPr lang="en-IN" sz="2800" u="none" strike="noStrike">
                          <a:effectLst/>
                        </a:rPr>
                        <a:t>Actual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250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8009116"/>
                  </a:ext>
                </a:extLst>
              </a:tr>
              <a:tr h="659970">
                <a:tc>
                  <a:txBody>
                    <a:bodyPr/>
                    <a:lstStyle/>
                    <a:p>
                      <a:pPr algn="ctr" fontAlgn="b"/>
                      <a:r>
                        <a:rPr lang="en-IN" sz="2800" u="none" strike="noStrike">
                          <a:effectLst/>
                        </a:rPr>
                        <a:t>Prediction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225,25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40,10</a:t>
                      </a:r>
                      <a:endParaRPr lang="en-IN" sz="28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8860541"/>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1678114"/>
                  </a:ext>
                </a:extLst>
              </a:tr>
              <a:tr h="351984">
                <a:tc>
                  <a:txBody>
                    <a:bodyPr/>
                    <a:lstStyle/>
                    <a:p>
                      <a:pPr algn="ctr" fontAlgn="b"/>
                      <a:r>
                        <a:rPr lang="en-IN" sz="2800" u="none" strike="noStrike">
                          <a:effectLst/>
                        </a:rPr>
                        <a:t>TN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Precision</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572670"/>
                  </a:ext>
                </a:extLst>
              </a:tr>
              <a:tr h="351984">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Recall</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4926325"/>
                  </a:ext>
                </a:extLst>
              </a:tr>
              <a:tr h="351984">
                <a:tc>
                  <a:txBody>
                    <a:bodyPr/>
                    <a:lstStyle/>
                    <a:p>
                      <a:pPr algn="ctr" fontAlgn="b"/>
                      <a:r>
                        <a:rPr lang="en-IN" sz="2800" u="none" strike="noStrike">
                          <a:effectLst/>
                        </a:rPr>
                        <a:t>FN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72389"/>
                  </a:ext>
                </a:extLst>
              </a:tr>
              <a:tr h="351984">
                <a:tc>
                  <a:txBody>
                    <a:bodyPr/>
                    <a:lstStyle/>
                    <a:p>
                      <a:pPr algn="ctr" fontAlgn="b"/>
                      <a:r>
                        <a:rPr lang="en-IN" sz="2800" u="none" strike="noStrike">
                          <a:effectLst/>
                        </a:rPr>
                        <a:t>TP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666184"/>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78466754"/>
      </p:ext>
    </p:extLst>
  </p:cSld>
  <p:clrMapOvr>
    <a:masterClrMapping/>
  </p:clrMapOvr>
  <p:transition spd="slow">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Performance-Measures</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smtClean="0"/>
              <a:t>In </a:t>
            </a:r>
            <a:r>
              <a:rPr lang="en-US" dirty="0"/>
              <a:t>this way, we can improve the model's performance by tuning the hyper-parameters. </a:t>
            </a:r>
            <a:endParaRPr lang="en-US" dirty="0" smtClean="0"/>
          </a:p>
          <a:p>
            <a:pPr algn="just"/>
            <a:r>
              <a:rPr lang="en-US" dirty="0" smtClean="0"/>
              <a:t>Each </a:t>
            </a:r>
            <a:r>
              <a:rPr lang="en-US" dirty="0"/>
              <a:t>ML model aims to generalize well on unseen/new data, and performance metrics help determine how well the model generalizes on the new dataset.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59980013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smtClean="0"/>
              <a:t>Calculate Precision and recall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5913354"/>
              </p:ext>
            </p:extLst>
          </p:nvPr>
        </p:nvGraphicFramePr>
        <p:xfrm>
          <a:off x="1704967" y="1771694"/>
          <a:ext cx="8268116" cy="4569030"/>
        </p:xfrm>
        <a:graphic>
          <a:graphicData uri="http://schemas.openxmlformats.org/drawingml/2006/table">
            <a:tbl>
              <a:tblPr>
                <a:tableStyleId>{5C22544A-7EE6-4342-B048-85BDC9FD1C3A}</a:tableStyleId>
              </a:tblPr>
              <a:tblGrid>
                <a:gridCol w="1707536">
                  <a:extLst>
                    <a:ext uri="{9D8B030D-6E8A-4147-A177-3AD203B41FA5}">
                      <a16:colId xmlns:a16="http://schemas.microsoft.com/office/drawing/2014/main" val="3350773121"/>
                    </a:ext>
                  </a:extLst>
                </a:gridCol>
                <a:gridCol w="1442222">
                  <a:extLst>
                    <a:ext uri="{9D8B030D-6E8A-4147-A177-3AD203B41FA5}">
                      <a16:colId xmlns:a16="http://schemas.microsoft.com/office/drawing/2014/main" val="3918984989"/>
                    </a:ext>
                  </a:extLst>
                </a:gridCol>
                <a:gridCol w="1574879">
                  <a:extLst>
                    <a:ext uri="{9D8B030D-6E8A-4147-A177-3AD203B41FA5}">
                      <a16:colId xmlns:a16="http://schemas.microsoft.com/office/drawing/2014/main" val="3012486365"/>
                    </a:ext>
                  </a:extLst>
                </a:gridCol>
                <a:gridCol w="1574879">
                  <a:extLst>
                    <a:ext uri="{9D8B030D-6E8A-4147-A177-3AD203B41FA5}">
                      <a16:colId xmlns:a16="http://schemas.microsoft.com/office/drawing/2014/main" val="2329238503"/>
                    </a:ext>
                  </a:extLst>
                </a:gridCol>
                <a:gridCol w="1968600">
                  <a:extLst>
                    <a:ext uri="{9D8B030D-6E8A-4147-A177-3AD203B41FA5}">
                      <a16:colId xmlns:a16="http://schemas.microsoft.com/office/drawing/2014/main" val="1608766558"/>
                    </a:ext>
                  </a:extLst>
                </a:gridCol>
              </a:tblGrid>
              <a:tr h="351984">
                <a:tc gridSpan="4">
                  <a:txBody>
                    <a:bodyPr/>
                    <a:lstStyle/>
                    <a:p>
                      <a:pPr algn="l" fontAlgn="b"/>
                      <a:r>
                        <a:rPr lang="en-IN" sz="2800" u="none" strike="noStrike" dirty="0">
                          <a:effectLst/>
                        </a:rPr>
                        <a:t>Cancer prediction for </a:t>
                      </a:r>
                      <a:r>
                        <a:rPr lang="en-IN" sz="2800" u="none" strike="noStrike" dirty="0" smtClean="0">
                          <a:effectLst/>
                        </a:rPr>
                        <a:t>300 </a:t>
                      </a:r>
                      <a:r>
                        <a:rPr lang="en-IN" sz="2800" u="none" strike="noStrike" dirty="0">
                          <a:effectLst/>
                        </a:rPr>
                        <a:t>patients </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US" sz="2800" b="0" i="0" u="none" strike="noStrike" dirty="0" smtClean="0">
                          <a:solidFill>
                            <a:srgbClr val="000000"/>
                          </a:solidFill>
                          <a:effectLst/>
                          <a:latin typeface="Calibri" panose="020F0502020204030204" pitchFamily="34" charset="0"/>
                        </a:rPr>
                        <a:t>Verified</a:t>
                      </a:r>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98017"/>
                  </a:ext>
                </a:extLst>
              </a:tr>
              <a:tr h="351984">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434373"/>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Positive</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a:effectLst/>
                        </a:rPr>
                        <a:t>Negative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796562"/>
                  </a:ext>
                </a:extLst>
              </a:tr>
              <a:tr h="351984">
                <a:tc>
                  <a:txBody>
                    <a:bodyPr/>
                    <a:lstStyle/>
                    <a:p>
                      <a:pPr algn="ctr" fontAlgn="b"/>
                      <a:r>
                        <a:rPr lang="en-IN" sz="2800" u="none" strike="noStrike">
                          <a:effectLst/>
                        </a:rPr>
                        <a:t>Actual </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250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800" u="none" strike="noStrike" dirty="0" smtClean="0">
                          <a:effectLst/>
                        </a:rPr>
                        <a:t>50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8009116"/>
                  </a:ext>
                </a:extLst>
              </a:tr>
              <a:tr h="659970">
                <a:tc>
                  <a:txBody>
                    <a:bodyPr/>
                    <a:lstStyle/>
                    <a:p>
                      <a:pPr algn="ctr" fontAlgn="b"/>
                      <a:r>
                        <a:rPr lang="en-IN" sz="2800" u="none" strike="noStrike">
                          <a:effectLst/>
                        </a:rPr>
                        <a:t>Prediction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225,25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40,10</a:t>
                      </a:r>
                      <a:endParaRPr lang="en-IN" sz="28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8860541"/>
                  </a:ext>
                </a:extLst>
              </a:tr>
              <a:tr h="351984">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1678114"/>
                  </a:ext>
                </a:extLst>
              </a:tr>
              <a:tr h="351984">
                <a:tc>
                  <a:txBody>
                    <a:bodyPr/>
                    <a:lstStyle/>
                    <a:p>
                      <a:pPr algn="ctr" fontAlgn="b"/>
                      <a:r>
                        <a:rPr lang="en-IN" sz="2800" u="none" strike="noStrike">
                          <a:effectLst/>
                        </a:rPr>
                        <a:t>TN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40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Precision</a:t>
                      </a:r>
                      <a:endParaRPr lang="en-IN" sz="28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2800" b="0" i="0" u="none" strike="noStrike" dirty="0" smtClean="0">
                          <a:solidFill>
                            <a:srgbClr val="000000"/>
                          </a:solidFill>
                          <a:effectLst/>
                          <a:latin typeface="Calibri" panose="020F0502020204030204" pitchFamily="34" charset="0"/>
                        </a:rPr>
                        <a:t>=225/(225+10)=0.9574</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572670"/>
                  </a:ext>
                </a:extLst>
              </a:tr>
              <a:tr h="351984">
                <a:tc>
                  <a:txBody>
                    <a:bodyPr/>
                    <a:lstStyle/>
                    <a:p>
                      <a:pPr algn="ctr" fontAlgn="b"/>
                      <a:r>
                        <a:rPr lang="en-IN" sz="2800" u="none" strike="noStrike">
                          <a:effectLst/>
                        </a:rPr>
                        <a:t>FP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10</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Recall</a:t>
                      </a:r>
                      <a:endParaRPr lang="en-IN" sz="28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2800" b="0" i="0" u="none" strike="noStrike" dirty="0" smtClean="0">
                          <a:solidFill>
                            <a:srgbClr val="000000"/>
                          </a:solidFill>
                          <a:effectLst/>
                          <a:latin typeface="Calibri" panose="020F0502020204030204" pitchFamily="34" charset="0"/>
                        </a:rPr>
                        <a:t>=225/(225+25)=0.90</a:t>
                      </a:r>
                      <a:endParaRPr lang="en-IN" sz="28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4926325"/>
                  </a:ext>
                </a:extLst>
              </a:tr>
              <a:tr h="351984">
                <a:tc>
                  <a:txBody>
                    <a:bodyPr/>
                    <a:lstStyle/>
                    <a:p>
                      <a:pPr algn="ctr" fontAlgn="b"/>
                      <a:r>
                        <a:rPr lang="en-IN" sz="2800" u="none" strike="noStrike">
                          <a:effectLst/>
                        </a:rPr>
                        <a:t>FN</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72389"/>
                  </a:ext>
                </a:extLst>
              </a:tr>
              <a:tr h="351984">
                <a:tc>
                  <a:txBody>
                    <a:bodyPr/>
                    <a:lstStyle/>
                    <a:p>
                      <a:pPr algn="ctr" fontAlgn="b"/>
                      <a:r>
                        <a:rPr lang="en-IN" sz="2800" u="none" strike="noStrike">
                          <a:effectLst/>
                        </a:rPr>
                        <a:t>TP</a:t>
                      </a:r>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0" i="0" u="none" strike="noStrike" dirty="0" smtClean="0">
                          <a:solidFill>
                            <a:srgbClr val="000000"/>
                          </a:solidFill>
                          <a:effectLst/>
                          <a:latin typeface="Calibri" panose="020F0502020204030204" pitchFamily="34" charset="0"/>
                        </a:rPr>
                        <a:t>225</a:t>
                      </a:r>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666184"/>
                  </a:ext>
                </a:extLst>
              </a:tr>
            </a:tbl>
          </a:graphicData>
        </a:graphic>
      </p:graphicFrame>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29898605"/>
      </p:ext>
    </p:extLst>
  </p:cSld>
  <p:clrMapOvr>
    <a:masterClrMapping/>
  </p:clrMapOvr>
  <p:transition spd="slow">
    <p:wipe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Calculate Precision and </a:t>
            </a:r>
            <a:r>
              <a:rPr lang="en-US" b="1" dirty="0" smtClean="0"/>
              <a:t>recall ? Question.</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smtClean="0"/>
              <a:t>A judge take decision about total 100 cases in which he have take the decision for ‘Hang till death’. </a:t>
            </a:r>
          </a:p>
          <a:p>
            <a:pPr algn="just"/>
            <a:r>
              <a:rPr lang="en-US" dirty="0" smtClean="0"/>
              <a:t>He ordered in 40 cases for ‘hang till death’ but among which only 30 was culprit. </a:t>
            </a:r>
          </a:p>
          <a:p>
            <a:pPr algn="just"/>
            <a:r>
              <a:rPr lang="en-US" dirty="0" smtClean="0"/>
              <a:t>He do not punish 60 cases but from these 10 was culprit. </a:t>
            </a:r>
          </a:p>
          <a:p>
            <a:pPr algn="just"/>
            <a:r>
              <a:rPr lang="en-US" dirty="0" smtClean="0"/>
              <a:t>Create the confusion matrix. </a:t>
            </a:r>
          </a:p>
          <a:p>
            <a:pPr algn="just"/>
            <a:r>
              <a:rPr lang="en-US" dirty="0" smtClean="0"/>
              <a:t>Also find the value of precision and recall. </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55694753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F-Score</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F-score or F1 Score is a metric to evaluate a binary classification model on the basis of predictions that are made for the positive class</a:t>
            </a:r>
            <a:r>
              <a:rPr lang="en-IN" dirty="0" smtClean="0"/>
              <a:t>.</a:t>
            </a:r>
          </a:p>
          <a:p>
            <a:pPr algn="just"/>
            <a:r>
              <a:rPr lang="en-IN" dirty="0" smtClean="0"/>
              <a:t>It </a:t>
            </a:r>
            <a:r>
              <a:rPr lang="en-IN" dirty="0"/>
              <a:t>is calculated with the help of Precision and Recall. </a:t>
            </a:r>
            <a:endParaRPr lang="en-IN" dirty="0" smtClean="0"/>
          </a:p>
          <a:p>
            <a:pPr algn="just"/>
            <a:r>
              <a:rPr lang="en-IN" dirty="0" smtClean="0"/>
              <a:t>It </a:t>
            </a:r>
            <a:r>
              <a:rPr lang="en-IN" dirty="0"/>
              <a:t>is a type of single score that represents both Precision and Recall. </a:t>
            </a:r>
            <a:endParaRPr lang="en-IN" dirty="0" smtClean="0"/>
          </a:p>
          <a:p>
            <a:pPr algn="just"/>
            <a:r>
              <a:rPr lang="en-IN" dirty="0" smtClean="0"/>
              <a:t>So</a:t>
            </a:r>
            <a:r>
              <a:rPr lang="en-IN" dirty="0"/>
              <a:t>, </a:t>
            </a:r>
            <a:r>
              <a:rPr lang="en-IN" b="1" i="1" dirty="0"/>
              <a:t>the F1 Score can be calculated as the harmonic mean of both precision and Recall, assigning equal weight to each of them.</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p:cNvPicPr/>
          <p:nvPr/>
        </p:nvPicPr>
        <p:blipFill>
          <a:blip r:embed="rId3"/>
          <a:stretch>
            <a:fillRect/>
          </a:stretch>
        </p:blipFill>
        <p:spPr>
          <a:xfrm>
            <a:off x="865901" y="4431193"/>
            <a:ext cx="4752474" cy="1771643"/>
          </a:xfrm>
          <a:prstGeom prst="rect">
            <a:avLst/>
          </a:prstGeom>
        </p:spPr>
      </p:pic>
      <p:pic>
        <p:nvPicPr>
          <p:cNvPr id="7" name="Picture 6"/>
          <p:cNvPicPr/>
          <p:nvPr/>
        </p:nvPicPr>
        <p:blipFill>
          <a:blip r:embed="rId4"/>
          <a:stretch>
            <a:fillRect/>
          </a:stretch>
        </p:blipFill>
        <p:spPr>
          <a:xfrm>
            <a:off x="5824147" y="4596833"/>
            <a:ext cx="5854046" cy="1503089"/>
          </a:xfrm>
          <a:prstGeom prst="rect">
            <a:avLst/>
          </a:prstGeom>
        </p:spPr>
      </p:pic>
    </p:spTree>
    <p:extLst>
      <p:ext uri="{BB962C8B-B14F-4D97-AF65-F5344CB8AC3E}">
        <p14:creationId xmlns:p14="http://schemas.microsoft.com/office/powerpoint/2010/main" val="60953773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lvl="0"/>
            <a:r>
              <a:rPr lang="en-US" b="1" dirty="0"/>
              <a:t>F-Score</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When to use F-Score?</a:t>
            </a:r>
            <a:endParaRPr lang="en-IN" dirty="0"/>
          </a:p>
          <a:p>
            <a:pPr algn="just"/>
            <a:r>
              <a:rPr lang="en-IN" dirty="0"/>
              <a:t>As F-score make use of both precision and recall, so it should be used if both of them are important for evaluation, but one (precision or recall) is slightly more important to consider than the other. </a:t>
            </a:r>
            <a:endParaRPr lang="en-IN" dirty="0" smtClean="0"/>
          </a:p>
          <a:p>
            <a:pPr algn="just"/>
            <a:r>
              <a:rPr lang="en-IN" dirty="0" smtClean="0"/>
              <a:t>For </a:t>
            </a:r>
            <a:r>
              <a:rPr lang="en-IN" dirty="0"/>
              <a:t>example, when False negatives are comparatively more important than false positives, or vice versa.</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69762903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u="sng" dirty="0">
                <a:hlinkClick r:id="rId2"/>
              </a:rPr>
              <a:t>https://</a:t>
            </a:r>
            <a:r>
              <a:rPr lang="en-US" u="sng" dirty="0" smtClean="0">
                <a:hlinkClick r:id="rId2"/>
              </a:rPr>
              <a:t>www.javatpoint.com/performance-metrics-in-machine-learning</a:t>
            </a:r>
            <a:endParaRPr lang="en-US" u="sng" dirty="0" smtClean="0"/>
          </a:p>
          <a:p>
            <a:r>
              <a:rPr lang="en-US" u="sng" dirty="0">
                <a:hlinkClick r:id="rId3"/>
              </a:rPr>
              <a:t>https://www.geeksforgeeks.org/metrics-for-machine-learning-model/</a:t>
            </a:r>
            <a:endParaRPr lang="en-IN" dirty="0"/>
          </a:p>
          <a:p>
            <a:endParaRPr lang="en-US" dirty="0" smtClean="0"/>
          </a:p>
          <a:p>
            <a:endParaRPr lang="en-IN" dirty="0"/>
          </a:p>
        </p:txBody>
      </p:sp>
      <p:pic>
        <p:nvPicPr>
          <p:cNvPr id="5" name="Picture 4"/>
          <p:cNvPicPr/>
          <p:nvPr/>
        </p:nvPicPr>
        <p:blipFill>
          <a:blip r:embed="rId4"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04515126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END </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lvl="0"/>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06208344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Performance-Measures</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a:t>In machine learning, each task or problem is divided into </a:t>
            </a:r>
            <a:r>
              <a:rPr lang="en-US" b="1" dirty="0"/>
              <a:t>classification</a:t>
            </a:r>
            <a:r>
              <a:rPr lang="en-US" dirty="0"/>
              <a:t> and </a:t>
            </a:r>
            <a:r>
              <a:rPr lang="en-US" b="1" dirty="0"/>
              <a:t>Regression</a:t>
            </a:r>
            <a:r>
              <a:rPr lang="en-US" dirty="0"/>
              <a:t>. </a:t>
            </a:r>
            <a:endParaRPr lang="en-US" dirty="0" smtClean="0"/>
          </a:p>
          <a:p>
            <a:pPr algn="just"/>
            <a:r>
              <a:rPr lang="en-US" dirty="0" smtClean="0"/>
              <a:t>Not </a:t>
            </a:r>
            <a:r>
              <a:rPr lang="en-US" dirty="0"/>
              <a:t>all metrics can be used for all types of problems; hence, it is important to know and understand which metrics should be used</a:t>
            </a:r>
            <a:r>
              <a:rPr lang="en-US" dirty="0" smtClean="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22491064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Performance-Measures</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smtClean="0"/>
              <a:t>Different </a:t>
            </a:r>
            <a:r>
              <a:rPr lang="en-US" dirty="0"/>
              <a:t>evaluation metrics are used for both Regression and Classification tasks. </a:t>
            </a:r>
            <a:endParaRPr lang="en-US" dirty="0" smtClean="0"/>
          </a:p>
          <a:p>
            <a:pPr algn="just"/>
            <a:r>
              <a:rPr lang="en-US" dirty="0" smtClean="0"/>
              <a:t>In </a:t>
            </a:r>
            <a:r>
              <a:rPr lang="en-US" dirty="0"/>
              <a:t>this topic, we will discuss metrics used for classification and regression tasks</a:t>
            </a:r>
            <a:r>
              <a:rPr lang="en-US" dirty="0" smtClean="0"/>
              <a:t>.</a:t>
            </a:r>
          </a:p>
          <a:p>
            <a:pPr algn="just"/>
            <a:endParaRPr lang="en-US" dirty="0" smtClean="0"/>
          </a:p>
          <a:p>
            <a:r>
              <a:rPr lang="en-US" b="1" dirty="0"/>
              <a:t>1. Performance Metrics for Regression</a:t>
            </a:r>
            <a:endParaRPr lang="en-IN" b="1" dirty="0"/>
          </a:p>
          <a:p>
            <a:r>
              <a:rPr lang="en-US" b="1" dirty="0"/>
              <a:t>2. Performance Metrics for Classification</a:t>
            </a:r>
            <a:endParaRPr lang="en-IN" b="1" dirty="0"/>
          </a:p>
          <a:p>
            <a:pPr algn="just"/>
            <a:endParaRPr lang="en-US" dirty="0"/>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39902100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Types-of-errors</a:t>
            </a:r>
          </a:p>
        </p:txBody>
      </p:sp>
      <p:sp>
        <p:nvSpPr>
          <p:cNvPr id="3" name="Content Placeholder 2"/>
          <p:cNvSpPr>
            <a:spLocks noGrp="1"/>
          </p:cNvSpPr>
          <p:nvPr>
            <p:ph idx="1"/>
          </p:nvPr>
        </p:nvSpPr>
        <p:spPr>
          <a:xfrm>
            <a:off x="418010" y="1645670"/>
            <a:ext cx="11260183" cy="4351338"/>
          </a:xfrm>
        </p:spPr>
        <p:txBody>
          <a:bodyPr>
            <a:normAutofit/>
          </a:bodyPr>
          <a:lstStyle/>
          <a:p>
            <a:r>
              <a:rPr lang="en-US" dirty="0"/>
              <a:t>Different evaluation </a:t>
            </a:r>
            <a:r>
              <a:rPr lang="en-US" dirty="0" smtClean="0"/>
              <a:t>metrics (ERRORS) </a:t>
            </a:r>
            <a:r>
              <a:rPr lang="en-US" dirty="0"/>
              <a:t>are used for both Regression and Classification tasks. </a:t>
            </a:r>
            <a:r>
              <a:rPr lang="en-US" dirty="0" smtClean="0"/>
              <a:t>So errors are categorized on the basis of type of machine learning used. </a:t>
            </a:r>
          </a:p>
          <a:p>
            <a:r>
              <a:rPr lang="en-US" dirty="0" smtClean="0"/>
              <a:t>So mainly two types of errors (</a:t>
            </a:r>
            <a:r>
              <a:rPr lang="en-US" dirty="0"/>
              <a:t>metrics </a:t>
            </a:r>
            <a:r>
              <a:rPr lang="en-US" dirty="0" smtClean="0"/>
              <a:t>) are :</a:t>
            </a:r>
            <a:endParaRPr lang="en-US" dirty="0"/>
          </a:p>
          <a:p>
            <a:endParaRPr lang="en-US" b="1" dirty="0" smtClean="0"/>
          </a:p>
          <a:p>
            <a:r>
              <a:rPr lang="en-US" b="1" dirty="0" smtClean="0"/>
              <a:t>1. </a:t>
            </a:r>
            <a:r>
              <a:rPr lang="en-US" b="1" dirty="0"/>
              <a:t>Performance Metrics for Regression</a:t>
            </a:r>
            <a:endParaRPr lang="en-IN" b="1" dirty="0"/>
          </a:p>
          <a:p>
            <a:r>
              <a:rPr lang="en-US" b="1" dirty="0"/>
              <a:t>2. Performance Metrics for Classification</a:t>
            </a:r>
            <a:endParaRPr lang="en-IN"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25249989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Types-of-errors</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b="1" dirty="0"/>
              <a:t>Performance Metrics for Regression</a:t>
            </a:r>
            <a:endParaRPr lang="en-IN" b="1" dirty="0"/>
          </a:p>
          <a:p>
            <a:pPr algn="just"/>
            <a:r>
              <a:rPr lang="en-IN" dirty="0" smtClean="0"/>
              <a:t>Following </a:t>
            </a:r>
            <a:r>
              <a:rPr lang="en-IN" dirty="0"/>
              <a:t>are the popular metrics that are used to evaluate the performance of Regression models.</a:t>
            </a:r>
          </a:p>
          <a:p>
            <a:pPr marL="514350" lvl="0" indent="-514350" algn="just">
              <a:buFont typeface="+mj-lt"/>
              <a:buAutoNum type="arabicPeriod"/>
            </a:pPr>
            <a:r>
              <a:rPr lang="en-US" b="1" dirty="0"/>
              <a:t>Mean Absolute Error</a:t>
            </a:r>
            <a:endParaRPr lang="en-IN" dirty="0"/>
          </a:p>
          <a:p>
            <a:pPr marL="514350" lvl="0" indent="-514350" algn="just">
              <a:buFont typeface="+mj-lt"/>
              <a:buAutoNum type="arabicPeriod"/>
            </a:pPr>
            <a:r>
              <a:rPr lang="en-US" b="1" dirty="0"/>
              <a:t>Mean Squared </a:t>
            </a:r>
            <a:r>
              <a:rPr lang="en-US" b="1" dirty="0" smtClean="0"/>
              <a:t>Error</a:t>
            </a:r>
          </a:p>
          <a:p>
            <a:pPr marL="514350" indent="-514350" algn="just">
              <a:buFont typeface="+mj-lt"/>
              <a:buAutoNum type="arabicPeriod"/>
            </a:pPr>
            <a:r>
              <a:rPr lang="en-US" b="1" dirty="0" smtClean="0"/>
              <a:t>RMSE </a:t>
            </a:r>
            <a:r>
              <a:rPr lang="en-US" b="1" dirty="0"/>
              <a:t>Mean Squared Error</a:t>
            </a:r>
          </a:p>
          <a:p>
            <a:pPr marL="514350" lvl="0" indent="-514350" algn="just">
              <a:buFont typeface="+mj-lt"/>
              <a:buAutoNum type="arabicPeriod"/>
            </a:pPr>
            <a:r>
              <a:rPr lang="en-US" b="1" dirty="0" smtClean="0"/>
              <a:t>R2 Score</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95836423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5711</TotalTime>
  <Words>2046</Words>
  <Application>Microsoft Office PowerPoint</Application>
  <PresentationFormat>Widescreen</PresentationFormat>
  <Paragraphs>650</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BCAC 0017  FUNDAMENTALS OF MACHINE LEARNING</vt:lpstr>
      <vt:lpstr>Section 6 : Performance-Measures:  </vt:lpstr>
      <vt:lpstr>Section 6 : Performance-Measures:  </vt:lpstr>
      <vt:lpstr>Performance-Measures</vt:lpstr>
      <vt:lpstr>Performance-Measures</vt:lpstr>
      <vt:lpstr>Performance-Measures</vt:lpstr>
      <vt:lpstr>Performance-Measures</vt:lpstr>
      <vt:lpstr>Types-of-errors</vt:lpstr>
      <vt:lpstr>Types-of-errors</vt:lpstr>
      <vt:lpstr>Types-of-errors</vt:lpstr>
      <vt:lpstr>Types-of-errors</vt:lpstr>
      <vt:lpstr>References</vt:lpstr>
      <vt:lpstr>Mean Absolute Error</vt:lpstr>
      <vt:lpstr>Mean Squared Error </vt:lpstr>
      <vt:lpstr>Mean Squared Error </vt:lpstr>
      <vt:lpstr>Mean Squared Error </vt:lpstr>
      <vt:lpstr>Root Mean Square Error(RMSE)</vt:lpstr>
      <vt:lpstr>PowerPoint Presentation</vt:lpstr>
      <vt:lpstr>PowerPoint Presentation</vt:lpstr>
      <vt:lpstr>PowerPoint Presentation</vt:lpstr>
      <vt:lpstr>R2 Score </vt:lpstr>
      <vt:lpstr>Types-of-errors</vt:lpstr>
      <vt:lpstr>Accuracy</vt:lpstr>
      <vt:lpstr>Accuracy : How to calculate</vt:lpstr>
      <vt:lpstr>Accuracy</vt:lpstr>
      <vt:lpstr>Accuracy</vt:lpstr>
      <vt:lpstr>Confusion-matrix</vt:lpstr>
      <vt:lpstr>Confusion-matrix</vt:lpstr>
      <vt:lpstr>Confusion-matrix</vt:lpstr>
      <vt:lpstr>Confusion-matrix</vt:lpstr>
      <vt:lpstr>Confusion-matrix</vt:lpstr>
      <vt:lpstr>Confusion-matrix</vt:lpstr>
      <vt:lpstr>Confusion-matrix</vt:lpstr>
      <vt:lpstr>Confusion-matrix</vt:lpstr>
      <vt:lpstr>Confusion-matrix</vt:lpstr>
      <vt:lpstr>PowerPoint Presentation</vt:lpstr>
      <vt:lpstr>Confusion-matrix</vt:lpstr>
      <vt:lpstr>Confusion-matrix</vt:lpstr>
      <vt:lpstr>Confusion-matrix</vt:lpstr>
      <vt:lpstr>Precision-recall</vt:lpstr>
      <vt:lpstr>Precision-recall</vt:lpstr>
      <vt:lpstr>Precision-recall</vt:lpstr>
      <vt:lpstr>Precision-recall</vt:lpstr>
      <vt:lpstr>Precision-recall</vt:lpstr>
      <vt:lpstr>Precision-recall</vt:lpstr>
      <vt:lpstr>Precision-recall</vt:lpstr>
      <vt:lpstr>Precision-recall</vt:lpstr>
      <vt:lpstr>Precision-recall</vt:lpstr>
      <vt:lpstr>Calculate Precision and recall</vt:lpstr>
      <vt:lpstr>Calculate Precision and recall</vt:lpstr>
      <vt:lpstr>Calculate Precision and recall ? Question.</vt:lpstr>
      <vt:lpstr>F-Score</vt:lpstr>
      <vt:lpstr>F-Score</vt:lpstr>
      <vt:lpstr>References</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Using VB.Net BCA 6002 Module-1</dc:title>
  <dc:creator>Vinod Jain</dc:creator>
  <cp:lastModifiedBy>A</cp:lastModifiedBy>
  <cp:revision>840</cp:revision>
  <dcterms:created xsi:type="dcterms:W3CDTF">2020-01-06T03:50:22Z</dcterms:created>
  <dcterms:modified xsi:type="dcterms:W3CDTF">2023-11-16T17:22:14Z</dcterms:modified>
</cp:coreProperties>
</file>