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651" r:id="rId3"/>
    <p:sldId id="1196" r:id="rId4"/>
    <p:sldId id="1288" r:id="rId5"/>
    <p:sldId id="1256" r:id="rId6"/>
    <p:sldId id="1257" r:id="rId7"/>
    <p:sldId id="1258" r:id="rId8"/>
    <p:sldId id="1259" r:id="rId9"/>
    <p:sldId id="1260" r:id="rId10"/>
    <p:sldId id="1261" r:id="rId11"/>
    <p:sldId id="1262" r:id="rId12"/>
    <p:sldId id="1263" r:id="rId13"/>
    <p:sldId id="1289" r:id="rId14"/>
    <p:sldId id="1290" r:id="rId15"/>
    <p:sldId id="1264" r:id="rId16"/>
    <p:sldId id="1265" r:id="rId17"/>
    <p:sldId id="1266" r:id="rId18"/>
    <p:sldId id="1267" r:id="rId19"/>
    <p:sldId id="1268" r:id="rId20"/>
    <p:sldId id="1269" r:id="rId21"/>
    <p:sldId id="1270" r:id="rId22"/>
    <p:sldId id="1278" r:id="rId23"/>
    <p:sldId id="1279" r:id="rId24"/>
    <p:sldId id="1291" r:id="rId25"/>
    <p:sldId id="1280" r:id="rId26"/>
    <p:sldId id="1296" r:id="rId27"/>
    <p:sldId id="1281" r:id="rId28"/>
    <p:sldId id="1293" r:id="rId29"/>
    <p:sldId id="1294" r:id="rId30"/>
    <p:sldId id="1295" r:id="rId31"/>
    <p:sldId id="1297" r:id="rId32"/>
    <p:sldId id="1302" r:id="rId33"/>
    <p:sldId id="1303" r:id="rId34"/>
    <p:sldId id="1304" r:id="rId35"/>
    <p:sldId id="1305" r:id="rId36"/>
    <p:sldId id="1306" r:id="rId37"/>
    <p:sldId id="1284" r:id="rId38"/>
    <p:sldId id="1207" r:id="rId39"/>
    <p:sldId id="88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1" d="100"/>
          <a:sy n="81" d="100"/>
        </p:scale>
        <p:origin x="590"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2C3B00-F499-4404-8928-9CFFB6411072}"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1614607896"/>
      </p:ext>
    </p:extLst>
  </p:cSld>
  <p:clrMapOvr>
    <a:masterClrMapping/>
  </p:clrMapOvr>
  <p:transition spd="slow">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C3B00-F499-4404-8928-9CFFB6411072}"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1634245603"/>
      </p:ext>
    </p:extLst>
  </p:cSld>
  <p:clrMapOvr>
    <a:masterClrMapping/>
  </p:clrMapOvr>
  <p:transition spd="slow">
    <p:wipe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C3B00-F499-4404-8928-9CFFB6411072}"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4151290016"/>
      </p:ext>
    </p:extLst>
  </p:cSld>
  <p:clrMapOvr>
    <a:masterClrMapping/>
  </p:clrMapOvr>
  <p:transition spd="slow">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2C3B00-F499-4404-8928-9CFFB6411072}"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322405757"/>
      </p:ext>
    </p:extLst>
  </p:cSld>
  <p:clrMapOvr>
    <a:masterClrMapping/>
  </p:clrMapOvr>
  <p:transition spd="slow">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3B00-F499-4404-8928-9CFFB6411072}"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757256344"/>
      </p:ext>
    </p:extLst>
  </p:cSld>
  <p:clrMapOvr>
    <a:masterClrMapping/>
  </p:clrMapOvr>
  <p:transition spd="slow">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2C3B00-F499-4404-8928-9CFFB6411072}"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314487998"/>
      </p:ext>
    </p:extLst>
  </p:cSld>
  <p:clrMapOvr>
    <a:masterClrMapping/>
  </p:clrMapOvr>
  <p:transition spd="slow">
    <p:wipe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2C3B00-F499-4404-8928-9CFFB6411072}" type="datetimeFigureOut">
              <a:rPr lang="en-US" smtClean="0"/>
              <a:pPr/>
              <a:t>11/25/2023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400926346"/>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2C3B00-F499-4404-8928-9CFFB6411072}" type="datetimeFigureOut">
              <a:rPr lang="en-US" smtClean="0"/>
              <a:pPr/>
              <a:t>11/25/2023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3720690515"/>
      </p:ext>
    </p:extLst>
  </p:cSld>
  <p:clrMapOvr>
    <a:masterClrMapping/>
  </p:clrMapOvr>
  <p:transition spd="slow">
    <p:wipe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C3B00-F499-4404-8928-9CFFB6411072}" type="datetimeFigureOut">
              <a:rPr lang="en-US" smtClean="0"/>
              <a:pPr/>
              <a:t>11/25/2023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891135699"/>
      </p:ext>
    </p:extLst>
  </p:cSld>
  <p:clrMapOvr>
    <a:masterClrMapping/>
  </p:clrMapOvr>
  <p:transition spd="slow">
    <p:wipe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2C3B00-F499-4404-8928-9CFFB6411072}"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2549714715"/>
      </p:ext>
    </p:extLst>
  </p:cSld>
  <p:clrMapOvr>
    <a:masterClrMapping/>
  </p:clrMapOvr>
  <p:transition spd="slow">
    <p:wipe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2C3B00-F499-4404-8928-9CFFB6411072}"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32DDB-B156-4DA6-8D1D-4CE06B7B4C64}" type="slidenum">
              <a:rPr lang="en-US" smtClean="0"/>
              <a:pPr/>
              <a:t>‹#›</a:t>
            </a:fld>
            <a:endParaRPr lang="en-US"/>
          </a:p>
        </p:txBody>
      </p:sp>
    </p:spTree>
    <p:extLst>
      <p:ext uri="{BB962C8B-B14F-4D97-AF65-F5344CB8AC3E}">
        <p14:creationId xmlns:p14="http://schemas.microsoft.com/office/powerpoint/2010/main" val="3994968118"/>
      </p:ext>
    </p:extLst>
  </p:cSld>
  <p:clrMapOvr>
    <a:masterClrMapping/>
  </p:clrMapOvr>
  <p:transition spd="slow">
    <p:wipe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C3B00-F499-4404-8928-9CFFB6411072}" type="datetimeFigureOut">
              <a:rPr lang="en-US" smtClean="0"/>
              <a:pPr/>
              <a:t>11/25/2023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32DDB-B156-4DA6-8D1D-4CE06B7B4C64}" type="slidenum">
              <a:rPr lang="en-US" smtClean="0"/>
              <a:pPr/>
              <a:t>‹#›</a:t>
            </a:fld>
            <a:endParaRPr lang="en-US"/>
          </a:p>
        </p:txBody>
      </p:sp>
    </p:spTree>
    <p:extLst>
      <p:ext uri="{BB962C8B-B14F-4D97-AF65-F5344CB8AC3E}">
        <p14:creationId xmlns:p14="http://schemas.microsoft.com/office/powerpoint/2010/main" val="3362030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geeksforgeeks.org/dimensionality-reduction/" TargetMode="External"/><Relationship Id="rId2" Type="http://schemas.openxmlformats.org/officeDocument/2006/relationships/hyperlink" Target="https://www.javatpoint.com/dimensionality-reduction-technique"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27910"/>
            <a:ext cx="9144000" cy="2473438"/>
          </a:xfrm>
        </p:spPr>
        <p:txBody>
          <a:bodyPr>
            <a:normAutofit fontScale="90000"/>
          </a:bodyPr>
          <a:lstStyle/>
          <a:p>
            <a:r>
              <a:rPr lang="en-US" b="1" dirty="0"/>
              <a:t>BCAC 0017 </a:t>
            </a:r>
            <a:r>
              <a:rPr lang="en-US" b="1" dirty="0" smtClean="0"/>
              <a:t/>
            </a:r>
            <a:br>
              <a:rPr lang="en-US" b="1" dirty="0" smtClean="0"/>
            </a:br>
            <a:r>
              <a:rPr lang="en-US" b="1" dirty="0" smtClean="0"/>
              <a:t>FUNDAMENTALS </a:t>
            </a:r>
            <a:r>
              <a:rPr lang="en-US" b="1" dirty="0"/>
              <a:t>OF MACHINE LEARNING</a:t>
            </a:r>
            <a:endParaRPr lang="en-IN" dirty="0"/>
          </a:p>
        </p:txBody>
      </p:sp>
      <p:sp>
        <p:nvSpPr>
          <p:cNvPr id="3" name="Subtitle 2"/>
          <p:cNvSpPr>
            <a:spLocks noGrp="1"/>
          </p:cNvSpPr>
          <p:nvPr>
            <p:ph type="subTitle" idx="1"/>
          </p:nvPr>
        </p:nvSpPr>
        <p:spPr>
          <a:xfrm>
            <a:off x="1524000" y="5091203"/>
            <a:ext cx="9144000" cy="1655762"/>
          </a:xfrm>
        </p:spPr>
        <p:txBody>
          <a:bodyPr>
            <a:normAutofit fontScale="70000" lnSpcReduction="20000"/>
          </a:bodyPr>
          <a:lstStyle/>
          <a:p>
            <a:r>
              <a:rPr lang="en-US" sz="3600" dirty="0" smtClean="0"/>
              <a:t>Faculty Name </a:t>
            </a:r>
          </a:p>
          <a:p>
            <a:r>
              <a:rPr lang="en-US" sz="3600" dirty="0" smtClean="0"/>
              <a:t> Mr. Sachin Sharma, Dr. Vinod Jain, Dr. Manu </a:t>
            </a:r>
            <a:r>
              <a:rPr lang="en-US" sz="3600" dirty="0" err="1" smtClean="0"/>
              <a:t>Banga</a:t>
            </a:r>
            <a:r>
              <a:rPr lang="en-US" sz="3600" dirty="0" smtClean="0"/>
              <a:t>,</a:t>
            </a:r>
          </a:p>
          <a:p>
            <a:r>
              <a:rPr lang="en-US" sz="3600" dirty="0" smtClean="0"/>
              <a:t> </a:t>
            </a:r>
            <a:r>
              <a:rPr lang="en-US" sz="3600" dirty="0" err="1"/>
              <a:t>Ms.Paromita</a:t>
            </a:r>
            <a:r>
              <a:rPr lang="en-US" sz="3600" dirty="0"/>
              <a:t> </a:t>
            </a:r>
            <a:r>
              <a:rPr lang="en-US" sz="3600" dirty="0" err="1" smtClean="0"/>
              <a:t>Goswami</a:t>
            </a:r>
            <a:r>
              <a:rPr lang="en-US" sz="3600" dirty="0"/>
              <a:t>, </a:t>
            </a:r>
            <a:r>
              <a:rPr lang="en-US" sz="3600" dirty="0" err="1"/>
              <a:t>Ms.Chestha</a:t>
            </a:r>
            <a:r>
              <a:rPr lang="en-US" sz="3600" dirty="0"/>
              <a:t> </a:t>
            </a:r>
            <a:r>
              <a:rPr lang="en-US" sz="3600" dirty="0" smtClean="0"/>
              <a:t>Bhardwaj</a:t>
            </a:r>
          </a:p>
          <a:p>
            <a:r>
              <a:rPr lang="en-US" sz="3600" dirty="0" smtClean="0"/>
              <a:t>	</a:t>
            </a:r>
            <a:endParaRPr lang="en-US" sz="3600" dirty="0"/>
          </a:p>
        </p:txBody>
      </p:sp>
      <p:pic>
        <p:nvPicPr>
          <p:cNvPr id="5" name="Picture 4"/>
          <p:cNvPicPr/>
          <p:nvPr/>
        </p:nvPicPr>
        <p:blipFill>
          <a:blip r:embed="rId2" cstate="print"/>
          <a:srcRect r="1735" b="24675"/>
          <a:stretch>
            <a:fillRect/>
          </a:stretch>
        </p:blipFill>
        <p:spPr>
          <a:xfrm>
            <a:off x="4695689" y="47399"/>
            <a:ext cx="2110060" cy="982889"/>
          </a:xfrm>
          <a:prstGeom prst="rect">
            <a:avLst/>
          </a:prstGeom>
        </p:spPr>
      </p:pic>
      <p:sp>
        <p:nvSpPr>
          <p:cNvPr id="6" name="Title 1"/>
          <p:cNvSpPr txBox="1">
            <a:spLocks/>
          </p:cNvSpPr>
          <p:nvPr/>
        </p:nvSpPr>
        <p:spPr>
          <a:xfrm>
            <a:off x="1219199" y="3898969"/>
            <a:ext cx="9144000" cy="9181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2600" b="1" dirty="0" smtClean="0"/>
          </a:p>
          <a:p>
            <a:r>
              <a:rPr lang="en-IN" sz="2600" b="1" dirty="0"/>
              <a:t>Section 7 </a:t>
            </a:r>
            <a:r>
              <a:rPr lang="en-US" sz="2600" b="1" dirty="0" smtClean="0"/>
              <a:t>Dimensionality </a:t>
            </a:r>
            <a:r>
              <a:rPr lang="en-US" sz="2600" b="1" dirty="0"/>
              <a:t>Reduction : </a:t>
            </a:r>
            <a:endParaRPr lang="en-IN" sz="2600" b="1" dirty="0"/>
          </a:p>
          <a:p>
            <a:endParaRPr lang="en-IN" sz="2600" b="1" dirty="0">
              <a:solidFill>
                <a:srgbClr val="FF0000"/>
              </a:solidFill>
            </a:endParaRPr>
          </a:p>
        </p:txBody>
      </p:sp>
    </p:spTree>
    <p:extLst>
      <p:ext uri="{BB962C8B-B14F-4D97-AF65-F5344CB8AC3E}">
        <p14:creationId xmlns:p14="http://schemas.microsoft.com/office/powerpoint/2010/main" val="3141931060"/>
      </p:ext>
    </p:extLst>
  </p:cSld>
  <p:clrMapOvr>
    <a:masterClrMapping/>
  </p:clrMapOvr>
  <p:transition spd="slow">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Approaches of Dimension Reduction</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smtClean="0"/>
              <a:t>There </a:t>
            </a:r>
            <a:r>
              <a:rPr lang="en-IN" dirty="0"/>
              <a:t>are two ways to apply the dimension reduction technique, which are given below:</a:t>
            </a:r>
          </a:p>
          <a:p>
            <a:pPr marL="514350" indent="-514350">
              <a:buFont typeface="+mj-lt"/>
              <a:buAutoNum type="arabicPeriod"/>
            </a:pPr>
            <a:r>
              <a:rPr lang="en-IN" dirty="0"/>
              <a:t>Feature Selection</a:t>
            </a:r>
            <a:endParaRPr lang="en-IN" b="1" dirty="0"/>
          </a:p>
          <a:p>
            <a:pPr marL="514350" indent="-514350">
              <a:buFont typeface="+mj-lt"/>
              <a:buAutoNum type="arabicPeriod"/>
            </a:pPr>
            <a:r>
              <a:rPr lang="en-IN" dirty="0"/>
              <a:t>Feature </a:t>
            </a:r>
            <a:r>
              <a:rPr lang="en-IN" dirty="0" smtClean="0"/>
              <a:t>Extraction</a:t>
            </a:r>
            <a:endParaRPr lang="en-IN"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70472434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Feature Selection</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smtClean="0"/>
              <a:t>Feature </a:t>
            </a:r>
            <a:r>
              <a:rPr lang="en-IN" dirty="0"/>
              <a:t>selection is the process of selecting the subset of the relevant features and leaving out the irrelevant features present in a dataset to build a model of high accuracy. </a:t>
            </a:r>
            <a:endParaRPr lang="en-IN" dirty="0" smtClean="0"/>
          </a:p>
          <a:p>
            <a:pPr algn="just"/>
            <a:r>
              <a:rPr lang="en-IN" dirty="0" smtClean="0"/>
              <a:t>In </a:t>
            </a:r>
            <a:r>
              <a:rPr lang="en-IN" dirty="0"/>
              <a:t>other words, it is a way of selecting the optimal features from the input dataset.</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09097158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pPr algn="just"/>
            <a:r>
              <a:rPr lang="en-US" b="1" dirty="0"/>
              <a:t>Feature Extraction:</a:t>
            </a:r>
            <a:endParaRPr lang="en-US"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US" dirty="0" smtClean="0"/>
              <a:t>Feature </a:t>
            </a:r>
            <a:r>
              <a:rPr lang="en-US" dirty="0"/>
              <a:t>extraction is the process of transforming the space containing many dimensions into space with fewer dimensions. </a:t>
            </a:r>
            <a:endParaRPr lang="en-US" dirty="0" smtClean="0"/>
          </a:p>
          <a:p>
            <a:pPr algn="just"/>
            <a:r>
              <a:rPr lang="en-US" dirty="0" smtClean="0"/>
              <a:t>This </a:t>
            </a:r>
            <a:r>
              <a:rPr lang="en-US" dirty="0"/>
              <a:t>approach is useful when we want to keep the whole information but use fewer resources while processing the information.</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60487899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81312" y="335126"/>
            <a:ext cx="10749705" cy="6159942"/>
          </a:xfrm>
          <a:prstGeom prst="rect">
            <a:avLst/>
          </a:prstGeom>
        </p:spPr>
      </p:pic>
    </p:spTree>
    <p:extLst>
      <p:ext uri="{BB962C8B-B14F-4D97-AF65-F5344CB8AC3E}">
        <p14:creationId xmlns:p14="http://schemas.microsoft.com/office/powerpoint/2010/main" val="202558618"/>
      </p:ext>
    </p:extLst>
  </p:cSld>
  <p:clrMapOvr>
    <a:masterClrMapping/>
  </p:clrMapOvr>
  <p:transition spd="slow">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24373" y="211170"/>
            <a:ext cx="10363206" cy="6434727"/>
          </a:xfrm>
          <a:prstGeom prst="rect">
            <a:avLst/>
          </a:prstGeom>
        </p:spPr>
      </p:pic>
    </p:spTree>
    <p:extLst>
      <p:ext uri="{BB962C8B-B14F-4D97-AF65-F5344CB8AC3E}">
        <p14:creationId xmlns:p14="http://schemas.microsoft.com/office/powerpoint/2010/main" val="3607592154"/>
      </p:ext>
    </p:extLst>
  </p:cSld>
  <p:clrMapOvr>
    <a:masterClrMapping/>
  </p:clrMapOvr>
  <p:transition spd="slow">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Feature Selection</a:t>
            </a:r>
            <a:endParaRPr lang="en-US"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US" b="1" dirty="0"/>
              <a:t>Dimensionality Reduction</a:t>
            </a:r>
            <a:endParaRPr lang="en-US" dirty="0" smtClean="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14729307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Feature Selection</a:t>
            </a:r>
            <a:endParaRPr lang="en-US"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Three methods are used for the feature selection:</a:t>
            </a:r>
          </a:p>
          <a:p>
            <a:pPr marL="514350" indent="-514350" fontAlgn="base">
              <a:buFont typeface="+mj-lt"/>
              <a:buAutoNum type="arabicPeriod"/>
            </a:pPr>
            <a:r>
              <a:rPr lang="en-IN" dirty="0"/>
              <a:t>Filter</a:t>
            </a:r>
          </a:p>
          <a:p>
            <a:pPr marL="514350" indent="-514350" fontAlgn="base">
              <a:buFont typeface="+mj-lt"/>
              <a:buAutoNum type="arabicPeriod"/>
            </a:pPr>
            <a:r>
              <a:rPr lang="en-IN" dirty="0"/>
              <a:t>Wrapper</a:t>
            </a:r>
          </a:p>
          <a:p>
            <a:pPr marL="514350" indent="-514350" fontAlgn="base">
              <a:buFont typeface="+mj-lt"/>
              <a:buAutoNum type="arabicPeriod"/>
            </a:pPr>
            <a:r>
              <a:rPr lang="en-IN" dirty="0"/>
              <a:t>Embedded</a:t>
            </a:r>
          </a:p>
          <a:p>
            <a:pPr algn="just"/>
            <a:endParaRPr lang="en-US" dirty="0" smtClean="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74163443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Feature Selection</a:t>
            </a:r>
            <a:endParaRPr lang="en-US" b="1" dirty="0"/>
          </a:p>
        </p:txBody>
      </p:sp>
      <p:sp>
        <p:nvSpPr>
          <p:cNvPr id="3" name="Content Placeholder 2"/>
          <p:cNvSpPr>
            <a:spLocks noGrp="1"/>
          </p:cNvSpPr>
          <p:nvPr>
            <p:ph idx="1"/>
          </p:nvPr>
        </p:nvSpPr>
        <p:spPr>
          <a:xfrm>
            <a:off x="418010" y="1645670"/>
            <a:ext cx="11260183" cy="4351338"/>
          </a:xfrm>
        </p:spPr>
        <p:txBody>
          <a:bodyPr>
            <a:normAutofit/>
          </a:bodyPr>
          <a:lstStyle/>
          <a:p>
            <a:r>
              <a:rPr lang="en-IN" b="1" dirty="0"/>
              <a:t>1. Filters Methods</a:t>
            </a:r>
            <a:endParaRPr lang="en-IN" dirty="0"/>
          </a:p>
          <a:p>
            <a:r>
              <a:rPr lang="en-IN" dirty="0"/>
              <a:t>In this method, the dataset is filtered, and a subset that contains only the relevant features is taken. Some common techniques of filters method are:</a:t>
            </a:r>
          </a:p>
          <a:p>
            <a:pPr lvl="0"/>
            <a:r>
              <a:rPr lang="en-IN" b="1" dirty="0"/>
              <a:t>Correlation</a:t>
            </a:r>
            <a:endParaRPr lang="en-IN" dirty="0"/>
          </a:p>
          <a:p>
            <a:pPr lvl="0"/>
            <a:r>
              <a:rPr lang="en-IN" b="1" dirty="0"/>
              <a:t>Chi-Square Test</a:t>
            </a:r>
            <a:endParaRPr lang="en-IN" dirty="0"/>
          </a:p>
          <a:p>
            <a:pPr lvl="0"/>
            <a:r>
              <a:rPr lang="en-IN" b="1" dirty="0"/>
              <a:t>ANOVA</a:t>
            </a:r>
            <a:endParaRPr lang="en-IN" dirty="0"/>
          </a:p>
          <a:p>
            <a:pPr lvl="0"/>
            <a:r>
              <a:rPr lang="en-IN" b="1" dirty="0"/>
              <a:t>Information Gain, etc.</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71615520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Feature Selection</a:t>
            </a:r>
            <a:endParaRPr lang="en-US"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2. Wrappers Methods</a:t>
            </a:r>
            <a:endParaRPr lang="en-IN" dirty="0"/>
          </a:p>
          <a:p>
            <a:pPr algn="just"/>
            <a:r>
              <a:rPr lang="en-IN" dirty="0" smtClean="0"/>
              <a:t>In </a:t>
            </a:r>
            <a:r>
              <a:rPr lang="en-IN" dirty="0"/>
              <a:t>this method, some features are fed to the ML model, and evaluate the performance. The performance decides whether to add those features or remove to increase the accuracy of the model. </a:t>
            </a:r>
            <a:endParaRPr lang="en-IN" dirty="0" smtClean="0"/>
          </a:p>
          <a:p>
            <a:pPr algn="just"/>
            <a:r>
              <a:rPr lang="en-IN" dirty="0" smtClean="0"/>
              <a:t>This </a:t>
            </a:r>
            <a:r>
              <a:rPr lang="en-IN" dirty="0"/>
              <a:t>method is more accurate than the filtering method but complex to work. Some common techniques of wrapper methods are:</a:t>
            </a:r>
          </a:p>
          <a:p>
            <a:pPr lvl="0" algn="just"/>
            <a:r>
              <a:rPr lang="en-IN" dirty="0"/>
              <a:t>Forward Selection</a:t>
            </a:r>
          </a:p>
          <a:p>
            <a:pPr lvl="0" algn="just"/>
            <a:r>
              <a:rPr lang="en-IN" dirty="0"/>
              <a:t>Backward Selection</a:t>
            </a:r>
          </a:p>
          <a:p>
            <a:pPr lvl="0" algn="just"/>
            <a:r>
              <a:rPr lang="en-IN" dirty="0"/>
              <a:t>Bi-directional Elimination</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50148315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Feature Selection</a:t>
            </a:r>
            <a:endParaRPr lang="en-US"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3. Embedded Methods:</a:t>
            </a:r>
            <a:r>
              <a:rPr lang="en-IN" dirty="0"/>
              <a:t> Embedded methods check the different training iterations of the machine learning model and evaluate the importance of each feature. Some common techniques of Embedded methods are:</a:t>
            </a:r>
          </a:p>
          <a:p>
            <a:pPr lvl="0" algn="just"/>
            <a:r>
              <a:rPr lang="en-IN" b="1" dirty="0"/>
              <a:t>LASSO</a:t>
            </a:r>
            <a:endParaRPr lang="en-IN" dirty="0"/>
          </a:p>
          <a:p>
            <a:pPr lvl="0" algn="just"/>
            <a:r>
              <a:rPr lang="en-IN" b="1" dirty="0"/>
              <a:t>Elastic Net</a:t>
            </a:r>
            <a:endParaRPr lang="en-IN" dirty="0"/>
          </a:p>
          <a:p>
            <a:pPr lvl="0" algn="just"/>
            <a:r>
              <a:rPr lang="en-IN" b="1" dirty="0"/>
              <a:t>Ridge Regression, etc.</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0409016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Section 7 </a:t>
            </a:r>
            <a:r>
              <a:rPr lang="en-US" b="1" dirty="0"/>
              <a:t>Dimensionality Reduction : </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US" b="1" dirty="0"/>
              <a:t>Dimensionality Reduction :</a:t>
            </a:r>
            <a:r>
              <a:rPr lang="en-US" dirty="0"/>
              <a:t> </a:t>
            </a:r>
            <a:endParaRPr lang="en-IN" dirty="0"/>
          </a:p>
          <a:p>
            <a:r>
              <a:rPr lang="en-US" dirty="0" smtClean="0"/>
              <a:t>Feature </a:t>
            </a:r>
            <a:r>
              <a:rPr lang="en-US" dirty="0"/>
              <a:t>Selection vs. feature extraction</a:t>
            </a:r>
            <a:endParaRPr lang="en-IN" dirty="0"/>
          </a:p>
          <a:p>
            <a:r>
              <a:rPr lang="en-US" dirty="0" smtClean="0"/>
              <a:t>Principal </a:t>
            </a:r>
            <a:r>
              <a:rPr lang="en-US" dirty="0"/>
              <a:t>Component Analysis (PCA).</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93530016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Feature Extraction</a:t>
            </a:r>
            <a:endParaRPr lang="en-US" b="1" dirty="0"/>
          </a:p>
        </p:txBody>
      </p:sp>
      <p:sp>
        <p:nvSpPr>
          <p:cNvPr id="3" name="Content Placeholder 2"/>
          <p:cNvSpPr>
            <a:spLocks noGrp="1"/>
          </p:cNvSpPr>
          <p:nvPr>
            <p:ph idx="1"/>
          </p:nvPr>
        </p:nvSpPr>
        <p:spPr>
          <a:xfrm>
            <a:off x="418010" y="1645670"/>
            <a:ext cx="11260183" cy="4351338"/>
          </a:xfrm>
        </p:spPr>
        <p:txBody>
          <a:bodyPr>
            <a:normAutofit/>
          </a:bodyPr>
          <a:lstStyle/>
          <a:p>
            <a:pPr algn="just"/>
            <a:endParaRPr lang="en-US" dirty="0" smtClean="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36515565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IN" b="1" dirty="0"/>
              <a:t>Feature Extraction</a:t>
            </a:r>
            <a:endParaRPr lang="en-US" b="1" dirty="0"/>
          </a:p>
        </p:txBody>
      </p:sp>
      <p:sp>
        <p:nvSpPr>
          <p:cNvPr id="3" name="Content Placeholder 2"/>
          <p:cNvSpPr>
            <a:spLocks noGrp="1"/>
          </p:cNvSpPr>
          <p:nvPr>
            <p:ph idx="1"/>
          </p:nvPr>
        </p:nvSpPr>
        <p:spPr>
          <a:xfrm>
            <a:off x="418010" y="1645670"/>
            <a:ext cx="11260183" cy="4351338"/>
          </a:xfrm>
        </p:spPr>
        <p:txBody>
          <a:bodyPr>
            <a:normAutofit fontScale="92500" lnSpcReduction="10000"/>
          </a:bodyPr>
          <a:lstStyle/>
          <a:p>
            <a:pPr algn="just"/>
            <a:r>
              <a:rPr lang="en-US" dirty="0"/>
              <a:t>Feature Extraction:</a:t>
            </a:r>
          </a:p>
          <a:p>
            <a:pPr algn="just"/>
            <a:r>
              <a:rPr lang="en-US" dirty="0"/>
              <a:t>Feature extraction is the process of transforming the space containing many dimensions into space with fewer dimensions. </a:t>
            </a:r>
            <a:endParaRPr lang="en-US" dirty="0" smtClean="0"/>
          </a:p>
          <a:p>
            <a:pPr algn="just"/>
            <a:r>
              <a:rPr lang="en-US" dirty="0" smtClean="0"/>
              <a:t>This </a:t>
            </a:r>
            <a:r>
              <a:rPr lang="en-US" dirty="0"/>
              <a:t>approach is useful when we want to keep the whole information but use fewer resources while processing the information.</a:t>
            </a:r>
          </a:p>
          <a:p>
            <a:pPr algn="just"/>
            <a:r>
              <a:rPr lang="en-US" dirty="0"/>
              <a:t>Some common feature extraction techniques are:</a:t>
            </a:r>
          </a:p>
          <a:p>
            <a:pPr marL="514350" indent="-514350" algn="just">
              <a:buFont typeface="+mj-lt"/>
              <a:buAutoNum type="arabicPeriod"/>
            </a:pPr>
            <a:r>
              <a:rPr lang="en-US" dirty="0" smtClean="0"/>
              <a:t>Principal </a:t>
            </a:r>
            <a:r>
              <a:rPr lang="en-US" dirty="0"/>
              <a:t>Component Analysis</a:t>
            </a:r>
          </a:p>
          <a:p>
            <a:pPr marL="514350" indent="-514350" algn="just">
              <a:buFont typeface="+mj-lt"/>
              <a:buAutoNum type="arabicPeriod"/>
            </a:pPr>
            <a:r>
              <a:rPr lang="en-US" dirty="0" smtClean="0"/>
              <a:t>Linear </a:t>
            </a:r>
            <a:r>
              <a:rPr lang="en-US" dirty="0"/>
              <a:t>Discriminant Analysis</a:t>
            </a:r>
          </a:p>
          <a:p>
            <a:pPr marL="514350" indent="-514350" algn="just">
              <a:buFont typeface="+mj-lt"/>
              <a:buAutoNum type="arabicPeriod"/>
            </a:pPr>
            <a:r>
              <a:rPr lang="en-US" dirty="0" smtClean="0"/>
              <a:t>Kernel </a:t>
            </a:r>
            <a:r>
              <a:rPr lang="en-US" dirty="0"/>
              <a:t>PCA</a:t>
            </a:r>
          </a:p>
          <a:p>
            <a:pPr marL="514350" indent="-514350" algn="just">
              <a:buFont typeface="+mj-lt"/>
              <a:buAutoNum type="arabicPeriod"/>
            </a:pPr>
            <a:r>
              <a:rPr lang="en-US" dirty="0" smtClean="0"/>
              <a:t>Quadratic </a:t>
            </a:r>
            <a:r>
              <a:rPr lang="en-US" dirty="0"/>
              <a:t>Discriminant Analysis</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40196873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Principal Component Analysis (PCA</a:t>
            </a:r>
            <a:r>
              <a:rPr lang="en-US" b="1" dirty="0" smtClean="0"/>
              <a:t>)</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a:endParaRPr lang="en-US" dirty="0" smtClean="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419034816"/>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Principal Component Analysis (PCA</a:t>
            </a:r>
            <a:r>
              <a:rPr lang="en-US" b="1" dirty="0" smtClean="0"/>
              <a:t>)</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fontAlgn="base"/>
            <a:r>
              <a:rPr lang="en-IN" b="1" dirty="0"/>
              <a:t>Principal Component Analysis (PCA)</a:t>
            </a:r>
          </a:p>
          <a:p>
            <a:pPr algn="just" fontAlgn="base"/>
            <a:r>
              <a:rPr lang="en-IN" dirty="0"/>
              <a:t>As stated earlier, Principal Component Analysis is a technique of feature extraction that maps a higher dimensional feature space to a lower-dimensional feature space. </a:t>
            </a:r>
            <a:endParaRPr lang="en-IN" dirty="0" smtClean="0"/>
          </a:p>
          <a:p>
            <a:pPr algn="just" fontAlgn="base"/>
            <a:r>
              <a:rPr lang="en-IN" dirty="0" smtClean="0"/>
              <a:t>While </a:t>
            </a:r>
            <a:r>
              <a:rPr lang="en-IN" dirty="0"/>
              <a:t>reducing the number of dimensions, PCA ensures that maximum information of the original dataset is retained in the dataset with the reduced no. of dimensions and the co-relation between the newly obtained Principal Components is minimum. </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2358950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Principal Component Analysis (PCA</a:t>
            </a:r>
            <a:r>
              <a:rPr lang="en-US" b="1" dirty="0" smtClean="0"/>
              <a:t>)</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fontAlgn="base"/>
            <a:r>
              <a:rPr lang="en-IN" dirty="0" smtClean="0"/>
              <a:t>The </a:t>
            </a:r>
            <a:r>
              <a:rPr lang="en-IN" dirty="0"/>
              <a:t>new features obtained after applying PCA are called Principal Components and are denoted as </a:t>
            </a:r>
            <a:r>
              <a:rPr lang="en-IN" b="1" i="1" dirty="0" err="1"/>
              <a:t>PCi</a:t>
            </a:r>
            <a:r>
              <a:rPr lang="en-IN" b="1" i="1" dirty="0"/>
              <a:t> (</a:t>
            </a:r>
            <a:r>
              <a:rPr lang="en-IN" b="1" i="1" dirty="0" err="1"/>
              <a:t>i</a:t>
            </a:r>
            <a:r>
              <a:rPr lang="en-IN" b="1" i="1" dirty="0"/>
              <a:t>=1,2,3…n)</a:t>
            </a:r>
            <a:r>
              <a:rPr lang="en-IN" dirty="0"/>
              <a:t>. </a:t>
            </a:r>
            <a:endParaRPr lang="en-IN" dirty="0" smtClean="0"/>
          </a:p>
          <a:p>
            <a:pPr algn="just" fontAlgn="base"/>
            <a:r>
              <a:rPr lang="en-IN" dirty="0" smtClean="0"/>
              <a:t>Here</a:t>
            </a:r>
            <a:r>
              <a:rPr lang="en-IN" dirty="0"/>
              <a:t>, (Principal Component-1) PC1 captures the maximum information of the original dataset, followed by PC2, then PC3 and so on.</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72476573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Principal Component Analysis (PCA</a:t>
            </a:r>
            <a:r>
              <a:rPr lang="en-US" b="1" dirty="0" smtClean="0"/>
              <a:t>)</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fontAlgn="base"/>
            <a:r>
              <a:rPr lang="en-IN" b="1" dirty="0"/>
              <a:t>Steps to Apply PCA in Python for Dimensionality </a:t>
            </a:r>
            <a:r>
              <a:rPr lang="en-IN" b="1" dirty="0" smtClean="0"/>
              <a:t>Reduction</a:t>
            </a:r>
          </a:p>
          <a:p>
            <a:pPr fontAlgn="base"/>
            <a:r>
              <a:rPr lang="en-IN" dirty="0"/>
              <a:t>Step-1: Import necessary libraries</a:t>
            </a:r>
          </a:p>
          <a:p>
            <a:pPr fontAlgn="base"/>
            <a:r>
              <a:rPr lang="en-IN" dirty="0"/>
              <a:t>Step-2: Load the dataset</a:t>
            </a:r>
          </a:p>
          <a:p>
            <a:pPr fontAlgn="base"/>
            <a:r>
              <a:rPr lang="en-IN" dirty="0"/>
              <a:t>Step-3: Standardize the </a:t>
            </a:r>
            <a:r>
              <a:rPr lang="en-IN" dirty="0" smtClean="0"/>
              <a:t>features</a:t>
            </a:r>
          </a:p>
          <a:p>
            <a:pPr lvl="1" fontAlgn="base"/>
            <a:r>
              <a:rPr lang="en-IN" dirty="0" smtClean="0"/>
              <a:t>Step-3.1: </a:t>
            </a:r>
            <a:r>
              <a:rPr lang="en-IN" dirty="0"/>
              <a:t>Check the Co-relation between features without PCA (Optional)</a:t>
            </a:r>
          </a:p>
          <a:p>
            <a:pPr fontAlgn="base"/>
            <a:r>
              <a:rPr lang="en-IN" dirty="0" smtClean="0"/>
              <a:t>Step-4</a:t>
            </a:r>
            <a:r>
              <a:rPr lang="en-IN" dirty="0"/>
              <a:t>: Applying Principal Component Analysis</a:t>
            </a:r>
          </a:p>
          <a:p>
            <a:pPr fontAlgn="base"/>
            <a:r>
              <a:rPr lang="en-IN" dirty="0"/>
              <a:t>Step-5: Checking Co-relation between features after PCA</a:t>
            </a:r>
          </a:p>
          <a:p>
            <a:pPr fontAlgn="base"/>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834197342"/>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Principal Component Analysis (PCA</a:t>
            </a:r>
            <a:r>
              <a:rPr lang="en-US" b="1" dirty="0" smtClean="0"/>
              <a:t>)</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fontAlgn="base"/>
            <a:r>
              <a:rPr lang="en-IN" b="1" dirty="0"/>
              <a:t>Step-3: Standardize the features</a:t>
            </a:r>
            <a:endParaRPr lang="en-IN" dirty="0"/>
          </a:p>
          <a:p>
            <a:pPr fontAlgn="base"/>
            <a:r>
              <a:rPr lang="en-IN" dirty="0"/>
              <a:t>Before applying PCA or any other Machine Learning technique it is always considered good practice to standardize the data. </a:t>
            </a:r>
            <a:endParaRPr lang="en-IN" dirty="0" smtClean="0"/>
          </a:p>
          <a:p>
            <a:pPr fontAlgn="base"/>
            <a:r>
              <a:rPr lang="en-IN" dirty="0" smtClean="0"/>
              <a:t>For </a:t>
            </a:r>
            <a:r>
              <a:rPr lang="en-IN" dirty="0"/>
              <a:t>this, Standard Scalar is the most commonly used scalar. </a:t>
            </a:r>
            <a:endParaRPr lang="en-IN" dirty="0" smtClean="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15740084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Principal Component Analysis (PCA</a:t>
            </a:r>
            <a:r>
              <a:rPr lang="en-US" b="1" dirty="0" smtClean="0"/>
              <a:t>)</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fontAlgn="base"/>
            <a:r>
              <a:rPr lang="en-IN" b="1" dirty="0"/>
              <a:t>Check the Co-relation between features without </a:t>
            </a:r>
            <a:r>
              <a:rPr lang="en-IN" b="1" dirty="0" smtClean="0"/>
              <a:t>PCA</a:t>
            </a:r>
            <a:endParaRPr lang="en-IN" dirty="0"/>
          </a:p>
          <a:p>
            <a:pPr algn="just" fontAlgn="base"/>
            <a:r>
              <a:rPr lang="en-IN" dirty="0" smtClean="0"/>
              <a:t>Now</a:t>
            </a:r>
            <a:r>
              <a:rPr lang="en-IN" dirty="0"/>
              <a:t>, we will check the co-relation between our scaled dataset using a heat map. </a:t>
            </a:r>
            <a:endParaRPr lang="en-IN" dirty="0" smtClean="0"/>
          </a:p>
          <a:p>
            <a:pPr algn="just" fontAlgn="base"/>
            <a:r>
              <a:rPr lang="en-IN" dirty="0" smtClean="0"/>
              <a:t>The </a:t>
            </a:r>
            <a:r>
              <a:rPr lang="en-IN" dirty="0"/>
              <a:t>correlation between various features is given by the </a:t>
            </a:r>
            <a:r>
              <a:rPr lang="en-IN" i="1" dirty="0" err="1"/>
              <a:t>corr</a:t>
            </a:r>
            <a:r>
              <a:rPr lang="en-IN" i="1" dirty="0"/>
              <a:t>()</a:t>
            </a:r>
            <a:r>
              <a:rPr lang="en-IN" dirty="0"/>
              <a:t> function and then the heat map is plotted by the </a:t>
            </a:r>
            <a:r>
              <a:rPr lang="en-IN" dirty="0" err="1"/>
              <a:t>heatmap</a:t>
            </a:r>
            <a:r>
              <a:rPr lang="en-IN" dirty="0"/>
              <a:t>() function. </a:t>
            </a:r>
            <a:endParaRPr lang="en-IN" dirty="0" smtClean="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92245876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Principal Component Analysis (PCA</a:t>
            </a:r>
            <a:r>
              <a:rPr lang="en-US" b="1" dirty="0" smtClean="0"/>
              <a:t>)</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fontAlgn="base"/>
            <a:r>
              <a:rPr lang="en-IN" b="1" dirty="0"/>
              <a:t>Check the Co-relation between features without PCA (Optional)</a:t>
            </a:r>
            <a:endParaRPr lang="en-IN" dirty="0"/>
          </a:p>
          <a:p>
            <a:pPr algn="just" fontAlgn="base"/>
            <a:r>
              <a:rPr lang="en-IN" dirty="0" smtClean="0"/>
              <a:t>The colour scale on the side of the </a:t>
            </a:r>
            <a:r>
              <a:rPr lang="en-IN" dirty="0" err="1" smtClean="0"/>
              <a:t>heatmap</a:t>
            </a:r>
            <a:r>
              <a:rPr lang="en-IN" dirty="0" smtClean="0"/>
              <a:t> helps determine the magnitude of the co-relation. </a:t>
            </a:r>
          </a:p>
          <a:p>
            <a:pPr algn="just" fontAlgn="base"/>
            <a:r>
              <a:rPr lang="en-IN" dirty="0" smtClean="0"/>
              <a:t>In our example, we can clearly see that a darker shade represents less co-relation while a lighter shade represents more co-relation. </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91071717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Principal Component Analysis (PCA</a:t>
            </a:r>
            <a:r>
              <a:rPr lang="en-US" b="1" dirty="0" smtClean="0"/>
              <a:t>)</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pPr algn="just" fontAlgn="base"/>
            <a:r>
              <a:rPr lang="en-IN" b="1" dirty="0"/>
              <a:t>Check the Co-relation between features without PCA (Optional)</a:t>
            </a:r>
            <a:endParaRPr lang="en-IN" dirty="0"/>
          </a:p>
          <a:p>
            <a:pPr algn="just" fontAlgn="base"/>
            <a:r>
              <a:rPr lang="en-IN" dirty="0" smtClean="0"/>
              <a:t>The </a:t>
            </a:r>
            <a:r>
              <a:rPr lang="en-IN" dirty="0"/>
              <a:t>diagonal of the </a:t>
            </a:r>
            <a:r>
              <a:rPr lang="en-IN" dirty="0" err="1"/>
              <a:t>heatmap</a:t>
            </a:r>
            <a:r>
              <a:rPr lang="en-IN" dirty="0"/>
              <a:t> represents the co-relation of a feature with itself – which is always 1.0, thus, the diagonal of the </a:t>
            </a:r>
            <a:r>
              <a:rPr lang="en-IN" dirty="0" err="1"/>
              <a:t>heatmap</a:t>
            </a:r>
            <a:r>
              <a:rPr lang="en-IN" dirty="0"/>
              <a:t> is of the highest shade.</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pic>
        <p:nvPicPr>
          <p:cNvPr id="4" name="Picture 3"/>
          <p:cNvPicPr>
            <a:picLocks noChangeAspect="1"/>
          </p:cNvPicPr>
          <p:nvPr/>
        </p:nvPicPr>
        <p:blipFill>
          <a:blip r:embed="rId3"/>
          <a:stretch>
            <a:fillRect/>
          </a:stretch>
        </p:blipFill>
        <p:spPr>
          <a:xfrm>
            <a:off x="3316326" y="3459789"/>
            <a:ext cx="4546032" cy="3200000"/>
          </a:xfrm>
          <a:prstGeom prst="rect">
            <a:avLst/>
          </a:prstGeom>
        </p:spPr>
      </p:pic>
    </p:spTree>
    <p:extLst>
      <p:ext uri="{BB962C8B-B14F-4D97-AF65-F5344CB8AC3E}">
        <p14:creationId xmlns:p14="http://schemas.microsoft.com/office/powerpoint/2010/main" val="3632233541"/>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Dimensionality Reduction</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r>
              <a:rPr lang="en-IN" dirty="0"/>
              <a:t>The number of input features, variables, or columns present in a given dataset is known as </a:t>
            </a:r>
            <a:r>
              <a:rPr lang="en-IN" dirty="0" smtClean="0"/>
              <a:t>dimensionality</a:t>
            </a:r>
          </a:p>
          <a:p>
            <a:endParaRPr lang="en-IN" dirty="0"/>
          </a:p>
          <a:p>
            <a:r>
              <a:rPr lang="en-IN" dirty="0" smtClean="0"/>
              <a:t>The </a:t>
            </a:r>
            <a:r>
              <a:rPr lang="en-IN" dirty="0"/>
              <a:t>process to reduce these features is called dimensionality reduction.</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9879004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61940" y="1093509"/>
            <a:ext cx="7925119" cy="5578575"/>
          </a:xfrm>
          <a:prstGeom prst="rect">
            <a:avLst/>
          </a:prstGeom>
        </p:spPr>
      </p:pic>
      <p:sp>
        <p:nvSpPr>
          <p:cNvPr id="3" name="Rectangle 2"/>
          <p:cNvSpPr/>
          <p:nvPr/>
        </p:nvSpPr>
        <p:spPr>
          <a:xfrm>
            <a:off x="531043" y="249215"/>
            <a:ext cx="11224181" cy="954107"/>
          </a:xfrm>
          <a:prstGeom prst="rect">
            <a:avLst/>
          </a:prstGeom>
        </p:spPr>
        <p:txBody>
          <a:bodyPr wrap="square">
            <a:spAutoFit/>
          </a:bodyPr>
          <a:lstStyle/>
          <a:p>
            <a:pPr algn="just" fontAlgn="base"/>
            <a:r>
              <a:rPr lang="en-IN" sz="2800" dirty="0"/>
              <a:t>darker shade represents less co-relation while a lighter shade represents more co-relation. </a:t>
            </a:r>
          </a:p>
        </p:txBody>
      </p:sp>
    </p:spTree>
    <p:extLst>
      <p:ext uri="{BB962C8B-B14F-4D97-AF65-F5344CB8AC3E}">
        <p14:creationId xmlns:p14="http://schemas.microsoft.com/office/powerpoint/2010/main" val="1629269949"/>
      </p:ext>
    </p:extLst>
  </p:cSld>
  <p:clrMapOvr>
    <a:masterClrMapping/>
  </p:clrMapOvr>
  <p:transition spd="slow">
    <p:wipe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8011" y="320107"/>
            <a:ext cx="932688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t>Principal Component Analysis (PCA)</a:t>
            </a:r>
            <a:endParaRPr lang="en-IN" b="1" dirty="0"/>
          </a:p>
        </p:txBody>
      </p:sp>
      <p:pic>
        <p:nvPicPr>
          <p:cNvPr id="3" name="Picture 2"/>
          <p:cNvPicPr/>
          <p:nvPr/>
        </p:nvPicPr>
        <p:blipFill>
          <a:blip r:embed="rId2" cstate="print"/>
          <a:srcRect r="1735" b="24675"/>
          <a:stretch>
            <a:fillRect/>
          </a:stretch>
        </p:blipFill>
        <p:spPr>
          <a:xfrm>
            <a:off x="9973084" y="0"/>
            <a:ext cx="2110060" cy="982889"/>
          </a:xfrm>
          <a:prstGeom prst="rect">
            <a:avLst/>
          </a:prstGeom>
        </p:spPr>
      </p:pic>
      <p:sp>
        <p:nvSpPr>
          <p:cNvPr id="4" name="Rectangle 3"/>
          <p:cNvSpPr/>
          <p:nvPr/>
        </p:nvSpPr>
        <p:spPr>
          <a:xfrm>
            <a:off x="418011" y="2139961"/>
            <a:ext cx="11123629" cy="3631250"/>
          </a:xfrm>
          <a:prstGeom prst="rect">
            <a:avLst/>
          </a:prstGeom>
        </p:spPr>
        <p:txBody>
          <a:bodyPr wrap="square">
            <a:spAutoFit/>
          </a:bodyPr>
          <a:lstStyle/>
          <a:p>
            <a:pPr>
              <a:lnSpc>
                <a:spcPct val="150000"/>
              </a:lnSpc>
            </a:pPr>
            <a:r>
              <a:rPr lang="en-IN" sz="2600" dirty="0"/>
              <a:t># Import necessary libraries</a:t>
            </a:r>
          </a:p>
          <a:p>
            <a:pPr>
              <a:lnSpc>
                <a:spcPct val="150000"/>
              </a:lnSpc>
            </a:pPr>
            <a:r>
              <a:rPr lang="en-IN" sz="2600" dirty="0"/>
              <a:t>from </a:t>
            </a:r>
            <a:r>
              <a:rPr lang="en-IN" sz="2600" dirty="0" err="1"/>
              <a:t>sklearn</a:t>
            </a:r>
            <a:r>
              <a:rPr lang="en-IN" sz="2600" dirty="0"/>
              <a:t> import </a:t>
            </a:r>
            <a:r>
              <a:rPr lang="en-IN" sz="2600" b="1" dirty="0"/>
              <a:t>datasets</a:t>
            </a:r>
            <a:r>
              <a:rPr lang="en-IN" sz="2600" dirty="0"/>
              <a:t> # to retrieve the iris Dataset</a:t>
            </a:r>
          </a:p>
          <a:p>
            <a:pPr>
              <a:lnSpc>
                <a:spcPct val="150000"/>
              </a:lnSpc>
            </a:pPr>
            <a:r>
              <a:rPr lang="en-IN" sz="2600" dirty="0"/>
              <a:t>import </a:t>
            </a:r>
            <a:r>
              <a:rPr lang="en-IN" sz="2600" b="1" dirty="0"/>
              <a:t>pandas</a:t>
            </a:r>
            <a:r>
              <a:rPr lang="en-IN" sz="2600" dirty="0"/>
              <a:t> as </a:t>
            </a:r>
            <a:r>
              <a:rPr lang="en-IN" sz="2600" dirty="0" err="1"/>
              <a:t>pd</a:t>
            </a:r>
            <a:r>
              <a:rPr lang="en-IN" sz="2600" dirty="0"/>
              <a:t> </a:t>
            </a:r>
            <a:endParaRPr lang="en-IN" sz="2600" dirty="0" smtClean="0"/>
          </a:p>
          <a:p>
            <a:pPr>
              <a:lnSpc>
                <a:spcPct val="150000"/>
              </a:lnSpc>
            </a:pPr>
            <a:r>
              <a:rPr lang="en-IN" sz="2600" dirty="0" smtClean="0"/>
              <a:t>from </a:t>
            </a:r>
            <a:r>
              <a:rPr lang="en-IN" sz="2600" dirty="0" err="1"/>
              <a:t>sklearn.preprocessing</a:t>
            </a:r>
            <a:r>
              <a:rPr lang="en-IN" sz="2600" dirty="0"/>
              <a:t> import </a:t>
            </a:r>
            <a:r>
              <a:rPr lang="en-IN" sz="2600" b="1" dirty="0" err="1"/>
              <a:t>StandardScaler</a:t>
            </a:r>
            <a:r>
              <a:rPr lang="en-IN" sz="2600" dirty="0"/>
              <a:t> # to standardize the features</a:t>
            </a:r>
          </a:p>
          <a:p>
            <a:pPr>
              <a:lnSpc>
                <a:spcPct val="150000"/>
              </a:lnSpc>
            </a:pPr>
            <a:r>
              <a:rPr lang="en-IN" sz="2600" dirty="0"/>
              <a:t>from </a:t>
            </a:r>
            <a:r>
              <a:rPr lang="en-IN" sz="2600" dirty="0" err="1"/>
              <a:t>sklearn.decomposition</a:t>
            </a:r>
            <a:r>
              <a:rPr lang="en-IN" sz="2600" dirty="0"/>
              <a:t> import </a:t>
            </a:r>
            <a:r>
              <a:rPr lang="en-IN" sz="2600" b="1" dirty="0"/>
              <a:t>PCA</a:t>
            </a:r>
            <a:r>
              <a:rPr lang="en-IN" sz="2600" dirty="0"/>
              <a:t> # to apply PCA</a:t>
            </a:r>
          </a:p>
          <a:p>
            <a:pPr>
              <a:lnSpc>
                <a:spcPct val="150000"/>
              </a:lnSpc>
            </a:pPr>
            <a:r>
              <a:rPr lang="en-IN" sz="2600" dirty="0"/>
              <a:t>import </a:t>
            </a:r>
            <a:r>
              <a:rPr lang="en-IN" sz="2600" dirty="0" err="1"/>
              <a:t>seaborn</a:t>
            </a:r>
            <a:r>
              <a:rPr lang="en-IN" sz="2600" dirty="0"/>
              <a:t> as </a:t>
            </a:r>
            <a:r>
              <a:rPr lang="en-IN" sz="2600" b="1" dirty="0" err="1"/>
              <a:t>sns</a:t>
            </a:r>
            <a:r>
              <a:rPr lang="en-IN" sz="2600" dirty="0"/>
              <a:t> # to plot the heat maps</a:t>
            </a:r>
          </a:p>
        </p:txBody>
      </p:sp>
      <p:sp>
        <p:nvSpPr>
          <p:cNvPr id="5" name="Rectangle 4"/>
          <p:cNvSpPr/>
          <p:nvPr/>
        </p:nvSpPr>
        <p:spPr>
          <a:xfrm>
            <a:off x="504441" y="1107986"/>
            <a:ext cx="5979522" cy="523220"/>
          </a:xfrm>
          <a:prstGeom prst="rect">
            <a:avLst/>
          </a:prstGeom>
        </p:spPr>
        <p:txBody>
          <a:bodyPr wrap="none">
            <a:spAutoFit/>
          </a:bodyPr>
          <a:lstStyle/>
          <a:p>
            <a:pPr algn="just" fontAlgn="base">
              <a:spcAft>
                <a:spcPts val="0"/>
              </a:spcAft>
            </a:pPr>
            <a:r>
              <a:rPr lang="en-IN" sz="2800" b="1" dirty="0">
                <a:solidFill>
                  <a:srgbClr val="273239"/>
                </a:solidFill>
                <a:latin typeface="var(--font-secondary)"/>
                <a:ea typeface="Times New Roman" panose="02020603050405020304" pitchFamily="18" charset="0"/>
              </a:rPr>
              <a:t>Step-1: Import necessary libraries</a:t>
            </a:r>
            <a:endParaRPr lang="en-IN"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33319732"/>
      </p:ext>
    </p:extLst>
  </p:cSld>
  <p:clrMapOvr>
    <a:masterClrMapping/>
  </p:clrMapOvr>
  <p:transition spd="slow">
    <p:wipe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8011" y="320107"/>
            <a:ext cx="932688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t>Principal Component Analysis (PCA)</a:t>
            </a:r>
            <a:endParaRPr lang="en-IN" b="1" dirty="0"/>
          </a:p>
        </p:txBody>
      </p:sp>
      <p:pic>
        <p:nvPicPr>
          <p:cNvPr id="3" name="Picture 2"/>
          <p:cNvPicPr/>
          <p:nvPr/>
        </p:nvPicPr>
        <p:blipFill>
          <a:blip r:embed="rId2" cstate="print"/>
          <a:srcRect r="1735" b="24675"/>
          <a:stretch>
            <a:fillRect/>
          </a:stretch>
        </p:blipFill>
        <p:spPr>
          <a:xfrm>
            <a:off x="9973084" y="0"/>
            <a:ext cx="2110060" cy="982889"/>
          </a:xfrm>
          <a:prstGeom prst="rect">
            <a:avLst/>
          </a:prstGeom>
        </p:spPr>
      </p:pic>
      <p:sp>
        <p:nvSpPr>
          <p:cNvPr id="4" name="Rectangle 3"/>
          <p:cNvSpPr/>
          <p:nvPr/>
        </p:nvSpPr>
        <p:spPr>
          <a:xfrm>
            <a:off x="682068" y="1276338"/>
            <a:ext cx="3757760" cy="461665"/>
          </a:xfrm>
          <a:prstGeom prst="rect">
            <a:avLst/>
          </a:prstGeom>
        </p:spPr>
        <p:txBody>
          <a:bodyPr wrap="none">
            <a:spAutoFit/>
          </a:bodyPr>
          <a:lstStyle/>
          <a:p>
            <a:pPr algn="just" fontAlgn="base">
              <a:spcAft>
                <a:spcPts val="0"/>
              </a:spcAft>
            </a:pPr>
            <a:r>
              <a:rPr lang="en-IN" sz="2400" b="1" dirty="0">
                <a:solidFill>
                  <a:srgbClr val="273239"/>
                </a:solidFill>
                <a:latin typeface="var(--font-secondary)"/>
                <a:ea typeface="Times New Roman" panose="02020603050405020304" pitchFamily="18" charset="0"/>
              </a:rPr>
              <a:t>Step-2: Load the dataset</a:t>
            </a:r>
            <a:endParaRPr lang="en-IN" sz="2400" dirty="0">
              <a:latin typeface="Times New Roman" panose="02020603050405020304" pitchFamily="18" charset="0"/>
              <a:ea typeface="Times New Roman" panose="02020603050405020304" pitchFamily="18" charset="0"/>
            </a:endParaRPr>
          </a:p>
        </p:txBody>
      </p:sp>
      <p:sp>
        <p:nvSpPr>
          <p:cNvPr id="5" name="Rectangle 4"/>
          <p:cNvSpPr/>
          <p:nvPr/>
        </p:nvSpPr>
        <p:spPr>
          <a:xfrm>
            <a:off x="766713" y="2146485"/>
            <a:ext cx="10055258" cy="2308324"/>
          </a:xfrm>
          <a:prstGeom prst="rect">
            <a:avLst/>
          </a:prstGeom>
        </p:spPr>
        <p:txBody>
          <a:bodyPr wrap="square">
            <a:spAutoFit/>
          </a:bodyPr>
          <a:lstStyle/>
          <a:p>
            <a:r>
              <a:rPr lang="en-IN" sz="2400" dirty="0"/>
              <a:t>#Load the Dataset</a:t>
            </a:r>
          </a:p>
          <a:p>
            <a:r>
              <a:rPr lang="en-IN" sz="2400" dirty="0"/>
              <a:t>iris = </a:t>
            </a:r>
            <a:r>
              <a:rPr lang="en-IN" sz="2400" dirty="0" err="1"/>
              <a:t>datasets.load_iris</a:t>
            </a:r>
            <a:r>
              <a:rPr lang="en-IN" sz="2400" dirty="0"/>
              <a:t>()</a:t>
            </a:r>
          </a:p>
          <a:p>
            <a:r>
              <a:rPr lang="en-IN" sz="2400" dirty="0"/>
              <a:t>#convert the dataset into a pandas data frame</a:t>
            </a:r>
          </a:p>
          <a:p>
            <a:r>
              <a:rPr lang="en-IN" sz="2400" dirty="0" err="1"/>
              <a:t>df</a:t>
            </a:r>
            <a:r>
              <a:rPr lang="en-IN" sz="2400" dirty="0"/>
              <a:t> = </a:t>
            </a:r>
            <a:r>
              <a:rPr lang="en-IN" sz="2400" dirty="0" err="1"/>
              <a:t>pd.DataFrame</a:t>
            </a:r>
            <a:r>
              <a:rPr lang="en-IN" sz="2400" dirty="0"/>
              <a:t>(iris['data'], columns = iris['</a:t>
            </a:r>
            <a:r>
              <a:rPr lang="en-IN" sz="2400" dirty="0" err="1"/>
              <a:t>feature_names</a:t>
            </a:r>
            <a:r>
              <a:rPr lang="en-IN" sz="2400" dirty="0"/>
              <a:t>'])</a:t>
            </a:r>
          </a:p>
          <a:p>
            <a:r>
              <a:rPr lang="en-IN" sz="2400" dirty="0"/>
              <a:t>#display the head (first 5 rows) of the dataset</a:t>
            </a:r>
          </a:p>
          <a:p>
            <a:r>
              <a:rPr lang="en-IN" sz="2400" dirty="0"/>
              <a:t>print(</a:t>
            </a:r>
            <a:r>
              <a:rPr lang="en-IN" sz="2400" dirty="0" err="1"/>
              <a:t>df.head</a:t>
            </a:r>
            <a:r>
              <a:rPr lang="en-IN" sz="2400" dirty="0"/>
              <a:t>())</a:t>
            </a:r>
          </a:p>
        </p:txBody>
      </p:sp>
      <p:pic>
        <p:nvPicPr>
          <p:cNvPr id="6" name="Picture 5"/>
          <p:cNvPicPr>
            <a:picLocks noChangeAspect="1"/>
          </p:cNvPicPr>
          <p:nvPr/>
        </p:nvPicPr>
        <p:blipFill>
          <a:blip r:embed="rId3"/>
          <a:stretch>
            <a:fillRect/>
          </a:stretch>
        </p:blipFill>
        <p:spPr>
          <a:xfrm>
            <a:off x="890796" y="4770364"/>
            <a:ext cx="10137318" cy="1913240"/>
          </a:xfrm>
          <a:prstGeom prst="rect">
            <a:avLst/>
          </a:prstGeom>
        </p:spPr>
      </p:pic>
    </p:spTree>
    <p:extLst>
      <p:ext uri="{BB962C8B-B14F-4D97-AF65-F5344CB8AC3E}">
        <p14:creationId xmlns:p14="http://schemas.microsoft.com/office/powerpoint/2010/main" val="382307227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8011" y="320107"/>
            <a:ext cx="932688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t>Principal Component Analysis (PCA)</a:t>
            </a:r>
            <a:endParaRPr lang="en-IN" b="1" dirty="0"/>
          </a:p>
        </p:txBody>
      </p:sp>
      <p:pic>
        <p:nvPicPr>
          <p:cNvPr id="3" name="Picture 2"/>
          <p:cNvPicPr/>
          <p:nvPr/>
        </p:nvPicPr>
        <p:blipFill>
          <a:blip r:embed="rId2" cstate="print"/>
          <a:srcRect r="1735" b="24675"/>
          <a:stretch>
            <a:fillRect/>
          </a:stretch>
        </p:blipFill>
        <p:spPr>
          <a:xfrm>
            <a:off x="9973084" y="0"/>
            <a:ext cx="2110060" cy="982889"/>
          </a:xfrm>
          <a:prstGeom prst="rect">
            <a:avLst/>
          </a:prstGeom>
        </p:spPr>
      </p:pic>
      <p:sp>
        <p:nvSpPr>
          <p:cNvPr id="4" name="Rectangle 3"/>
          <p:cNvSpPr/>
          <p:nvPr/>
        </p:nvSpPr>
        <p:spPr>
          <a:xfrm>
            <a:off x="560071" y="1414837"/>
            <a:ext cx="4887877" cy="461665"/>
          </a:xfrm>
          <a:prstGeom prst="rect">
            <a:avLst/>
          </a:prstGeom>
        </p:spPr>
        <p:txBody>
          <a:bodyPr wrap="none">
            <a:spAutoFit/>
          </a:bodyPr>
          <a:lstStyle/>
          <a:p>
            <a:pPr algn="just" fontAlgn="base">
              <a:spcAft>
                <a:spcPts val="0"/>
              </a:spcAft>
            </a:pPr>
            <a:r>
              <a:rPr lang="en-IN" sz="2400" b="1" dirty="0">
                <a:solidFill>
                  <a:srgbClr val="273239"/>
                </a:solidFill>
                <a:latin typeface="var(--font-secondary)"/>
                <a:ea typeface="Times New Roman" panose="02020603050405020304" pitchFamily="18" charset="0"/>
              </a:rPr>
              <a:t>Step-3: Standardize the features</a:t>
            </a:r>
            <a:endParaRPr lang="en-IN" sz="2400" dirty="0">
              <a:latin typeface="Times New Roman" panose="02020603050405020304" pitchFamily="18" charset="0"/>
              <a:ea typeface="Times New Roman" panose="02020603050405020304" pitchFamily="18" charset="0"/>
            </a:endParaRPr>
          </a:p>
        </p:txBody>
      </p:sp>
      <p:sp>
        <p:nvSpPr>
          <p:cNvPr id="5" name="Rectangle 4"/>
          <p:cNvSpPr/>
          <p:nvPr/>
        </p:nvSpPr>
        <p:spPr>
          <a:xfrm>
            <a:off x="607609" y="2048594"/>
            <a:ext cx="10704556" cy="2308324"/>
          </a:xfrm>
          <a:prstGeom prst="rect">
            <a:avLst/>
          </a:prstGeom>
        </p:spPr>
        <p:txBody>
          <a:bodyPr wrap="square">
            <a:spAutoFit/>
          </a:bodyPr>
          <a:lstStyle/>
          <a:p>
            <a:r>
              <a:rPr lang="en-IN" sz="2400" dirty="0"/>
              <a:t>#Standardize the features</a:t>
            </a:r>
          </a:p>
          <a:p>
            <a:r>
              <a:rPr lang="en-IN" sz="2400" dirty="0"/>
              <a:t>#Create an object of </a:t>
            </a:r>
            <a:r>
              <a:rPr lang="en-IN" sz="2400" dirty="0" err="1"/>
              <a:t>StandardScaler</a:t>
            </a:r>
            <a:r>
              <a:rPr lang="en-IN" sz="2400" dirty="0"/>
              <a:t> which is present in </a:t>
            </a:r>
            <a:r>
              <a:rPr lang="en-IN" sz="2400" dirty="0" err="1"/>
              <a:t>sklearn.preprocessing</a:t>
            </a:r>
            <a:endParaRPr lang="en-IN" sz="2400" dirty="0"/>
          </a:p>
          <a:p>
            <a:r>
              <a:rPr lang="en-IN" sz="2400" dirty="0"/>
              <a:t>scalar = </a:t>
            </a:r>
            <a:r>
              <a:rPr lang="en-IN" sz="2400" dirty="0" err="1"/>
              <a:t>StandardScaler</a:t>
            </a:r>
            <a:r>
              <a:rPr lang="en-IN" sz="2400" dirty="0"/>
              <a:t>() </a:t>
            </a:r>
          </a:p>
          <a:p>
            <a:r>
              <a:rPr lang="en-IN" sz="2400" dirty="0" err="1"/>
              <a:t>scaled_data</a:t>
            </a:r>
            <a:r>
              <a:rPr lang="en-IN" sz="2400" dirty="0"/>
              <a:t> = </a:t>
            </a:r>
            <a:r>
              <a:rPr lang="en-IN" sz="2400" dirty="0" err="1"/>
              <a:t>pd.DataFrame</a:t>
            </a:r>
            <a:r>
              <a:rPr lang="en-IN" sz="2400" dirty="0"/>
              <a:t>(</a:t>
            </a:r>
            <a:r>
              <a:rPr lang="en-IN" sz="2400" dirty="0" err="1"/>
              <a:t>scalar.fit_transform</a:t>
            </a:r>
            <a:r>
              <a:rPr lang="en-IN" sz="2400" dirty="0"/>
              <a:t>(</a:t>
            </a:r>
            <a:r>
              <a:rPr lang="en-IN" sz="2400" dirty="0" err="1"/>
              <a:t>df</a:t>
            </a:r>
            <a:r>
              <a:rPr lang="en-IN" sz="2400" dirty="0"/>
              <a:t>)) #scaling the data</a:t>
            </a:r>
          </a:p>
          <a:p>
            <a:r>
              <a:rPr lang="en-IN" sz="2400" dirty="0"/>
              <a:t>print("</a:t>
            </a:r>
            <a:r>
              <a:rPr lang="en-IN" sz="2400" dirty="0" err="1"/>
              <a:t>scaled_data</a:t>
            </a:r>
            <a:r>
              <a:rPr lang="en-IN" sz="2400" dirty="0"/>
              <a:t>")</a:t>
            </a:r>
          </a:p>
          <a:p>
            <a:r>
              <a:rPr lang="en-IN" sz="2400" dirty="0"/>
              <a:t>print(</a:t>
            </a:r>
            <a:r>
              <a:rPr lang="en-IN" sz="2400" dirty="0" err="1"/>
              <a:t>scaled_data</a:t>
            </a:r>
            <a:r>
              <a:rPr lang="en-IN" sz="2400" dirty="0"/>
              <a:t>)</a:t>
            </a:r>
          </a:p>
        </p:txBody>
      </p:sp>
      <p:pic>
        <p:nvPicPr>
          <p:cNvPr id="6" name="Picture 5"/>
          <p:cNvPicPr>
            <a:picLocks noChangeAspect="1"/>
          </p:cNvPicPr>
          <p:nvPr/>
        </p:nvPicPr>
        <p:blipFill>
          <a:blip r:embed="rId3"/>
          <a:stretch>
            <a:fillRect/>
          </a:stretch>
        </p:blipFill>
        <p:spPr>
          <a:xfrm>
            <a:off x="4250791" y="4203860"/>
            <a:ext cx="6335509" cy="2208709"/>
          </a:xfrm>
          <a:prstGeom prst="rect">
            <a:avLst/>
          </a:prstGeom>
        </p:spPr>
      </p:pic>
    </p:spTree>
    <p:extLst>
      <p:ext uri="{BB962C8B-B14F-4D97-AF65-F5344CB8AC3E}">
        <p14:creationId xmlns:p14="http://schemas.microsoft.com/office/powerpoint/2010/main" val="372717443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8011" y="320107"/>
            <a:ext cx="932688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t>Principal Component Analysis (PCA)</a:t>
            </a:r>
            <a:endParaRPr lang="en-IN" b="1" dirty="0"/>
          </a:p>
        </p:txBody>
      </p:sp>
      <p:pic>
        <p:nvPicPr>
          <p:cNvPr id="3" name="Picture 2"/>
          <p:cNvPicPr/>
          <p:nvPr/>
        </p:nvPicPr>
        <p:blipFill>
          <a:blip r:embed="rId2" cstate="print"/>
          <a:srcRect r="1735" b="24675"/>
          <a:stretch>
            <a:fillRect/>
          </a:stretch>
        </p:blipFill>
        <p:spPr>
          <a:xfrm>
            <a:off x="9973084" y="0"/>
            <a:ext cx="2110060" cy="982889"/>
          </a:xfrm>
          <a:prstGeom prst="rect">
            <a:avLst/>
          </a:prstGeom>
        </p:spPr>
      </p:pic>
      <p:sp>
        <p:nvSpPr>
          <p:cNvPr id="4" name="Rectangle 3"/>
          <p:cNvSpPr/>
          <p:nvPr/>
        </p:nvSpPr>
        <p:spPr>
          <a:xfrm>
            <a:off x="672445" y="1230171"/>
            <a:ext cx="9706466" cy="830997"/>
          </a:xfrm>
          <a:prstGeom prst="rect">
            <a:avLst/>
          </a:prstGeom>
        </p:spPr>
        <p:txBody>
          <a:bodyPr wrap="square">
            <a:spAutoFit/>
          </a:bodyPr>
          <a:lstStyle/>
          <a:p>
            <a:r>
              <a:rPr lang="en-IN" sz="2400" dirty="0"/>
              <a:t>#Check the Co-relation between features without PCA</a:t>
            </a:r>
          </a:p>
          <a:p>
            <a:r>
              <a:rPr lang="en-IN" sz="2400" dirty="0" err="1"/>
              <a:t>sns.heatmap</a:t>
            </a:r>
            <a:r>
              <a:rPr lang="en-IN" sz="2400" dirty="0"/>
              <a:t>(</a:t>
            </a:r>
            <a:r>
              <a:rPr lang="en-IN" sz="2400" dirty="0" err="1"/>
              <a:t>scaled_data.corr</a:t>
            </a:r>
            <a:r>
              <a:rPr lang="en-IN" sz="2400" dirty="0"/>
              <a:t>())</a:t>
            </a:r>
          </a:p>
        </p:txBody>
      </p:sp>
      <p:pic>
        <p:nvPicPr>
          <p:cNvPr id="5" name="Picture 4"/>
          <p:cNvPicPr>
            <a:picLocks noChangeAspect="1"/>
          </p:cNvPicPr>
          <p:nvPr/>
        </p:nvPicPr>
        <p:blipFill>
          <a:blip r:embed="rId3"/>
          <a:stretch>
            <a:fillRect/>
          </a:stretch>
        </p:blipFill>
        <p:spPr>
          <a:xfrm>
            <a:off x="2412683" y="2185901"/>
            <a:ext cx="6225989" cy="4382539"/>
          </a:xfrm>
          <a:prstGeom prst="rect">
            <a:avLst/>
          </a:prstGeom>
        </p:spPr>
      </p:pic>
    </p:spTree>
    <p:extLst>
      <p:ext uri="{BB962C8B-B14F-4D97-AF65-F5344CB8AC3E}">
        <p14:creationId xmlns:p14="http://schemas.microsoft.com/office/powerpoint/2010/main" val="19446085"/>
      </p:ext>
    </p:extLst>
  </p:cSld>
  <p:clrMapOvr>
    <a:masterClrMapping/>
  </p:clrMapOvr>
  <p:transition spd="slow">
    <p:wipe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8011" y="320107"/>
            <a:ext cx="932688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t>Principal Component Analysis (PCA)</a:t>
            </a:r>
            <a:endParaRPr lang="en-IN" b="1" dirty="0"/>
          </a:p>
        </p:txBody>
      </p:sp>
      <p:pic>
        <p:nvPicPr>
          <p:cNvPr id="3" name="Picture 2"/>
          <p:cNvPicPr/>
          <p:nvPr/>
        </p:nvPicPr>
        <p:blipFill>
          <a:blip r:embed="rId2" cstate="print"/>
          <a:srcRect r="1735" b="24675"/>
          <a:stretch>
            <a:fillRect/>
          </a:stretch>
        </p:blipFill>
        <p:spPr>
          <a:xfrm>
            <a:off x="9973084" y="0"/>
            <a:ext cx="2110060" cy="982889"/>
          </a:xfrm>
          <a:prstGeom prst="rect">
            <a:avLst/>
          </a:prstGeom>
        </p:spPr>
      </p:pic>
      <p:sp>
        <p:nvSpPr>
          <p:cNvPr id="4" name="Rectangle 3"/>
          <p:cNvSpPr/>
          <p:nvPr/>
        </p:nvSpPr>
        <p:spPr>
          <a:xfrm>
            <a:off x="418011" y="1184005"/>
            <a:ext cx="7133299" cy="461665"/>
          </a:xfrm>
          <a:prstGeom prst="rect">
            <a:avLst/>
          </a:prstGeom>
        </p:spPr>
        <p:txBody>
          <a:bodyPr wrap="none">
            <a:spAutoFit/>
          </a:bodyPr>
          <a:lstStyle/>
          <a:p>
            <a:pPr algn="just" fontAlgn="base">
              <a:spcAft>
                <a:spcPts val="0"/>
              </a:spcAft>
            </a:pPr>
            <a:r>
              <a:rPr lang="en-IN" sz="2400" b="1" dirty="0">
                <a:solidFill>
                  <a:srgbClr val="273239"/>
                </a:solidFill>
                <a:latin typeface="var(--font-secondary)"/>
                <a:ea typeface="Times New Roman" panose="02020603050405020304" pitchFamily="18" charset="0"/>
              </a:rPr>
              <a:t>Step-4: Applying Principal Component Analysis</a:t>
            </a:r>
            <a:endParaRPr lang="en-IN" sz="2400" dirty="0">
              <a:latin typeface="Times New Roman" panose="02020603050405020304" pitchFamily="18" charset="0"/>
              <a:ea typeface="Times New Roman" panose="02020603050405020304" pitchFamily="18" charset="0"/>
            </a:endParaRPr>
          </a:p>
        </p:txBody>
      </p:sp>
      <p:sp>
        <p:nvSpPr>
          <p:cNvPr id="5" name="Rectangle 4"/>
          <p:cNvSpPr/>
          <p:nvPr/>
        </p:nvSpPr>
        <p:spPr>
          <a:xfrm>
            <a:off x="537328" y="1997839"/>
            <a:ext cx="8606672" cy="3416320"/>
          </a:xfrm>
          <a:prstGeom prst="rect">
            <a:avLst/>
          </a:prstGeom>
        </p:spPr>
        <p:txBody>
          <a:bodyPr wrap="square">
            <a:spAutoFit/>
          </a:bodyPr>
          <a:lstStyle/>
          <a:p>
            <a:r>
              <a:rPr lang="en-IN" sz="2400" dirty="0"/>
              <a:t>#Applying PCA</a:t>
            </a:r>
          </a:p>
          <a:p>
            <a:r>
              <a:rPr lang="en-IN" sz="2400" dirty="0"/>
              <a:t>#Taking no. of Principal Components as 3</a:t>
            </a:r>
          </a:p>
          <a:p>
            <a:r>
              <a:rPr lang="en-IN" sz="2400" dirty="0" err="1"/>
              <a:t>pca</a:t>
            </a:r>
            <a:r>
              <a:rPr lang="en-IN" sz="2400" dirty="0"/>
              <a:t> = PCA(</a:t>
            </a:r>
            <a:r>
              <a:rPr lang="en-IN" sz="2400" dirty="0" err="1"/>
              <a:t>n_components</a:t>
            </a:r>
            <a:r>
              <a:rPr lang="en-IN" sz="2400" dirty="0"/>
              <a:t> = 3)</a:t>
            </a:r>
          </a:p>
          <a:p>
            <a:r>
              <a:rPr lang="en-IN" sz="2400" dirty="0" err="1"/>
              <a:t>pca.fit</a:t>
            </a:r>
            <a:r>
              <a:rPr lang="en-IN" sz="2400" dirty="0"/>
              <a:t>(</a:t>
            </a:r>
            <a:r>
              <a:rPr lang="en-IN" sz="2400" dirty="0" err="1"/>
              <a:t>scaled_data</a:t>
            </a:r>
            <a:r>
              <a:rPr lang="en-IN" sz="2400" dirty="0"/>
              <a:t>)</a:t>
            </a:r>
          </a:p>
          <a:p>
            <a:r>
              <a:rPr lang="en-IN" sz="2400" dirty="0" err="1"/>
              <a:t>data_pca</a:t>
            </a:r>
            <a:r>
              <a:rPr lang="en-IN" sz="2400" dirty="0"/>
              <a:t> = </a:t>
            </a:r>
            <a:r>
              <a:rPr lang="en-IN" sz="2400" dirty="0" err="1"/>
              <a:t>pca.transform</a:t>
            </a:r>
            <a:r>
              <a:rPr lang="en-IN" sz="2400" dirty="0"/>
              <a:t>(</a:t>
            </a:r>
            <a:r>
              <a:rPr lang="en-IN" sz="2400" dirty="0" err="1"/>
              <a:t>scaled_data</a:t>
            </a:r>
            <a:r>
              <a:rPr lang="en-IN" sz="2400" dirty="0"/>
              <a:t>)</a:t>
            </a:r>
          </a:p>
          <a:p>
            <a:r>
              <a:rPr lang="en-IN" sz="2400" dirty="0" err="1"/>
              <a:t>data_pca</a:t>
            </a:r>
            <a:r>
              <a:rPr lang="en-IN" sz="2400" dirty="0"/>
              <a:t> = </a:t>
            </a:r>
            <a:r>
              <a:rPr lang="en-IN" sz="2400" dirty="0" err="1"/>
              <a:t>pd.DataFrame</a:t>
            </a:r>
            <a:r>
              <a:rPr lang="en-IN" sz="2400" dirty="0"/>
              <a:t>(</a:t>
            </a:r>
            <a:r>
              <a:rPr lang="en-IN" sz="2400" dirty="0" err="1"/>
              <a:t>data_pca,columns</a:t>
            </a:r>
            <a:r>
              <a:rPr lang="en-IN" sz="2400" dirty="0"/>
              <a:t>=['PC1','PC2','PC3'])</a:t>
            </a:r>
          </a:p>
          <a:p>
            <a:endParaRPr lang="en-IN" sz="2400" dirty="0"/>
          </a:p>
          <a:p>
            <a:r>
              <a:rPr lang="en-IN" sz="2400" dirty="0"/>
              <a:t>print("</a:t>
            </a:r>
            <a:r>
              <a:rPr lang="en-IN" sz="2400" dirty="0" err="1"/>
              <a:t>data_pca.head</a:t>
            </a:r>
            <a:r>
              <a:rPr lang="en-IN" sz="2400" dirty="0"/>
              <a:t>()")</a:t>
            </a:r>
          </a:p>
          <a:p>
            <a:r>
              <a:rPr lang="en-IN" sz="2400" dirty="0"/>
              <a:t>print(</a:t>
            </a:r>
            <a:r>
              <a:rPr lang="en-IN" sz="2400" dirty="0" err="1"/>
              <a:t>data_pca.head</a:t>
            </a:r>
            <a:r>
              <a:rPr lang="en-IN" sz="2400" dirty="0"/>
              <a:t>())</a:t>
            </a:r>
          </a:p>
        </p:txBody>
      </p:sp>
      <p:pic>
        <p:nvPicPr>
          <p:cNvPr id="6" name="Picture 5"/>
          <p:cNvPicPr>
            <a:picLocks noChangeAspect="1"/>
          </p:cNvPicPr>
          <p:nvPr/>
        </p:nvPicPr>
        <p:blipFill>
          <a:blip r:embed="rId3"/>
          <a:stretch>
            <a:fillRect/>
          </a:stretch>
        </p:blipFill>
        <p:spPr>
          <a:xfrm>
            <a:off x="6151822" y="4462117"/>
            <a:ext cx="5028368" cy="2152612"/>
          </a:xfrm>
          <a:prstGeom prst="rect">
            <a:avLst/>
          </a:prstGeom>
        </p:spPr>
      </p:pic>
    </p:spTree>
    <p:extLst>
      <p:ext uri="{BB962C8B-B14F-4D97-AF65-F5344CB8AC3E}">
        <p14:creationId xmlns:p14="http://schemas.microsoft.com/office/powerpoint/2010/main" val="1597330110"/>
      </p:ext>
    </p:extLst>
  </p:cSld>
  <p:clrMapOvr>
    <a:masterClrMapping/>
  </p:clrMapOvr>
  <p:transition spd="slow">
    <p:wipe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18011" y="320107"/>
            <a:ext cx="932688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t>Principal Component Analysis (PCA)</a:t>
            </a:r>
            <a:endParaRPr lang="en-IN" b="1" dirty="0"/>
          </a:p>
        </p:txBody>
      </p:sp>
      <p:pic>
        <p:nvPicPr>
          <p:cNvPr id="3" name="Picture 2"/>
          <p:cNvPicPr/>
          <p:nvPr/>
        </p:nvPicPr>
        <p:blipFill>
          <a:blip r:embed="rId2" cstate="print"/>
          <a:srcRect r="1735" b="24675"/>
          <a:stretch>
            <a:fillRect/>
          </a:stretch>
        </p:blipFill>
        <p:spPr>
          <a:xfrm>
            <a:off x="9973084" y="0"/>
            <a:ext cx="2110060" cy="982889"/>
          </a:xfrm>
          <a:prstGeom prst="rect">
            <a:avLst/>
          </a:prstGeom>
        </p:spPr>
      </p:pic>
      <p:sp>
        <p:nvSpPr>
          <p:cNvPr id="4" name="Rectangle 3"/>
          <p:cNvSpPr/>
          <p:nvPr/>
        </p:nvSpPr>
        <p:spPr>
          <a:xfrm>
            <a:off x="559323" y="1248755"/>
            <a:ext cx="10705707" cy="461665"/>
          </a:xfrm>
          <a:prstGeom prst="rect">
            <a:avLst/>
          </a:prstGeom>
        </p:spPr>
        <p:txBody>
          <a:bodyPr wrap="square">
            <a:spAutoFit/>
          </a:bodyPr>
          <a:lstStyle/>
          <a:p>
            <a:pPr algn="just" fontAlgn="base">
              <a:spcAft>
                <a:spcPts val="0"/>
              </a:spcAft>
            </a:pPr>
            <a:r>
              <a:rPr lang="en-IN" sz="2400" b="1" dirty="0">
                <a:solidFill>
                  <a:srgbClr val="273239"/>
                </a:solidFill>
                <a:latin typeface="var(--font-secondary)"/>
                <a:ea typeface="Times New Roman" panose="02020603050405020304" pitchFamily="18" charset="0"/>
              </a:rPr>
              <a:t>Step-5: Checking Co-relation between features after PCA</a:t>
            </a:r>
            <a:endParaRPr lang="en-IN" sz="2400" dirty="0">
              <a:latin typeface="Times New Roman" panose="02020603050405020304" pitchFamily="18" charset="0"/>
              <a:ea typeface="Times New Roman" panose="02020603050405020304" pitchFamily="18" charset="0"/>
            </a:endParaRPr>
          </a:p>
        </p:txBody>
      </p:sp>
      <p:sp>
        <p:nvSpPr>
          <p:cNvPr id="5" name="Rectangle 4"/>
          <p:cNvSpPr/>
          <p:nvPr/>
        </p:nvSpPr>
        <p:spPr>
          <a:xfrm>
            <a:off x="559322" y="2038903"/>
            <a:ext cx="9970417" cy="830997"/>
          </a:xfrm>
          <a:prstGeom prst="rect">
            <a:avLst/>
          </a:prstGeom>
        </p:spPr>
        <p:txBody>
          <a:bodyPr wrap="square">
            <a:spAutoFit/>
          </a:bodyPr>
          <a:lstStyle/>
          <a:p>
            <a:r>
              <a:rPr lang="en-IN" sz="2400" dirty="0"/>
              <a:t>#Checking Co-relation between features after PCA</a:t>
            </a:r>
          </a:p>
          <a:p>
            <a:r>
              <a:rPr lang="en-IN" sz="2400" dirty="0" err="1"/>
              <a:t>sns.heatmap</a:t>
            </a:r>
            <a:r>
              <a:rPr lang="en-IN" sz="2400" dirty="0"/>
              <a:t>(</a:t>
            </a:r>
            <a:r>
              <a:rPr lang="en-IN" sz="2400" dirty="0" err="1"/>
              <a:t>data_pca.corr</a:t>
            </a:r>
            <a:r>
              <a:rPr lang="en-IN" sz="2400" dirty="0"/>
              <a:t>())</a:t>
            </a:r>
          </a:p>
        </p:txBody>
      </p:sp>
      <p:pic>
        <p:nvPicPr>
          <p:cNvPr id="6" name="Picture 5"/>
          <p:cNvPicPr>
            <a:picLocks noChangeAspect="1"/>
          </p:cNvPicPr>
          <p:nvPr/>
        </p:nvPicPr>
        <p:blipFill>
          <a:blip r:embed="rId3"/>
          <a:stretch>
            <a:fillRect/>
          </a:stretch>
        </p:blipFill>
        <p:spPr>
          <a:xfrm>
            <a:off x="3328657" y="2988496"/>
            <a:ext cx="4891516" cy="3531983"/>
          </a:xfrm>
          <a:prstGeom prst="rect">
            <a:avLst/>
          </a:prstGeom>
        </p:spPr>
      </p:pic>
    </p:spTree>
    <p:extLst>
      <p:ext uri="{BB962C8B-B14F-4D97-AF65-F5344CB8AC3E}">
        <p14:creationId xmlns:p14="http://schemas.microsoft.com/office/powerpoint/2010/main" val="3219772082"/>
      </p:ext>
    </p:extLst>
  </p:cSld>
  <p:clrMapOvr>
    <a:masterClrMapping/>
  </p:clrMapOvr>
  <p:transition spd="slow">
    <p:wipe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Principal Component Analysis (PCA</a:t>
            </a:r>
            <a:r>
              <a:rPr lang="en-US" b="1" dirty="0" smtClean="0"/>
              <a:t>)</a:t>
            </a:r>
            <a:br>
              <a:rPr lang="en-US" b="1" dirty="0" smtClean="0"/>
            </a:br>
            <a:r>
              <a:rPr lang="en-US" b="1" dirty="0" smtClean="0"/>
              <a:t>Code</a:t>
            </a:r>
            <a:endParaRPr lang="en-IN" b="1" dirty="0"/>
          </a:p>
        </p:txBody>
      </p:sp>
      <p:sp>
        <p:nvSpPr>
          <p:cNvPr id="3" name="Content Placeholder 2"/>
          <p:cNvSpPr>
            <a:spLocks noGrp="1"/>
          </p:cNvSpPr>
          <p:nvPr>
            <p:ph idx="1"/>
          </p:nvPr>
        </p:nvSpPr>
        <p:spPr>
          <a:xfrm>
            <a:off x="418010" y="1645670"/>
            <a:ext cx="11260183" cy="4351338"/>
          </a:xfrm>
        </p:spPr>
        <p:txBody>
          <a:bodyPr numCol="3">
            <a:normAutofit fontScale="32500" lnSpcReduction="20000"/>
          </a:bodyPr>
          <a:lstStyle/>
          <a:p>
            <a:pPr algn="just"/>
            <a:r>
              <a:rPr lang="en-US" b="1" dirty="0"/>
              <a:t>################</a:t>
            </a:r>
          </a:p>
          <a:p>
            <a:pPr algn="just"/>
            <a:r>
              <a:rPr lang="en-US" b="1" dirty="0"/>
              <a:t># PCA </a:t>
            </a:r>
          </a:p>
          <a:p>
            <a:pPr algn="just"/>
            <a:r>
              <a:rPr lang="en-US" b="1" dirty="0"/>
              <a:t># https://www.geeksforgeeks.org/reduce-data-dimentionality-using-pca-python/</a:t>
            </a:r>
          </a:p>
          <a:p>
            <a:pPr algn="just"/>
            <a:endParaRPr lang="en-US" b="1" dirty="0"/>
          </a:p>
          <a:p>
            <a:pPr algn="just"/>
            <a:r>
              <a:rPr lang="en-US" b="1" dirty="0"/>
              <a:t># Import necessary libraries</a:t>
            </a:r>
          </a:p>
          <a:p>
            <a:pPr algn="just"/>
            <a:r>
              <a:rPr lang="en-US" b="1" dirty="0"/>
              <a:t>from </a:t>
            </a:r>
            <a:r>
              <a:rPr lang="en-US" b="1" dirty="0" err="1"/>
              <a:t>sklearn</a:t>
            </a:r>
            <a:r>
              <a:rPr lang="en-US" b="1" dirty="0"/>
              <a:t> import datasets # to retrieve the iris Dataset</a:t>
            </a:r>
          </a:p>
          <a:p>
            <a:pPr algn="just"/>
            <a:r>
              <a:rPr lang="en-US" b="1" dirty="0"/>
              <a:t>import pandas as </a:t>
            </a:r>
            <a:r>
              <a:rPr lang="en-US" b="1" dirty="0" err="1"/>
              <a:t>pd</a:t>
            </a:r>
            <a:r>
              <a:rPr lang="en-US" b="1" dirty="0"/>
              <a:t> # to load the </a:t>
            </a:r>
            <a:r>
              <a:rPr lang="en-US" b="1" dirty="0" err="1"/>
              <a:t>dataframe</a:t>
            </a:r>
            <a:endParaRPr lang="en-US" b="1" dirty="0"/>
          </a:p>
          <a:p>
            <a:pPr algn="just"/>
            <a:r>
              <a:rPr lang="en-US" b="1" dirty="0"/>
              <a:t>from </a:t>
            </a:r>
            <a:r>
              <a:rPr lang="en-US" b="1" dirty="0" err="1"/>
              <a:t>sklearn.preprocessing</a:t>
            </a:r>
            <a:r>
              <a:rPr lang="en-US" b="1" dirty="0"/>
              <a:t> import </a:t>
            </a:r>
            <a:r>
              <a:rPr lang="en-US" b="1" dirty="0" err="1"/>
              <a:t>StandardScaler</a:t>
            </a:r>
            <a:r>
              <a:rPr lang="en-US" b="1" dirty="0"/>
              <a:t> # to standardize the features</a:t>
            </a:r>
          </a:p>
          <a:p>
            <a:pPr algn="just"/>
            <a:r>
              <a:rPr lang="en-US" b="1" dirty="0"/>
              <a:t>from </a:t>
            </a:r>
            <a:r>
              <a:rPr lang="en-US" b="1" dirty="0" err="1"/>
              <a:t>sklearn.decomposition</a:t>
            </a:r>
            <a:r>
              <a:rPr lang="en-US" b="1" dirty="0"/>
              <a:t> import PCA # to apply PCA</a:t>
            </a:r>
          </a:p>
          <a:p>
            <a:pPr algn="just"/>
            <a:r>
              <a:rPr lang="en-US" b="1" dirty="0"/>
              <a:t>import </a:t>
            </a:r>
            <a:r>
              <a:rPr lang="en-US" b="1" dirty="0" err="1"/>
              <a:t>seaborn</a:t>
            </a:r>
            <a:r>
              <a:rPr lang="en-US" b="1" dirty="0"/>
              <a:t> as </a:t>
            </a:r>
            <a:r>
              <a:rPr lang="en-US" b="1" dirty="0" err="1"/>
              <a:t>sns</a:t>
            </a:r>
            <a:r>
              <a:rPr lang="en-US" b="1" dirty="0"/>
              <a:t> # to plot the heat maps</a:t>
            </a:r>
          </a:p>
          <a:p>
            <a:pPr algn="just"/>
            <a:endParaRPr lang="en-US" b="1" dirty="0"/>
          </a:p>
          <a:p>
            <a:pPr algn="just"/>
            <a:endParaRPr lang="en-US" b="1" dirty="0"/>
          </a:p>
          <a:p>
            <a:pPr algn="just"/>
            <a:endParaRPr lang="en-US" b="1" dirty="0"/>
          </a:p>
          <a:p>
            <a:pPr algn="just"/>
            <a:r>
              <a:rPr lang="en-US" b="1" dirty="0"/>
              <a:t>#Load the Dataset</a:t>
            </a:r>
          </a:p>
          <a:p>
            <a:pPr algn="just"/>
            <a:r>
              <a:rPr lang="en-US" b="1" dirty="0"/>
              <a:t>iris = </a:t>
            </a:r>
            <a:r>
              <a:rPr lang="en-US" b="1" dirty="0" err="1"/>
              <a:t>datasets.load_iris</a:t>
            </a:r>
            <a:r>
              <a:rPr lang="en-US" b="1" dirty="0"/>
              <a:t>()</a:t>
            </a:r>
          </a:p>
          <a:p>
            <a:pPr algn="just"/>
            <a:r>
              <a:rPr lang="en-US" b="1" dirty="0"/>
              <a:t>#convert the dataset into a pandas data frame</a:t>
            </a:r>
          </a:p>
          <a:p>
            <a:pPr algn="just"/>
            <a:r>
              <a:rPr lang="en-US" b="1" dirty="0" err="1"/>
              <a:t>df</a:t>
            </a:r>
            <a:r>
              <a:rPr lang="en-US" b="1" dirty="0"/>
              <a:t> = </a:t>
            </a:r>
            <a:r>
              <a:rPr lang="en-US" b="1" dirty="0" err="1"/>
              <a:t>pd.DataFrame</a:t>
            </a:r>
            <a:r>
              <a:rPr lang="en-US" b="1" dirty="0"/>
              <a:t>(iris['data'], columns = iris['</a:t>
            </a:r>
            <a:r>
              <a:rPr lang="en-US" b="1" dirty="0" err="1"/>
              <a:t>feature_names</a:t>
            </a:r>
            <a:r>
              <a:rPr lang="en-US" b="1" dirty="0"/>
              <a:t>'])</a:t>
            </a:r>
          </a:p>
          <a:p>
            <a:pPr algn="just"/>
            <a:r>
              <a:rPr lang="en-US" b="1" dirty="0"/>
              <a:t>#display the head (first 5 rows) of the dataset</a:t>
            </a:r>
          </a:p>
          <a:p>
            <a:pPr algn="just"/>
            <a:r>
              <a:rPr lang="en-US" b="1" dirty="0"/>
              <a:t>print(</a:t>
            </a:r>
            <a:r>
              <a:rPr lang="en-US" b="1" dirty="0" err="1"/>
              <a:t>df.head</a:t>
            </a:r>
            <a:r>
              <a:rPr lang="en-US" b="1" dirty="0"/>
              <a:t>())</a:t>
            </a:r>
          </a:p>
          <a:p>
            <a:pPr algn="just"/>
            <a:endParaRPr lang="en-US" b="1" dirty="0"/>
          </a:p>
          <a:p>
            <a:pPr algn="just"/>
            <a:endParaRPr lang="en-US" b="1" dirty="0"/>
          </a:p>
          <a:p>
            <a:pPr algn="just"/>
            <a:endParaRPr lang="en-US" b="1" dirty="0"/>
          </a:p>
          <a:p>
            <a:pPr algn="just"/>
            <a:r>
              <a:rPr lang="en-US" b="1" dirty="0"/>
              <a:t>#Standardize the features</a:t>
            </a:r>
          </a:p>
          <a:p>
            <a:pPr algn="just"/>
            <a:r>
              <a:rPr lang="en-US" b="1" dirty="0"/>
              <a:t>#Create an object of </a:t>
            </a:r>
            <a:r>
              <a:rPr lang="en-US" b="1" dirty="0" err="1"/>
              <a:t>StandardScaler</a:t>
            </a:r>
            <a:r>
              <a:rPr lang="en-US" b="1" dirty="0"/>
              <a:t> which is present in </a:t>
            </a:r>
            <a:r>
              <a:rPr lang="en-US" b="1" dirty="0" err="1"/>
              <a:t>sklearn.preprocessing</a:t>
            </a:r>
            <a:endParaRPr lang="en-US" b="1" dirty="0"/>
          </a:p>
          <a:p>
            <a:pPr algn="just"/>
            <a:r>
              <a:rPr lang="en-US" b="1" dirty="0"/>
              <a:t>scalar = </a:t>
            </a:r>
            <a:r>
              <a:rPr lang="en-US" b="1" dirty="0" err="1"/>
              <a:t>StandardScaler</a:t>
            </a:r>
            <a:r>
              <a:rPr lang="en-US" b="1" dirty="0"/>
              <a:t>() </a:t>
            </a:r>
          </a:p>
          <a:p>
            <a:pPr algn="just"/>
            <a:r>
              <a:rPr lang="en-US" b="1" dirty="0" err="1"/>
              <a:t>scaled_data</a:t>
            </a:r>
            <a:r>
              <a:rPr lang="en-US" b="1" dirty="0"/>
              <a:t> = </a:t>
            </a:r>
            <a:r>
              <a:rPr lang="en-US" b="1" dirty="0" err="1"/>
              <a:t>pd.DataFrame</a:t>
            </a:r>
            <a:r>
              <a:rPr lang="en-US" b="1" dirty="0"/>
              <a:t>(</a:t>
            </a:r>
            <a:r>
              <a:rPr lang="en-US" b="1" dirty="0" err="1"/>
              <a:t>scalar.fit_transform</a:t>
            </a:r>
            <a:r>
              <a:rPr lang="en-US" b="1" dirty="0"/>
              <a:t>(</a:t>
            </a:r>
            <a:r>
              <a:rPr lang="en-US" b="1" dirty="0" err="1"/>
              <a:t>df</a:t>
            </a:r>
            <a:r>
              <a:rPr lang="en-US" b="1" dirty="0"/>
              <a:t>)) #scaling the data</a:t>
            </a:r>
          </a:p>
          <a:p>
            <a:pPr algn="just"/>
            <a:r>
              <a:rPr lang="en-US" b="1" dirty="0"/>
              <a:t>print("</a:t>
            </a:r>
            <a:r>
              <a:rPr lang="en-US" b="1" dirty="0" err="1"/>
              <a:t>scaled_data</a:t>
            </a:r>
            <a:r>
              <a:rPr lang="en-US" b="1" dirty="0"/>
              <a:t>")</a:t>
            </a:r>
          </a:p>
          <a:p>
            <a:pPr algn="just"/>
            <a:r>
              <a:rPr lang="en-US" b="1" dirty="0"/>
              <a:t>print(</a:t>
            </a:r>
            <a:r>
              <a:rPr lang="en-US" b="1" dirty="0" err="1"/>
              <a:t>scaled_data</a:t>
            </a:r>
            <a:r>
              <a:rPr lang="en-US" b="1" dirty="0"/>
              <a:t>)</a:t>
            </a:r>
          </a:p>
          <a:p>
            <a:pPr algn="just"/>
            <a:endParaRPr lang="en-US" b="1" dirty="0"/>
          </a:p>
          <a:p>
            <a:pPr algn="just"/>
            <a:endParaRPr lang="en-US" b="1" dirty="0"/>
          </a:p>
          <a:p>
            <a:pPr algn="just"/>
            <a:r>
              <a:rPr lang="en-US" b="1" dirty="0"/>
              <a:t>#Check the Co-relation between features without PCA</a:t>
            </a:r>
          </a:p>
          <a:p>
            <a:pPr algn="just"/>
            <a:r>
              <a:rPr lang="en-US" b="1" dirty="0" err="1"/>
              <a:t>sns.heatmap</a:t>
            </a:r>
            <a:r>
              <a:rPr lang="en-US" b="1" dirty="0"/>
              <a:t>(</a:t>
            </a:r>
            <a:r>
              <a:rPr lang="en-US" b="1" dirty="0" err="1"/>
              <a:t>scaled_data.corr</a:t>
            </a:r>
            <a:r>
              <a:rPr lang="en-US" b="1" dirty="0"/>
              <a:t>())</a:t>
            </a:r>
          </a:p>
          <a:p>
            <a:pPr algn="just"/>
            <a:endParaRPr lang="en-US" b="1" dirty="0"/>
          </a:p>
          <a:p>
            <a:pPr algn="just"/>
            <a:endParaRPr lang="en-US" b="1" dirty="0"/>
          </a:p>
          <a:p>
            <a:pPr algn="just"/>
            <a:r>
              <a:rPr lang="en-US" b="1" dirty="0"/>
              <a:t>#Applying PCA</a:t>
            </a:r>
          </a:p>
          <a:p>
            <a:pPr algn="just"/>
            <a:r>
              <a:rPr lang="en-US" b="1" dirty="0"/>
              <a:t>#Taking no. of Principal Components as 3</a:t>
            </a:r>
          </a:p>
          <a:p>
            <a:pPr algn="just"/>
            <a:r>
              <a:rPr lang="en-US" b="1" dirty="0" err="1"/>
              <a:t>pca</a:t>
            </a:r>
            <a:r>
              <a:rPr lang="en-US" b="1" dirty="0"/>
              <a:t> = PCA(</a:t>
            </a:r>
            <a:r>
              <a:rPr lang="en-US" b="1" dirty="0" err="1"/>
              <a:t>n_components</a:t>
            </a:r>
            <a:r>
              <a:rPr lang="en-US" b="1" dirty="0"/>
              <a:t> = 3)</a:t>
            </a:r>
          </a:p>
          <a:p>
            <a:pPr algn="just"/>
            <a:r>
              <a:rPr lang="en-US" b="1" dirty="0" err="1"/>
              <a:t>pca.fit</a:t>
            </a:r>
            <a:r>
              <a:rPr lang="en-US" b="1" dirty="0"/>
              <a:t>(</a:t>
            </a:r>
            <a:r>
              <a:rPr lang="en-US" b="1" dirty="0" err="1"/>
              <a:t>scaled_data</a:t>
            </a:r>
            <a:r>
              <a:rPr lang="en-US" b="1" dirty="0"/>
              <a:t>)</a:t>
            </a:r>
          </a:p>
          <a:p>
            <a:pPr algn="just"/>
            <a:r>
              <a:rPr lang="en-US" b="1" dirty="0" err="1"/>
              <a:t>data_pca</a:t>
            </a:r>
            <a:r>
              <a:rPr lang="en-US" b="1" dirty="0"/>
              <a:t> = </a:t>
            </a:r>
            <a:r>
              <a:rPr lang="en-US" b="1" dirty="0" err="1"/>
              <a:t>pca.transform</a:t>
            </a:r>
            <a:r>
              <a:rPr lang="en-US" b="1" dirty="0"/>
              <a:t>(</a:t>
            </a:r>
            <a:r>
              <a:rPr lang="en-US" b="1" dirty="0" err="1"/>
              <a:t>scaled_data</a:t>
            </a:r>
            <a:r>
              <a:rPr lang="en-US" b="1" dirty="0"/>
              <a:t>)</a:t>
            </a:r>
          </a:p>
          <a:p>
            <a:pPr algn="just"/>
            <a:r>
              <a:rPr lang="en-US" b="1" dirty="0" err="1"/>
              <a:t>data_pca</a:t>
            </a:r>
            <a:r>
              <a:rPr lang="en-US" b="1" dirty="0"/>
              <a:t> = </a:t>
            </a:r>
            <a:r>
              <a:rPr lang="en-US" b="1" dirty="0" err="1"/>
              <a:t>pd.DataFrame</a:t>
            </a:r>
            <a:r>
              <a:rPr lang="en-US" b="1" dirty="0"/>
              <a:t>(</a:t>
            </a:r>
            <a:r>
              <a:rPr lang="en-US" b="1" dirty="0" err="1"/>
              <a:t>data_pca,columns</a:t>
            </a:r>
            <a:r>
              <a:rPr lang="en-US" b="1" dirty="0"/>
              <a:t>=['PC1','PC2','PC3'])</a:t>
            </a:r>
          </a:p>
          <a:p>
            <a:pPr algn="just"/>
            <a:endParaRPr lang="en-US" b="1" dirty="0"/>
          </a:p>
          <a:p>
            <a:pPr algn="just"/>
            <a:r>
              <a:rPr lang="en-US" b="1" dirty="0"/>
              <a:t>print("</a:t>
            </a:r>
            <a:r>
              <a:rPr lang="en-US" b="1" dirty="0" err="1"/>
              <a:t>data_pca.head</a:t>
            </a:r>
            <a:r>
              <a:rPr lang="en-US" b="1" dirty="0"/>
              <a:t>()")</a:t>
            </a:r>
          </a:p>
          <a:p>
            <a:pPr algn="just"/>
            <a:r>
              <a:rPr lang="en-US" b="1" dirty="0"/>
              <a:t>print(</a:t>
            </a:r>
            <a:r>
              <a:rPr lang="en-US" b="1" dirty="0" err="1"/>
              <a:t>data_pca.head</a:t>
            </a:r>
            <a:r>
              <a:rPr lang="en-US" b="1" dirty="0"/>
              <a:t>())</a:t>
            </a:r>
          </a:p>
          <a:p>
            <a:pPr algn="just"/>
            <a:endParaRPr lang="en-US" b="1" dirty="0"/>
          </a:p>
          <a:p>
            <a:pPr algn="just"/>
            <a:endParaRPr lang="en-US" b="1" dirty="0"/>
          </a:p>
          <a:p>
            <a:pPr algn="just"/>
            <a:endParaRPr lang="en-US" b="1" dirty="0"/>
          </a:p>
          <a:p>
            <a:pPr algn="just"/>
            <a:r>
              <a:rPr lang="en-US" b="1" dirty="0"/>
              <a:t>#Checking Co-relation between features after PCA</a:t>
            </a:r>
          </a:p>
          <a:p>
            <a:pPr algn="just"/>
            <a:r>
              <a:rPr lang="en-US" b="1" dirty="0" err="1"/>
              <a:t>sns.heatmap</a:t>
            </a:r>
            <a:r>
              <a:rPr lang="en-US" b="1" dirty="0"/>
              <a:t>(</a:t>
            </a:r>
            <a:r>
              <a:rPr lang="en-US" b="1" dirty="0" err="1"/>
              <a:t>data_pca.corr</a:t>
            </a:r>
            <a:r>
              <a:rPr lang="en-US" b="1" dirty="0"/>
              <a:t>())</a:t>
            </a:r>
          </a:p>
          <a:p>
            <a:pPr algn="just"/>
            <a:endParaRPr lang="en-US" b="1" dirty="0"/>
          </a:p>
          <a:p>
            <a:pPr algn="just"/>
            <a:endParaRPr lang="en-US" b="1"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962616753"/>
      </p:ext>
    </p:extLst>
  </p:cSld>
  <p:clrMapOvr>
    <a:masterClrMapping/>
  </p:clrMapOvr>
  <p:transition spd="slow">
    <p:wipe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References</a:t>
            </a:r>
            <a:endParaRPr lang="en-IN" b="1" dirty="0"/>
          </a:p>
        </p:txBody>
      </p:sp>
      <p:sp>
        <p:nvSpPr>
          <p:cNvPr id="3" name="Content Placeholder 2"/>
          <p:cNvSpPr>
            <a:spLocks noGrp="1"/>
          </p:cNvSpPr>
          <p:nvPr>
            <p:ph idx="1"/>
          </p:nvPr>
        </p:nvSpPr>
        <p:spPr>
          <a:xfrm>
            <a:off x="418010" y="1645670"/>
            <a:ext cx="11260183" cy="4351338"/>
          </a:xfrm>
        </p:spPr>
        <p:txBody>
          <a:bodyPr>
            <a:normAutofit/>
          </a:bodyPr>
          <a:lstStyle/>
          <a:p>
            <a:r>
              <a:rPr lang="en-US" u="sng" dirty="0">
                <a:hlinkClick r:id="rId2"/>
              </a:rPr>
              <a:t>https://www.javatpoint.com/dimensionality-reduction-technique</a:t>
            </a:r>
            <a:endParaRPr lang="en-IN" dirty="0"/>
          </a:p>
          <a:p>
            <a:r>
              <a:rPr lang="en-US" dirty="0"/>
              <a:t> </a:t>
            </a:r>
            <a:endParaRPr lang="en-IN" dirty="0"/>
          </a:p>
          <a:p>
            <a:r>
              <a:rPr lang="en-US" u="sng" dirty="0">
                <a:hlinkClick r:id="rId3"/>
              </a:rPr>
              <a:t>https://www.geeksforgeeks.org/dimensionality-reduction/</a:t>
            </a:r>
            <a:endParaRPr lang="en-IN" dirty="0"/>
          </a:p>
        </p:txBody>
      </p:sp>
      <p:pic>
        <p:nvPicPr>
          <p:cNvPr id="5" name="Picture 4"/>
          <p:cNvPicPr/>
          <p:nvPr/>
        </p:nvPicPr>
        <p:blipFill>
          <a:blip r:embed="rId4"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045151268"/>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smtClean="0"/>
              <a:t>END </a:t>
            </a:r>
            <a:endParaRPr lang="en-IN" dirty="0"/>
          </a:p>
        </p:txBody>
      </p:sp>
      <p:sp>
        <p:nvSpPr>
          <p:cNvPr id="3" name="Content Placeholder 2"/>
          <p:cNvSpPr>
            <a:spLocks noGrp="1"/>
          </p:cNvSpPr>
          <p:nvPr>
            <p:ph idx="1"/>
          </p:nvPr>
        </p:nvSpPr>
        <p:spPr>
          <a:xfrm>
            <a:off x="418010" y="1645670"/>
            <a:ext cx="11260183" cy="4351338"/>
          </a:xfrm>
        </p:spPr>
        <p:txBody>
          <a:bodyPr>
            <a:normAutofit/>
          </a:bodyPr>
          <a:lstStyle/>
          <a:p>
            <a:pPr lvl="0"/>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06208344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47392" y="865841"/>
            <a:ext cx="11153775" cy="4391025"/>
          </a:xfrm>
          <a:prstGeom prst="rect">
            <a:avLst/>
          </a:prstGeom>
        </p:spPr>
      </p:pic>
    </p:spTree>
    <p:extLst>
      <p:ext uri="{BB962C8B-B14F-4D97-AF65-F5344CB8AC3E}">
        <p14:creationId xmlns:p14="http://schemas.microsoft.com/office/powerpoint/2010/main" val="460128963"/>
      </p:ext>
    </p:extLst>
  </p:cSld>
  <p:clrMapOvr>
    <a:masterClrMapping/>
  </p:clrMapOvr>
  <p:transition spd="slow">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Dimensionality Reduction</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Dimensionality reduction technique can be defined as, </a:t>
            </a:r>
            <a:endParaRPr lang="en-IN" dirty="0" smtClean="0"/>
          </a:p>
          <a:p>
            <a:pPr algn="just"/>
            <a:endParaRPr lang="en-IN" b="1" i="1" dirty="0"/>
          </a:p>
          <a:p>
            <a:pPr algn="just"/>
            <a:r>
              <a:rPr lang="en-IN" b="1" i="1" dirty="0" smtClean="0"/>
              <a:t>"</a:t>
            </a:r>
            <a:r>
              <a:rPr lang="en-IN" b="1" i="1" dirty="0"/>
              <a:t>It is a way of converting the higher dimensions dataset into lesser dimensions dataset ensuring that it provides similar information."</a:t>
            </a:r>
            <a:r>
              <a:rPr lang="en-IN" dirty="0"/>
              <a:t> </a:t>
            </a:r>
            <a:endParaRPr lang="en-IN" dirty="0" smtClean="0"/>
          </a:p>
          <a:p>
            <a:pPr algn="just"/>
            <a:endParaRPr lang="en-IN" dirty="0"/>
          </a:p>
          <a:p>
            <a:pPr algn="just"/>
            <a:r>
              <a:rPr lang="en-IN" dirty="0"/>
              <a:t>These techniques are widely used in machine learning for obtaining a better fit predictive model while solving the classification and regression problems.</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41166096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Dimensionality Reduction</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dirty="0"/>
              <a:t>It is commonly used in the fields that deal with high-dimensional data, such as </a:t>
            </a:r>
            <a:endParaRPr lang="en-IN" dirty="0" smtClean="0"/>
          </a:p>
          <a:p>
            <a:pPr marL="514350" indent="-514350" algn="just">
              <a:buFont typeface="+mj-lt"/>
              <a:buAutoNum type="arabicPeriod"/>
            </a:pPr>
            <a:r>
              <a:rPr lang="en-IN" dirty="0" smtClean="0"/>
              <a:t>Speech Recognition, </a:t>
            </a:r>
          </a:p>
          <a:p>
            <a:pPr marL="514350" indent="-514350" algn="just">
              <a:buFont typeface="+mj-lt"/>
              <a:buAutoNum type="arabicPeriod"/>
            </a:pPr>
            <a:r>
              <a:rPr lang="en-IN" dirty="0" smtClean="0"/>
              <a:t>Signal Processing, </a:t>
            </a:r>
          </a:p>
          <a:p>
            <a:pPr marL="514350" indent="-514350" algn="just">
              <a:buFont typeface="+mj-lt"/>
              <a:buAutoNum type="arabicPeriod"/>
            </a:pPr>
            <a:r>
              <a:rPr lang="en-IN" dirty="0" smtClean="0"/>
              <a:t>Bioinformatics, Etc. </a:t>
            </a:r>
          </a:p>
          <a:p>
            <a:pPr marL="514350" indent="-514350" algn="just">
              <a:buFont typeface="+mj-lt"/>
              <a:buAutoNum type="arabicPeriod"/>
            </a:pPr>
            <a:r>
              <a:rPr lang="en-IN" dirty="0" smtClean="0"/>
              <a:t>Data Visualization, </a:t>
            </a:r>
          </a:p>
          <a:p>
            <a:pPr marL="514350" indent="-514350" algn="just">
              <a:buFont typeface="+mj-lt"/>
              <a:buAutoNum type="arabicPeriod"/>
            </a:pPr>
            <a:r>
              <a:rPr lang="en-IN" dirty="0" smtClean="0"/>
              <a:t>Noise Reduction, </a:t>
            </a:r>
          </a:p>
          <a:p>
            <a:pPr marL="514350" indent="-514350" algn="just">
              <a:buFont typeface="+mj-lt"/>
              <a:buAutoNum type="arabicPeriod"/>
            </a:pPr>
            <a:r>
              <a:rPr lang="en-IN" dirty="0" smtClean="0"/>
              <a:t>Cluster Analysis, Etc.</a:t>
            </a:r>
            <a:endParaRPr lang="en-IN"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55188615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Dimensionality Reduction</a:t>
            </a:r>
            <a:endParaRPr lang="en-US"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IN" b="1" dirty="0"/>
              <a:t>The Curse of Dimensionality</a:t>
            </a:r>
          </a:p>
          <a:p>
            <a:pPr algn="just"/>
            <a:r>
              <a:rPr lang="en-IN" dirty="0" smtClean="0"/>
              <a:t>As </a:t>
            </a:r>
            <a:r>
              <a:rPr lang="en-IN" dirty="0"/>
              <a:t>the number of features increases, the number of samples also gets increased proportionally, and the chance of overfitting also increases. </a:t>
            </a:r>
            <a:endParaRPr lang="en-IN" dirty="0" smtClean="0"/>
          </a:p>
          <a:p>
            <a:pPr algn="just"/>
            <a:r>
              <a:rPr lang="en-IN" b="1" dirty="0" smtClean="0"/>
              <a:t>If </a:t>
            </a:r>
            <a:r>
              <a:rPr lang="en-IN" b="1" dirty="0"/>
              <a:t>the machine learning model is trained on high-dimensional data, it becomes </a:t>
            </a:r>
            <a:r>
              <a:rPr lang="en-IN" b="1" dirty="0" smtClean="0"/>
              <a:t>over fitted </a:t>
            </a:r>
            <a:r>
              <a:rPr lang="en-IN" b="1" dirty="0"/>
              <a:t>and results in poor performance.</a:t>
            </a:r>
          </a:p>
          <a:p>
            <a:pPr algn="just"/>
            <a:r>
              <a:rPr lang="en-IN" dirty="0"/>
              <a:t>Hence, it is often required to reduce the number of features, which can be done with dimensionality reduction.</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1071838809"/>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lstStyle/>
          <a:p>
            <a:r>
              <a:rPr lang="en-US" b="1" dirty="0"/>
              <a:t>Dimensionality Reduction</a:t>
            </a:r>
            <a:endParaRPr lang="en-US" dirty="0"/>
          </a:p>
        </p:txBody>
      </p:sp>
      <p:sp>
        <p:nvSpPr>
          <p:cNvPr id="3" name="Content Placeholder 2"/>
          <p:cNvSpPr>
            <a:spLocks noGrp="1"/>
          </p:cNvSpPr>
          <p:nvPr>
            <p:ph idx="1"/>
          </p:nvPr>
        </p:nvSpPr>
        <p:spPr>
          <a:xfrm>
            <a:off x="418010" y="1645670"/>
            <a:ext cx="11260183" cy="4351338"/>
          </a:xfrm>
        </p:spPr>
        <p:txBody>
          <a:bodyPr>
            <a:normAutofit lnSpcReduction="10000"/>
          </a:bodyPr>
          <a:lstStyle/>
          <a:p>
            <a:pPr algn="just"/>
            <a:r>
              <a:rPr lang="en-US" b="1" dirty="0"/>
              <a:t>Benefits of applying Dimensionality Reduction</a:t>
            </a:r>
          </a:p>
          <a:p>
            <a:pPr algn="just"/>
            <a:r>
              <a:rPr lang="en-US" dirty="0"/>
              <a:t>Some benefits of applying dimensionality reduction technique to the given dataset are given below:</a:t>
            </a:r>
          </a:p>
          <a:p>
            <a:pPr marL="514350" indent="-514350" algn="just">
              <a:buFont typeface="+mj-lt"/>
              <a:buAutoNum type="arabicPeriod"/>
            </a:pPr>
            <a:r>
              <a:rPr lang="en-US" dirty="0" smtClean="0"/>
              <a:t>By </a:t>
            </a:r>
            <a:r>
              <a:rPr lang="en-US" dirty="0"/>
              <a:t>reducing the dimensions of the features, the space required to store the dataset also gets reduced.</a:t>
            </a:r>
          </a:p>
          <a:p>
            <a:pPr marL="514350" indent="-514350" algn="just">
              <a:buFont typeface="+mj-lt"/>
              <a:buAutoNum type="arabicPeriod"/>
            </a:pPr>
            <a:r>
              <a:rPr lang="en-US" dirty="0" smtClean="0"/>
              <a:t>Less </a:t>
            </a:r>
            <a:r>
              <a:rPr lang="en-US" dirty="0"/>
              <a:t>Computation training time is required for reduced dimensions of features.</a:t>
            </a:r>
          </a:p>
          <a:p>
            <a:pPr marL="514350" indent="-514350" algn="just">
              <a:buFont typeface="+mj-lt"/>
              <a:buAutoNum type="arabicPeriod"/>
            </a:pPr>
            <a:r>
              <a:rPr lang="en-US" dirty="0" smtClean="0"/>
              <a:t>Reduced </a:t>
            </a:r>
            <a:r>
              <a:rPr lang="en-US" dirty="0"/>
              <a:t>dimensions of features of the dataset help in visualizing the data quickly.</a:t>
            </a:r>
          </a:p>
          <a:p>
            <a:pPr marL="514350" indent="-514350" algn="just">
              <a:buFont typeface="+mj-lt"/>
              <a:buAutoNum type="arabicPeriod"/>
            </a:pPr>
            <a:r>
              <a:rPr lang="en-US" dirty="0" smtClean="0"/>
              <a:t>It </a:t>
            </a:r>
            <a:r>
              <a:rPr lang="en-US" dirty="0"/>
              <a:t>removes the redundant </a:t>
            </a:r>
            <a:r>
              <a:rPr lang="en-US" dirty="0" smtClean="0"/>
              <a:t>features.</a:t>
            </a:r>
            <a:endParaRPr lang="en-US" dirty="0"/>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3915365985"/>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320107"/>
            <a:ext cx="9326880" cy="1325563"/>
          </a:xfrm>
        </p:spPr>
        <p:txBody>
          <a:bodyPr>
            <a:normAutofit/>
          </a:bodyPr>
          <a:lstStyle/>
          <a:p>
            <a:pPr algn="just"/>
            <a:r>
              <a:rPr lang="en-US" sz="4000" b="1" dirty="0"/>
              <a:t>Disadvantages of dimensionality Reduction</a:t>
            </a:r>
            <a:endParaRPr lang="en-US" sz="4000" b="1" dirty="0"/>
          </a:p>
        </p:txBody>
      </p:sp>
      <p:sp>
        <p:nvSpPr>
          <p:cNvPr id="3" name="Content Placeholder 2"/>
          <p:cNvSpPr>
            <a:spLocks noGrp="1"/>
          </p:cNvSpPr>
          <p:nvPr>
            <p:ph idx="1"/>
          </p:nvPr>
        </p:nvSpPr>
        <p:spPr>
          <a:xfrm>
            <a:off x="418010" y="1645670"/>
            <a:ext cx="11260183" cy="4351338"/>
          </a:xfrm>
        </p:spPr>
        <p:txBody>
          <a:bodyPr>
            <a:normAutofit/>
          </a:bodyPr>
          <a:lstStyle/>
          <a:p>
            <a:pPr algn="just"/>
            <a:r>
              <a:rPr lang="en-US" dirty="0" smtClean="0"/>
              <a:t>There </a:t>
            </a:r>
            <a:r>
              <a:rPr lang="en-US" dirty="0"/>
              <a:t>are also some disadvantages of applying the dimensionality reduction, which are given below:</a:t>
            </a:r>
          </a:p>
          <a:p>
            <a:pPr marL="514350" indent="-514350" algn="just">
              <a:buFont typeface="+mj-lt"/>
              <a:buAutoNum type="arabicPeriod"/>
            </a:pPr>
            <a:r>
              <a:rPr lang="en-US" dirty="0" smtClean="0"/>
              <a:t>Some </a:t>
            </a:r>
            <a:r>
              <a:rPr lang="en-US" dirty="0"/>
              <a:t>data may be lost due to dimensionality reduction.</a:t>
            </a:r>
          </a:p>
          <a:p>
            <a:pPr marL="514350" indent="-514350" algn="just">
              <a:buFont typeface="+mj-lt"/>
              <a:buAutoNum type="arabicPeriod"/>
            </a:pPr>
            <a:r>
              <a:rPr lang="en-US" dirty="0" smtClean="0"/>
              <a:t>In </a:t>
            </a:r>
            <a:r>
              <a:rPr lang="en-US" dirty="0"/>
              <a:t>the PCA dimensionality reduction technique, sometimes the principal components required to consider are unknown.</a:t>
            </a:r>
          </a:p>
        </p:txBody>
      </p:sp>
      <p:pic>
        <p:nvPicPr>
          <p:cNvPr id="5" name="Picture 4"/>
          <p:cNvPicPr/>
          <p:nvPr/>
        </p:nvPicPr>
        <p:blipFill>
          <a:blip r:embed="rId2" cstate="print"/>
          <a:srcRect r="1735" b="24675"/>
          <a:stretch>
            <a:fillRect/>
          </a:stretch>
        </p:blipFill>
        <p:spPr>
          <a:xfrm>
            <a:off x="9973084" y="0"/>
            <a:ext cx="2110060" cy="982889"/>
          </a:xfrm>
          <a:prstGeom prst="rect">
            <a:avLst/>
          </a:prstGeom>
        </p:spPr>
      </p:pic>
    </p:spTree>
    <p:extLst>
      <p:ext uri="{BB962C8B-B14F-4D97-AF65-F5344CB8AC3E}">
        <p14:creationId xmlns:p14="http://schemas.microsoft.com/office/powerpoint/2010/main" val="235197545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5767</TotalTime>
  <Words>1430</Words>
  <Application>Microsoft Office PowerPoint</Application>
  <PresentationFormat>Widescreen</PresentationFormat>
  <Paragraphs>219</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Times New Roman</vt:lpstr>
      <vt:lpstr>var(--font-secondary)</vt:lpstr>
      <vt:lpstr>Office Theme</vt:lpstr>
      <vt:lpstr>BCAC 0017  FUNDAMENTALS OF MACHINE LEARNING</vt:lpstr>
      <vt:lpstr>Section 7 Dimensionality Reduction : </vt:lpstr>
      <vt:lpstr>Dimensionality Reduction</vt:lpstr>
      <vt:lpstr>PowerPoint Presentation</vt:lpstr>
      <vt:lpstr>Dimensionality Reduction</vt:lpstr>
      <vt:lpstr>Dimensionality Reduction</vt:lpstr>
      <vt:lpstr>Dimensionality Reduction</vt:lpstr>
      <vt:lpstr>Dimensionality Reduction</vt:lpstr>
      <vt:lpstr>Disadvantages of dimensionality Reduction</vt:lpstr>
      <vt:lpstr>Approaches of Dimension Reduction</vt:lpstr>
      <vt:lpstr>Feature Selection</vt:lpstr>
      <vt:lpstr>Feature Extraction:</vt:lpstr>
      <vt:lpstr>PowerPoint Presentation</vt:lpstr>
      <vt:lpstr>PowerPoint Presentation</vt:lpstr>
      <vt:lpstr>Feature Selection</vt:lpstr>
      <vt:lpstr>Feature Selection</vt:lpstr>
      <vt:lpstr>Feature Selection</vt:lpstr>
      <vt:lpstr>Feature Selection</vt:lpstr>
      <vt:lpstr>Feature Selection</vt:lpstr>
      <vt:lpstr>Feature Extraction</vt:lpstr>
      <vt:lpstr>Feature Extraction</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Principal Component Analysis (PCA) Code</vt:lpstr>
      <vt:lpstr>References</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 Using VB.Net BCA 6002 Module-1</dc:title>
  <dc:creator>Vinod Jain</dc:creator>
  <cp:lastModifiedBy>A</cp:lastModifiedBy>
  <cp:revision>879</cp:revision>
  <dcterms:created xsi:type="dcterms:W3CDTF">2020-01-06T03:50:22Z</dcterms:created>
  <dcterms:modified xsi:type="dcterms:W3CDTF">2023-11-25T16:53:38Z</dcterms:modified>
</cp:coreProperties>
</file>