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651" r:id="rId3"/>
    <p:sldId id="1257" r:id="rId4"/>
    <p:sldId id="1331" r:id="rId5"/>
    <p:sldId id="1329" r:id="rId6"/>
    <p:sldId id="1330" r:id="rId7"/>
    <p:sldId id="1322" r:id="rId8"/>
    <p:sldId id="1332" r:id="rId9"/>
    <p:sldId id="1323" r:id="rId10"/>
    <p:sldId id="1324" r:id="rId11"/>
    <p:sldId id="1333" r:id="rId12"/>
    <p:sldId id="1325" r:id="rId13"/>
    <p:sldId id="1326" r:id="rId14"/>
    <p:sldId id="1327" r:id="rId15"/>
    <p:sldId id="1328" r:id="rId16"/>
    <p:sldId id="1334" r:id="rId17"/>
    <p:sldId id="1321" r:id="rId18"/>
    <p:sldId id="1258" r:id="rId19"/>
    <p:sldId id="1335" r:id="rId20"/>
    <p:sldId id="1336" r:id="rId21"/>
    <p:sldId id="1341" r:id="rId22"/>
    <p:sldId id="1350" r:id="rId23"/>
    <p:sldId id="1351" r:id="rId24"/>
    <p:sldId id="1338" r:id="rId25"/>
    <p:sldId id="1342" r:id="rId26"/>
    <p:sldId id="1339" r:id="rId27"/>
    <p:sldId id="1340" r:id="rId28"/>
    <p:sldId id="1362" r:id="rId29"/>
    <p:sldId id="1363" r:id="rId30"/>
    <p:sldId id="1364" r:id="rId31"/>
    <p:sldId id="1352" r:id="rId32"/>
    <p:sldId id="1353" r:id="rId33"/>
    <p:sldId id="1354" r:id="rId34"/>
    <p:sldId id="1356" r:id="rId35"/>
    <p:sldId id="1357" r:id="rId36"/>
    <p:sldId id="1358" r:id="rId37"/>
    <p:sldId id="1359" r:id="rId38"/>
    <p:sldId id="1320" r:id="rId39"/>
    <p:sldId id="1369" r:id="rId40"/>
    <p:sldId id="1368" r:id="rId41"/>
    <p:sldId id="1365" r:id="rId42"/>
    <p:sldId id="1370" r:id="rId43"/>
    <p:sldId id="1303" r:id="rId44"/>
    <p:sldId id="1304" r:id="rId45"/>
    <p:sldId id="1305" r:id="rId46"/>
    <p:sldId id="1306" r:id="rId47"/>
    <p:sldId id="1371" r:id="rId48"/>
    <p:sldId id="1307" r:id="rId49"/>
    <p:sldId id="1308" r:id="rId50"/>
    <p:sldId id="1372" r:id="rId51"/>
    <p:sldId id="1309" r:id="rId52"/>
    <p:sldId id="1310" r:id="rId53"/>
    <p:sldId id="1311" r:id="rId54"/>
    <p:sldId id="1312" r:id="rId55"/>
    <p:sldId id="1373" r:id="rId56"/>
    <p:sldId id="1374" r:id="rId57"/>
    <p:sldId id="1375" r:id="rId58"/>
    <p:sldId id="1377" r:id="rId59"/>
    <p:sldId id="1319" r:id="rId60"/>
    <p:sldId id="1260" r:id="rId61"/>
    <p:sldId id="1388" r:id="rId62"/>
    <p:sldId id="1378" r:id="rId63"/>
    <p:sldId id="1379" r:id="rId64"/>
    <p:sldId id="1380" r:id="rId65"/>
    <p:sldId id="1313" r:id="rId66"/>
    <p:sldId id="1314" r:id="rId67"/>
    <p:sldId id="1384" r:id="rId68"/>
    <p:sldId id="1385" r:id="rId69"/>
    <p:sldId id="1386" r:id="rId70"/>
    <p:sldId id="1387" r:id="rId71"/>
    <p:sldId id="1291" r:id="rId72"/>
    <p:sldId id="884"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1" d="100"/>
          <a:sy n="81" d="100"/>
        </p:scale>
        <p:origin x="590"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1614607896"/>
      </p:ext>
    </p:extLst>
  </p:cSld>
  <p:clrMapOvr>
    <a:masterClrMapping/>
  </p:clrMapOvr>
  <p:transition spd="slow">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1634245603"/>
      </p:ext>
    </p:extLst>
  </p:cSld>
  <p:clrMapOvr>
    <a:masterClrMapping/>
  </p:clrMapOvr>
  <p:transition spd="slow">
    <p:wipe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4151290016"/>
      </p:ext>
    </p:extLst>
  </p:cSld>
  <p:clrMapOvr>
    <a:masterClrMapping/>
  </p:clrMapOvr>
  <p:transition spd="slow">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322405757"/>
      </p:ext>
    </p:extLst>
  </p:cSld>
  <p:clrMapOvr>
    <a:masterClrMapping/>
  </p:clrMapOvr>
  <p:transition spd="slow">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3B00-F499-4404-8928-9CFFB6411072}"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757256344"/>
      </p:ext>
    </p:extLst>
  </p:cSld>
  <p:clrMapOvr>
    <a:masterClrMapping/>
  </p:clrMapOvr>
  <p:transition spd="slow">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2C3B00-F499-4404-8928-9CFFB6411072}"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314487998"/>
      </p:ext>
    </p:extLst>
  </p:cSld>
  <p:clrMapOvr>
    <a:masterClrMapping/>
  </p:clrMapOvr>
  <p:transition spd="slow">
    <p:wipe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2C3B00-F499-4404-8928-9CFFB6411072}" type="datetimeFigureOut">
              <a:rPr lang="en-US" smtClean="0"/>
              <a:pPr/>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400926346"/>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2C3B00-F499-4404-8928-9CFFB6411072}" type="datetimeFigureOut">
              <a:rPr lang="en-US" smtClean="0"/>
              <a:pPr/>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3720690515"/>
      </p:ext>
    </p:extLst>
  </p:cSld>
  <p:clrMapOvr>
    <a:masterClrMapping/>
  </p:clrMapOvr>
  <p:transition spd="slow">
    <p:wipe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C3B00-F499-4404-8928-9CFFB6411072}" type="datetimeFigureOut">
              <a:rPr lang="en-US" smtClean="0"/>
              <a:pPr/>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891135699"/>
      </p:ext>
    </p:extLst>
  </p:cSld>
  <p:clrMapOvr>
    <a:masterClrMapping/>
  </p:clrMapOvr>
  <p:transition spd="slow">
    <p:wipe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2C3B00-F499-4404-8928-9CFFB6411072}"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549714715"/>
      </p:ext>
    </p:extLst>
  </p:cSld>
  <p:clrMapOvr>
    <a:masterClrMapping/>
  </p:clrMapOvr>
  <p:transition spd="slow">
    <p:wipe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2C3B00-F499-4404-8928-9CFFB6411072}"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3994968118"/>
      </p:ext>
    </p:extLst>
  </p:cSld>
  <p:clrMapOvr>
    <a:masterClrMapping/>
  </p:clrMapOvr>
  <p:transition spd="slow">
    <p:wipe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C3B00-F499-4404-8928-9CFFB6411072}" type="datetimeFigureOut">
              <a:rPr lang="en-US" smtClean="0"/>
              <a:pPr/>
              <a:t>11/24/2023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32DDB-B156-4DA6-8D1D-4CE06B7B4C64}" type="slidenum">
              <a:rPr lang="en-US" smtClean="0"/>
              <a:pPr/>
              <a:t>‹#›</a:t>
            </a:fld>
            <a:endParaRPr lang="en-US"/>
          </a:p>
        </p:txBody>
      </p:sp>
    </p:spTree>
    <p:extLst>
      <p:ext uri="{BB962C8B-B14F-4D97-AF65-F5344CB8AC3E}">
        <p14:creationId xmlns:p14="http://schemas.microsoft.com/office/powerpoint/2010/main" val="3362030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ikit-learn.org/stable/modules/classes.html#module-sklearn.datasets"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scikit-learn.org/stable/modules/generated/sklearn.datasets.make_classification.html"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ikit-learn.org/stable/modules/classes.html#module-sklearn.sv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hyperlink" Target="https://www.geeksforgeeks.org/support-vector-machine-algorithm/" TargetMode="External"/><Relationship Id="rId2" Type="http://schemas.openxmlformats.org/officeDocument/2006/relationships/hyperlink" Target="https://www.geeksforgeeks.org/introduction-to-support-vector-machines-sv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javatpoint.com/machine-learning-support-vector-machine-algorithm" TargetMode="External"/><Relationship Id="rId2" Type="http://schemas.openxmlformats.org/officeDocument/2006/relationships/hyperlink" Target="https://www.javatpoint.com/k-nearest-neighbor-algorithm-for-machine-learning"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javatpoint.com/logistic-regression-in-machine-learning" TargetMode="Externa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javatpoint.com/machine-learning-decision-tree-classification-algorithm" TargetMode="External"/><Relationship Id="rId2" Type="http://schemas.openxmlformats.org/officeDocument/2006/relationships/hyperlink" Target="https://www.kaggle.com/datasets/erscodingzone/user-datacsv"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avatpoint.com/bayes-theorem-in-artifical-intelligence"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27910"/>
            <a:ext cx="9144000" cy="2473438"/>
          </a:xfrm>
        </p:spPr>
        <p:txBody>
          <a:bodyPr>
            <a:normAutofit fontScale="90000"/>
          </a:bodyPr>
          <a:lstStyle/>
          <a:p>
            <a:r>
              <a:rPr lang="en-US" b="1" dirty="0"/>
              <a:t>BCAC 0017 </a:t>
            </a:r>
            <a:r>
              <a:rPr lang="en-US" b="1" dirty="0" smtClean="0"/>
              <a:t/>
            </a:r>
            <a:br>
              <a:rPr lang="en-US" b="1" dirty="0" smtClean="0"/>
            </a:br>
            <a:r>
              <a:rPr lang="en-US" b="1" dirty="0" smtClean="0"/>
              <a:t>FUNDAMENTALS </a:t>
            </a:r>
            <a:r>
              <a:rPr lang="en-US" b="1" dirty="0"/>
              <a:t>OF MACHINE LEARNING</a:t>
            </a:r>
            <a:endParaRPr lang="en-IN" dirty="0"/>
          </a:p>
        </p:txBody>
      </p:sp>
      <p:sp>
        <p:nvSpPr>
          <p:cNvPr id="3" name="Subtitle 2"/>
          <p:cNvSpPr>
            <a:spLocks noGrp="1"/>
          </p:cNvSpPr>
          <p:nvPr>
            <p:ph type="subTitle" idx="1"/>
          </p:nvPr>
        </p:nvSpPr>
        <p:spPr>
          <a:xfrm>
            <a:off x="1524000" y="5091203"/>
            <a:ext cx="9144000" cy="1655762"/>
          </a:xfrm>
        </p:spPr>
        <p:txBody>
          <a:bodyPr>
            <a:normAutofit fontScale="70000" lnSpcReduction="20000"/>
          </a:bodyPr>
          <a:lstStyle/>
          <a:p>
            <a:r>
              <a:rPr lang="en-US" sz="3600" dirty="0" smtClean="0"/>
              <a:t>Faculty Name </a:t>
            </a:r>
          </a:p>
          <a:p>
            <a:r>
              <a:rPr lang="en-US" sz="3600" dirty="0" smtClean="0"/>
              <a:t> Mr. Sachin Sharma, Dr. Vinod Jain, Dr. Manu </a:t>
            </a:r>
            <a:r>
              <a:rPr lang="en-US" sz="3600" dirty="0" err="1" smtClean="0"/>
              <a:t>Banga</a:t>
            </a:r>
            <a:r>
              <a:rPr lang="en-US" sz="3600" dirty="0" smtClean="0"/>
              <a:t>,</a:t>
            </a:r>
          </a:p>
          <a:p>
            <a:r>
              <a:rPr lang="en-US" sz="3600" dirty="0" smtClean="0"/>
              <a:t> </a:t>
            </a:r>
            <a:r>
              <a:rPr lang="en-US" sz="3600" dirty="0" err="1"/>
              <a:t>Ms.Paromita</a:t>
            </a:r>
            <a:r>
              <a:rPr lang="en-US" sz="3600" dirty="0"/>
              <a:t> </a:t>
            </a:r>
            <a:r>
              <a:rPr lang="en-US" sz="3600" dirty="0" err="1" smtClean="0"/>
              <a:t>Goswami</a:t>
            </a:r>
            <a:r>
              <a:rPr lang="en-US" sz="3600" dirty="0"/>
              <a:t>, </a:t>
            </a:r>
            <a:r>
              <a:rPr lang="en-US" sz="3600" dirty="0" err="1"/>
              <a:t>Ms.Chestha</a:t>
            </a:r>
            <a:r>
              <a:rPr lang="en-US" sz="3600" dirty="0"/>
              <a:t> </a:t>
            </a:r>
            <a:r>
              <a:rPr lang="en-US" sz="3600" dirty="0" smtClean="0"/>
              <a:t>Bhardwaj</a:t>
            </a:r>
          </a:p>
          <a:p>
            <a:r>
              <a:rPr lang="en-US" sz="3600" dirty="0" smtClean="0"/>
              <a:t>	</a:t>
            </a:r>
            <a:endParaRPr lang="en-US" sz="3600" dirty="0"/>
          </a:p>
        </p:txBody>
      </p:sp>
      <p:pic>
        <p:nvPicPr>
          <p:cNvPr id="5" name="Picture 4"/>
          <p:cNvPicPr/>
          <p:nvPr/>
        </p:nvPicPr>
        <p:blipFill>
          <a:blip r:embed="rId2" cstate="print"/>
          <a:srcRect r="1735" b="24675"/>
          <a:stretch>
            <a:fillRect/>
          </a:stretch>
        </p:blipFill>
        <p:spPr>
          <a:xfrm>
            <a:off x="4695689" y="47399"/>
            <a:ext cx="2110060" cy="982889"/>
          </a:xfrm>
          <a:prstGeom prst="rect">
            <a:avLst/>
          </a:prstGeom>
        </p:spPr>
      </p:pic>
      <p:sp>
        <p:nvSpPr>
          <p:cNvPr id="6" name="Title 1"/>
          <p:cNvSpPr txBox="1">
            <a:spLocks/>
          </p:cNvSpPr>
          <p:nvPr/>
        </p:nvSpPr>
        <p:spPr>
          <a:xfrm>
            <a:off x="1219199" y="3898969"/>
            <a:ext cx="9144000" cy="9181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1800" b="1" dirty="0" smtClean="0"/>
          </a:p>
          <a:p>
            <a:r>
              <a:rPr lang="en-IN" sz="4400" b="1" dirty="0"/>
              <a:t>Section 8 Supervised Learning: </a:t>
            </a:r>
            <a:endParaRPr lang="en-IN" sz="4400" dirty="0"/>
          </a:p>
          <a:p>
            <a:endParaRPr lang="en-IN" sz="1100" b="1" dirty="0">
              <a:solidFill>
                <a:srgbClr val="FF0000"/>
              </a:solidFill>
            </a:endParaRPr>
          </a:p>
        </p:txBody>
      </p:sp>
    </p:spTree>
    <p:extLst>
      <p:ext uri="{BB962C8B-B14F-4D97-AF65-F5344CB8AC3E}">
        <p14:creationId xmlns:p14="http://schemas.microsoft.com/office/powerpoint/2010/main" val="3141931060"/>
      </p:ext>
    </p:extLst>
  </p:cSld>
  <p:clrMapOvr>
    <a:masterClrMapping/>
  </p:clrMapOvr>
  <p:transition spd="slow">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smtClean="0"/>
              <a:t>Supervised </a:t>
            </a:r>
            <a:r>
              <a:rPr lang="en-US" b="1" dirty="0"/>
              <a:t>Learning: </a:t>
            </a:r>
            <a:r>
              <a:rPr lang="en-US" dirty="0"/>
              <a:t/>
            </a:r>
            <a:br>
              <a:rPr lang="en-US" dirty="0"/>
            </a:b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Now, after training, we test our model using the test set, and the task of the model is to identify the shape.</a:t>
            </a:r>
          </a:p>
          <a:p>
            <a:pPr algn="just"/>
            <a:r>
              <a:rPr lang="en-IN" dirty="0"/>
              <a:t>The machine is already trained on all types of shapes, and when it finds a new shape, it classifies the shape on the bases of a number of sides, and predicts the output.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83584046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889" y="520191"/>
            <a:ext cx="11283884" cy="6001964"/>
          </a:xfrm>
          <a:prstGeom prst="rect">
            <a:avLst/>
          </a:prstGeom>
        </p:spPr>
        <p:txBody>
          <a:bodyPr wrap="square">
            <a:spAutoFit/>
          </a:bodyPr>
          <a:lstStyle/>
          <a:p>
            <a:pPr algn="just">
              <a:lnSpc>
                <a:spcPct val="107000"/>
              </a:lnSpc>
              <a:spcBef>
                <a:spcPts val="200"/>
              </a:spcBef>
              <a:spcAft>
                <a:spcPts val="0"/>
              </a:spcAft>
            </a:pPr>
            <a:r>
              <a:rPr lang="en-IN" sz="3600" b="1" dirty="0">
                <a:solidFill>
                  <a:srgbClr val="610B38"/>
                </a:solidFill>
                <a:latin typeface="Helvetica" panose="020B0604020202020204" pitchFamily="34" charset="0"/>
                <a:ea typeface="Times New Roman" panose="02020603050405020304" pitchFamily="18" charset="0"/>
                <a:cs typeface="Times New Roman" panose="02020603050405020304" pitchFamily="18" charset="0"/>
              </a:rPr>
              <a:t>Steps Involved in Supervised Learning:</a:t>
            </a:r>
            <a:endParaRPr lang="en-IN" sz="24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457200" lvl="0" indent="-457200" algn="just">
              <a:spcBef>
                <a:spcPts val="300"/>
              </a:spcBef>
              <a:spcAft>
                <a:spcPts val="800"/>
              </a:spcAft>
              <a:buSzPct val="100000"/>
              <a:buFont typeface="+mj-lt"/>
              <a:buAutoNum type="arabicPeriod"/>
              <a:tabLst>
                <a:tab pos="457200" algn="l"/>
              </a:tabLst>
            </a:pPr>
            <a:r>
              <a:rPr lang="en-IN"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First Determine the type of training </a:t>
            </a:r>
            <a:r>
              <a:rPr lang="en-IN" sz="2400"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dataset</a:t>
            </a:r>
          </a:p>
          <a:p>
            <a:pPr marL="457200" lvl="0" indent="-457200" algn="just">
              <a:spcBef>
                <a:spcPts val="300"/>
              </a:spcBef>
              <a:spcAft>
                <a:spcPts val="800"/>
              </a:spcAft>
              <a:buSzPct val="100000"/>
              <a:buFont typeface="+mj-lt"/>
              <a:buAutoNum type="arabicPeriod"/>
              <a:tabLst>
                <a:tab pos="457200" algn="l"/>
              </a:tabLst>
            </a:pPr>
            <a:r>
              <a:rPr lang="en-IN" sz="2400"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Collect/Gather </a:t>
            </a:r>
            <a:r>
              <a:rPr lang="en-IN"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the labelled training data.</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spcBef>
                <a:spcPts val="300"/>
              </a:spcBef>
              <a:spcAft>
                <a:spcPts val="800"/>
              </a:spcAft>
              <a:buSzPct val="100000"/>
              <a:buFont typeface="+mj-lt"/>
              <a:buAutoNum type="arabicPeriod"/>
              <a:tabLst>
                <a:tab pos="457200" algn="l"/>
              </a:tabLst>
            </a:pPr>
            <a:r>
              <a:rPr lang="en-IN"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Split the training dataset into training </a:t>
            </a:r>
            <a:r>
              <a:rPr lang="en-IN" sz="24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dataset, test dataset, and validation dataset</a:t>
            </a:r>
            <a:r>
              <a:rPr lang="en-IN"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spcBef>
                <a:spcPts val="300"/>
              </a:spcBef>
              <a:spcAft>
                <a:spcPts val="800"/>
              </a:spcAft>
              <a:buSzPct val="100000"/>
              <a:buFont typeface="+mj-lt"/>
              <a:buAutoNum type="arabicPeriod"/>
              <a:tabLst>
                <a:tab pos="457200" algn="l"/>
              </a:tabLst>
            </a:pPr>
            <a:r>
              <a:rPr lang="en-IN"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Determine the input features of the training dataset, which should have enough knowledge so that the model can accurately predict the output.</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spcBef>
                <a:spcPts val="300"/>
              </a:spcBef>
              <a:spcAft>
                <a:spcPts val="800"/>
              </a:spcAft>
              <a:buSzPct val="100000"/>
              <a:buFont typeface="+mj-lt"/>
              <a:buAutoNum type="arabicPeriod"/>
              <a:tabLst>
                <a:tab pos="457200" algn="l"/>
              </a:tabLst>
            </a:pPr>
            <a:r>
              <a:rPr lang="en-IN"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Determine the suitable algorithm for the model, such as support vector machine, decision tree, etc.</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spcBef>
                <a:spcPts val="300"/>
              </a:spcBef>
              <a:spcAft>
                <a:spcPts val="800"/>
              </a:spcAft>
              <a:buSzPct val="100000"/>
              <a:buFont typeface="+mj-lt"/>
              <a:buAutoNum type="arabicPeriod"/>
              <a:tabLst>
                <a:tab pos="457200" algn="l"/>
              </a:tabLst>
            </a:pPr>
            <a:r>
              <a:rPr lang="en-IN"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Execute the algorithm on the training dataset. Sometimes we need validation sets as the control parameters, which are the subset of training datasets.</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spcBef>
                <a:spcPts val="300"/>
              </a:spcBef>
              <a:spcAft>
                <a:spcPts val="800"/>
              </a:spcAft>
              <a:buSzPct val="100000"/>
              <a:buFont typeface="+mj-lt"/>
              <a:buAutoNum type="arabicPeriod"/>
              <a:tabLst>
                <a:tab pos="457200" algn="l"/>
              </a:tabLst>
            </a:pPr>
            <a:r>
              <a:rPr lang="en-IN"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Evaluate the accuracy of the model by providing the test set. If the model predicts the correct output, which means our model is accurate</a:t>
            </a:r>
            <a:r>
              <a:rPr lang="en-IN" sz="2400"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185265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smtClean="0"/>
              <a:t>Supervised </a:t>
            </a:r>
            <a:r>
              <a:rPr lang="en-US" b="1" dirty="0"/>
              <a:t>Learning: </a:t>
            </a:r>
            <a:r>
              <a:rPr lang="en-US" dirty="0"/>
              <a:t/>
            </a:r>
            <a:br>
              <a:rPr lang="en-US" dirty="0"/>
            </a:b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IN" b="1" dirty="0"/>
              <a:t>Types of supervised Machine learning Algorithms:</a:t>
            </a:r>
          </a:p>
          <a:p>
            <a:r>
              <a:rPr lang="en-IN" dirty="0"/>
              <a:t>Supervised learning can be further divided into two types of problems:</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Picture 5" descr="Supervised Machine learning"/>
          <p:cNvPicPr/>
          <p:nvPr/>
        </p:nvPicPr>
        <p:blipFill>
          <a:blip r:embed="rId3">
            <a:extLst>
              <a:ext uri="{28A0092B-C50C-407E-A947-70E740481C1C}">
                <a14:useLocalDpi xmlns:a14="http://schemas.microsoft.com/office/drawing/2010/main" val="0"/>
              </a:ext>
            </a:extLst>
          </a:blip>
          <a:srcRect/>
          <a:stretch>
            <a:fillRect/>
          </a:stretch>
        </p:blipFill>
        <p:spPr bwMode="auto">
          <a:xfrm>
            <a:off x="2531882" y="2971233"/>
            <a:ext cx="6074790" cy="3264423"/>
          </a:xfrm>
          <a:prstGeom prst="rect">
            <a:avLst/>
          </a:prstGeom>
          <a:noFill/>
          <a:ln>
            <a:noFill/>
          </a:ln>
        </p:spPr>
      </p:pic>
    </p:spTree>
    <p:extLst>
      <p:ext uri="{BB962C8B-B14F-4D97-AF65-F5344CB8AC3E}">
        <p14:creationId xmlns:p14="http://schemas.microsoft.com/office/powerpoint/2010/main" val="195801048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smtClean="0"/>
              <a:t>Supervised </a:t>
            </a:r>
            <a:r>
              <a:rPr lang="en-US" b="1" dirty="0"/>
              <a:t>Learning: </a:t>
            </a:r>
            <a:r>
              <a:rPr lang="en-US" dirty="0"/>
              <a:t/>
            </a:r>
            <a:br>
              <a:rPr lang="en-US" dirty="0"/>
            </a:br>
            <a:endParaRPr lang="en-IN" b="1" dirty="0"/>
          </a:p>
        </p:txBody>
      </p:sp>
      <p:sp>
        <p:nvSpPr>
          <p:cNvPr id="3" name="Content Placeholder 2"/>
          <p:cNvSpPr>
            <a:spLocks noGrp="1"/>
          </p:cNvSpPr>
          <p:nvPr>
            <p:ph idx="1"/>
          </p:nvPr>
        </p:nvSpPr>
        <p:spPr>
          <a:xfrm>
            <a:off x="418010" y="1645670"/>
            <a:ext cx="11260183" cy="4642008"/>
          </a:xfrm>
        </p:spPr>
        <p:txBody>
          <a:bodyPr>
            <a:normAutofit fontScale="92500" lnSpcReduction="20000"/>
          </a:bodyPr>
          <a:lstStyle/>
          <a:p>
            <a:pPr algn="just"/>
            <a:r>
              <a:rPr lang="en-IN" b="1" dirty="0"/>
              <a:t>1. Regression</a:t>
            </a:r>
            <a:endParaRPr lang="en-IN" dirty="0"/>
          </a:p>
          <a:p>
            <a:pPr algn="just"/>
            <a:r>
              <a:rPr lang="en-IN" dirty="0"/>
              <a:t>Regression algorithms are used if there is a relationship between the input variable and the output variable. </a:t>
            </a:r>
            <a:endParaRPr lang="en-IN" dirty="0" smtClean="0"/>
          </a:p>
          <a:p>
            <a:pPr algn="just"/>
            <a:r>
              <a:rPr lang="en-IN" dirty="0" smtClean="0"/>
              <a:t>It </a:t>
            </a:r>
            <a:r>
              <a:rPr lang="en-IN" dirty="0"/>
              <a:t>is used for the prediction of continuous variables, such as Weather forecasting, Market Trends, etc. </a:t>
            </a:r>
            <a:endParaRPr lang="en-IN" dirty="0" smtClean="0"/>
          </a:p>
          <a:p>
            <a:pPr algn="just"/>
            <a:r>
              <a:rPr lang="en-IN" dirty="0" smtClean="0"/>
              <a:t>Below </a:t>
            </a:r>
            <a:r>
              <a:rPr lang="en-IN" dirty="0"/>
              <a:t>are some popular Regression algorithms which come under supervised learning:</a:t>
            </a:r>
          </a:p>
          <a:p>
            <a:pPr marL="514350" lvl="0" indent="-514350" algn="just">
              <a:buFont typeface="+mj-lt"/>
              <a:buAutoNum type="arabicPeriod"/>
            </a:pPr>
            <a:r>
              <a:rPr lang="en-IN" dirty="0"/>
              <a:t>Linear Regression</a:t>
            </a:r>
          </a:p>
          <a:p>
            <a:pPr marL="514350" lvl="0" indent="-514350" algn="just">
              <a:buFont typeface="+mj-lt"/>
              <a:buAutoNum type="arabicPeriod"/>
            </a:pPr>
            <a:r>
              <a:rPr lang="en-IN" dirty="0"/>
              <a:t>Regression Trees</a:t>
            </a:r>
          </a:p>
          <a:p>
            <a:pPr marL="514350" lvl="0" indent="-514350" algn="just">
              <a:buFont typeface="+mj-lt"/>
              <a:buAutoNum type="arabicPeriod"/>
            </a:pPr>
            <a:r>
              <a:rPr lang="en-IN" dirty="0"/>
              <a:t>Non-Linear Regression</a:t>
            </a:r>
          </a:p>
          <a:p>
            <a:pPr marL="514350" lvl="0" indent="-514350" algn="just">
              <a:buFont typeface="+mj-lt"/>
              <a:buAutoNum type="arabicPeriod"/>
            </a:pPr>
            <a:r>
              <a:rPr lang="en-IN" dirty="0"/>
              <a:t>Bayesian Linear Regression</a:t>
            </a:r>
          </a:p>
          <a:p>
            <a:pPr marL="514350" lvl="0" indent="-514350" algn="just">
              <a:buFont typeface="+mj-lt"/>
              <a:buAutoNum type="arabicPeriod"/>
            </a:pPr>
            <a:r>
              <a:rPr lang="en-IN" dirty="0"/>
              <a:t>Polynomial Regression</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422041953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smtClean="0"/>
              <a:t>Supervised </a:t>
            </a:r>
            <a:r>
              <a:rPr lang="en-US" b="1" dirty="0"/>
              <a:t>Learning: </a:t>
            </a:r>
            <a:r>
              <a:rPr lang="en-US" dirty="0"/>
              <a:t/>
            </a:r>
            <a:br>
              <a:rPr lang="en-US" dirty="0"/>
            </a:br>
            <a:endParaRPr lang="en-IN" b="1" dirty="0"/>
          </a:p>
        </p:txBody>
      </p:sp>
      <p:sp>
        <p:nvSpPr>
          <p:cNvPr id="3" name="Content Placeholder 2"/>
          <p:cNvSpPr>
            <a:spLocks noGrp="1"/>
          </p:cNvSpPr>
          <p:nvPr>
            <p:ph idx="1"/>
          </p:nvPr>
        </p:nvSpPr>
        <p:spPr>
          <a:xfrm>
            <a:off x="418010" y="1645670"/>
            <a:ext cx="11260183" cy="4971946"/>
          </a:xfrm>
        </p:spPr>
        <p:txBody>
          <a:bodyPr>
            <a:normAutofit/>
          </a:bodyPr>
          <a:lstStyle/>
          <a:p>
            <a:pPr algn="just"/>
            <a:r>
              <a:rPr lang="en-IN" b="1" dirty="0"/>
              <a:t>2. Classification</a:t>
            </a:r>
            <a:endParaRPr lang="en-IN" dirty="0"/>
          </a:p>
          <a:p>
            <a:pPr algn="just"/>
            <a:r>
              <a:rPr lang="en-IN" dirty="0"/>
              <a:t>Classification algorithms are used when the output variable is categorical, which means there are two classes such as Yes-No, Male-Female, True-false, etc.</a:t>
            </a:r>
          </a:p>
          <a:p>
            <a:pPr marL="514350" lvl="0" indent="-514350" algn="just">
              <a:buFont typeface="+mj-lt"/>
              <a:buAutoNum type="arabicPeriod"/>
            </a:pPr>
            <a:r>
              <a:rPr lang="en-US" b="1" dirty="0" smtClean="0"/>
              <a:t>Support </a:t>
            </a:r>
            <a:r>
              <a:rPr lang="en-US" b="1" dirty="0"/>
              <a:t>Vector </a:t>
            </a:r>
            <a:r>
              <a:rPr lang="en-US" b="1" dirty="0" smtClean="0"/>
              <a:t>Machine</a:t>
            </a:r>
          </a:p>
          <a:p>
            <a:pPr marL="514350" lvl="0" indent="-514350" algn="just">
              <a:buFont typeface="+mj-lt"/>
              <a:buAutoNum type="arabicPeriod"/>
            </a:pPr>
            <a:r>
              <a:rPr lang="en-US" b="1" dirty="0" smtClean="0"/>
              <a:t>Decision Tree</a:t>
            </a:r>
          </a:p>
          <a:p>
            <a:pPr marL="514350" lvl="0" indent="-514350" algn="just">
              <a:buFont typeface="+mj-lt"/>
              <a:buAutoNum type="arabicPeriod"/>
            </a:pPr>
            <a:r>
              <a:rPr lang="en-US" b="1" dirty="0" smtClean="0"/>
              <a:t>Naïve </a:t>
            </a:r>
            <a:r>
              <a:rPr lang="en-US" b="1" dirty="0"/>
              <a:t>Bayes Classifier</a:t>
            </a:r>
            <a:r>
              <a:rPr lang="en-US" b="1" dirty="0" smtClean="0"/>
              <a:t>.</a:t>
            </a:r>
          </a:p>
          <a:p>
            <a:pPr marL="514350" indent="-514350" algn="just">
              <a:buFont typeface="+mj-lt"/>
              <a:buAutoNum type="arabicPeriod"/>
            </a:pPr>
            <a:r>
              <a:rPr lang="en-IN" dirty="0"/>
              <a:t>Random </a:t>
            </a:r>
            <a:r>
              <a:rPr lang="en-IN" dirty="0" smtClean="0"/>
              <a:t>Forest</a:t>
            </a:r>
          </a:p>
          <a:p>
            <a:pPr marL="514350" lvl="0" indent="-514350" algn="just">
              <a:buFont typeface="+mj-lt"/>
              <a:buAutoNum type="arabicPeriod"/>
            </a:pPr>
            <a:r>
              <a:rPr lang="en-IN" dirty="0"/>
              <a:t>Logistic </a:t>
            </a:r>
            <a:r>
              <a:rPr lang="en-IN" dirty="0" smtClean="0"/>
              <a:t>Regression</a:t>
            </a:r>
          </a:p>
          <a:p>
            <a:pPr marL="514350" lvl="0" indent="-514350" algn="just">
              <a:buFont typeface="+mj-lt"/>
              <a:buAutoNum type="arabicPeriod"/>
            </a:pPr>
            <a:r>
              <a:rPr lang="en-US" dirty="0" smtClean="0"/>
              <a:t>Etc. </a:t>
            </a:r>
            <a:endParaRPr lang="en-IN" dirty="0"/>
          </a:p>
          <a:p>
            <a:pPr marL="514350" indent="-514350" algn="just">
              <a:buFont typeface="+mj-lt"/>
              <a:buAutoNum type="arabicPeriod"/>
            </a:pPr>
            <a:endParaRPr lang="en-IN" dirty="0"/>
          </a:p>
          <a:p>
            <a:pPr marL="514350" lvl="0" indent="-514350" algn="just">
              <a:buFont typeface="+mj-lt"/>
              <a:buAutoNum type="arabicPeriod"/>
            </a:pPr>
            <a:endParaRPr lang="en-IN" dirty="0"/>
          </a:p>
          <a:p>
            <a:pPr marL="514350" lvl="0" indent="-514350" algn="just">
              <a:buFont typeface="+mj-lt"/>
              <a:buAutoNum type="arabicPeriod"/>
            </a:pP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98114122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smtClean="0"/>
              <a:t>Supervised </a:t>
            </a:r>
            <a:r>
              <a:rPr lang="en-US" b="1" dirty="0"/>
              <a:t>Learning: </a:t>
            </a:r>
            <a:r>
              <a:rPr lang="en-US" dirty="0"/>
              <a:t/>
            </a:r>
            <a:br>
              <a:rPr lang="en-US" dirty="0"/>
            </a:b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Advantages of Supervised learning:</a:t>
            </a:r>
          </a:p>
          <a:p>
            <a:pPr marL="514350" lvl="0" indent="-514350" algn="just">
              <a:buFont typeface="+mj-lt"/>
              <a:buAutoNum type="arabicPeriod"/>
            </a:pPr>
            <a:r>
              <a:rPr lang="en-IN" dirty="0"/>
              <a:t>With the help of supervised learning, the model can predict the output on the basis of prior experiences.</a:t>
            </a:r>
          </a:p>
          <a:p>
            <a:pPr marL="514350" lvl="0" indent="-514350" algn="just">
              <a:buFont typeface="+mj-lt"/>
              <a:buAutoNum type="arabicPeriod"/>
            </a:pPr>
            <a:r>
              <a:rPr lang="en-IN" dirty="0"/>
              <a:t>In supervised learning, we can have an exact idea about the classes of objects.</a:t>
            </a:r>
          </a:p>
          <a:p>
            <a:pPr marL="514350" lvl="0" indent="-514350" algn="just">
              <a:buFont typeface="+mj-lt"/>
              <a:buAutoNum type="arabicPeriod"/>
            </a:pPr>
            <a:r>
              <a:rPr lang="en-IN" dirty="0"/>
              <a:t>Supervised learning model helps us to solve various real-world problems such as </a:t>
            </a:r>
            <a:r>
              <a:rPr lang="en-IN" b="1" dirty="0"/>
              <a:t>fraud detection, spam filtering</a:t>
            </a:r>
            <a:r>
              <a:rPr lang="en-IN" dirty="0"/>
              <a:t>, etc.</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40223202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smtClean="0"/>
              <a:t>Supervised </a:t>
            </a:r>
            <a:r>
              <a:rPr lang="en-US" b="1" dirty="0"/>
              <a:t>Learning: </a:t>
            </a:r>
            <a:r>
              <a:rPr lang="en-US" dirty="0"/>
              <a:t/>
            </a:r>
            <a:br>
              <a:rPr lang="en-US" dirty="0"/>
            </a:b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Disadvantages of supervised learning:</a:t>
            </a:r>
          </a:p>
          <a:p>
            <a:pPr marL="514350" lvl="0" indent="-514350" algn="just">
              <a:buFont typeface="+mj-lt"/>
              <a:buAutoNum type="arabicPeriod"/>
            </a:pPr>
            <a:r>
              <a:rPr lang="en-IN" dirty="0"/>
              <a:t>Supervised learning models are not suitable for handling the complex tasks.</a:t>
            </a:r>
          </a:p>
          <a:p>
            <a:pPr marL="514350" lvl="0" indent="-514350" algn="just">
              <a:buFont typeface="+mj-lt"/>
              <a:buAutoNum type="arabicPeriod"/>
            </a:pPr>
            <a:r>
              <a:rPr lang="en-IN" dirty="0"/>
              <a:t>Supervised learning cannot predict the correct output if the test data is different from the training dataset.</a:t>
            </a:r>
          </a:p>
          <a:p>
            <a:pPr marL="514350" lvl="0" indent="-514350" algn="just">
              <a:buFont typeface="+mj-lt"/>
              <a:buAutoNum type="arabicPeriod"/>
            </a:pPr>
            <a:r>
              <a:rPr lang="en-IN" dirty="0"/>
              <a:t>Training required lots of computation times.</a:t>
            </a:r>
          </a:p>
          <a:p>
            <a:pPr marL="514350" lvl="0" indent="-514350" algn="just">
              <a:buFont typeface="+mj-lt"/>
              <a:buAutoNum type="arabicPeriod"/>
            </a:pPr>
            <a:r>
              <a:rPr lang="en-IN" dirty="0"/>
              <a:t>In supervised learning, we need enough knowledge about the classes of object.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08555430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References</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US" b="1" dirty="0"/>
              <a:t>https://www.javatpoint.com/supervised-machine-learning</a:t>
            </a:r>
            <a:endParaRPr lang="en-IN" dirty="0"/>
          </a:p>
          <a:p>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88623292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Support Vector Machine</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Support Vector Machine or SVM is one of the most popular Supervised Learning algorithms, which is used for Classification as well as Regression problems. </a:t>
            </a:r>
            <a:endParaRPr lang="en-IN" dirty="0" smtClean="0"/>
          </a:p>
          <a:p>
            <a:pPr algn="just"/>
            <a:r>
              <a:rPr lang="en-IN" dirty="0" smtClean="0"/>
              <a:t>However</a:t>
            </a:r>
            <a:r>
              <a:rPr lang="en-IN" dirty="0"/>
              <a:t>, primarily, it is used for Classification problems in Machine Learning.</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99033339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Support Vector Machine</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The goal of the SVM algorithm is to create the best line or decision boundary that can segregate n-dimensional space into classes so that we can easily put the new data point in the correct category in the future. </a:t>
            </a:r>
            <a:endParaRPr lang="en-IN" dirty="0" smtClean="0"/>
          </a:p>
          <a:p>
            <a:pPr algn="just"/>
            <a:r>
              <a:rPr lang="en-IN" dirty="0" smtClean="0"/>
              <a:t>This </a:t>
            </a:r>
            <a:r>
              <a:rPr lang="en-IN" dirty="0"/>
              <a:t>best decision boundary is called a hyperplane.</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69461379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IN" b="1" dirty="0" smtClean="0"/>
              <a:t>Section 8 : </a:t>
            </a:r>
            <a:r>
              <a:rPr lang="en-US" b="1" dirty="0"/>
              <a:t>Supervised Learning: </a:t>
            </a:r>
            <a:r>
              <a:rPr lang="en-US" dirty="0"/>
              <a:t/>
            </a:r>
            <a:br>
              <a:rPr lang="en-US" dirty="0"/>
            </a:b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US" b="1" dirty="0"/>
              <a:t>Supervised Learning: </a:t>
            </a:r>
            <a:endParaRPr lang="en-IN" dirty="0"/>
          </a:p>
          <a:p>
            <a:r>
              <a:rPr lang="en-US" dirty="0"/>
              <a:t>Support Vector Machine</a:t>
            </a:r>
            <a:endParaRPr lang="en-IN" dirty="0"/>
          </a:p>
          <a:p>
            <a:r>
              <a:rPr lang="en-US" dirty="0"/>
              <a:t>Decision Tree</a:t>
            </a:r>
            <a:endParaRPr lang="en-IN" dirty="0"/>
          </a:p>
          <a:p>
            <a:r>
              <a:rPr lang="en-US" dirty="0"/>
              <a:t>Naïve Bayes Classifier.</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93530016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Support Vector Machine</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SVM chooses the extreme points/vectors that help in creating the hyperplane. </a:t>
            </a:r>
            <a:endParaRPr lang="en-IN" dirty="0" smtClean="0"/>
          </a:p>
          <a:p>
            <a:pPr algn="just"/>
            <a:r>
              <a:rPr lang="en-IN" dirty="0" smtClean="0"/>
              <a:t>These </a:t>
            </a:r>
            <a:r>
              <a:rPr lang="en-IN" dirty="0"/>
              <a:t>extreme cases are called as support vectors, and hence algorithm is termed as Support Vector Machine. </a:t>
            </a:r>
            <a:endParaRPr lang="en-IN" dirty="0" smtClean="0"/>
          </a:p>
          <a:p>
            <a:pPr algn="just"/>
            <a:r>
              <a:rPr lang="en-IN" dirty="0" smtClean="0"/>
              <a:t>Consider </a:t>
            </a:r>
            <a:r>
              <a:rPr lang="en-IN" dirty="0"/>
              <a:t>the below diagram in which there are two different categories that are classified using a decision boundary or hyperplane:</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425060738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upport Vector Machine Algorithm"/>
          <p:cNvPicPr/>
          <p:nvPr/>
        </p:nvPicPr>
        <p:blipFill>
          <a:blip r:embed="rId2">
            <a:extLst>
              <a:ext uri="{28A0092B-C50C-407E-A947-70E740481C1C}">
                <a14:useLocalDpi xmlns:a14="http://schemas.microsoft.com/office/drawing/2010/main" val="0"/>
              </a:ext>
            </a:extLst>
          </a:blip>
          <a:srcRect/>
          <a:stretch>
            <a:fillRect/>
          </a:stretch>
        </p:blipFill>
        <p:spPr bwMode="auto">
          <a:xfrm>
            <a:off x="419885" y="345650"/>
            <a:ext cx="10939414" cy="6281394"/>
          </a:xfrm>
          <a:prstGeom prst="rect">
            <a:avLst/>
          </a:prstGeom>
          <a:noFill/>
          <a:ln>
            <a:noFill/>
          </a:ln>
        </p:spPr>
      </p:pic>
    </p:spTree>
    <p:extLst>
      <p:ext uri="{BB962C8B-B14F-4D97-AF65-F5344CB8AC3E}">
        <p14:creationId xmlns:p14="http://schemas.microsoft.com/office/powerpoint/2010/main" val="131986720"/>
      </p:ext>
    </p:extLst>
  </p:cSld>
  <p:clrMapOvr>
    <a:masterClrMapping/>
  </p:clrMapOvr>
  <p:transition spd="slow">
    <p:wipe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Support Vector Machine</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marL="0" lvl="0" indent="0" algn="just" eaLnBrk="0" fontAlgn="base" hangingPunct="0">
              <a:lnSpc>
                <a:spcPct val="100000"/>
              </a:lnSpc>
              <a:spcBef>
                <a:spcPct val="0"/>
              </a:spcBef>
              <a:spcAft>
                <a:spcPct val="0"/>
              </a:spcAft>
              <a:buNone/>
            </a:pPr>
            <a:r>
              <a:rPr lang="en-US" altLang="en-US" b="1" dirty="0">
                <a:solidFill>
                  <a:srgbClr val="610B4B"/>
                </a:solidFill>
                <a:latin typeface="Helvetica" panose="020B0604020202020204" pitchFamily="34" charset="0"/>
                <a:ea typeface="Times New Roman" panose="02020603050405020304" pitchFamily="18" charset="0"/>
                <a:cs typeface="Times New Roman" panose="02020603050405020304" pitchFamily="18" charset="0"/>
              </a:rPr>
              <a:t>Hyperplane and Support Vectors in the SVM algorithm:</a:t>
            </a:r>
            <a:endParaRPr lang="en-US" altLang="en-US"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r>
              <a:rPr lang="en-US" altLang="en-US" b="1" dirty="0">
                <a:solidFill>
                  <a:srgbClr val="333333"/>
                </a:solidFill>
                <a:latin typeface="Segoe UI" panose="020B0502040204020203" pitchFamily="34" charset="0"/>
                <a:ea typeface="Times New Roman" panose="02020603050405020304" pitchFamily="18" charset="0"/>
                <a:cs typeface="Segoe UI" panose="020B0502040204020203" pitchFamily="34" charset="0"/>
              </a:rPr>
              <a:t>Hyperplane:</a:t>
            </a:r>
            <a:r>
              <a:rPr lang="en-US" altLang="en-US" dirty="0">
                <a:solidFill>
                  <a:srgbClr val="333333"/>
                </a:solidFill>
                <a:latin typeface="Segoe UI" panose="020B0502040204020203" pitchFamily="34" charset="0"/>
                <a:ea typeface="Times New Roman" panose="02020603050405020304" pitchFamily="18" charset="0"/>
                <a:cs typeface="Segoe UI" panose="020B0502040204020203" pitchFamily="34" charset="0"/>
              </a:rPr>
              <a:t> </a:t>
            </a:r>
          </a:p>
          <a:p>
            <a:pPr marL="0" lvl="0" indent="0" algn="just" eaLnBrk="0" fontAlgn="base" hangingPunct="0">
              <a:lnSpc>
                <a:spcPct val="100000"/>
              </a:lnSpc>
              <a:spcBef>
                <a:spcPct val="0"/>
              </a:spcBef>
              <a:spcAft>
                <a:spcPct val="0"/>
              </a:spcAft>
              <a:buNone/>
            </a:pPr>
            <a:r>
              <a:rPr lang="en-US" altLang="en-US" dirty="0" smtClean="0">
                <a:solidFill>
                  <a:srgbClr val="333333"/>
                </a:solidFill>
                <a:latin typeface="Segoe UI" panose="020B0502040204020203" pitchFamily="34" charset="0"/>
                <a:ea typeface="Times New Roman" panose="02020603050405020304" pitchFamily="18" charset="0"/>
                <a:cs typeface="Segoe UI" panose="020B0502040204020203" pitchFamily="34" charset="0"/>
              </a:rPr>
              <a:t>We </a:t>
            </a:r>
            <a:r>
              <a:rPr lang="en-US" altLang="en-US" dirty="0">
                <a:solidFill>
                  <a:srgbClr val="333333"/>
                </a:solidFill>
                <a:latin typeface="Segoe UI" panose="020B0502040204020203" pitchFamily="34" charset="0"/>
                <a:ea typeface="Times New Roman" panose="02020603050405020304" pitchFamily="18" charset="0"/>
                <a:cs typeface="Segoe UI" panose="020B0502040204020203" pitchFamily="34" charset="0"/>
              </a:rPr>
              <a:t>need to find out the best decision boundary that helps to classify the data points. </a:t>
            </a:r>
          </a:p>
          <a:p>
            <a:pPr marL="0" lvl="0" indent="0" algn="just" eaLnBrk="0" fontAlgn="base" hangingPunct="0">
              <a:lnSpc>
                <a:spcPct val="100000"/>
              </a:lnSpc>
              <a:spcBef>
                <a:spcPct val="0"/>
              </a:spcBef>
              <a:spcAft>
                <a:spcPct val="0"/>
              </a:spcAft>
              <a:buNone/>
            </a:pPr>
            <a:r>
              <a:rPr lang="en-US" altLang="en-US" dirty="0">
                <a:solidFill>
                  <a:srgbClr val="333333"/>
                </a:solidFill>
                <a:latin typeface="Segoe UI" panose="020B0502040204020203" pitchFamily="34" charset="0"/>
                <a:ea typeface="Times New Roman" panose="02020603050405020304" pitchFamily="18" charset="0"/>
                <a:cs typeface="Segoe UI" panose="020B0502040204020203" pitchFamily="34" charset="0"/>
              </a:rPr>
              <a:t>This best boundary is known as the hyperplane of SVM.</a:t>
            </a:r>
            <a:endParaRPr lang="en-US" altLang="en-US" dirty="0">
              <a:ea typeface="Times New Roman" panose="02020603050405020304" pitchFamily="18" charset="0"/>
            </a:endParaRPr>
          </a:p>
          <a:p>
            <a:pPr marL="0" lvl="0" indent="0" algn="just" eaLnBrk="0" fontAlgn="base" hangingPunct="0">
              <a:lnSpc>
                <a:spcPct val="100000"/>
              </a:lnSpc>
              <a:spcBef>
                <a:spcPct val="0"/>
              </a:spcBef>
              <a:spcAft>
                <a:spcPct val="0"/>
              </a:spcAft>
              <a:buNone/>
            </a:pPr>
            <a:r>
              <a:rPr lang="en-US" altLang="en-US" dirty="0">
                <a:solidFill>
                  <a:srgbClr val="333333"/>
                </a:solidFill>
                <a:latin typeface="Segoe UI" panose="020B0502040204020203" pitchFamily="34" charset="0"/>
                <a:ea typeface="Times New Roman" panose="02020603050405020304" pitchFamily="18" charset="0"/>
                <a:cs typeface="Segoe UI" panose="020B0502040204020203" pitchFamily="34" charset="0"/>
              </a:rPr>
              <a:t>If there are 2 features (as shown in image), then hyperplane will be a straight line. And if there are 3 features, then hyperplane will be a 2-dimension plane.</a:t>
            </a:r>
            <a:endParaRPr lang="en-US" altLang="en-US" dirty="0">
              <a:ea typeface="Times New Roman" panose="02020603050405020304" pitchFamily="18" charset="0"/>
            </a:endParaRP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82370655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Support Vector Machine</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marL="0" lvl="0" indent="0" algn="just" eaLnBrk="0" fontAlgn="base" hangingPunct="0">
              <a:lnSpc>
                <a:spcPct val="100000"/>
              </a:lnSpc>
              <a:spcBef>
                <a:spcPct val="0"/>
              </a:spcBef>
              <a:spcAft>
                <a:spcPct val="0"/>
              </a:spcAft>
              <a:buNone/>
            </a:pPr>
            <a:r>
              <a:rPr lang="en-US" altLang="en-US" b="1" dirty="0">
                <a:solidFill>
                  <a:srgbClr val="333333"/>
                </a:solidFill>
                <a:latin typeface="Segoe UI" panose="020B0502040204020203" pitchFamily="34" charset="0"/>
                <a:ea typeface="Times New Roman" panose="02020603050405020304" pitchFamily="18" charset="0"/>
                <a:cs typeface="Segoe UI" panose="020B0502040204020203" pitchFamily="34" charset="0"/>
              </a:rPr>
              <a:t>Support Vectors:</a:t>
            </a:r>
            <a:endParaRPr lang="en-US" altLang="en-US" dirty="0">
              <a:ea typeface="Times New Roman" panose="02020603050405020304" pitchFamily="18" charset="0"/>
            </a:endParaRPr>
          </a:p>
          <a:p>
            <a:pPr marL="0" lvl="0" indent="0" algn="just" eaLnBrk="0" fontAlgn="base" hangingPunct="0">
              <a:lnSpc>
                <a:spcPct val="100000"/>
              </a:lnSpc>
              <a:spcBef>
                <a:spcPct val="0"/>
              </a:spcBef>
              <a:spcAft>
                <a:spcPct val="0"/>
              </a:spcAft>
              <a:buNone/>
            </a:pPr>
            <a:r>
              <a:rPr lang="en-US" altLang="en-US" dirty="0">
                <a:solidFill>
                  <a:srgbClr val="333333"/>
                </a:solidFill>
                <a:latin typeface="Segoe UI" panose="020B0502040204020203" pitchFamily="34" charset="0"/>
                <a:ea typeface="Times New Roman" panose="02020603050405020304" pitchFamily="18" charset="0"/>
                <a:cs typeface="Segoe UI" panose="020B0502040204020203" pitchFamily="34" charset="0"/>
              </a:rPr>
              <a:t>The data points or vectors that are the closest to the hyperplane and which affect the position of the hyperplane are termed as Support Vector. </a:t>
            </a:r>
          </a:p>
          <a:p>
            <a:pPr marL="0" lvl="0" indent="0" algn="just" eaLnBrk="0" fontAlgn="base" hangingPunct="0">
              <a:lnSpc>
                <a:spcPct val="100000"/>
              </a:lnSpc>
              <a:spcBef>
                <a:spcPct val="0"/>
              </a:spcBef>
              <a:spcAft>
                <a:spcPct val="0"/>
              </a:spcAft>
              <a:buNone/>
            </a:pPr>
            <a:r>
              <a:rPr lang="en-US" altLang="en-US" dirty="0">
                <a:solidFill>
                  <a:srgbClr val="333333"/>
                </a:solidFill>
                <a:latin typeface="Segoe UI" panose="020B0502040204020203" pitchFamily="34" charset="0"/>
                <a:ea typeface="Times New Roman" panose="02020603050405020304" pitchFamily="18" charset="0"/>
                <a:cs typeface="Segoe UI" panose="020B0502040204020203" pitchFamily="34" charset="0"/>
              </a:rPr>
              <a:t>Since these vectors support the hyperplane, hence called a Support vector.</a:t>
            </a:r>
            <a:endParaRPr lang="en-US" altLang="en-US" dirty="0">
              <a:ea typeface="Times New Roman" panose="02020603050405020304" pitchFamily="18" charset="0"/>
            </a:endParaRPr>
          </a:p>
          <a:p>
            <a:pPr marL="0" lvl="0" indent="0" algn="just" eaLnBrk="0" fontAlgn="base" hangingPunct="0">
              <a:lnSpc>
                <a:spcPct val="100000"/>
              </a:lnSpc>
              <a:spcBef>
                <a:spcPct val="0"/>
              </a:spcBef>
              <a:spcAft>
                <a:spcPct val="0"/>
              </a:spcAft>
              <a:buNone/>
            </a:pPr>
            <a:endParaRPr lang="en-US" altLang="en-US" dirty="0">
              <a:latin typeface="Arial" panose="020B0604020202020204" pitchFamily="34" charset="0"/>
            </a:endParaRP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28126869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Support Vector Machine</a:t>
            </a:r>
            <a:endParaRPr lang="en-IN"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6" name="Content Placeholder 5" descr="Support Vector Machine Algorithm"/>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73960" y="1497610"/>
            <a:ext cx="10436168" cy="4686374"/>
          </a:xfrm>
          <a:prstGeom prst="rect">
            <a:avLst/>
          </a:prstGeom>
          <a:noFill/>
          <a:ln>
            <a:noFill/>
          </a:ln>
        </p:spPr>
      </p:pic>
    </p:spTree>
    <p:extLst>
      <p:ext uri="{BB962C8B-B14F-4D97-AF65-F5344CB8AC3E}">
        <p14:creationId xmlns:p14="http://schemas.microsoft.com/office/powerpoint/2010/main" val="2335505663"/>
      </p:ext>
    </p:extLst>
  </p:cSld>
  <p:clrMapOvr>
    <a:masterClrMapping/>
  </p:clrMapOvr>
  <p:transition spd="slow">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Support Vector Machine</a:t>
            </a:r>
            <a:endParaRPr lang="en-IN" b="1" dirty="0"/>
          </a:p>
        </p:txBody>
      </p:sp>
      <p:sp>
        <p:nvSpPr>
          <p:cNvPr id="3" name="Content Placeholder 2"/>
          <p:cNvSpPr>
            <a:spLocks noGrp="1"/>
          </p:cNvSpPr>
          <p:nvPr>
            <p:ph idx="1"/>
          </p:nvPr>
        </p:nvSpPr>
        <p:spPr>
          <a:xfrm>
            <a:off x="418011" y="1645670"/>
            <a:ext cx="11260183" cy="4351338"/>
          </a:xfrm>
        </p:spPr>
        <p:txBody>
          <a:bodyPr>
            <a:normAutofit lnSpcReduction="10000"/>
          </a:bodyPr>
          <a:lstStyle/>
          <a:p>
            <a:pPr algn="just"/>
            <a:r>
              <a:rPr lang="en-IN" b="1" dirty="0" smtClean="0"/>
              <a:t>Example</a:t>
            </a:r>
          </a:p>
          <a:p>
            <a:pPr algn="just"/>
            <a:r>
              <a:rPr lang="en-IN" dirty="0" smtClean="0"/>
              <a:t>Suppose </a:t>
            </a:r>
            <a:r>
              <a:rPr lang="en-IN" dirty="0"/>
              <a:t>we see a strange cat that also has some features of dogs, so if we want a model that can accurately identify whether it is a cat or dog, so such a model can be created by using the SVM algorithm. </a:t>
            </a:r>
            <a:endParaRPr lang="en-IN" dirty="0" smtClean="0"/>
          </a:p>
          <a:p>
            <a:pPr algn="just"/>
            <a:r>
              <a:rPr lang="en-IN" dirty="0" smtClean="0"/>
              <a:t>We </a:t>
            </a:r>
            <a:r>
              <a:rPr lang="en-IN" dirty="0"/>
              <a:t>will first train our model with lots of images of cats and dogs so that it can learn about different features of cats and dogs, and then we test it with this strange creature. </a:t>
            </a:r>
            <a:endParaRPr lang="en-IN" dirty="0" smtClean="0"/>
          </a:p>
          <a:p>
            <a:pPr algn="just"/>
            <a:r>
              <a:rPr lang="en-IN" dirty="0" smtClean="0"/>
              <a:t>So </a:t>
            </a:r>
            <a:r>
              <a:rPr lang="en-IN" dirty="0"/>
              <a:t>as support vector creates a decision boundary between these two data (cat and dog) and choose extreme cases (support vectors), it will see the extreme case of cat and dog. On the basis of the support vectors, it will classify it as a cat. Consider the below diagram:</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46120771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Support Vector Machine</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SVM algorithm can be used for </a:t>
            </a:r>
            <a:r>
              <a:rPr lang="en-IN" b="1" dirty="0"/>
              <a:t>Face detection, image classification, text categorization,</a:t>
            </a:r>
            <a:r>
              <a:rPr lang="en-IN" dirty="0"/>
              <a:t> etc.</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58538938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Support Vector Machine</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US" b="1" dirty="0" smtClean="0"/>
              <a:t>SVM </a:t>
            </a:r>
            <a:r>
              <a:rPr lang="en-US" b="1" dirty="0"/>
              <a:t>can be of two types:</a:t>
            </a:r>
          </a:p>
          <a:p>
            <a:pPr algn="just"/>
            <a:r>
              <a:rPr lang="en-US" b="1" dirty="0" smtClean="0"/>
              <a:t>Linear </a:t>
            </a:r>
            <a:r>
              <a:rPr lang="en-US" b="1" dirty="0"/>
              <a:t>SVM: </a:t>
            </a:r>
            <a:r>
              <a:rPr lang="en-US" dirty="0"/>
              <a:t>Linear SVM is used for linearly separable data, which means if a dataset can be classified into two classes by using a single straight line, then such data is termed as linearly separable data, and classifier is used called as Linear SVM classifier.</a:t>
            </a:r>
          </a:p>
          <a:p>
            <a:pPr algn="just"/>
            <a:r>
              <a:rPr lang="en-US" b="1" dirty="0" smtClean="0"/>
              <a:t>Non-linear </a:t>
            </a:r>
            <a:r>
              <a:rPr lang="en-US" b="1" dirty="0"/>
              <a:t>SVM: </a:t>
            </a:r>
            <a:r>
              <a:rPr lang="en-US" dirty="0"/>
              <a:t>Non-Linear SVM is used for non-linearly separated data, which means if a dataset cannot be classified by using a straight line, then such data is termed as non-linear data and classifier used is called as Non-linear SVM classifier.</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41544514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231" y="215481"/>
            <a:ext cx="11406433" cy="6463308"/>
          </a:xfrm>
          <a:prstGeom prst="rect">
            <a:avLst/>
          </a:prstGeom>
        </p:spPr>
        <p:txBody>
          <a:bodyPr wrap="square">
            <a:spAutoFit/>
          </a:bodyPr>
          <a:lstStyle/>
          <a:p>
            <a:r>
              <a:rPr lang="en-IN" dirty="0"/>
              <a:t># SVM </a:t>
            </a:r>
          </a:p>
          <a:p>
            <a:r>
              <a:rPr lang="en-IN" dirty="0"/>
              <a:t># https://www.javatpoint.com/machine-learning-support-vector-machine-algorithm</a:t>
            </a:r>
          </a:p>
          <a:p>
            <a:r>
              <a:rPr lang="en-IN" dirty="0"/>
              <a:t>#Data Pre-processing Step  </a:t>
            </a:r>
          </a:p>
          <a:p>
            <a:r>
              <a:rPr lang="en-IN" dirty="0"/>
              <a:t># importing libraries  </a:t>
            </a:r>
          </a:p>
          <a:p>
            <a:r>
              <a:rPr lang="en-IN" dirty="0"/>
              <a:t>import </a:t>
            </a:r>
            <a:r>
              <a:rPr lang="en-IN" dirty="0" err="1"/>
              <a:t>numpy</a:t>
            </a:r>
            <a:r>
              <a:rPr lang="en-IN" dirty="0"/>
              <a:t> as nm  </a:t>
            </a:r>
          </a:p>
          <a:p>
            <a:r>
              <a:rPr lang="en-IN" dirty="0"/>
              <a:t>import </a:t>
            </a:r>
            <a:r>
              <a:rPr lang="en-IN" dirty="0" err="1"/>
              <a:t>matplotlib.pyplot</a:t>
            </a:r>
            <a:r>
              <a:rPr lang="en-IN" dirty="0"/>
              <a:t> as </a:t>
            </a:r>
            <a:r>
              <a:rPr lang="en-IN" dirty="0" err="1"/>
              <a:t>mtp</a:t>
            </a:r>
            <a:r>
              <a:rPr lang="en-IN" dirty="0"/>
              <a:t>  </a:t>
            </a:r>
          </a:p>
          <a:p>
            <a:r>
              <a:rPr lang="en-IN" dirty="0"/>
              <a:t>import pandas as </a:t>
            </a:r>
            <a:r>
              <a:rPr lang="en-IN" dirty="0" err="1"/>
              <a:t>pd</a:t>
            </a:r>
            <a:r>
              <a:rPr lang="en-IN" dirty="0"/>
              <a:t>  </a:t>
            </a:r>
          </a:p>
          <a:p>
            <a:r>
              <a:rPr lang="en-IN" dirty="0"/>
              <a:t>  </a:t>
            </a:r>
          </a:p>
          <a:p>
            <a:r>
              <a:rPr lang="en-IN" dirty="0"/>
              <a:t>#importing datasets  </a:t>
            </a:r>
          </a:p>
          <a:p>
            <a:r>
              <a:rPr lang="en-IN" dirty="0" err="1"/>
              <a:t>data_set</a:t>
            </a:r>
            <a:r>
              <a:rPr lang="en-IN" dirty="0"/>
              <a:t>= </a:t>
            </a:r>
            <a:r>
              <a:rPr lang="en-IN" dirty="0" err="1"/>
              <a:t>pd.read_csv</a:t>
            </a:r>
            <a:r>
              <a:rPr lang="en-IN" dirty="0"/>
              <a:t>('user_data.csv')  </a:t>
            </a:r>
          </a:p>
          <a:p>
            <a:r>
              <a:rPr lang="en-IN" dirty="0"/>
              <a:t>  </a:t>
            </a:r>
          </a:p>
          <a:p>
            <a:r>
              <a:rPr lang="en-IN" dirty="0"/>
              <a:t>#Extracting Independent and dependent Variable  </a:t>
            </a:r>
          </a:p>
          <a:p>
            <a:r>
              <a:rPr lang="en-IN" dirty="0"/>
              <a:t>x= </a:t>
            </a:r>
            <a:r>
              <a:rPr lang="en-IN" dirty="0" err="1"/>
              <a:t>data_set.iloc</a:t>
            </a:r>
            <a:r>
              <a:rPr lang="en-IN" dirty="0"/>
              <a:t>[:, [2,3]].values  </a:t>
            </a:r>
          </a:p>
          <a:p>
            <a:r>
              <a:rPr lang="en-IN" dirty="0"/>
              <a:t>y= </a:t>
            </a:r>
            <a:r>
              <a:rPr lang="en-IN" dirty="0" err="1"/>
              <a:t>data_set.iloc</a:t>
            </a:r>
            <a:r>
              <a:rPr lang="en-IN" dirty="0"/>
              <a:t>[:, 4].values  </a:t>
            </a:r>
          </a:p>
          <a:p>
            <a:r>
              <a:rPr lang="en-IN" dirty="0"/>
              <a:t>  </a:t>
            </a:r>
          </a:p>
          <a:p>
            <a:r>
              <a:rPr lang="en-IN" dirty="0"/>
              <a:t># Splitting the dataset into training and test set.  </a:t>
            </a:r>
          </a:p>
          <a:p>
            <a:r>
              <a:rPr lang="en-IN" dirty="0"/>
              <a:t>from </a:t>
            </a:r>
            <a:r>
              <a:rPr lang="en-IN" dirty="0" err="1"/>
              <a:t>sklearn.model_selection</a:t>
            </a:r>
            <a:r>
              <a:rPr lang="en-IN" dirty="0"/>
              <a:t> import </a:t>
            </a:r>
            <a:r>
              <a:rPr lang="en-IN" dirty="0" err="1"/>
              <a:t>train_test_split</a:t>
            </a:r>
            <a:r>
              <a:rPr lang="en-IN" dirty="0"/>
              <a:t>  </a:t>
            </a:r>
          </a:p>
          <a:p>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a:t>
            </a:r>
            <a:r>
              <a:rPr lang="en-IN" dirty="0" err="1"/>
              <a:t>train_test_split</a:t>
            </a:r>
            <a:r>
              <a:rPr lang="en-IN" dirty="0"/>
              <a:t>(x, y, </a:t>
            </a:r>
            <a:r>
              <a:rPr lang="en-IN" dirty="0" err="1"/>
              <a:t>test_size</a:t>
            </a:r>
            <a:r>
              <a:rPr lang="en-IN" dirty="0"/>
              <a:t>= 0.25, </a:t>
            </a:r>
            <a:r>
              <a:rPr lang="en-IN" dirty="0" err="1"/>
              <a:t>random_state</a:t>
            </a:r>
            <a:r>
              <a:rPr lang="en-IN" dirty="0"/>
              <a:t>=0)  </a:t>
            </a:r>
          </a:p>
          <a:p>
            <a:r>
              <a:rPr lang="en-IN" dirty="0"/>
              <a:t>#feature Scaling  </a:t>
            </a:r>
          </a:p>
          <a:p>
            <a:r>
              <a:rPr lang="en-IN" dirty="0"/>
              <a:t>from </a:t>
            </a:r>
            <a:r>
              <a:rPr lang="en-IN" dirty="0" err="1"/>
              <a:t>sklearn.preprocessing</a:t>
            </a:r>
            <a:r>
              <a:rPr lang="en-IN" dirty="0"/>
              <a:t> import </a:t>
            </a:r>
            <a:r>
              <a:rPr lang="en-IN" dirty="0" err="1"/>
              <a:t>StandardScaler</a:t>
            </a:r>
            <a:r>
              <a:rPr lang="en-IN" dirty="0"/>
              <a:t>    </a:t>
            </a:r>
          </a:p>
          <a:p>
            <a:r>
              <a:rPr lang="en-IN" dirty="0" err="1"/>
              <a:t>st_x</a:t>
            </a:r>
            <a:r>
              <a:rPr lang="en-IN" dirty="0"/>
              <a:t>= </a:t>
            </a:r>
            <a:r>
              <a:rPr lang="en-IN" dirty="0" err="1"/>
              <a:t>StandardScaler</a:t>
            </a:r>
            <a:r>
              <a:rPr lang="en-IN" dirty="0"/>
              <a:t>()    </a:t>
            </a:r>
          </a:p>
          <a:p>
            <a:r>
              <a:rPr lang="en-IN" dirty="0" err="1"/>
              <a:t>x_train</a:t>
            </a:r>
            <a:r>
              <a:rPr lang="en-IN" dirty="0"/>
              <a:t>= </a:t>
            </a:r>
            <a:r>
              <a:rPr lang="en-IN" dirty="0" err="1"/>
              <a:t>st_x.fit_transform</a:t>
            </a:r>
            <a:r>
              <a:rPr lang="en-IN" dirty="0"/>
              <a:t>(</a:t>
            </a:r>
            <a:r>
              <a:rPr lang="en-IN" dirty="0" err="1"/>
              <a:t>x_train</a:t>
            </a:r>
            <a:r>
              <a:rPr lang="en-IN" dirty="0"/>
              <a:t>)    </a:t>
            </a:r>
          </a:p>
          <a:p>
            <a:r>
              <a:rPr lang="en-IN" dirty="0" err="1"/>
              <a:t>x_test</a:t>
            </a:r>
            <a:r>
              <a:rPr lang="en-IN" dirty="0"/>
              <a:t>= </a:t>
            </a:r>
            <a:r>
              <a:rPr lang="en-IN" dirty="0" err="1"/>
              <a:t>st_x.transform</a:t>
            </a:r>
            <a:r>
              <a:rPr lang="en-IN" dirty="0"/>
              <a:t>(</a:t>
            </a:r>
            <a:r>
              <a:rPr lang="en-IN" dirty="0" err="1"/>
              <a:t>x_test</a:t>
            </a:r>
            <a:r>
              <a:rPr lang="en-IN" dirty="0"/>
              <a:t>)       </a:t>
            </a:r>
          </a:p>
        </p:txBody>
      </p:sp>
    </p:spTree>
    <p:extLst>
      <p:ext uri="{BB962C8B-B14F-4D97-AF65-F5344CB8AC3E}">
        <p14:creationId xmlns:p14="http://schemas.microsoft.com/office/powerpoint/2010/main" val="3735902819"/>
      </p:ext>
    </p:extLst>
  </p:cSld>
  <p:clrMapOvr>
    <a:masterClrMapping/>
  </p:clrMapOvr>
  <p:transition spd="slow">
    <p:wipe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791" y="227064"/>
            <a:ext cx="10228083" cy="6370975"/>
          </a:xfrm>
          <a:prstGeom prst="rect">
            <a:avLst/>
          </a:prstGeom>
        </p:spPr>
        <p:txBody>
          <a:bodyPr wrap="square">
            <a:spAutoFit/>
          </a:bodyPr>
          <a:lstStyle/>
          <a:p>
            <a:r>
              <a:rPr lang="en-IN" sz="2400" dirty="0"/>
              <a:t>from </a:t>
            </a:r>
            <a:r>
              <a:rPr lang="en-IN" sz="2400" dirty="0" err="1"/>
              <a:t>sklearn.svm</a:t>
            </a:r>
            <a:r>
              <a:rPr lang="en-IN" sz="2400" dirty="0"/>
              <a:t> import SVC # "Support vector classifier"  </a:t>
            </a:r>
          </a:p>
          <a:p>
            <a:r>
              <a:rPr lang="en-IN" sz="2400" b="1" dirty="0"/>
              <a:t>classifier = SVC(kernel='linear', </a:t>
            </a:r>
            <a:r>
              <a:rPr lang="en-IN" sz="2400" b="1" dirty="0" err="1"/>
              <a:t>random_state</a:t>
            </a:r>
            <a:r>
              <a:rPr lang="en-IN" sz="2400" b="1" dirty="0"/>
              <a:t>=0)  </a:t>
            </a:r>
          </a:p>
          <a:p>
            <a:r>
              <a:rPr lang="en-IN" sz="2400" b="1" dirty="0" err="1"/>
              <a:t>classifier.fit</a:t>
            </a:r>
            <a:r>
              <a:rPr lang="en-IN" sz="2400" b="1" dirty="0"/>
              <a:t>(</a:t>
            </a:r>
            <a:r>
              <a:rPr lang="en-IN" sz="2400" b="1" dirty="0" err="1"/>
              <a:t>x_train</a:t>
            </a:r>
            <a:r>
              <a:rPr lang="en-IN" sz="2400" b="1" dirty="0"/>
              <a:t>, </a:t>
            </a:r>
            <a:r>
              <a:rPr lang="en-IN" sz="2400" b="1" dirty="0" err="1"/>
              <a:t>y_train</a:t>
            </a:r>
            <a:r>
              <a:rPr lang="en-IN" sz="2400" b="1" dirty="0"/>
              <a:t>)  </a:t>
            </a:r>
          </a:p>
          <a:p>
            <a:endParaRPr lang="en-IN" sz="2400" dirty="0"/>
          </a:p>
          <a:p>
            <a:r>
              <a:rPr lang="en-IN" sz="2400" dirty="0"/>
              <a:t>#Predicting the test set result  </a:t>
            </a:r>
          </a:p>
          <a:p>
            <a:r>
              <a:rPr lang="en-IN" sz="2400" dirty="0" err="1"/>
              <a:t>y_pred</a:t>
            </a:r>
            <a:r>
              <a:rPr lang="en-IN" sz="2400" dirty="0"/>
              <a:t>= </a:t>
            </a:r>
            <a:r>
              <a:rPr lang="en-IN" sz="2400" dirty="0" err="1"/>
              <a:t>classifier.predict</a:t>
            </a:r>
            <a:r>
              <a:rPr lang="en-IN" sz="2400" dirty="0"/>
              <a:t>(</a:t>
            </a:r>
            <a:r>
              <a:rPr lang="en-IN" sz="2400" dirty="0" err="1"/>
              <a:t>x_test</a:t>
            </a:r>
            <a:r>
              <a:rPr lang="en-IN" sz="2400" dirty="0"/>
              <a:t>)  </a:t>
            </a:r>
          </a:p>
          <a:p>
            <a:endParaRPr lang="en-IN" sz="2400" dirty="0"/>
          </a:p>
          <a:p>
            <a:r>
              <a:rPr lang="en-IN" sz="2400" dirty="0"/>
              <a:t>#Creating the Confusion matrix  </a:t>
            </a:r>
          </a:p>
          <a:p>
            <a:r>
              <a:rPr lang="en-IN" sz="2400" b="1" dirty="0"/>
              <a:t>from </a:t>
            </a:r>
            <a:r>
              <a:rPr lang="en-IN" sz="2400" b="1" dirty="0" err="1"/>
              <a:t>sklearn.metrics</a:t>
            </a:r>
            <a:r>
              <a:rPr lang="en-IN" sz="2400" b="1" dirty="0"/>
              <a:t> import </a:t>
            </a:r>
            <a:r>
              <a:rPr lang="en-IN" sz="2400" b="1" dirty="0" err="1"/>
              <a:t>confusion_matrix</a:t>
            </a:r>
            <a:r>
              <a:rPr lang="en-IN" sz="2400" b="1" dirty="0"/>
              <a:t>  </a:t>
            </a:r>
          </a:p>
          <a:p>
            <a:r>
              <a:rPr lang="en-IN" sz="2400" b="1" dirty="0"/>
              <a:t>cm= </a:t>
            </a:r>
            <a:r>
              <a:rPr lang="en-IN" sz="2400" b="1" dirty="0" err="1"/>
              <a:t>confusion_matrix</a:t>
            </a:r>
            <a:r>
              <a:rPr lang="en-IN" sz="2400" b="1" dirty="0"/>
              <a:t>(</a:t>
            </a:r>
            <a:r>
              <a:rPr lang="en-IN" sz="2400" b="1" dirty="0" err="1"/>
              <a:t>y_test</a:t>
            </a:r>
            <a:r>
              <a:rPr lang="en-IN" sz="2400" b="1" dirty="0"/>
              <a:t>, </a:t>
            </a:r>
            <a:r>
              <a:rPr lang="en-IN" sz="2400" b="1" dirty="0" err="1"/>
              <a:t>y_pred</a:t>
            </a:r>
            <a:r>
              <a:rPr lang="en-IN" sz="2400" b="1" dirty="0"/>
              <a:t>)  </a:t>
            </a:r>
          </a:p>
          <a:p>
            <a:r>
              <a:rPr lang="en-IN" sz="2400" dirty="0"/>
              <a:t>print("Confusion Matrix is : ")</a:t>
            </a:r>
          </a:p>
          <a:p>
            <a:r>
              <a:rPr lang="en-IN" sz="2400" dirty="0"/>
              <a:t>print(cm)</a:t>
            </a:r>
          </a:p>
          <a:p>
            <a:endParaRPr lang="en-IN" sz="2400" dirty="0"/>
          </a:p>
          <a:p>
            <a:r>
              <a:rPr lang="en-IN" sz="2400" b="1" dirty="0"/>
              <a:t>from </a:t>
            </a:r>
            <a:r>
              <a:rPr lang="en-IN" sz="2400" b="1" dirty="0" err="1"/>
              <a:t>sklearn.metrics</a:t>
            </a:r>
            <a:r>
              <a:rPr lang="en-IN" sz="2400" b="1" dirty="0"/>
              <a:t> import </a:t>
            </a:r>
            <a:r>
              <a:rPr lang="en-IN" sz="2400" b="1" dirty="0" err="1"/>
              <a:t>accuracy_score</a:t>
            </a:r>
            <a:endParaRPr lang="en-IN" sz="2400" b="1" dirty="0"/>
          </a:p>
          <a:p>
            <a:r>
              <a:rPr lang="en-IN" sz="2400" b="1" dirty="0"/>
              <a:t>score =</a:t>
            </a:r>
            <a:r>
              <a:rPr lang="en-IN" sz="2400" b="1" dirty="0" err="1"/>
              <a:t>accuracy_score</a:t>
            </a:r>
            <a:r>
              <a:rPr lang="en-IN" sz="2400" b="1" dirty="0"/>
              <a:t>(</a:t>
            </a:r>
            <a:r>
              <a:rPr lang="en-IN" sz="2400" b="1" dirty="0" err="1"/>
              <a:t>y_pred</a:t>
            </a:r>
            <a:r>
              <a:rPr lang="en-IN" sz="2400" b="1" dirty="0"/>
              <a:t>, </a:t>
            </a:r>
            <a:r>
              <a:rPr lang="en-IN" sz="2400" b="1" dirty="0" err="1"/>
              <a:t>y_test</a:t>
            </a:r>
            <a:r>
              <a:rPr lang="en-IN" sz="2400" b="1" dirty="0"/>
              <a:t>)</a:t>
            </a:r>
          </a:p>
          <a:p>
            <a:r>
              <a:rPr lang="en-IN" sz="2400" dirty="0"/>
              <a:t>print("Test  Accuracy Score ")</a:t>
            </a:r>
          </a:p>
          <a:p>
            <a:r>
              <a:rPr lang="en-IN" sz="2400" dirty="0"/>
              <a:t>print(score)</a:t>
            </a:r>
          </a:p>
        </p:txBody>
      </p:sp>
      <p:sp>
        <p:nvSpPr>
          <p:cNvPr id="3" name="Rectangle 2"/>
          <p:cNvSpPr/>
          <p:nvPr/>
        </p:nvSpPr>
        <p:spPr>
          <a:xfrm>
            <a:off x="7641996" y="1935223"/>
            <a:ext cx="4169790" cy="2554545"/>
          </a:xfrm>
          <a:prstGeom prst="rect">
            <a:avLst/>
          </a:prstGeom>
        </p:spPr>
        <p:txBody>
          <a:bodyPr wrap="square">
            <a:spAutoFit/>
          </a:bodyPr>
          <a:lstStyle/>
          <a:p>
            <a:r>
              <a:rPr lang="en-IN" sz="3200" b="1" dirty="0"/>
              <a:t>Confusion Matrix is : </a:t>
            </a:r>
          </a:p>
          <a:p>
            <a:r>
              <a:rPr lang="en-IN" sz="3200" b="1" dirty="0"/>
              <a:t>[[66  2]</a:t>
            </a:r>
          </a:p>
          <a:p>
            <a:r>
              <a:rPr lang="en-IN" sz="3200" b="1" dirty="0"/>
              <a:t> [ 8 24]]</a:t>
            </a:r>
          </a:p>
          <a:p>
            <a:r>
              <a:rPr lang="en-IN" sz="3200" b="1" dirty="0"/>
              <a:t>Test  Accuracy Score </a:t>
            </a:r>
          </a:p>
          <a:p>
            <a:r>
              <a:rPr lang="en-IN" sz="3200" b="1" dirty="0"/>
              <a:t>0.9</a:t>
            </a:r>
          </a:p>
        </p:txBody>
      </p:sp>
    </p:spTree>
    <p:extLst>
      <p:ext uri="{BB962C8B-B14F-4D97-AF65-F5344CB8AC3E}">
        <p14:creationId xmlns:p14="http://schemas.microsoft.com/office/powerpoint/2010/main" val="546749060"/>
      </p:ext>
    </p:extLst>
  </p:cSld>
  <p:clrMapOvr>
    <a:masterClrMapping/>
  </p:clrMapOvr>
  <p:transition spd="slow">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smtClean="0"/>
              <a:t>Supervised </a:t>
            </a:r>
            <a:r>
              <a:rPr lang="en-US" b="1" dirty="0"/>
              <a:t>Learning: </a:t>
            </a:r>
            <a:r>
              <a:rPr lang="en-US" dirty="0"/>
              <a:t/>
            </a:r>
            <a:br>
              <a:rPr lang="en-US" dirty="0"/>
            </a:b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US" b="1" dirty="0"/>
              <a:t>Supervised Learning: </a:t>
            </a:r>
            <a:endParaRPr lang="en-US" b="1" dirty="0" smtClean="0"/>
          </a:p>
          <a:p>
            <a:r>
              <a:rPr lang="en-IN" dirty="0"/>
              <a:t>Supervised learning is the types of machine learning in which machines are trained using well "labelled" training data, and on basis of that data, machines predict the output. </a:t>
            </a:r>
            <a:endParaRPr lang="en-IN" dirty="0" smtClean="0"/>
          </a:p>
          <a:p>
            <a:r>
              <a:rPr lang="en-IN" dirty="0" smtClean="0"/>
              <a:t>The </a:t>
            </a:r>
            <a:r>
              <a:rPr lang="en-IN" dirty="0"/>
              <a:t>labelled data means some input data is already tagged with the correct output.</a:t>
            </a:r>
          </a:p>
          <a:p>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75054336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342296835"/>
      </p:ext>
    </p:extLst>
  </p:cSld>
  <p:clrMapOvr>
    <a:masterClrMapping/>
  </p:clrMapOvr>
  <p:transition spd="slow">
    <p:wipe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256" y="214043"/>
            <a:ext cx="11444141" cy="6863417"/>
          </a:xfrm>
          <a:prstGeom prst="rect">
            <a:avLst/>
          </a:prstGeom>
        </p:spPr>
        <p:txBody>
          <a:bodyPr wrap="square">
            <a:spAutoFit/>
          </a:bodyPr>
          <a:lstStyle/>
          <a:p>
            <a:endParaRPr lang="en-IN" sz="2000" dirty="0"/>
          </a:p>
          <a:p>
            <a:r>
              <a:rPr lang="en-IN" sz="2000" dirty="0"/>
              <a:t># SVM </a:t>
            </a:r>
          </a:p>
          <a:p>
            <a:r>
              <a:rPr lang="en-IN" sz="2000" dirty="0"/>
              <a:t># https://www.geeksforgeeks.org/introduction-to-support-vector-machines-svm/</a:t>
            </a:r>
          </a:p>
          <a:p>
            <a:endParaRPr lang="en-IN" sz="2000" dirty="0"/>
          </a:p>
          <a:p>
            <a:r>
              <a:rPr lang="en-IN" sz="2000" dirty="0"/>
              <a:t>import </a:t>
            </a:r>
            <a:r>
              <a:rPr lang="en-IN" sz="2000" dirty="0" err="1"/>
              <a:t>numpy</a:t>
            </a:r>
            <a:r>
              <a:rPr lang="en-IN" sz="2000" dirty="0"/>
              <a:t> as np</a:t>
            </a:r>
          </a:p>
          <a:p>
            <a:r>
              <a:rPr lang="en-IN" sz="2000" dirty="0"/>
              <a:t>from </a:t>
            </a:r>
            <a:r>
              <a:rPr lang="en-IN" sz="2000" dirty="0" err="1"/>
              <a:t>sklearn.datasets</a:t>
            </a:r>
            <a:r>
              <a:rPr lang="en-IN" sz="2000" dirty="0"/>
              <a:t> import </a:t>
            </a:r>
            <a:r>
              <a:rPr lang="en-IN" sz="2000" dirty="0" err="1"/>
              <a:t>make_classification</a:t>
            </a:r>
            <a:endParaRPr lang="en-IN" sz="2000" dirty="0"/>
          </a:p>
          <a:p>
            <a:r>
              <a:rPr lang="en-IN" sz="2000" dirty="0"/>
              <a:t>from </a:t>
            </a:r>
            <a:r>
              <a:rPr lang="en-IN" sz="2000" dirty="0" err="1"/>
              <a:t>sklearn</a:t>
            </a:r>
            <a:r>
              <a:rPr lang="en-IN" sz="2000" dirty="0"/>
              <a:t> import </a:t>
            </a:r>
            <a:r>
              <a:rPr lang="en-IN" sz="2000" dirty="0" err="1"/>
              <a:t>svm</a:t>
            </a:r>
            <a:endParaRPr lang="en-IN" sz="2000" dirty="0"/>
          </a:p>
          <a:p>
            <a:r>
              <a:rPr lang="en-IN" sz="2000" dirty="0"/>
              <a:t>from </a:t>
            </a:r>
            <a:r>
              <a:rPr lang="en-IN" sz="2000" dirty="0" err="1"/>
              <a:t>sklearn.model_selection</a:t>
            </a:r>
            <a:r>
              <a:rPr lang="en-IN" sz="2000" dirty="0"/>
              <a:t> import </a:t>
            </a:r>
            <a:r>
              <a:rPr lang="en-IN" sz="2000" dirty="0" err="1"/>
              <a:t>train_test_split</a:t>
            </a:r>
            <a:endParaRPr lang="en-IN" sz="2000" dirty="0"/>
          </a:p>
          <a:p>
            <a:endParaRPr lang="en-IN" sz="2000" dirty="0"/>
          </a:p>
          <a:p>
            <a:r>
              <a:rPr lang="en-IN" sz="2000" dirty="0"/>
              <a:t>classes = 4</a:t>
            </a:r>
          </a:p>
          <a:p>
            <a:r>
              <a:rPr lang="en-IN" sz="2000" dirty="0" err="1"/>
              <a:t>X,t</a:t>
            </a:r>
            <a:r>
              <a:rPr lang="en-IN" sz="2000" dirty="0"/>
              <a:t>= </a:t>
            </a:r>
            <a:r>
              <a:rPr lang="en-IN" sz="2000" dirty="0" err="1"/>
              <a:t>make_classification</a:t>
            </a:r>
            <a:r>
              <a:rPr lang="en-IN" sz="2000" dirty="0"/>
              <a:t>(100, 5, </a:t>
            </a:r>
            <a:r>
              <a:rPr lang="en-IN" sz="2000" dirty="0" err="1"/>
              <a:t>n_classes</a:t>
            </a:r>
            <a:r>
              <a:rPr lang="en-IN" sz="2000" dirty="0"/>
              <a:t> = classes, </a:t>
            </a:r>
            <a:r>
              <a:rPr lang="en-IN" sz="2000" dirty="0" err="1"/>
              <a:t>random_state</a:t>
            </a:r>
            <a:r>
              <a:rPr lang="en-IN" sz="2000" dirty="0"/>
              <a:t>= 40, </a:t>
            </a:r>
            <a:r>
              <a:rPr lang="en-IN" sz="2000" dirty="0" err="1"/>
              <a:t>n_informative</a:t>
            </a:r>
            <a:r>
              <a:rPr lang="en-IN" sz="2000" dirty="0"/>
              <a:t> = 2, </a:t>
            </a:r>
            <a:r>
              <a:rPr lang="en-IN" sz="2000" dirty="0" err="1"/>
              <a:t>n_clusters_per_class</a:t>
            </a:r>
            <a:r>
              <a:rPr lang="en-IN" sz="2000" dirty="0"/>
              <a:t> = 1)</a:t>
            </a:r>
          </a:p>
          <a:p>
            <a:endParaRPr lang="en-IN" sz="2000" dirty="0"/>
          </a:p>
          <a:p>
            <a:r>
              <a:rPr lang="en-IN" sz="2000" dirty="0" err="1"/>
              <a:t>X_train</a:t>
            </a:r>
            <a:r>
              <a:rPr lang="en-IN" sz="2000" dirty="0"/>
              <a:t>, </a:t>
            </a:r>
            <a:r>
              <a:rPr lang="en-IN" sz="2000" dirty="0" err="1"/>
              <a:t>X_test</a:t>
            </a:r>
            <a:r>
              <a:rPr lang="en-IN" sz="2000" dirty="0"/>
              <a:t>, </a:t>
            </a:r>
            <a:r>
              <a:rPr lang="en-IN" sz="2000" dirty="0" err="1"/>
              <a:t>y_train</a:t>
            </a:r>
            <a:r>
              <a:rPr lang="en-IN" sz="2000" dirty="0"/>
              <a:t>, </a:t>
            </a:r>
            <a:r>
              <a:rPr lang="en-IN" sz="2000" dirty="0" err="1"/>
              <a:t>y_test</a:t>
            </a:r>
            <a:r>
              <a:rPr lang="en-IN" sz="2000" dirty="0"/>
              <a:t>=  </a:t>
            </a:r>
            <a:r>
              <a:rPr lang="en-IN" sz="2000" dirty="0" err="1"/>
              <a:t>train_test_split</a:t>
            </a:r>
            <a:r>
              <a:rPr lang="en-IN" sz="2000" dirty="0"/>
              <a:t>(X, t , </a:t>
            </a:r>
            <a:r>
              <a:rPr lang="en-IN" sz="2000" dirty="0" err="1"/>
              <a:t>test_size</a:t>
            </a:r>
            <a:r>
              <a:rPr lang="en-IN" sz="2000" dirty="0"/>
              <a:t>=0.50)</a:t>
            </a:r>
          </a:p>
          <a:p>
            <a:endParaRPr lang="en-IN" sz="2000" dirty="0" smtClean="0"/>
          </a:p>
          <a:p>
            <a:r>
              <a:rPr lang="en-IN" sz="2000" dirty="0" smtClean="0"/>
              <a:t>model </a:t>
            </a:r>
            <a:r>
              <a:rPr lang="en-IN" sz="2000" dirty="0"/>
              <a:t>= </a:t>
            </a:r>
            <a:r>
              <a:rPr lang="en-IN" sz="2000" dirty="0" err="1"/>
              <a:t>svm.SVC</a:t>
            </a:r>
            <a:r>
              <a:rPr lang="en-IN" sz="2000" dirty="0"/>
              <a:t>(kernel = 'linear', </a:t>
            </a:r>
            <a:r>
              <a:rPr lang="en-IN" sz="2000" dirty="0" err="1"/>
              <a:t>random_state</a:t>
            </a:r>
            <a:r>
              <a:rPr lang="en-IN" sz="2000" dirty="0"/>
              <a:t> = 0, C=1.0)</a:t>
            </a:r>
          </a:p>
          <a:p>
            <a:endParaRPr lang="en-IN" sz="2000" dirty="0"/>
          </a:p>
          <a:p>
            <a:r>
              <a:rPr lang="en-IN" sz="2000" dirty="0" err="1"/>
              <a:t>model.fit</a:t>
            </a:r>
            <a:r>
              <a:rPr lang="en-IN" sz="2000" dirty="0"/>
              <a:t>(</a:t>
            </a:r>
            <a:r>
              <a:rPr lang="en-IN" sz="2000" dirty="0" err="1"/>
              <a:t>X_train</a:t>
            </a:r>
            <a:r>
              <a:rPr lang="en-IN" sz="2000" dirty="0"/>
              <a:t>, </a:t>
            </a:r>
            <a:r>
              <a:rPr lang="en-IN" sz="2000" dirty="0" err="1"/>
              <a:t>y_train</a:t>
            </a:r>
            <a:r>
              <a:rPr lang="en-IN" sz="2000" dirty="0"/>
              <a:t>)</a:t>
            </a:r>
          </a:p>
          <a:p>
            <a:endParaRPr lang="en-IN" sz="2000" dirty="0"/>
          </a:p>
          <a:p>
            <a:r>
              <a:rPr lang="en-IN" sz="2000" dirty="0"/>
              <a:t>y=</a:t>
            </a:r>
            <a:r>
              <a:rPr lang="en-IN" sz="2000" dirty="0" err="1"/>
              <a:t>model.predict</a:t>
            </a:r>
            <a:r>
              <a:rPr lang="en-IN" sz="2000" dirty="0"/>
              <a:t>(</a:t>
            </a:r>
            <a:r>
              <a:rPr lang="en-IN" sz="2000" dirty="0" err="1"/>
              <a:t>X_test</a:t>
            </a:r>
            <a:r>
              <a:rPr lang="en-IN" sz="2000" dirty="0"/>
              <a:t>)</a:t>
            </a:r>
          </a:p>
          <a:p>
            <a:r>
              <a:rPr lang="en-IN" sz="2000" dirty="0"/>
              <a:t>y2=</a:t>
            </a:r>
            <a:r>
              <a:rPr lang="en-IN" sz="2000" dirty="0" err="1"/>
              <a:t>model.predict</a:t>
            </a:r>
            <a:r>
              <a:rPr lang="en-IN" sz="2000" dirty="0"/>
              <a:t>(</a:t>
            </a:r>
            <a:r>
              <a:rPr lang="en-IN" sz="2000" dirty="0" err="1"/>
              <a:t>X_train</a:t>
            </a:r>
            <a:r>
              <a:rPr lang="en-IN" sz="2000" dirty="0"/>
              <a:t>)</a:t>
            </a:r>
          </a:p>
          <a:p>
            <a:endParaRPr lang="en-IN" sz="2000" dirty="0"/>
          </a:p>
        </p:txBody>
      </p:sp>
    </p:spTree>
    <p:extLst>
      <p:ext uri="{BB962C8B-B14F-4D97-AF65-F5344CB8AC3E}">
        <p14:creationId xmlns:p14="http://schemas.microsoft.com/office/powerpoint/2010/main" val="124690803"/>
      </p:ext>
    </p:extLst>
  </p:cSld>
  <p:clrMapOvr>
    <a:masterClrMapping/>
  </p:clrMapOvr>
  <p:transition spd="slow">
    <p:wipe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220" y="335846"/>
            <a:ext cx="7315200" cy="4401205"/>
          </a:xfrm>
          <a:prstGeom prst="rect">
            <a:avLst/>
          </a:prstGeom>
        </p:spPr>
        <p:txBody>
          <a:bodyPr wrap="square">
            <a:spAutoFit/>
          </a:bodyPr>
          <a:lstStyle/>
          <a:p>
            <a:r>
              <a:rPr lang="en-IN" sz="2800" dirty="0"/>
              <a:t>from </a:t>
            </a:r>
            <a:r>
              <a:rPr lang="en-IN" sz="2800" dirty="0" err="1"/>
              <a:t>sklearn.metrics</a:t>
            </a:r>
            <a:r>
              <a:rPr lang="en-IN" sz="2800" dirty="0"/>
              <a:t> import </a:t>
            </a:r>
            <a:r>
              <a:rPr lang="en-IN" sz="2800" dirty="0" err="1"/>
              <a:t>accuracy_score</a:t>
            </a:r>
            <a:endParaRPr lang="en-IN" sz="2800" dirty="0"/>
          </a:p>
          <a:p>
            <a:r>
              <a:rPr lang="en-IN" sz="2800" dirty="0"/>
              <a:t>score =</a:t>
            </a:r>
            <a:r>
              <a:rPr lang="en-IN" sz="2800" dirty="0" err="1"/>
              <a:t>accuracy_score</a:t>
            </a:r>
            <a:r>
              <a:rPr lang="en-IN" sz="2800" dirty="0"/>
              <a:t>(y, </a:t>
            </a:r>
            <a:r>
              <a:rPr lang="en-IN" sz="2800" dirty="0" err="1"/>
              <a:t>y_test</a:t>
            </a:r>
            <a:r>
              <a:rPr lang="en-IN" sz="2800" dirty="0"/>
              <a:t>)</a:t>
            </a:r>
          </a:p>
          <a:p>
            <a:r>
              <a:rPr lang="en-IN" sz="2800" dirty="0"/>
              <a:t>print("Test  Accuracy Score ")</a:t>
            </a:r>
          </a:p>
          <a:p>
            <a:r>
              <a:rPr lang="en-IN" sz="2800" dirty="0"/>
              <a:t>print(score)</a:t>
            </a:r>
          </a:p>
          <a:p>
            <a:endParaRPr lang="en-IN" sz="2800" dirty="0"/>
          </a:p>
          <a:p>
            <a:r>
              <a:rPr lang="en-IN" sz="2800" dirty="0"/>
              <a:t>print("Train Accuracy Score ")</a:t>
            </a:r>
          </a:p>
          <a:p>
            <a:r>
              <a:rPr lang="en-IN" sz="2800" dirty="0"/>
              <a:t>score2 =</a:t>
            </a:r>
            <a:r>
              <a:rPr lang="en-IN" sz="2800" dirty="0" err="1"/>
              <a:t>accuracy_score</a:t>
            </a:r>
            <a:r>
              <a:rPr lang="en-IN" sz="2800" dirty="0"/>
              <a:t>(y2, </a:t>
            </a:r>
            <a:r>
              <a:rPr lang="en-IN" sz="2800" dirty="0" err="1"/>
              <a:t>y_train</a:t>
            </a:r>
            <a:r>
              <a:rPr lang="en-IN" sz="2800" dirty="0"/>
              <a:t>)</a:t>
            </a:r>
          </a:p>
          <a:p>
            <a:r>
              <a:rPr lang="en-IN" sz="2800" dirty="0"/>
              <a:t>print(score2)</a:t>
            </a:r>
          </a:p>
          <a:p>
            <a:endParaRPr lang="en-IN" sz="2800" dirty="0"/>
          </a:p>
          <a:p>
            <a:r>
              <a:rPr lang="en-IN" sz="2800" dirty="0" smtClean="0"/>
              <a:t> </a:t>
            </a:r>
            <a:endParaRPr lang="en-IN" sz="2800" dirty="0"/>
          </a:p>
        </p:txBody>
      </p:sp>
      <p:sp>
        <p:nvSpPr>
          <p:cNvPr id="3" name="Rectangle 2"/>
          <p:cNvSpPr/>
          <p:nvPr/>
        </p:nvSpPr>
        <p:spPr>
          <a:xfrm>
            <a:off x="7532015" y="1839022"/>
            <a:ext cx="4100661" cy="1815882"/>
          </a:xfrm>
          <a:prstGeom prst="rect">
            <a:avLst/>
          </a:prstGeom>
        </p:spPr>
        <p:txBody>
          <a:bodyPr wrap="square">
            <a:spAutoFit/>
          </a:bodyPr>
          <a:lstStyle/>
          <a:p>
            <a:r>
              <a:rPr lang="en-IN" sz="2800" b="1" dirty="0"/>
              <a:t>Test  Accuracy Score </a:t>
            </a:r>
          </a:p>
          <a:p>
            <a:r>
              <a:rPr lang="en-IN" sz="2800" b="1" dirty="0"/>
              <a:t>0.88</a:t>
            </a:r>
          </a:p>
          <a:p>
            <a:r>
              <a:rPr lang="en-IN" sz="2800" b="1" dirty="0"/>
              <a:t>Train Accuracy Score </a:t>
            </a:r>
          </a:p>
          <a:p>
            <a:r>
              <a:rPr lang="en-IN" sz="2800" b="1" dirty="0"/>
              <a:t>0.96</a:t>
            </a:r>
          </a:p>
        </p:txBody>
      </p:sp>
    </p:spTree>
    <p:extLst>
      <p:ext uri="{BB962C8B-B14F-4D97-AF65-F5344CB8AC3E}">
        <p14:creationId xmlns:p14="http://schemas.microsoft.com/office/powerpoint/2010/main" val="3351222483"/>
      </p:ext>
    </p:extLst>
  </p:cSld>
  <p:clrMapOvr>
    <a:masterClrMapping/>
  </p:clrMapOvr>
  <p:transition spd="slow">
    <p:wipe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220" y="335846"/>
            <a:ext cx="8597244" cy="6124754"/>
          </a:xfrm>
          <a:prstGeom prst="rect">
            <a:avLst/>
          </a:prstGeom>
        </p:spPr>
        <p:txBody>
          <a:bodyPr wrap="square">
            <a:spAutoFit/>
          </a:bodyPr>
          <a:lstStyle/>
          <a:p>
            <a:r>
              <a:rPr lang="en-US" sz="2800" dirty="0" smtClean="0"/>
              <a:t># Visualization of results.    </a:t>
            </a:r>
            <a:endParaRPr lang="en-IN" sz="2800" dirty="0" smtClean="0"/>
          </a:p>
          <a:p>
            <a:r>
              <a:rPr lang="en-IN" sz="2800" dirty="0" smtClean="0"/>
              <a:t>import </a:t>
            </a:r>
            <a:r>
              <a:rPr lang="en-IN" sz="2800" dirty="0" err="1"/>
              <a:t>matplotlib.pyplot</a:t>
            </a:r>
            <a:r>
              <a:rPr lang="en-IN" sz="2800" dirty="0"/>
              <a:t> as </a:t>
            </a:r>
            <a:r>
              <a:rPr lang="en-IN" sz="2800" dirty="0" err="1"/>
              <a:t>plt</a:t>
            </a:r>
            <a:endParaRPr lang="en-IN" sz="2800" dirty="0"/>
          </a:p>
          <a:p>
            <a:r>
              <a:rPr lang="en-IN" sz="2800" dirty="0" err="1"/>
              <a:t>color</a:t>
            </a:r>
            <a:r>
              <a:rPr lang="en-IN" sz="2800" dirty="0"/>
              <a:t> = ['black' if c == 0 else '</a:t>
            </a:r>
            <a:r>
              <a:rPr lang="en-IN" sz="2800" dirty="0" err="1"/>
              <a:t>lightgrey</a:t>
            </a:r>
            <a:r>
              <a:rPr lang="en-IN" sz="2800" dirty="0"/>
              <a:t>' for c in y]</a:t>
            </a:r>
          </a:p>
          <a:p>
            <a:r>
              <a:rPr lang="en-IN" sz="2800" dirty="0" err="1"/>
              <a:t>plt.scatter</a:t>
            </a:r>
            <a:r>
              <a:rPr lang="en-IN" sz="2800" dirty="0"/>
              <a:t>(</a:t>
            </a:r>
            <a:r>
              <a:rPr lang="en-IN" sz="2800" dirty="0" err="1"/>
              <a:t>X_train</a:t>
            </a:r>
            <a:r>
              <a:rPr lang="en-IN" sz="2800" dirty="0"/>
              <a:t>[:,0], </a:t>
            </a:r>
            <a:r>
              <a:rPr lang="en-IN" sz="2800" dirty="0" err="1"/>
              <a:t>X_train</a:t>
            </a:r>
            <a:r>
              <a:rPr lang="en-IN" sz="2800" dirty="0"/>
              <a:t>[:,1], c=</a:t>
            </a:r>
            <a:r>
              <a:rPr lang="en-IN" sz="2800" dirty="0" err="1"/>
              <a:t>color</a:t>
            </a:r>
            <a:r>
              <a:rPr lang="en-IN" sz="2800" dirty="0" smtClean="0"/>
              <a:t>)</a:t>
            </a:r>
          </a:p>
          <a:p>
            <a:endParaRPr lang="en-IN" sz="2800" dirty="0"/>
          </a:p>
          <a:p>
            <a:r>
              <a:rPr lang="en-IN" sz="2800" dirty="0" smtClean="0"/>
              <a:t># </a:t>
            </a:r>
            <a:r>
              <a:rPr lang="en-IN" sz="2800" dirty="0"/>
              <a:t>Create the hyperplane</a:t>
            </a:r>
          </a:p>
          <a:p>
            <a:r>
              <a:rPr lang="en-IN" sz="2800" dirty="0"/>
              <a:t>w = </a:t>
            </a:r>
            <a:r>
              <a:rPr lang="en-IN" sz="2800" dirty="0" err="1"/>
              <a:t>model.coef</a:t>
            </a:r>
            <a:r>
              <a:rPr lang="en-IN" sz="2800" dirty="0"/>
              <a:t>_[0]</a:t>
            </a:r>
          </a:p>
          <a:p>
            <a:r>
              <a:rPr lang="en-IN" sz="2800" dirty="0"/>
              <a:t>a = -w[0] / w[1]</a:t>
            </a:r>
          </a:p>
          <a:p>
            <a:r>
              <a:rPr lang="en-IN" sz="2800" dirty="0"/>
              <a:t>xx = </a:t>
            </a:r>
            <a:r>
              <a:rPr lang="en-IN" sz="2800" dirty="0" err="1"/>
              <a:t>np.linspace</a:t>
            </a:r>
            <a:r>
              <a:rPr lang="en-IN" sz="2800" dirty="0"/>
              <a:t>(-2.5, 2.5)</a:t>
            </a:r>
          </a:p>
          <a:p>
            <a:r>
              <a:rPr lang="en-IN" sz="2800" dirty="0" err="1"/>
              <a:t>yy</a:t>
            </a:r>
            <a:r>
              <a:rPr lang="en-IN" sz="2800" dirty="0"/>
              <a:t> = a * xx - (</a:t>
            </a:r>
            <a:r>
              <a:rPr lang="en-IN" sz="2800" dirty="0" err="1"/>
              <a:t>model.intercept</a:t>
            </a:r>
            <a:r>
              <a:rPr lang="en-IN" sz="2800" dirty="0"/>
              <a:t>_[0]) / w[1]</a:t>
            </a:r>
          </a:p>
          <a:p>
            <a:r>
              <a:rPr lang="en-IN" sz="2800" dirty="0"/>
              <a:t> </a:t>
            </a:r>
          </a:p>
          <a:p>
            <a:r>
              <a:rPr lang="en-IN" sz="2800" dirty="0"/>
              <a:t># Plot the hyperplane</a:t>
            </a:r>
          </a:p>
          <a:p>
            <a:r>
              <a:rPr lang="en-IN" sz="2800" dirty="0" err="1"/>
              <a:t>plt.plot</a:t>
            </a:r>
            <a:r>
              <a:rPr lang="en-IN" sz="2800" dirty="0"/>
              <a:t>(xx, </a:t>
            </a:r>
            <a:r>
              <a:rPr lang="en-IN" sz="2800" dirty="0" err="1"/>
              <a:t>yy</a:t>
            </a:r>
            <a:r>
              <a:rPr lang="en-IN" sz="2800" dirty="0"/>
              <a:t>)</a:t>
            </a:r>
          </a:p>
          <a:p>
            <a:r>
              <a:rPr lang="en-IN" sz="2800" dirty="0" err="1"/>
              <a:t>plt.axis</a:t>
            </a:r>
            <a:r>
              <a:rPr lang="en-IN" sz="2800" dirty="0"/>
              <a:t>("off"), </a:t>
            </a:r>
            <a:r>
              <a:rPr lang="en-IN" sz="2800" dirty="0" err="1"/>
              <a:t>plt.show</a:t>
            </a:r>
            <a:r>
              <a:rPr lang="en-IN" sz="2800" dirty="0"/>
              <a:t>();</a:t>
            </a:r>
          </a:p>
        </p:txBody>
      </p:sp>
    </p:spTree>
    <p:extLst>
      <p:ext uri="{BB962C8B-B14F-4D97-AF65-F5344CB8AC3E}">
        <p14:creationId xmlns:p14="http://schemas.microsoft.com/office/powerpoint/2010/main" val="2340129849"/>
      </p:ext>
    </p:extLst>
  </p:cSld>
  <p:clrMapOvr>
    <a:masterClrMapping/>
  </p:clrMapOvr>
  <p:transition spd="slow">
    <p:wipe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7823" y="152400"/>
            <a:ext cx="9353550" cy="6705600"/>
          </a:xfrm>
          <a:prstGeom prst="rect">
            <a:avLst/>
          </a:prstGeom>
        </p:spPr>
      </p:pic>
    </p:spTree>
    <p:extLst>
      <p:ext uri="{BB962C8B-B14F-4D97-AF65-F5344CB8AC3E}">
        <p14:creationId xmlns:p14="http://schemas.microsoft.com/office/powerpoint/2010/main" val="190116698"/>
      </p:ext>
    </p:extLst>
  </p:cSld>
  <p:clrMapOvr>
    <a:masterClrMapping/>
  </p:clrMapOvr>
  <p:transition spd="slow">
    <p:wipe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Support Vector </a:t>
            </a:r>
            <a:r>
              <a:rPr lang="en-US" b="1" dirty="0" smtClean="0"/>
              <a:t>Machine Code </a:t>
            </a:r>
            <a:endParaRPr lang="en-IN" b="1" dirty="0"/>
          </a:p>
        </p:txBody>
      </p:sp>
      <p:sp>
        <p:nvSpPr>
          <p:cNvPr id="3" name="Content Placeholder 2"/>
          <p:cNvSpPr>
            <a:spLocks noGrp="1"/>
          </p:cNvSpPr>
          <p:nvPr>
            <p:ph idx="1"/>
          </p:nvPr>
        </p:nvSpPr>
        <p:spPr>
          <a:xfrm>
            <a:off x="418010" y="1645670"/>
            <a:ext cx="11260183" cy="4351338"/>
          </a:xfrm>
        </p:spPr>
        <p:txBody>
          <a:bodyPr numCol="3">
            <a:normAutofit fontScale="40000" lnSpcReduction="20000"/>
          </a:bodyPr>
          <a:lstStyle/>
          <a:p>
            <a:pPr algn="just"/>
            <a:endParaRPr lang="en-US" b="1" dirty="0"/>
          </a:p>
          <a:p>
            <a:pPr algn="just"/>
            <a:r>
              <a:rPr lang="en-US" b="1" dirty="0"/>
              <a:t># SVM </a:t>
            </a:r>
          </a:p>
          <a:p>
            <a:pPr algn="just"/>
            <a:r>
              <a:rPr lang="en-US" b="1" dirty="0"/>
              <a:t># https://www.geeksforgeeks.org/introduction-to-support-vector-machines-svm/</a:t>
            </a:r>
          </a:p>
          <a:p>
            <a:pPr algn="just"/>
            <a:endParaRPr lang="en-US" b="1" dirty="0"/>
          </a:p>
          <a:p>
            <a:pPr algn="just"/>
            <a:r>
              <a:rPr lang="en-US" b="1" dirty="0"/>
              <a:t>import </a:t>
            </a:r>
            <a:r>
              <a:rPr lang="en-US" b="1" dirty="0" err="1"/>
              <a:t>numpy</a:t>
            </a:r>
            <a:r>
              <a:rPr lang="en-US" b="1" dirty="0"/>
              <a:t> as np</a:t>
            </a:r>
          </a:p>
          <a:p>
            <a:pPr algn="just"/>
            <a:r>
              <a:rPr lang="en-US" b="1" dirty="0"/>
              <a:t>from </a:t>
            </a:r>
            <a:r>
              <a:rPr lang="en-US" b="1" dirty="0" err="1"/>
              <a:t>sklearn.datasets</a:t>
            </a:r>
            <a:r>
              <a:rPr lang="en-US" b="1" dirty="0"/>
              <a:t> import </a:t>
            </a:r>
            <a:r>
              <a:rPr lang="en-US" b="1" dirty="0" err="1"/>
              <a:t>make_classification</a:t>
            </a:r>
            <a:endParaRPr lang="en-US" b="1" dirty="0"/>
          </a:p>
          <a:p>
            <a:pPr algn="just"/>
            <a:r>
              <a:rPr lang="en-US" b="1" dirty="0"/>
              <a:t>from </a:t>
            </a:r>
            <a:r>
              <a:rPr lang="en-US" b="1" dirty="0" err="1"/>
              <a:t>sklearn</a:t>
            </a:r>
            <a:r>
              <a:rPr lang="en-US" b="1" dirty="0"/>
              <a:t> import </a:t>
            </a:r>
            <a:r>
              <a:rPr lang="en-US" b="1" dirty="0" err="1"/>
              <a:t>svm</a:t>
            </a:r>
            <a:endParaRPr lang="en-US" b="1" dirty="0"/>
          </a:p>
          <a:p>
            <a:pPr algn="just"/>
            <a:r>
              <a:rPr lang="en-US" b="1" dirty="0"/>
              <a:t>from </a:t>
            </a:r>
            <a:r>
              <a:rPr lang="en-US" b="1" dirty="0" err="1"/>
              <a:t>sklearn.model_selection</a:t>
            </a:r>
            <a:r>
              <a:rPr lang="en-US" b="1" dirty="0"/>
              <a:t> import </a:t>
            </a:r>
            <a:r>
              <a:rPr lang="en-US" b="1" dirty="0" err="1"/>
              <a:t>train_test_split</a:t>
            </a:r>
            <a:endParaRPr lang="en-US" b="1" dirty="0"/>
          </a:p>
          <a:p>
            <a:pPr algn="just"/>
            <a:r>
              <a:rPr lang="en-US" b="1" dirty="0"/>
              <a:t> </a:t>
            </a:r>
          </a:p>
          <a:p>
            <a:pPr algn="just"/>
            <a:r>
              <a:rPr lang="en-US" b="1" dirty="0"/>
              <a:t>classes = 4</a:t>
            </a:r>
          </a:p>
          <a:p>
            <a:pPr algn="just"/>
            <a:r>
              <a:rPr lang="en-US" b="1" dirty="0" err="1"/>
              <a:t>X,t</a:t>
            </a:r>
            <a:r>
              <a:rPr lang="en-US" b="1" dirty="0"/>
              <a:t>= </a:t>
            </a:r>
            <a:r>
              <a:rPr lang="en-US" b="1" dirty="0" err="1"/>
              <a:t>make_classification</a:t>
            </a:r>
            <a:r>
              <a:rPr lang="en-US" b="1" dirty="0"/>
              <a:t>(100, 5, </a:t>
            </a:r>
            <a:r>
              <a:rPr lang="en-US" b="1" dirty="0" err="1"/>
              <a:t>n_classes</a:t>
            </a:r>
            <a:r>
              <a:rPr lang="en-US" b="1" dirty="0"/>
              <a:t> = classes, </a:t>
            </a:r>
            <a:r>
              <a:rPr lang="en-US" b="1" dirty="0" err="1"/>
              <a:t>random_state</a:t>
            </a:r>
            <a:r>
              <a:rPr lang="en-US" b="1" dirty="0"/>
              <a:t>= 40, </a:t>
            </a:r>
            <a:r>
              <a:rPr lang="en-US" b="1" dirty="0" err="1"/>
              <a:t>n_informative</a:t>
            </a:r>
            <a:r>
              <a:rPr lang="en-US" b="1" dirty="0"/>
              <a:t> = 2, </a:t>
            </a:r>
            <a:r>
              <a:rPr lang="en-US" b="1" dirty="0" err="1"/>
              <a:t>n_clusters_per_class</a:t>
            </a:r>
            <a:r>
              <a:rPr lang="en-US" b="1" dirty="0"/>
              <a:t> = 1)</a:t>
            </a:r>
          </a:p>
          <a:p>
            <a:pPr algn="just"/>
            <a:endParaRPr lang="en-US" b="1" dirty="0"/>
          </a:p>
          <a:p>
            <a:pPr algn="just"/>
            <a:r>
              <a:rPr lang="en-US" b="1" dirty="0" err="1"/>
              <a:t>X_train</a:t>
            </a:r>
            <a:r>
              <a:rPr lang="en-US" b="1" dirty="0"/>
              <a:t>, </a:t>
            </a:r>
            <a:r>
              <a:rPr lang="en-US" b="1" dirty="0" err="1"/>
              <a:t>X_test</a:t>
            </a:r>
            <a:r>
              <a:rPr lang="en-US" b="1" dirty="0"/>
              <a:t>, </a:t>
            </a:r>
            <a:r>
              <a:rPr lang="en-US" b="1" dirty="0" err="1"/>
              <a:t>y_train</a:t>
            </a:r>
            <a:r>
              <a:rPr lang="en-US" b="1" dirty="0"/>
              <a:t>, </a:t>
            </a:r>
            <a:r>
              <a:rPr lang="en-US" b="1" dirty="0" err="1"/>
              <a:t>y_test</a:t>
            </a:r>
            <a:r>
              <a:rPr lang="en-US" b="1" dirty="0"/>
              <a:t>=  </a:t>
            </a:r>
            <a:r>
              <a:rPr lang="en-US" b="1" dirty="0" err="1"/>
              <a:t>train_test_split</a:t>
            </a:r>
            <a:r>
              <a:rPr lang="en-US" b="1" dirty="0"/>
              <a:t>(X, t , </a:t>
            </a:r>
            <a:r>
              <a:rPr lang="en-US" b="1" dirty="0" err="1"/>
              <a:t>test_size</a:t>
            </a:r>
            <a:r>
              <a:rPr lang="en-US" b="1" dirty="0"/>
              <a:t>=0.50)</a:t>
            </a:r>
          </a:p>
          <a:p>
            <a:pPr algn="just"/>
            <a:endParaRPr lang="en-US" b="1" dirty="0"/>
          </a:p>
          <a:p>
            <a:pPr algn="just"/>
            <a:r>
              <a:rPr lang="en-US" b="1" dirty="0"/>
              <a:t>model = </a:t>
            </a:r>
            <a:r>
              <a:rPr lang="en-US" b="1" dirty="0" err="1"/>
              <a:t>svm.SVC</a:t>
            </a:r>
            <a:r>
              <a:rPr lang="en-US" b="1" dirty="0"/>
              <a:t>(kernel = 'linear', </a:t>
            </a:r>
            <a:r>
              <a:rPr lang="en-US" b="1" dirty="0" err="1"/>
              <a:t>random_state</a:t>
            </a:r>
            <a:r>
              <a:rPr lang="en-US" b="1" dirty="0"/>
              <a:t> = 0, C=1.0)</a:t>
            </a:r>
          </a:p>
          <a:p>
            <a:pPr algn="just"/>
            <a:endParaRPr lang="en-US" b="1" dirty="0"/>
          </a:p>
          <a:p>
            <a:pPr algn="just"/>
            <a:r>
              <a:rPr lang="en-US" b="1" dirty="0" err="1"/>
              <a:t>model.fit</a:t>
            </a:r>
            <a:r>
              <a:rPr lang="en-US" b="1" dirty="0"/>
              <a:t>(</a:t>
            </a:r>
            <a:r>
              <a:rPr lang="en-US" b="1" dirty="0" err="1"/>
              <a:t>X_train</a:t>
            </a:r>
            <a:r>
              <a:rPr lang="en-US" b="1" dirty="0"/>
              <a:t>, </a:t>
            </a:r>
            <a:r>
              <a:rPr lang="en-US" b="1" dirty="0" err="1"/>
              <a:t>y_train</a:t>
            </a:r>
            <a:r>
              <a:rPr lang="en-US" b="1" dirty="0"/>
              <a:t>)</a:t>
            </a:r>
          </a:p>
          <a:p>
            <a:pPr algn="just"/>
            <a:endParaRPr lang="en-US" b="1" dirty="0"/>
          </a:p>
          <a:p>
            <a:pPr algn="just"/>
            <a:r>
              <a:rPr lang="en-US" b="1" dirty="0"/>
              <a:t>y=</a:t>
            </a:r>
            <a:r>
              <a:rPr lang="en-US" b="1" dirty="0" err="1"/>
              <a:t>model.predict</a:t>
            </a:r>
            <a:r>
              <a:rPr lang="en-US" b="1" dirty="0"/>
              <a:t>(</a:t>
            </a:r>
            <a:r>
              <a:rPr lang="en-US" b="1" dirty="0" err="1"/>
              <a:t>X_test</a:t>
            </a:r>
            <a:r>
              <a:rPr lang="en-US" b="1" dirty="0"/>
              <a:t>)</a:t>
            </a:r>
          </a:p>
          <a:p>
            <a:pPr algn="just"/>
            <a:r>
              <a:rPr lang="en-US" b="1" dirty="0"/>
              <a:t>y2=</a:t>
            </a:r>
            <a:r>
              <a:rPr lang="en-US" b="1" dirty="0" err="1"/>
              <a:t>model.predict</a:t>
            </a:r>
            <a:r>
              <a:rPr lang="en-US" b="1" dirty="0"/>
              <a:t>(</a:t>
            </a:r>
            <a:r>
              <a:rPr lang="en-US" b="1" dirty="0" err="1"/>
              <a:t>X_train</a:t>
            </a:r>
            <a:r>
              <a:rPr lang="en-US" b="1" dirty="0"/>
              <a:t>)</a:t>
            </a:r>
          </a:p>
          <a:p>
            <a:pPr algn="just"/>
            <a:endParaRPr lang="en-US" b="1" dirty="0"/>
          </a:p>
          <a:p>
            <a:pPr algn="just"/>
            <a:r>
              <a:rPr lang="en-US" b="1" dirty="0"/>
              <a:t>from </a:t>
            </a:r>
            <a:r>
              <a:rPr lang="en-US" b="1" dirty="0" err="1"/>
              <a:t>sklearn.metrics</a:t>
            </a:r>
            <a:r>
              <a:rPr lang="en-US" b="1" dirty="0"/>
              <a:t> import </a:t>
            </a:r>
            <a:r>
              <a:rPr lang="en-US" b="1" dirty="0" err="1"/>
              <a:t>accuracy_score</a:t>
            </a:r>
            <a:endParaRPr lang="en-US" b="1" dirty="0"/>
          </a:p>
          <a:p>
            <a:pPr algn="just"/>
            <a:r>
              <a:rPr lang="en-US" b="1" dirty="0"/>
              <a:t>score =</a:t>
            </a:r>
            <a:r>
              <a:rPr lang="en-US" b="1" dirty="0" err="1"/>
              <a:t>accuracy_score</a:t>
            </a:r>
            <a:r>
              <a:rPr lang="en-US" b="1" dirty="0"/>
              <a:t>(y, </a:t>
            </a:r>
            <a:r>
              <a:rPr lang="en-US" b="1" dirty="0" err="1"/>
              <a:t>y_test</a:t>
            </a:r>
            <a:r>
              <a:rPr lang="en-US" b="1" dirty="0"/>
              <a:t>)</a:t>
            </a:r>
          </a:p>
          <a:p>
            <a:pPr algn="just"/>
            <a:r>
              <a:rPr lang="en-US" b="1" dirty="0"/>
              <a:t>print("Test  Accuracy Score ")</a:t>
            </a:r>
          </a:p>
          <a:p>
            <a:pPr algn="just"/>
            <a:r>
              <a:rPr lang="en-US" b="1" dirty="0"/>
              <a:t>print(score)</a:t>
            </a:r>
          </a:p>
          <a:p>
            <a:pPr algn="just"/>
            <a:endParaRPr lang="en-US" b="1" dirty="0"/>
          </a:p>
          <a:p>
            <a:pPr algn="just"/>
            <a:r>
              <a:rPr lang="en-US" b="1" dirty="0"/>
              <a:t>print("Train Accuracy Score ")</a:t>
            </a:r>
          </a:p>
          <a:p>
            <a:pPr algn="just"/>
            <a:r>
              <a:rPr lang="en-US" b="1" dirty="0"/>
              <a:t>score2 =</a:t>
            </a:r>
            <a:r>
              <a:rPr lang="en-US" b="1" dirty="0" err="1"/>
              <a:t>accuracy_score</a:t>
            </a:r>
            <a:r>
              <a:rPr lang="en-US" b="1" dirty="0"/>
              <a:t>(y2, </a:t>
            </a:r>
            <a:r>
              <a:rPr lang="en-US" b="1" dirty="0" err="1"/>
              <a:t>y_train</a:t>
            </a:r>
            <a:r>
              <a:rPr lang="en-US" b="1" dirty="0"/>
              <a:t>)</a:t>
            </a:r>
          </a:p>
          <a:p>
            <a:pPr algn="just"/>
            <a:r>
              <a:rPr lang="en-US" b="1" dirty="0"/>
              <a:t>print(score2)</a:t>
            </a:r>
          </a:p>
          <a:p>
            <a:pPr algn="just"/>
            <a:endParaRPr lang="en-US" b="1" dirty="0"/>
          </a:p>
          <a:p>
            <a:pPr algn="just"/>
            <a:r>
              <a:rPr lang="en-US" b="1" dirty="0"/>
              <a:t>import </a:t>
            </a:r>
            <a:r>
              <a:rPr lang="en-US" b="1" dirty="0" err="1"/>
              <a:t>matplotlib.pyplot</a:t>
            </a:r>
            <a:r>
              <a:rPr lang="en-US" b="1" dirty="0"/>
              <a:t> as </a:t>
            </a:r>
            <a:r>
              <a:rPr lang="en-US" b="1" dirty="0" err="1"/>
              <a:t>plt</a:t>
            </a:r>
            <a:endParaRPr lang="en-US" b="1" dirty="0"/>
          </a:p>
          <a:p>
            <a:pPr algn="just"/>
            <a:r>
              <a:rPr lang="en-US" b="1" dirty="0"/>
              <a:t>color = ['black' if c == 0 else '</a:t>
            </a:r>
            <a:r>
              <a:rPr lang="en-US" b="1" dirty="0" err="1"/>
              <a:t>lightgrey</a:t>
            </a:r>
            <a:r>
              <a:rPr lang="en-US" b="1" dirty="0"/>
              <a:t>' for c in y]</a:t>
            </a:r>
          </a:p>
          <a:p>
            <a:pPr algn="just"/>
            <a:r>
              <a:rPr lang="en-US" b="1" dirty="0" err="1"/>
              <a:t>plt.scatter</a:t>
            </a:r>
            <a:r>
              <a:rPr lang="en-US" b="1" dirty="0"/>
              <a:t>(</a:t>
            </a:r>
            <a:r>
              <a:rPr lang="en-US" b="1" dirty="0" err="1"/>
              <a:t>X_train</a:t>
            </a:r>
            <a:r>
              <a:rPr lang="en-US" b="1" dirty="0"/>
              <a:t>[:,0], </a:t>
            </a:r>
            <a:r>
              <a:rPr lang="en-US" b="1" dirty="0" err="1"/>
              <a:t>X_train</a:t>
            </a:r>
            <a:r>
              <a:rPr lang="en-US" b="1" dirty="0"/>
              <a:t>[:,1], c=color)</a:t>
            </a:r>
          </a:p>
          <a:p>
            <a:pPr algn="just"/>
            <a:r>
              <a:rPr lang="en-US" b="1" dirty="0"/>
              <a:t> </a:t>
            </a:r>
          </a:p>
          <a:p>
            <a:pPr algn="just"/>
            <a:r>
              <a:rPr lang="en-US" b="1" dirty="0"/>
              <a:t># Create the hyperplane</a:t>
            </a:r>
          </a:p>
          <a:p>
            <a:pPr algn="just"/>
            <a:r>
              <a:rPr lang="en-US" b="1" dirty="0"/>
              <a:t>w = </a:t>
            </a:r>
            <a:r>
              <a:rPr lang="en-US" b="1" dirty="0" err="1"/>
              <a:t>model.coef</a:t>
            </a:r>
            <a:r>
              <a:rPr lang="en-US" b="1" dirty="0"/>
              <a:t>_[0]</a:t>
            </a:r>
          </a:p>
          <a:p>
            <a:pPr algn="just"/>
            <a:r>
              <a:rPr lang="en-US" b="1" dirty="0"/>
              <a:t>a = -w[0] / w[1]</a:t>
            </a:r>
          </a:p>
          <a:p>
            <a:pPr algn="just"/>
            <a:r>
              <a:rPr lang="en-US" b="1" dirty="0"/>
              <a:t>xx = </a:t>
            </a:r>
            <a:r>
              <a:rPr lang="en-US" b="1" dirty="0" err="1"/>
              <a:t>np.linspace</a:t>
            </a:r>
            <a:r>
              <a:rPr lang="en-US" b="1" dirty="0"/>
              <a:t>(-2.5, 2.5)</a:t>
            </a:r>
          </a:p>
          <a:p>
            <a:pPr algn="just"/>
            <a:r>
              <a:rPr lang="en-US" b="1" dirty="0" err="1"/>
              <a:t>yy</a:t>
            </a:r>
            <a:r>
              <a:rPr lang="en-US" b="1" dirty="0"/>
              <a:t> = a * xx - (</a:t>
            </a:r>
            <a:r>
              <a:rPr lang="en-US" b="1" dirty="0" err="1"/>
              <a:t>model.intercept</a:t>
            </a:r>
            <a:r>
              <a:rPr lang="en-US" b="1" dirty="0"/>
              <a:t>_[0]) / w[1]</a:t>
            </a:r>
          </a:p>
          <a:p>
            <a:pPr algn="just"/>
            <a:r>
              <a:rPr lang="en-US" b="1" dirty="0"/>
              <a:t> </a:t>
            </a:r>
          </a:p>
          <a:p>
            <a:pPr algn="just"/>
            <a:r>
              <a:rPr lang="en-US" b="1" dirty="0"/>
              <a:t># Plot the hyperplane</a:t>
            </a:r>
          </a:p>
          <a:p>
            <a:pPr algn="just"/>
            <a:r>
              <a:rPr lang="en-US" b="1" dirty="0" err="1"/>
              <a:t>plt.plot</a:t>
            </a:r>
            <a:r>
              <a:rPr lang="en-US" b="1" dirty="0"/>
              <a:t>(xx, </a:t>
            </a:r>
            <a:r>
              <a:rPr lang="en-US" b="1" dirty="0" err="1"/>
              <a:t>yy</a:t>
            </a:r>
            <a:r>
              <a:rPr lang="en-US" b="1" dirty="0"/>
              <a:t>)</a:t>
            </a:r>
          </a:p>
          <a:p>
            <a:pPr algn="just"/>
            <a:r>
              <a:rPr lang="en-US" b="1" dirty="0" err="1"/>
              <a:t>plt.axis</a:t>
            </a:r>
            <a:r>
              <a:rPr lang="en-US" b="1" dirty="0"/>
              <a:t>("off"), </a:t>
            </a:r>
            <a:r>
              <a:rPr lang="en-US" b="1" dirty="0" err="1"/>
              <a:t>plt.show</a:t>
            </a:r>
            <a:r>
              <a:rPr lang="en-US" b="1" dirty="0"/>
              <a:t>();</a:t>
            </a:r>
          </a:p>
          <a:p>
            <a:pPr algn="just"/>
            <a:endParaRPr lang="en-US" b="1" dirty="0"/>
          </a:p>
          <a:p>
            <a:pPr algn="just"/>
            <a:endParaRPr lang="en-US" b="1" dirty="0"/>
          </a:p>
          <a:p>
            <a:pPr algn="just"/>
            <a:endParaRPr lang="en-US"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56896550"/>
      </p:ext>
    </p:extLst>
  </p:cSld>
  <p:clrMapOvr>
    <a:masterClrMapping/>
  </p:clrMapOvr>
  <p:transition spd="slow">
    <p:wipe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fontScale="90000"/>
          </a:bodyPr>
          <a:lstStyle/>
          <a:p>
            <a:pPr lvl="0" eaLnBrk="0" fontAlgn="base" hangingPunct="0">
              <a:lnSpc>
                <a:spcPct val="100000"/>
              </a:lnSpc>
              <a:spcAft>
                <a:spcPct val="0"/>
              </a:spcAft>
            </a:pPr>
            <a:r>
              <a:rPr lang="en-US" altLang="en-US" b="1" dirty="0" err="1">
                <a:solidFill>
                  <a:srgbClr val="2878A2"/>
                </a:solidFill>
                <a:latin typeface="SFMono-Regular"/>
                <a:hlinkClick r:id="rId2" tooltip="sklearn.datasets"/>
              </a:rPr>
              <a:t>sklearn.datasets</a:t>
            </a:r>
            <a:r>
              <a:rPr lang="en-US" altLang="en-US" dirty="0" err="1">
                <a:solidFill>
                  <a:srgbClr val="212529"/>
                </a:solidFill>
                <a:latin typeface="-apple-system"/>
              </a:rPr>
              <a:t>.make_classification</a:t>
            </a:r>
            <a:endParaRPr lang="en-US" altLang="en-US" dirty="0">
              <a:solidFill>
                <a:srgbClr val="212529"/>
              </a:solidFill>
              <a:latin typeface="-apple-system"/>
            </a:endParaRPr>
          </a:p>
        </p:txBody>
      </p:sp>
      <p:pic>
        <p:nvPicPr>
          <p:cNvPr id="5" name="Picture 4"/>
          <p:cNvPicPr/>
          <p:nvPr/>
        </p:nvPicPr>
        <p:blipFill>
          <a:blip r:embed="rId3" cstate="print"/>
          <a:srcRect r="1735" b="24675"/>
          <a:stretch>
            <a:fillRect/>
          </a:stretch>
        </p:blipFill>
        <p:spPr>
          <a:xfrm>
            <a:off x="9973084" y="0"/>
            <a:ext cx="2110060" cy="982889"/>
          </a:xfrm>
          <a:prstGeom prst="rect">
            <a:avLst/>
          </a:prstGeom>
        </p:spPr>
      </p:pic>
      <p:sp>
        <p:nvSpPr>
          <p:cNvPr id="4" name="Rectangle 1"/>
          <p:cNvSpPr>
            <a:spLocks noGrp="1" noChangeArrowheads="1"/>
          </p:cNvSpPr>
          <p:nvPr>
            <p:ph idx="1"/>
          </p:nvPr>
        </p:nvSpPr>
        <p:spPr bwMode="auto">
          <a:xfrm>
            <a:off x="502852" y="1753302"/>
            <a:ext cx="10620777" cy="15542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2600" dirty="0">
                <a:solidFill>
                  <a:srgbClr val="212529"/>
                </a:solidFill>
                <a:latin typeface="-apple-system"/>
              </a:rPr>
              <a:t/>
            </a:r>
            <a:br>
              <a:rPr lang="en-US" altLang="en-US" sz="2600" dirty="0">
                <a:solidFill>
                  <a:srgbClr val="212529"/>
                </a:solidFill>
                <a:latin typeface="-apple-system"/>
              </a:rPr>
            </a:br>
            <a:r>
              <a:rPr lang="en-US" altLang="en-US" sz="2000" dirty="0">
                <a:solidFill>
                  <a:srgbClr val="212529"/>
                </a:solidFill>
                <a:latin typeface="-apple-system"/>
                <a:hlinkClick r:id="rId4"/>
              </a:rPr>
              <a:t>https://</a:t>
            </a:r>
            <a:r>
              <a:rPr lang="en-US" altLang="en-US" sz="2000" dirty="0" smtClean="0">
                <a:solidFill>
                  <a:srgbClr val="212529"/>
                </a:solidFill>
                <a:latin typeface="-apple-system"/>
                <a:hlinkClick r:id="rId4"/>
              </a:rPr>
              <a:t>scikit-learn.org/stable/modules/generated/sklearn.datasets.make_classification.html</a:t>
            </a:r>
            <a:endParaRPr lang="en-US" altLang="en-US" sz="2000" dirty="0" smtClean="0">
              <a:solidFill>
                <a:srgbClr val="212529"/>
              </a:solidFill>
              <a:latin typeface="-apple-system"/>
            </a:endParaRPr>
          </a:p>
          <a:p>
            <a:pPr marL="0" lvl="0" indent="0" eaLnBrk="0" fontAlgn="base" hangingPunct="0">
              <a:lnSpc>
                <a:spcPct val="100000"/>
              </a:lnSpc>
              <a:spcBef>
                <a:spcPct val="0"/>
              </a:spcBef>
              <a:spcAft>
                <a:spcPct val="0"/>
              </a:spcAft>
              <a:buNone/>
            </a:pPr>
            <a:endParaRPr kumimoji="0" lang="en-US" altLang="en-US" sz="2600" b="0" i="0" u="none" strike="noStrike" cap="none" normalizeH="0" baseline="0" dirty="0" smtClean="0">
              <a:ln>
                <a:noFill/>
              </a:ln>
              <a:solidFill>
                <a:srgbClr val="21252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5"/>
          <a:stretch>
            <a:fillRect/>
          </a:stretch>
        </p:blipFill>
        <p:spPr>
          <a:xfrm>
            <a:off x="393746" y="2763375"/>
            <a:ext cx="10838988" cy="2629223"/>
          </a:xfrm>
          <a:prstGeom prst="rect">
            <a:avLst/>
          </a:prstGeom>
        </p:spPr>
      </p:pic>
    </p:spTree>
    <p:extLst>
      <p:ext uri="{BB962C8B-B14F-4D97-AF65-F5344CB8AC3E}">
        <p14:creationId xmlns:p14="http://schemas.microsoft.com/office/powerpoint/2010/main" val="935403591"/>
      </p:ext>
    </p:extLst>
  </p:cSld>
  <p:clrMapOvr>
    <a:masterClrMapping/>
  </p:clrMapOvr>
  <p:transition spd="slow">
    <p:wipe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867" y="678325"/>
            <a:ext cx="9326880" cy="1325563"/>
          </a:xfrm>
        </p:spPr>
        <p:txBody>
          <a:bodyPr>
            <a:normAutofit/>
          </a:bodyPr>
          <a:lstStyle/>
          <a:p>
            <a:pPr eaLnBrk="0" fontAlgn="base" hangingPunct="0">
              <a:lnSpc>
                <a:spcPct val="100000"/>
              </a:lnSpc>
              <a:spcAft>
                <a:spcPct val="0"/>
              </a:spcAft>
            </a:pPr>
            <a:r>
              <a:rPr lang="en-US" altLang="en-US" sz="2600" b="1" dirty="0" err="1" smtClean="0">
                <a:solidFill>
                  <a:srgbClr val="2878A2"/>
                </a:solidFill>
                <a:latin typeface="SFMono-Regular"/>
                <a:hlinkClick r:id="rId2" tooltip="sklearn.svm"/>
              </a:rPr>
              <a:t>sklearn.svm</a:t>
            </a:r>
            <a:r>
              <a:rPr lang="en-US" altLang="en-US" sz="2600" dirty="0" err="1" smtClean="0">
                <a:solidFill>
                  <a:srgbClr val="212529"/>
                </a:solidFill>
                <a:latin typeface="-apple-system"/>
              </a:rPr>
              <a:t>.SVC</a:t>
            </a:r>
            <a:r>
              <a:rPr lang="en-US" altLang="en-US" sz="2600" dirty="0" smtClean="0">
                <a:solidFill>
                  <a:srgbClr val="212529"/>
                </a:solidFill>
                <a:latin typeface="-apple-system"/>
              </a:rPr>
              <a:t/>
            </a:r>
            <a:br>
              <a:rPr lang="en-US" altLang="en-US" sz="2600" dirty="0" smtClean="0">
                <a:solidFill>
                  <a:srgbClr val="212529"/>
                </a:solidFill>
                <a:latin typeface="-apple-system"/>
              </a:rPr>
            </a:br>
            <a:r>
              <a:rPr lang="en-IN" sz="2800" dirty="0"/>
              <a:t>Support Vector Classification.</a:t>
            </a:r>
            <a:br>
              <a:rPr lang="en-IN" sz="2800" dirty="0"/>
            </a:br>
            <a:endParaRPr lang="en-US" altLang="en-US" sz="2600" dirty="0">
              <a:solidFill>
                <a:srgbClr val="212529"/>
              </a:solidFill>
              <a:latin typeface="-apple-system"/>
            </a:endParaRPr>
          </a:p>
        </p:txBody>
      </p:sp>
      <p:pic>
        <p:nvPicPr>
          <p:cNvPr id="5" name="Picture 4"/>
          <p:cNvPicPr/>
          <p:nvPr/>
        </p:nvPicPr>
        <p:blipFill>
          <a:blip r:embed="rId3" cstate="print"/>
          <a:srcRect r="1735" b="24675"/>
          <a:stretch>
            <a:fillRect/>
          </a:stretch>
        </p:blipFill>
        <p:spPr>
          <a:xfrm>
            <a:off x="10081940" y="358218"/>
            <a:ext cx="2110060" cy="982889"/>
          </a:xfrm>
          <a:prstGeom prst="rect">
            <a:avLst/>
          </a:prstGeom>
        </p:spPr>
      </p:pic>
      <p:sp>
        <p:nvSpPr>
          <p:cNvPr id="4" name="Rectangle 1"/>
          <p:cNvSpPr>
            <a:spLocks noGrp="1" noChangeArrowheads="1"/>
          </p:cNvSpPr>
          <p:nvPr>
            <p:ph idx="1"/>
          </p:nvPr>
        </p:nvSpPr>
        <p:spPr bwMode="auto">
          <a:xfrm>
            <a:off x="526867" y="2323463"/>
            <a:ext cx="9899178" cy="15440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indent="0">
              <a:buNone/>
            </a:pPr>
            <a:r>
              <a:rPr lang="en-IN" sz="2000" dirty="0" smtClean="0"/>
              <a:t>https</a:t>
            </a:r>
            <a:r>
              <a:rPr lang="en-IN" sz="2000" dirty="0"/>
              <a:t>://scikit-learn.org/stable/modules/generated/sklearn.svm.SVC.html</a:t>
            </a:r>
          </a:p>
          <a:p>
            <a:r>
              <a:rPr lang="en-IN" sz="2400" dirty="0"/>
              <a:t/>
            </a:r>
            <a:br>
              <a:rPr lang="en-IN" sz="2400" dirty="0"/>
            </a:br>
            <a:endParaRPr kumimoji="0" lang="en-US" altLang="en-US" sz="2600" b="0" i="0" u="none" strike="noStrike" cap="none" normalizeH="0" baseline="0" dirty="0" smtClean="0">
              <a:ln>
                <a:noFill/>
              </a:ln>
              <a:solidFill>
                <a:srgbClr val="21252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4"/>
          <a:stretch>
            <a:fillRect/>
          </a:stretch>
        </p:blipFill>
        <p:spPr>
          <a:xfrm>
            <a:off x="395926" y="2827645"/>
            <a:ext cx="11147120" cy="2718809"/>
          </a:xfrm>
          <a:prstGeom prst="rect">
            <a:avLst/>
          </a:prstGeom>
        </p:spPr>
      </p:pic>
    </p:spTree>
    <p:extLst>
      <p:ext uri="{BB962C8B-B14F-4D97-AF65-F5344CB8AC3E}">
        <p14:creationId xmlns:p14="http://schemas.microsoft.com/office/powerpoint/2010/main" val="3275159660"/>
      </p:ext>
    </p:extLst>
  </p:cSld>
  <p:clrMapOvr>
    <a:masterClrMapping/>
  </p:clrMapOvr>
  <p:transition spd="slow">
    <p:wipe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References</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US" u="sng" dirty="0">
                <a:hlinkClick r:id="rId2"/>
              </a:rPr>
              <a:t>https://www.geeksforgeeks.org/introduction-to-support-vector-machines-svm/</a:t>
            </a:r>
            <a:endParaRPr lang="en-IN" dirty="0"/>
          </a:p>
          <a:p>
            <a:r>
              <a:rPr lang="en-US" dirty="0"/>
              <a:t> </a:t>
            </a:r>
            <a:r>
              <a:rPr lang="en-US" u="sng" dirty="0" smtClean="0">
                <a:hlinkClick r:id="rId3"/>
              </a:rPr>
              <a:t>https</a:t>
            </a:r>
            <a:r>
              <a:rPr lang="en-US" u="sng" dirty="0">
                <a:hlinkClick r:id="rId3"/>
              </a:rPr>
              <a:t>://www.geeksforgeeks.org/support-vector-machine-algorithm/</a:t>
            </a:r>
            <a:endParaRPr lang="en-IN" dirty="0"/>
          </a:p>
          <a:p>
            <a:endParaRPr lang="en-IN" dirty="0"/>
          </a:p>
        </p:txBody>
      </p:sp>
      <p:pic>
        <p:nvPicPr>
          <p:cNvPr id="5" name="Picture 4"/>
          <p:cNvPicPr/>
          <p:nvPr/>
        </p:nvPicPr>
        <p:blipFill>
          <a:blip r:embed="rId4"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4026497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Decision Tree</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IN" dirty="0"/>
              <a:t>Decision Tree is a </a:t>
            </a:r>
            <a:r>
              <a:rPr lang="en-IN" b="1" dirty="0"/>
              <a:t>Supervised learning technique </a:t>
            </a:r>
            <a:r>
              <a:rPr lang="en-IN" dirty="0"/>
              <a:t>that can be used for both classification and Regression problems, but mostly it is preferred for solving Classification problems</a:t>
            </a:r>
            <a:r>
              <a:rPr lang="en-IN" dirty="0" smtClean="0"/>
              <a: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11209323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7901" y="0"/>
            <a:ext cx="11067067" cy="6768445"/>
          </a:xfrm>
          <a:prstGeom prst="rect">
            <a:avLst/>
          </a:prstGeom>
        </p:spPr>
      </p:pic>
    </p:spTree>
    <p:extLst>
      <p:ext uri="{BB962C8B-B14F-4D97-AF65-F5344CB8AC3E}">
        <p14:creationId xmlns:p14="http://schemas.microsoft.com/office/powerpoint/2010/main" val="3258380834"/>
      </p:ext>
    </p:extLst>
  </p:cSld>
  <p:clrMapOvr>
    <a:masterClrMapping/>
  </p:clrMapOvr>
  <p:transition spd="slow">
    <p:wipe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Decision Tree</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IN" dirty="0" smtClean="0"/>
              <a:t>It </a:t>
            </a:r>
            <a:r>
              <a:rPr lang="en-IN" dirty="0"/>
              <a:t>is a tree-structured classifier, where</a:t>
            </a:r>
            <a:r>
              <a:rPr lang="en-IN" b="1" dirty="0"/>
              <a:t> internal nodes represent the features of a dataset, branches represent the decision rules</a:t>
            </a:r>
            <a:r>
              <a:rPr lang="en-IN" dirty="0"/>
              <a:t> and </a:t>
            </a:r>
            <a:r>
              <a:rPr lang="en-IN" b="1" dirty="0"/>
              <a:t>each leaf node represents the outcome.</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15672128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cision Tree Classification Algorithm"/>
          <p:cNvPicPr/>
          <p:nvPr/>
        </p:nvPicPr>
        <p:blipFill>
          <a:blip r:embed="rId2">
            <a:extLst>
              <a:ext uri="{28A0092B-C50C-407E-A947-70E740481C1C}">
                <a14:useLocalDpi xmlns:a14="http://schemas.microsoft.com/office/drawing/2010/main" val="0"/>
              </a:ext>
            </a:extLst>
          </a:blip>
          <a:srcRect/>
          <a:stretch>
            <a:fillRect/>
          </a:stretch>
        </p:blipFill>
        <p:spPr bwMode="auto">
          <a:xfrm>
            <a:off x="947787" y="185393"/>
            <a:ext cx="10345524" cy="6205979"/>
          </a:xfrm>
          <a:prstGeom prst="rect">
            <a:avLst/>
          </a:prstGeom>
          <a:noFill/>
          <a:ln>
            <a:noFill/>
          </a:ln>
        </p:spPr>
      </p:pic>
    </p:spTree>
    <p:extLst>
      <p:ext uri="{BB962C8B-B14F-4D97-AF65-F5344CB8AC3E}">
        <p14:creationId xmlns:p14="http://schemas.microsoft.com/office/powerpoint/2010/main" val="1362691237"/>
      </p:ext>
    </p:extLst>
  </p:cSld>
  <p:clrMapOvr>
    <a:masterClrMapping/>
  </p:clrMapOvr>
  <p:transition spd="slow">
    <p:wipe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27966" y="223390"/>
            <a:ext cx="10336067" cy="6411220"/>
          </a:xfrm>
          <a:prstGeom prst="rect">
            <a:avLst/>
          </a:prstGeom>
        </p:spPr>
      </p:pic>
    </p:spTree>
    <p:extLst>
      <p:ext uri="{BB962C8B-B14F-4D97-AF65-F5344CB8AC3E}">
        <p14:creationId xmlns:p14="http://schemas.microsoft.com/office/powerpoint/2010/main" val="4293106729"/>
      </p:ext>
    </p:extLst>
  </p:cSld>
  <p:clrMapOvr>
    <a:masterClrMapping/>
  </p:clrMapOvr>
  <p:transition spd="slow">
    <p:wipe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Decision Tree</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IN" dirty="0"/>
              <a:t>In a Decision tree, there are two nodes, which are the </a:t>
            </a:r>
            <a:r>
              <a:rPr lang="en-IN" b="1" dirty="0"/>
              <a:t>Decision Node</a:t>
            </a:r>
            <a:r>
              <a:rPr lang="en-IN" dirty="0"/>
              <a:t> and</a:t>
            </a:r>
            <a:r>
              <a:rPr lang="en-IN" b="1" dirty="0"/>
              <a:t> Leaf Node.</a:t>
            </a:r>
            <a:r>
              <a:rPr lang="en-IN" dirty="0"/>
              <a:t> Decision nodes are used to make any decision and have multiple branches, whereas Leaf nodes are the output of those decisions and do not contain any further branches.</a:t>
            </a:r>
          </a:p>
          <a:p>
            <a:pPr lvl="0" algn="just"/>
            <a:r>
              <a:rPr lang="en-IN" dirty="0"/>
              <a:t>The decisions or the test are performed on the basis of features of the given dataset.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12592531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Decision Tree</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lvl="0" algn="just"/>
            <a:r>
              <a:rPr lang="en-IN" b="1" i="1" dirty="0"/>
              <a:t>It is a graphical representation for getting all the possible solutions to a problem/decision based on given conditions.</a:t>
            </a:r>
            <a:endParaRPr lang="en-IN" dirty="0"/>
          </a:p>
          <a:p>
            <a:pPr lvl="0" algn="just"/>
            <a:r>
              <a:rPr lang="en-IN" dirty="0"/>
              <a:t>It is called a decision tree because, similar to a tree, it starts with the root node, which expands on further branches and constructs a tree-like structure.</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24781125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Decision Tree</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Why use Decision Trees?</a:t>
            </a:r>
          </a:p>
          <a:p>
            <a:pPr algn="just"/>
            <a:r>
              <a:rPr lang="en-IN" dirty="0" smtClean="0"/>
              <a:t>Below </a:t>
            </a:r>
            <a:r>
              <a:rPr lang="en-IN" dirty="0"/>
              <a:t>are the two reasons for using the Decision tree:</a:t>
            </a:r>
          </a:p>
          <a:p>
            <a:pPr lvl="0" algn="just"/>
            <a:r>
              <a:rPr lang="en-IN" dirty="0"/>
              <a:t>Decision Trees usually mimic human thinking ability while making a decision, so it is easy to understand.</a:t>
            </a:r>
          </a:p>
          <a:p>
            <a:pPr lvl="0" algn="just"/>
            <a:r>
              <a:rPr lang="en-IN" dirty="0"/>
              <a:t>The logic behind the decision tree can be easily understood because it shows a tree-like structure.</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47872661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pPr algn="just"/>
            <a:r>
              <a:rPr lang="en-IN" b="1" dirty="0"/>
              <a:t>Decision Tree Terminologies</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smtClean="0"/>
              <a:t>Root </a:t>
            </a:r>
            <a:r>
              <a:rPr lang="en-IN" b="1" dirty="0"/>
              <a:t>Node:</a:t>
            </a:r>
            <a:r>
              <a:rPr lang="en-IN" dirty="0"/>
              <a:t> Root node is from where the decision tree starts. It represents the entire dataset, which further gets divided into two or more homogeneous sets.</a:t>
            </a:r>
          </a:p>
          <a:p>
            <a:pPr algn="just"/>
            <a:r>
              <a:rPr lang="en-IN" b="1" dirty="0" smtClean="0"/>
              <a:t>Leaf </a:t>
            </a:r>
            <a:r>
              <a:rPr lang="en-IN" b="1" dirty="0"/>
              <a:t>Node:</a:t>
            </a:r>
            <a:r>
              <a:rPr lang="en-IN" dirty="0"/>
              <a:t> Leaf nodes are the final output node, and the tree cannot be segregated further after getting a leaf node.</a:t>
            </a:r>
          </a:p>
          <a:p>
            <a:pPr algn="just"/>
            <a:r>
              <a:rPr lang="en-IN" b="1" dirty="0" smtClean="0"/>
              <a:t>Splitting</a:t>
            </a:r>
            <a:r>
              <a:rPr lang="en-IN" b="1" dirty="0"/>
              <a:t>:</a:t>
            </a:r>
            <a:r>
              <a:rPr lang="en-IN" dirty="0"/>
              <a:t> Splitting is the process of dividing the decision node/root node into sub-nodes according to the given conditions</a:t>
            </a:r>
            <a:r>
              <a:rPr lang="en-IN" dirty="0" smtClean="0"/>
              <a:t>.</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35913255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IN" b="1" dirty="0"/>
              <a:t>Decision Tree Terminologies</a:t>
            </a:r>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smtClean="0"/>
              <a:t>Branch/Sub </a:t>
            </a:r>
            <a:r>
              <a:rPr lang="en-IN" b="1" dirty="0"/>
              <a:t>Tree:</a:t>
            </a:r>
            <a:r>
              <a:rPr lang="en-IN" dirty="0"/>
              <a:t> A tree formed by splitting the tree.</a:t>
            </a:r>
          </a:p>
          <a:p>
            <a:pPr algn="just"/>
            <a:r>
              <a:rPr lang="en-IN" b="1" dirty="0" smtClean="0"/>
              <a:t>Pruning</a:t>
            </a:r>
            <a:r>
              <a:rPr lang="en-IN" b="1" dirty="0"/>
              <a:t>:</a:t>
            </a:r>
            <a:r>
              <a:rPr lang="en-IN" dirty="0"/>
              <a:t> Pruning is the process of removing the unwanted branches from the tree.</a:t>
            </a:r>
          </a:p>
          <a:p>
            <a:pPr algn="just"/>
            <a:r>
              <a:rPr lang="en-IN" b="1" dirty="0" smtClean="0"/>
              <a:t>Parent/Child </a:t>
            </a:r>
            <a:r>
              <a:rPr lang="en-IN" b="1" dirty="0"/>
              <a:t>node:</a:t>
            </a:r>
            <a:r>
              <a:rPr lang="en-IN" dirty="0"/>
              <a:t> The root node of the tree is called the parent node, and other nodes are called the child nodes.</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08298926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IN" b="1" dirty="0"/>
              <a:t>How does the Decision Tree algorithm Work?</a:t>
            </a:r>
            <a:endParaRPr lang="en-IN" dirty="0"/>
          </a:p>
        </p:txBody>
      </p:sp>
      <p:sp>
        <p:nvSpPr>
          <p:cNvPr id="3" name="Content Placeholder 2"/>
          <p:cNvSpPr>
            <a:spLocks noGrp="1"/>
          </p:cNvSpPr>
          <p:nvPr>
            <p:ph idx="1"/>
          </p:nvPr>
        </p:nvSpPr>
        <p:spPr>
          <a:xfrm>
            <a:off x="418010" y="1645670"/>
            <a:ext cx="11260183" cy="4351338"/>
          </a:xfrm>
        </p:spPr>
        <p:txBody>
          <a:bodyPr>
            <a:normAutofit fontScale="92500"/>
          </a:bodyPr>
          <a:lstStyle/>
          <a:p>
            <a:pPr lvl="0" algn="just"/>
            <a:r>
              <a:rPr lang="en-IN" b="1" dirty="0"/>
              <a:t>Step-1:</a:t>
            </a:r>
            <a:r>
              <a:rPr lang="en-IN" dirty="0"/>
              <a:t> Begin the tree with the root node, says S, which contains the complete dataset.</a:t>
            </a:r>
          </a:p>
          <a:p>
            <a:pPr lvl="0" algn="just"/>
            <a:r>
              <a:rPr lang="en-IN" b="1" dirty="0"/>
              <a:t>Step-2:</a:t>
            </a:r>
            <a:r>
              <a:rPr lang="en-IN" dirty="0"/>
              <a:t> Find the best attribute in the dataset using </a:t>
            </a:r>
            <a:r>
              <a:rPr lang="en-IN" b="1" dirty="0"/>
              <a:t>Attribute Selection Measure (ASM).</a:t>
            </a:r>
            <a:endParaRPr lang="en-IN" dirty="0"/>
          </a:p>
          <a:p>
            <a:pPr lvl="0" algn="just"/>
            <a:r>
              <a:rPr lang="en-IN" b="1" dirty="0"/>
              <a:t>Step-3:</a:t>
            </a:r>
            <a:r>
              <a:rPr lang="en-IN" dirty="0"/>
              <a:t> Divide the S into subsets that contains possible values for the best attributes.</a:t>
            </a:r>
          </a:p>
          <a:p>
            <a:pPr lvl="0" algn="just"/>
            <a:r>
              <a:rPr lang="en-IN" b="1" dirty="0"/>
              <a:t>Step-4:</a:t>
            </a:r>
            <a:r>
              <a:rPr lang="en-IN" dirty="0"/>
              <a:t> Generate the decision tree node, which contains the best attribute.</a:t>
            </a:r>
          </a:p>
          <a:p>
            <a:pPr lvl="0" algn="just"/>
            <a:r>
              <a:rPr lang="en-IN" b="1" dirty="0"/>
              <a:t>Step-5:</a:t>
            </a:r>
            <a:r>
              <a:rPr lang="en-IN" dirty="0"/>
              <a:t> Recursively make new decision trees using the subsets of the dataset created in step -3. Continue this process until a stage is reached where you cannot further classify the nodes and called the final node as a leaf node.</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27984436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Decision Tree</a:t>
            </a:r>
            <a:endParaRPr lang="en-IN" b="1" dirty="0"/>
          </a:p>
        </p:txBody>
      </p:sp>
      <p:sp>
        <p:nvSpPr>
          <p:cNvPr id="3" name="Content Placeholder 2"/>
          <p:cNvSpPr>
            <a:spLocks noGrp="1"/>
          </p:cNvSpPr>
          <p:nvPr>
            <p:ph idx="1"/>
          </p:nvPr>
        </p:nvSpPr>
        <p:spPr>
          <a:xfrm>
            <a:off x="418010" y="1645670"/>
            <a:ext cx="11260183" cy="4351338"/>
          </a:xfrm>
        </p:spPr>
        <p:txBody>
          <a:bodyPr>
            <a:normAutofit lnSpcReduction="10000"/>
          </a:bodyPr>
          <a:lstStyle/>
          <a:p>
            <a:pPr algn="just"/>
            <a:r>
              <a:rPr lang="en-IN" b="1" dirty="0"/>
              <a:t>Example:</a:t>
            </a:r>
            <a:r>
              <a:rPr lang="en-IN" dirty="0"/>
              <a:t> Suppose there is a candidate who has a job offer and wants to decide whether he should accept the offer or Not</a:t>
            </a:r>
            <a:r>
              <a:rPr lang="en-IN" dirty="0" smtClean="0"/>
              <a:t>.</a:t>
            </a:r>
          </a:p>
          <a:p>
            <a:pPr algn="just"/>
            <a:r>
              <a:rPr lang="en-IN" dirty="0" smtClean="0"/>
              <a:t>So</a:t>
            </a:r>
            <a:r>
              <a:rPr lang="en-IN" dirty="0"/>
              <a:t>, to solve this problem, the decision tree starts with the root node (Salary attribute by ASM). </a:t>
            </a:r>
            <a:endParaRPr lang="en-IN" dirty="0" smtClean="0"/>
          </a:p>
          <a:p>
            <a:pPr algn="just"/>
            <a:r>
              <a:rPr lang="en-IN" dirty="0" smtClean="0"/>
              <a:t>The </a:t>
            </a:r>
            <a:r>
              <a:rPr lang="en-IN" dirty="0"/>
              <a:t>root node splits further into the next decision node (distance from the office) and one leaf node based on the corresponding labels. </a:t>
            </a:r>
            <a:endParaRPr lang="en-IN" dirty="0" smtClean="0"/>
          </a:p>
          <a:p>
            <a:pPr algn="just"/>
            <a:r>
              <a:rPr lang="en-IN" dirty="0" smtClean="0"/>
              <a:t>The </a:t>
            </a:r>
            <a:r>
              <a:rPr lang="en-IN" dirty="0"/>
              <a:t>next decision node further gets split into one decision node (Cab facility) and one leaf node. </a:t>
            </a:r>
            <a:endParaRPr lang="en-IN" dirty="0" smtClean="0"/>
          </a:p>
          <a:p>
            <a:pPr algn="just"/>
            <a:r>
              <a:rPr lang="en-IN" dirty="0" smtClean="0"/>
              <a:t>Finally</a:t>
            </a:r>
            <a:r>
              <a:rPr lang="en-IN" dirty="0"/>
              <a:t>, the decision node splits into two leaf nodes (Accepted offers and Declined offer). Consider the below diagram:</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49829607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smtClean="0"/>
              <a:t>Supervised </a:t>
            </a:r>
            <a:r>
              <a:rPr lang="en-US" b="1" dirty="0"/>
              <a:t>Learning: </a:t>
            </a:r>
            <a:r>
              <a:rPr lang="en-US" dirty="0"/>
              <a:t/>
            </a:r>
            <a:br>
              <a:rPr lang="en-US" dirty="0"/>
            </a:b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US" b="1" dirty="0"/>
              <a:t>Supervised Learning: </a:t>
            </a:r>
            <a:endParaRPr lang="en-US" b="1" dirty="0" smtClean="0"/>
          </a:p>
          <a:p>
            <a:r>
              <a:rPr lang="en-IN" dirty="0" smtClean="0"/>
              <a:t>In supervised learning, the training data provided to the machines work as the supervisor that teaches the machines to predict the output correctly. </a:t>
            </a:r>
          </a:p>
          <a:p>
            <a:r>
              <a:rPr lang="en-IN" dirty="0" smtClean="0"/>
              <a:t>It applies the same concept as a student learns in the supervision of the teacher.</a:t>
            </a:r>
          </a:p>
          <a:p>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90511620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cision Tree Classification Algorithm"/>
          <p:cNvPicPr/>
          <p:nvPr/>
        </p:nvPicPr>
        <p:blipFill>
          <a:blip r:embed="rId2">
            <a:extLst>
              <a:ext uri="{28A0092B-C50C-407E-A947-70E740481C1C}">
                <a14:useLocalDpi xmlns:a14="http://schemas.microsoft.com/office/drawing/2010/main" val="0"/>
              </a:ext>
            </a:extLst>
          </a:blip>
          <a:srcRect/>
          <a:stretch>
            <a:fillRect/>
          </a:stretch>
        </p:blipFill>
        <p:spPr bwMode="auto">
          <a:xfrm>
            <a:off x="2254866" y="289089"/>
            <a:ext cx="8105192" cy="5960882"/>
          </a:xfrm>
          <a:prstGeom prst="rect">
            <a:avLst/>
          </a:prstGeom>
          <a:noFill/>
          <a:ln>
            <a:noFill/>
          </a:ln>
        </p:spPr>
      </p:pic>
    </p:spTree>
    <p:extLst>
      <p:ext uri="{BB962C8B-B14F-4D97-AF65-F5344CB8AC3E}">
        <p14:creationId xmlns:p14="http://schemas.microsoft.com/office/powerpoint/2010/main" val="882060692"/>
      </p:ext>
    </p:extLst>
  </p:cSld>
  <p:clrMapOvr>
    <a:masterClrMapping/>
  </p:clrMapOvr>
  <p:transition spd="slow">
    <p:wipe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Decision Tree</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IN" b="1" dirty="0"/>
              <a:t>Advantages of the Decision Tree</a:t>
            </a:r>
          </a:p>
          <a:p>
            <a:pPr lvl="0"/>
            <a:r>
              <a:rPr lang="en-IN" dirty="0"/>
              <a:t>It is simple to understand as it follows the same process which a human follow while making any decision in real-life.</a:t>
            </a:r>
          </a:p>
          <a:p>
            <a:pPr lvl="0"/>
            <a:r>
              <a:rPr lang="en-IN" dirty="0"/>
              <a:t>It can be very useful for solving decision-related problems.</a:t>
            </a:r>
          </a:p>
          <a:p>
            <a:pPr lvl="0"/>
            <a:r>
              <a:rPr lang="en-IN" dirty="0"/>
              <a:t>It helps to think about all the possible outcomes for a problem.</a:t>
            </a:r>
          </a:p>
          <a:p>
            <a:pPr lvl="0"/>
            <a:r>
              <a:rPr lang="en-IN" dirty="0"/>
              <a:t>There is less requirement of data cleaning compared to other algorithms.</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05853374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Decision Tree</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IN" b="1" dirty="0"/>
              <a:t>Disadvantages of the Decision Tree</a:t>
            </a:r>
          </a:p>
          <a:p>
            <a:pPr lvl="0"/>
            <a:r>
              <a:rPr lang="en-IN" dirty="0"/>
              <a:t>The decision tree contains lots of layers, which makes it complex.</a:t>
            </a:r>
          </a:p>
          <a:p>
            <a:pPr lvl="0"/>
            <a:r>
              <a:rPr lang="en-IN" dirty="0"/>
              <a:t>It may have an overfitting issue, which can be resolved using the </a:t>
            </a:r>
            <a:r>
              <a:rPr lang="en-IN" b="1" dirty="0"/>
              <a:t>Random Forest algorithm.</a:t>
            </a:r>
            <a:endParaRPr lang="en-IN" dirty="0"/>
          </a:p>
          <a:p>
            <a:pPr lvl="0"/>
            <a:r>
              <a:rPr lang="en-IN" dirty="0"/>
              <a:t>For more class labels, the computational complexity of the decision tree may increase.</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7009509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IN" b="1" dirty="0"/>
              <a:t>Python Implementation of Decision Tree</a:t>
            </a:r>
          </a:p>
        </p:txBody>
      </p:sp>
      <p:sp>
        <p:nvSpPr>
          <p:cNvPr id="3" name="Content Placeholder 2"/>
          <p:cNvSpPr>
            <a:spLocks noGrp="1"/>
          </p:cNvSpPr>
          <p:nvPr>
            <p:ph idx="1"/>
          </p:nvPr>
        </p:nvSpPr>
        <p:spPr>
          <a:xfrm>
            <a:off x="418010" y="1645670"/>
            <a:ext cx="11260183" cy="4351338"/>
          </a:xfrm>
        </p:spPr>
        <p:txBody>
          <a:bodyPr>
            <a:normAutofit/>
          </a:bodyPr>
          <a:lstStyle/>
          <a:p>
            <a:r>
              <a:rPr lang="en-IN" dirty="0" smtClean="0"/>
              <a:t>Now </a:t>
            </a:r>
            <a:r>
              <a:rPr lang="en-IN" dirty="0"/>
              <a:t>we will implement the Decision tree using Python. For this, we will use the dataset "</a:t>
            </a:r>
            <a:r>
              <a:rPr lang="en-IN" b="1" dirty="0"/>
              <a:t>user_data.csv</a:t>
            </a:r>
            <a:r>
              <a:rPr lang="en-IN" dirty="0"/>
              <a:t>," which we have used in previous classification models</a:t>
            </a:r>
            <a:r>
              <a:rPr lang="en-IN" dirty="0" smtClean="0"/>
              <a:t>.</a:t>
            </a:r>
          </a:p>
          <a:p>
            <a:r>
              <a:rPr lang="en-IN" dirty="0" smtClean="0"/>
              <a:t>By </a:t>
            </a:r>
            <a:r>
              <a:rPr lang="en-IN" dirty="0"/>
              <a:t>using the same dataset, we can compare the Decision tree classifier with other classification models such as </a:t>
            </a:r>
            <a:r>
              <a:rPr lang="en-IN" u="sng" dirty="0">
                <a:hlinkClick r:id="rId2"/>
              </a:rPr>
              <a:t>KNN</a:t>
            </a:r>
            <a:r>
              <a:rPr lang="en-IN" dirty="0"/>
              <a:t> </a:t>
            </a:r>
            <a:r>
              <a:rPr lang="en-IN" u="sng" dirty="0">
                <a:hlinkClick r:id="rId3"/>
              </a:rPr>
              <a:t>SVM,</a:t>
            </a:r>
            <a:r>
              <a:rPr lang="en-IN" dirty="0"/>
              <a:t> </a:t>
            </a:r>
            <a:r>
              <a:rPr lang="en-IN" u="sng" dirty="0" err="1">
                <a:hlinkClick r:id="rId4"/>
              </a:rPr>
              <a:t>LogisticRegression</a:t>
            </a:r>
            <a:r>
              <a:rPr lang="en-IN" u="sng" dirty="0">
                <a:hlinkClick r:id="rId4"/>
              </a:rPr>
              <a:t>,</a:t>
            </a:r>
            <a:r>
              <a:rPr lang="en-IN" dirty="0"/>
              <a:t> etc.</a:t>
            </a:r>
          </a:p>
        </p:txBody>
      </p:sp>
      <p:pic>
        <p:nvPicPr>
          <p:cNvPr id="5" name="Picture 4"/>
          <p:cNvPicPr/>
          <p:nvPr/>
        </p:nvPicPr>
        <p:blipFill>
          <a:blip r:embed="rId5"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46575656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Decision Tree</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Steps will also remain the same, which are given below:</a:t>
            </a:r>
          </a:p>
          <a:p>
            <a:pPr lvl="0"/>
            <a:r>
              <a:rPr lang="en-IN" b="1" dirty="0"/>
              <a:t>Data Pre-processing step</a:t>
            </a:r>
            <a:endParaRPr lang="en-IN" dirty="0"/>
          </a:p>
          <a:p>
            <a:pPr lvl="0"/>
            <a:r>
              <a:rPr lang="en-IN" b="1" dirty="0"/>
              <a:t>Fitting a Decision-Tree algorithm to the Training set</a:t>
            </a:r>
            <a:endParaRPr lang="en-IN" dirty="0"/>
          </a:p>
          <a:p>
            <a:pPr lvl="0"/>
            <a:r>
              <a:rPr lang="en-IN" b="1" dirty="0"/>
              <a:t>Predicting the test result</a:t>
            </a:r>
            <a:endParaRPr lang="en-IN" dirty="0"/>
          </a:p>
          <a:p>
            <a:pPr lvl="0"/>
            <a:r>
              <a:rPr lang="en-IN" b="1" dirty="0"/>
              <a:t>Test accuracy of the result(Creation of Confusion matrix)</a:t>
            </a:r>
            <a:endParaRPr lang="en-IN" dirty="0"/>
          </a:p>
          <a:p>
            <a:pPr lvl="0"/>
            <a:r>
              <a:rPr lang="en-IN" b="1" dirty="0"/>
              <a:t>Visualizing the test set result.</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61897860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390" y="-79653"/>
            <a:ext cx="11302738" cy="6863417"/>
          </a:xfrm>
          <a:prstGeom prst="rect">
            <a:avLst/>
          </a:prstGeom>
        </p:spPr>
        <p:txBody>
          <a:bodyPr wrap="square">
            <a:spAutoFit/>
          </a:bodyPr>
          <a:lstStyle/>
          <a:p>
            <a:r>
              <a:rPr lang="en-IN" sz="2000" dirty="0"/>
              <a:t>######### Decision Tree 1 </a:t>
            </a:r>
          </a:p>
          <a:p>
            <a:endParaRPr lang="en-IN" sz="2000" dirty="0"/>
          </a:p>
          <a:p>
            <a:r>
              <a:rPr lang="en-IN" sz="2000" dirty="0"/>
              <a:t># https://www.javatpoint.com/machine-learning-decision-tree-classification-algorithm</a:t>
            </a:r>
          </a:p>
          <a:p>
            <a:endParaRPr lang="en-IN" sz="2000" dirty="0"/>
          </a:p>
          <a:p>
            <a:r>
              <a:rPr lang="en-IN" sz="2000" dirty="0"/>
              <a:t># importing libraries  </a:t>
            </a:r>
          </a:p>
          <a:p>
            <a:r>
              <a:rPr lang="en-IN" sz="2000" dirty="0"/>
              <a:t>import </a:t>
            </a:r>
            <a:r>
              <a:rPr lang="en-IN" sz="2000" dirty="0" err="1"/>
              <a:t>numpy</a:t>
            </a:r>
            <a:r>
              <a:rPr lang="en-IN" sz="2000" dirty="0"/>
              <a:t> as nm  </a:t>
            </a:r>
          </a:p>
          <a:p>
            <a:r>
              <a:rPr lang="en-IN" sz="2000" dirty="0"/>
              <a:t>import </a:t>
            </a:r>
            <a:r>
              <a:rPr lang="en-IN" sz="2000" dirty="0" err="1"/>
              <a:t>matplotlib.pyplot</a:t>
            </a:r>
            <a:r>
              <a:rPr lang="en-IN" sz="2000" dirty="0"/>
              <a:t> as </a:t>
            </a:r>
            <a:r>
              <a:rPr lang="en-IN" sz="2000" dirty="0" err="1"/>
              <a:t>mtp</a:t>
            </a:r>
            <a:r>
              <a:rPr lang="en-IN" sz="2000" dirty="0"/>
              <a:t>  </a:t>
            </a:r>
          </a:p>
          <a:p>
            <a:r>
              <a:rPr lang="en-IN" sz="2000" dirty="0"/>
              <a:t>import pandas as </a:t>
            </a:r>
            <a:r>
              <a:rPr lang="en-IN" sz="2000" dirty="0" err="1"/>
              <a:t>pd</a:t>
            </a:r>
            <a:r>
              <a:rPr lang="en-IN" sz="2000" dirty="0"/>
              <a:t>  </a:t>
            </a:r>
          </a:p>
          <a:p>
            <a:r>
              <a:rPr lang="en-IN" sz="2000" dirty="0"/>
              <a:t>  </a:t>
            </a:r>
          </a:p>
          <a:p>
            <a:r>
              <a:rPr lang="en-IN" sz="2000" dirty="0"/>
              <a:t>#importing datasets  </a:t>
            </a:r>
          </a:p>
          <a:p>
            <a:r>
              <a:rPr lang="en-IN" sz="2000" dirty="0" err="1"/>
              <a:t>data_set</a:t>
            </a:r>
            <a:r>
              <a:rPr lang="en-IN" sz="2000" dirty="0"/>
              <a:t>= </a:t>
            </a:r>
            <a:r>
              <a:rPr lang="en-IN" sz="2000" dirty="0" err="1"/>
              <a:t>pd.read_csv</a:t>
            </a:r>
            <a:r>
              <a:rPr lang="en-IN" sz="2000" dirty="0"/>
              <a:t>('user_data.csv')  </a:t>
            </a:r>
          </a:p>
          <a:p>
            <a:endParaRPr lang="en-IN" sz="2000" dirty="0"/>
          </a:p>
          <a:p>
            <a:r>
              <a:rPr lang="en-IN" sz="2000" dirty="0"/>
              <a:t># data Set Download </a:t>
            </a:r>
          </a:p>
          <a:p>
            <a:r>
              <a:rPr lang="en-IN" sz="2000" dirty="0"/>
              <a:t># https://www.kaggle.com/datasets/erscodingzone/user-datacsv</a:t>
            </a:r>
          </a:p>
          <a:p>
            <a:r>
              <a:rPr lang="en-IN" sz="2000" dirty="0"/>
              <a:t>  </a:t>
            </a:r>
          </a:p>
          <a:p>
            <a:r>
              <a:rPr lang="en-IN" sz="2000" dirty="0"/>
              <a:t>#Extracting Independent and dependent Variable  </a:t>
            </a:r>
          </a:p>
          <a:p>
            <a:r>
              <a:rPr lang="en-IN" sz="2000" dirty="0"/>
              <a:t>x= </a:t>
            </a:r>
            <a:r>
              <a:rPr lang="en-IN" sz="2000" dirty="0" err="1"/>
              <a:t>data_set.iloc</a:t>
            </a:r>
            <a:r>
              <a:rPr lang="en-IN" sz="2000" dirty="0"/>
              <a:t>[:, [2,3]].values  </a:t>
            </a:r>
          </a:p>
          <a:p>
            <a:r>
              <a:rPr lang="en-IN" sz="2000" dirty="0"/>
              <a:t>y= </a:t>
            </a:r>
            <a:r>
              <a:rPr lang="en-IN" sz="2000" dirty="0" err="1"/>
              <a:t>data_set.iloc</a:t>
            </a:r>
            <a:r>
              <a:rPr lang="en-IN" sz="2000" dirty="0"/>
              <a:t>[:, 4].values  </a:t>
            </a:r>
          </a:p>
          <a:p>
            <a:r>
              <a:rPr lang="en-IN" sz="2000" dirty="0"/>
              <a:t>  </a:t>
            </a:r>
          </a:p>
          <a:p>
            <a:r>
              <a:rPr lang="en-IN" sz="2000" dirty="0"/>
              <a:t># Splitting the dataset into training and test set.  </a:t>
            </a:r>
          </a:p>
          <a:p>
            <a:r>
              <a:rPr lang="en-IN" sz="2000" dirty="0"/>
              <a:t>from </a:t>
            </a:r>
            <a:r>
              <a:rPr lang="en-IN" sz="2000" dirty="0" err="1"/>
              <a:t>sklearn.model_selection</a:t>
            </a:r>
            <a:r>
              <a:rPr lang="en-IN" sz="2000" dirty="0"/>
              <a:t> import </a:t>
            </a:r>
            <a:r>
              <a:rPr lang="en-IN" sz="2000" dirty="0" err="1"/>
              <a:t>train_test_split</a:t>
            </a:r>
            <a:r>
              <a:rPr lang="en-IN" sz="2000" dirty="0"/>
              <a:t>  </a:t>
            </a:r>
          </a:p>
          <a:p>
            <a:r>
              <a:rPr lang="en-IN" sz="2000" dirty="0" err="1"/>
              <a:t>x_train</a:t>
            </a:r>
            <a:r>
              <a:rPr lang="en-IN" sz="2000" dirty="0"/>
              <a:t>, </a:t>
            </a:r>
            <a:r>
              <a:rPr lang="en-IN" sz="2000" dirty="0" err="1"/>
              <a:t>x_test</a:t>
            </a:r>
            <a:r>
              <a:rPr lang="en-IN" sz="2000" dirty="0"/>
              <a:t>, </a:t>
            </a:r>
            <a:r>
              <a:rPr lang="en-IN" sz="2000" dirty="0" err="1"/>
              <a:t>y_train</a:t>
            </a:r>
            <a:r>
              <a:rPr lang="en-IN" sz="2000" dirty="0"/>
              <a:t>, </a:t>
            </a:r>
            <a:r>
              <a:rPr lang="en-IN" sz="2000" dirty="0" err="1"/>
              <a:t>y_test</a:t>
            </a:r>
            <a:r>
              <a:rPr lang="en-IN" sz="2000" dirty="0"/>
              <a:t>= </a:t>
            </a:r>
            <a:r>
              <a:rPr lang="en-IN" sz="2000" dirty="0" err="1"/>
              <a:t>train_test_split</a:t>
            </a:r>
            <a:r>
              <a:rPr lang="en-IN" sz="2000" dirty="0"/>
              <a:t>(x, y, </a:t>
            </a:r>
            <a:r>
              <a:rPr lang="en-IN" sz="2000" dirty="0" err="1"/>
              <a:t>test_size</a:t>
            </a:r>
            <a:r>
              <a:rPr lang="en-IN" sz="2000" dirty="0"/>
              <a:t>= 0.25, </a:t>
            </a:r>
            <a:r>
              <a:rPr lang="en-IN" sz="2000" dirty="0" err="1"/>
              <a:t>random_state</a:t>
            </a:r>
            <a:r>
              <a:rPr lang="en-IN" sz="2000" dirty="0"/>
              <a:t>=0) </a:t>
            </a:r>
          </a:p>
        </p:txBody>
      </p:sp>
    </p:spTree>
    <p:extLst>
      <p:ext uri="{BB962C8B-B14F-4D97-AF65-F5344CB8AC3E}">
        <p14:creationId xmlns:p14="http://schemas.microsoft.com/office/powerpoint/2010/main" val="2548087116"/>
      </p:ext>
    </p:extLst>
  </p:cSld>
  <p:clrMapOvr>
    <a:masterClrMapping/>
  </p:clrMapOvr>
  <p:transition spd="slow">
    <p:wipe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470" y="181369"/>
            <a:ext cx="10554878" cy="4401205"/>
          </a:xfrm>
          <a:prstGeom prst="rect">
            <a:avLst/>
          </a:prstGeom>
        </p:spPr>
        <p:txBody>
          <a:bodyPr wrap="square">
            <a:spAutoFit/>
          </a:bodyPr>
          <a:lstStyle/>
          <a:p>
            <a:r>
              <a:rPr lang="en-IN" sz="2800" b="1" dirty="0"/>
              <a:t>#feature Scaling  </a:t>
            </a:r>
          </a:p>
          <a:p>
            <a:r>
              <a:rPr lang="en-IN" sz="2800" dirty="0"/>
              <a:t>from </a:t>
            </a:r>
            <a:r>
              <a:rPr lang="en-IN" sz="2800" dirty="0" err="1"/>
              <a:t>sklearn.preprocessing</a:t>
            </a:r>
            <a:r>
              <a:rPr lang="en-IN" sz="2800" dirty="0"/>
              <a:t> import </a:t>
            </a:r>
            <a:r>
              <a:rPr lang="en-IN" sz="2800" dirty="0" err="1"/>
              <a:t>StandardScaler</a:t>
            </a:r>
            <a:r>
              <a:rPr lang="en-IN" sz="2800" dirty="0"/>
              <a:t>    </a:t>
            </a:r>
          </a:p>
          <a:p>
            <a:r>
              <a:rPr lang="en-IN" sz="2800" dirty="0" err="1"/>
              <a:t>st_x</a:t>
            </a:r>
            <a:r>
              <a:rPr lang="en-IN" sz="2800" dirty="0"/>
              <a:t>= </a:t>
            </a:r>
            <a:r>
              <a:rPr lang="en-IN" sz="2800" dirty="0" err="1"/>
              <a:t>StandardScaler</a:t>
            </a:r>
            <a:r>
              <a:rPr lang="en-IN" sz="2800" dirty="0"/>
              <a:t>()  </a:t>
            </a:r>
          </a:p>
          <a:p>
            <a:r>
              <a:rPr lang="en-IN" sz="2800" dirty="0" err="1"/>
              <a:t>x_train</a:t>
            </a:r>
            <a:r>
              <a:rPr lang="en-IN" sz="2800" dirty="0"/>
              <a:t>= </a:t>
            </a:r>
            <a:r>
              <a:rPr lang="en-IN" sz="2800" dirty="0" err="1"/>
              <a:t>st_x.fit_transform</a:t>
            </a:r>
            <a:r>
              <a:rPr lang="en-IN" sz="2800" dirty="0"/>
              <a:t>(</a:t>
            </a:r>
            <a:r>
              <a:rPr lang="en-IN" sz="2800" dirty="0" err="1"/>
              <a:t>x_train</a:t>
            </a:r>
            <a:r>
              <a:rPr lang="en-IN" sz="2800" dirty="0"/>
              <a:t>)    </a:t>
            </a:r>
          </a:p>
          <a:p>
            <a:r>
              <a:rPr lang="en-IN" sz="2800" dirty="0" err="1"/>
              <a:t>x_test</a:t>
            </a:r>
            <a:r>
              <a:rPr lang="en-IN" sz="2800" dirty="0"/>
              <a:t>= </a:t>
            </a:r>
            <a:r>
              <a:rPr lang="en-IN" sz="2800" dirty="0" err="1"/>
              <a:t>st_x.transform</a:t>
            </a:r>
            <a:r>
              <a:rPr lang="en-IN" sz="2800" dirty="0"/>
              <a:t>(</a:t>
            </a:r>
            <a:r>
              <a:rPr lang="en-IN" sz="2800" dirty="0" err="1"/>
              <a:t>x_test</a:t>
            </a:r>
            <a:r>
              <a:rPr lang="en-IN" sz="2800" dirty="0"/>
              <a:t>)   </a:t>
            </a:r>
          </a:p>
          <a:p>
            <a:endParaRPr lang="en-IN" sz="2800" dirty="0"/>
          </a:p>
          <a:p>
            <a:r>
              <a:rPr lang="en-IN" sz="2800" b="1" dirty="0"/>
              <a:t>#Fitting Decision Tree classifier to the training set  </a:t>
            </a:r>
          </a:p>
          <a:p>
            <a:r>
              <a:rPr lang="en-IN" sz="2800" dirty="0"/>
              <a:t>from </a:t>
            </a:r>
            <a:r>
              <a:rPr lang="en-IN" sz="2800" dirty="0" err="1"/>
              <a:t>sklearn.tree</a:t>
            </a:r>
            <a:r>
              <a:rPr lang="en-IN" sz="2800" dirty="0"/>
              <a:t> import </a:t>
            </a:r>
            <a:r>
              <a:rPr lang="en-IN" sz="2800" dirty="0" err="1"/>
              <a:t>DecisionTreeClassifier</a:t>
            </a:r>
            <a:endParaRPr lang="en-IN" sz="2800" dirty="0"/>
          </a:p>
          <a:p>
            <a:r>
              <a:rPr lang="en-IN" sz="2800" b="1" dirty="0"/>
              <a:t>classifier</a:t>
            </a:r>
            <a:r>
              <a:rPr lang="en-IN" sz="2800" dirty="0"/>
              <a:t>= </a:t>
            </a:r>
            <a:r>
              <a:rPr lang="en-IN" sz="2800" dirty="0" err="1"/>
              <a:t>DecisionTreeClassifier</a:t>
            </a:r>
            <a:r>
              <a:rPr lang="en-IN" sz="2800" dirty="0"/>
              <a:t>(criterion='entropy', </a:t>
            </a:r>
            <a:r>
              <a:rPr lang="en-IN" sz="2800" dirty="0" err="1"/>
              <a:t>random_state</a:t>
            </a:r>
            <a:r>
              <a:rPr lang="en-IN" sz="2800" dirty="0"/>
              <a:t>=0)  </a:t>
            </a:r>
          </a:p>
          <a:p>
            <a:r>
              <a:rPr lang="en-IN" sz="2800" dirty="0" err="1"/>
              <a:t>classifier.fit</a:t>
            </a:r>
            <a:r>
              <a:rPr lang="en-IN" sz="2800" dirty="0"/>
              <a:t>(</a:t>
            </a:r>
            <a:r>
              <a:rPr lang="en-IN" sz="2800" dirty="0" err="1"/>
              <a:t>x_train</a:t>
            </a:r>
            <a:r>
              <a:rPr lang="en-IN" sz="2800" dirty="0"/>
              <a:t>, </a:t>
            </a:r>
            <a:r>
              <a:rPr lang="en-IN" sz="2800" dirty="0" err="1"/>
              <a:t>y_train</a:t>
            </a:r>
            <a:r>
              <a:rPr lang="en-IN" sz="2800" dirty="0"/>
              <a:t>)  </a:t>
            </a:r>
          </a:p>
        </p:txBody>
      </p:sp>
    </p:spTree>
    <p:extLst>
      <p:ext uri="{BB962C8B-B14F-4D97-AF65-F5344CB8AC3E}">
        <p14:creationId xmlns:p14="http://schemas.microsoft.com/office/powerpoint/2010/main" val="3482610165"/>
      </p:ext>
    </p:extLst>
  </p:cSld>
  <p:clrMapOvr>
    <a:masterClrMapping/>
  </p:clrMapOvr>
  <p:transition spd="slow">
    <p:wipe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779" y="227783"/>
            <a:ext cx="7993930" cy="5262979"/>
          </a:xfrm>
          <a:prstGeom prst="rect">
            <a:avLst/>
          </a:prstGeom>
        </p:spPr>
        <p:txBody>
          <a:bodyPr wrap="square">
            <a:spAutoFit/>
          </a:bodyPr>
          <a:lstStyle/>
          <a:p>
            <a:r>
              <a:rPr lang="en-IN" sz="2400" b="1" dirty="0"/>
              <a:t>#Predicting the test set result  </a:t>
            </a:r>
          </a:p>
          <a:p>
            <a:r>
              <a:rPr lang="en-IN" sz="2400" dirty="0" err="1"/>
              <a:t>y_pred</a:t>
            </a:r>
            <a:r>
              <a:rPr lang="en-IN" sz="2400" dirty="0"/>
              <a:t>= </a:t>
            </a:r>
            <a:r>
              <a:rPr lang="en-IN" sz="2400" dirty="0" err="1"/>
              <a:t>classifier.predict</a:t>
            </a:r>
            <a:r>
              <a:rPr lang="en-IN" sz="2400" dirty="0"/>
              <a:t>(</a:t>
            </a:r>
            <a:r>
              <a:rPr lang="en-IN" sz="2400" dirty="0" err="1"/>
              <a:t>x_test</a:t>
            </a:r>
            <a:r>
              <a:rPr lang="en-IN" sz="2400" dirty="0"/>
              <a:t>)  </a:t>
            </a:r>
          </a:p>
          <a:p>
            <a:endParaRPr lang="en-IN" sz="2400" dirty="0"/>
          </a:p>
          <a:p>
            <a:r>
              <a:rPr lang="en-IN" sz="2400" b="1" dirty="0"/>
              <a:t>#Creating the Confusion matrix  </a:t>
            </a:r>
          </a:p>
          <a:p>
            <a:r>
              <a:rPr lang="en-IN" sz="2400" dirty="0"/>
              <a:t>from </a:t>
            </a:r>
            <a:r>
              <a:rPr lang="en-IN" sz="2400" dirty="0" err="1"/>
              <a:t>sklearn.metrics</a:t>
            </a:r>
            <a:r>
              <a:rPr lang="en-IN" sz="2400" dirty="0"/>
              <a:t> import </a:t>
            </a:r>
            <a:r>
              <a:rPr lang="en-IN" sz="2400" dirty="0" err="1"/>
              <a:t>confusion_matrix</a:t>
            </a:r>
            <a:r>
              <a:rPr lang="en-IN" sz="2400" dirty="0"/>
              <a:t>  </a:t>
            </a:r>
          </a:p>
          <a:p>
            <a:r>
              <a:rPr lang="en-IN" sz="2400" dirty="0"/>
              <a:t>cm= </a:t>
            </a:r>
            <a:r>
              <a:rPr lang="en-IN" sz="2400" dirty="0" err="1"/>
              <a:t>confusion_matrix</a:t>
            </a:r>
            <a:r>
              <a:rPr lang="en-IN" sz="2400" dirty="0"/>
              <a:t>(</a:t>
            </a:r>
            <a:r>
              <a:rPr lang="en-IN" sz="2400" dirty="0" err="1"/>
              <a:t>y_test</a:t>
            </a:r>
            <a:r>
              <a:rPr lang="en-IN" sz="2400" dirty="0"/>
              <a:t>, </a:t>
            </a:r>
            <a:r>
              <a:rPr lang="en-IN" sz="2400" dirty="0" err="1"/>
              <a:t>y_pred</a:t>
            </a:r>
            <a:r>
              <a:rPr lang="en-IN" sz="2400" dirty="0"/>
              <a:t>)  </a:t>
            </a:r>
          </a:p>
          <a:p>
            <a:endParaRPr lang="en-IN" sz="2400" dirty="0"/>
          </a:p>
          <a:p>
            <a:r>
              <a:rPr lang="en-IN" sz="2400" dirty="0"/>
              <a:t>print(cm)</a:t>
            </a:r>
          </a:p>
          <a:p>
            <a:endParaRPr lang="en-IN" sz="2400" dirty="0"/>
          </a:p>
          <a:p>
            <a:endParaRPr lang="en-IN" sz="2400" dirty="0"/>
          </a:p>
          <a:p>
            <a:r>
              <a:rPr lang="en-IN" sz="2400" b="1" dirty="0"/>
              <a:t>from </a:t>
            </a:r>
            <a:r>
              <a:rPr lang="en-IN" sz="2400" b="1" dirty="0" err="1"/>
              <a:t>sklearn.metrics</a:t>
            </a:r>
            <a:r>
              <a:rPr lang="en-IN" sz="2400" b="1" dirty="0"/>
              <a:t> import </a:t>
            </a:r>
            <a:r>
              <a:rPr lang="en-IN" sz="2400" b="1" dirty="0" err="1"/>
              <a:t>accuracy_score</a:t>
            </a:r>
            <a:endParaRPr lang="en-IN" sz="2400" b="1" dirty="0"/>
          </a:p>
          <a:p>
            <a:r>
              <a:rPr lang="en-IN" sz="2400" dirty="0"/>
              <a:t>score =</a:t>
            </a:r>
            <a:r>
              <a:rPr lang="en-IN" sz="2400" dirty="0" err="1"/>
              <a:t>accuracy_score</a:t>
            </a:r>
            <a:r>
              <a:rPr lang="en-IN" sz="2400" dirty="0"/>
              <a:t>(</a:t>
            </a:r>
            <a:r>
              <a:rPr lang="en-IN" sz="2400" dirty="0" err="1"/>
              <a:t>y_pred</a:t>
            </a:r>
            <a:r>
              <a:rPr lang="en-IN" sz="2400" dirty="0"/>
              <a:t>, </a:t>
            </a:r>
            <a:r>
              <a:rPr lang="en-IN" sz="2400" dirty="0" err="1"/>
              <a:t>y_test</a:t>
            </a:r>
            <a:r>
              <a:rPr lang="en-IN" sz="2400" dirty="0"/>
              <a:t>)</a:t>
            </a:r>
          </a:p>
          <a:p>
            <a:r>
              <a:rPr lang="en-IN" sz="2400" dirty="0"/>
              <a:t>print("Test  Accuracy Score ")</a:t>
            </a:r>
          </a:p>
          <a:p>
            <a:r>
              <a:rPr lang="en-IN" sz="2400" dirty="0"/>
              <a:t>print(score)</a:t>
            </a:r>
          </a:p>
        </p:txBody>
      </p:sp>
      <p:sp>
        <p:nvSpPr>
          <p:cNvPr id="3" name="Rectangle 2"/>
          <p:cNvSpPr/>
          <p:nvPr/>
        </p:nvSpPr>
        <p:spPr>
          <a:xfrm>
            <a:off x="6872140" y="2941958"/>
            <a:ext cx="4883085" cy="2554545"/>
          </a:xfrm>
          <a:prstGeom prst="rect">
            <a:avLst/>
          </a:prstGeom>
        </p:spPr>
        <p:txBody>
          <a:bodyPr wrap="square">
            <a:spAutoFit/>
          </a:bodyPr>
          <a:lstStyle/>
          <a:p>
            <a:r>
              <a:rPr lang="en-IN" sz="3200" b="1" dirty="0"/>
              <a:t>Confusion Matrix is : </a:t>
            </a:r>
          </a:p>
          <a:p>
            <a:r>
              <a:rPr lang="en-IN" sz="3200" b="1" dirty="0"/>
              <a:t>[[62  6]</a:t>
            </a:r>
          </a:p>
          <a:p>
            <a:r>
              <a:rPr lang="en-IN" sz="3200" b="1" dirty="0"/>
              <a:t> [ 3 29]]</a:t>
            </a:r>
          </a:p>
          <a:p>
            <a:r>
              <a:rPr lang="en-IN" sz="3200" b="1" dirty="0"/>
              <a:t>Test  Accuracy Score </a:t>
            </a:r>
          </a:p>
          <a:p>
            <a:r>
              <a:rPr lang="en-IN" sz="3200" b="1" dirty="0"/>
              <a:t>0.91</a:t>
            </a:r>
          </a:p>
        </p:txBody>
      </p:sp>
    </p:spTree>
    <p:extLst>
      <p:ext uri="{BB962C8B-B14F-4D97-AF65-F5344CB8AC3E}">
        <p14:creationId xmlns:p14="http://schemas.microsoft.com/office/powerpoint/2010/main" val="1356840577"/>
      </p:ext>
    </p:extLst>
  </p:cSld>
  <p:clrMapOvr>
    <a:masterClrMapping/>
  </p:clrMapOvr>
  <p:transition spd="slow">
    <p:wipe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a:t>Decision </a:t>
            </a:r>
            <a:r>
              <a:rPr lang="en-US" b="1" dirty="0" smtClean="0"/>
              <a:t>Tree : Code </a:t>
            </a:r>
            <a:endParaRPr lang="en-IN" b="1" dirty="0"/>
          </a:p>
        </p:txBody>
      </p:sp>
      <p:sp>
        <p:nvSpPr>
          <p:cNvPr id="3" name="Content Placeholder 2"/>
          <p:cNvSpPr>
            <a:spLocks noGrp="1"/>
          </p:cNvSpPr>
          <p:nvPr>
            <p:ph idx="1"/>
          </p:nvPr>
        </p:nvSpPr>
        <p:spPr>
          <a:xfrm>
            <a:off x="418010" y="1645670"/>
            <a:ext cx="11260183" cy="4351338"/>
          </a:xfrm>
        </p:spPr>
        <p:txBody>
          <a:bodyPr numCol="3">
            <a:normAutofit fontScale="32500" lnSpcReduction="20000"/>
          </a:bodyPr>
          <a:lstStyle/>
          <a:p>
            <a:r>
              <a:rPr lang="en-IN" dirty="0"/>
              <a:t>######### Decision Tree 1 </a:t>
            </a:r>
          </a:p>
          <a:p>
            <a:endParaRPr lang="en-IN" dirty="0"/>
          </a:p>
          <a:p>
            <a:r>
              <a:rPr lang="en-IN" dirty="0"/>
              <a:t># https://www.javatpoint.com/machine-learning-decision-tree-classification-algorithm</a:t>
            </a:r>
          </a:p>
          <a:p>
            <a:endParaRPr lang="en-IN" dirty="0"/>
          </a:p>
          <a:p>
            <a:r>
              <a:rPr lang="en-IN" dirty="0"/>
              <a:t># importing libraries  </a:t>
            </a:r>
          </a:p>
          <a:p>
            <a:r>
              <a:rPr lang="en-IN" dirty="0"/>
              <a:t>import </a:t>
            </a:r>
            <a:r>
              <a:rPr lang="en-IN" dirty="0" err="1"/>
              <a:t>numpy</a:t>
            </a:r>
            <a:r>
              <a:rPr lang="en-IN" dirty="0"/>
              <a:t> as nm  </a:t>
            </a:r>
          </a:p>
          <a:p>
            <a:r>
              <a:rPr lang="en-IN" dirty="0"/>
              <a:t>import </a:t>
            </a:r>
            <a:r>
              <a:rPr lang="en-IN" dirty="0" err="1"/>
              <a:t>matplotlib.pyplot</a:t>
            </a:r>
            <a:r>
              <a:rPr lang="en-IN" dirty="0"/>
              <a:t> as </a:t>
            </a:r>
            <a:r>
              <a:rPr lang="en-IN" dirty="0" err="1"/>
              <a:t>mtp</a:t>
            </a:r>
            <a:r>
              <a:rPr lang="en-IN" dirty="0"/>
              <a:t>  </a:t>
            </a:r>
          </a:p>
          <a:p>
            <a:r>
              <a:rPr lang="en-IN" dirty="0"/>
              <a:t>import pandas as </a:t>
            </a:r>
            <a:r>
              <a:rPr lang="en-IN" dirty="0" err="1"/>
              <a:t>pd</a:t>
            </a:r>
            <a:r>
              <a:rPr lang="en-IN" dirty="0"/>
              <a:t>  </a:t>
            </a:r>
          </a:p>
          <a:p>
            <a:r>
              <a:rPr lang="en-IN" dirty="0"/>
              <a:t>  </a:t>
            </a:r>
          </a:p>
          <a:p>
            <a:r>
              <a:rPr lang="en-IN" dirty="0"/>
              <a:t>#importing datasets  </a:t>
            </a:r>
          </a:p>
          <a:p>
            <a:r>
              <a:rPr lang="en-IN" dirty="0" err="1"/>
              <a:t>data_set</a:t>
            </a:r>
            <a:r>
              <a:rPr lang="en-IN" dirty="0"/>
              <a:t>= </a:t>
            </a:r>
            <a:r>
              <a:rPr lang="en-IN" dirty="0" err="1"/>
              <a:t>pd.read_csv</a:t>
            </a:r>
            <a:r>
              <a:rPr lang="en-IN" dirty="0"/>
              <a:t>('user_data.csv')  </a:t>
            </a:r>
          </a:p>
          <a:p>
            <a:endParaRPr lang="en-IN" dirty="0"/>
          </a:p>
          <a:p>
            <a:r>
              <a:rPr lang="en-IN" dirty="0"/>
              <a:t># data Set Download </a:t>
            </a:r>
          </a:p>
          <a:p>
            <a:r>
              <a:rPr lang="en-IN" dirty="0"/>
              <a:t># https://www.kaggle.com/datasets/erscodingzone/user-datacsv</a:t>
            </a:r>
          </a:p>
          <a:p>
            <a:r>
              <a:rPr lang="en-IN" dirty="0"/>
              <a:t>  </a:t>
            </a:r>
          </a:p>
          <a:p>
            <a:r>
              <a:rPr lang="en-IN" dirty="0"/>
              <a:t>#Extracting Independent and dependent Variable  </a:t>
            </a:r>
          </a:p>
          <a:p>
            <a:r>
              <a:rPr lang="en-IN" dirty="0"/>
              <a:t>x= </a:t>
            </a:r>
            <a:r>
              <a:rPr lang="en-IN" dirty="0" err="1"/>
              <a:t>data_set.iloc</a:t>
            </a:r>
            <a:r>
              <a:rPr lang="en-IN" dirty="0"/>
              <a:t>[:, [2,3]].values  </a:t>
            </a:r>
          </a:p>
          <a:p>
            <a:r>
              <a:rPr lang="en-IN" dirty="0"/>
              <a:t>y= </a:t>
            </a:r>
            <a:r>
              <a:rPr lang="en-IN" dirty="0" err="1"/>
              <a:t>data_set.iloc</a:t>
            </a:r>
            <a:r>
              <a:rPr lang="en-IN" dirty="0"/>
              <a:t>[:, 4].values  </a:t>
            </a:r>
          </a:p>
          <a:p>
            <a:r>
              <a:rPr lang="en-IN" dirty="0"/>
              <a:t>  </a:t>
            </a:r>
          </a:p>
          <a:p>
            <a:r>
              <a:rPr lang="en-IN" dirty="0"/>
              <a:t># Splitting the dataset into training and test set.  </a:t>
            </a:r>
          </a:p>
          <a:p>
            <a:r>
              <a:rPr lang="en-IN" dirty="0"/>
              <a:t>from </a:t>
            </a:r>
            <a:r>
              <a:rPr lang="en-IN" dirty="0" err="1"/>
              <a:t>sklearn.model_selection</a:t>
            </a:r>
            <a:r>
              <a:rPr lang="en-IN" dirty="0"/>
              <a:t> import </a:t>
            </a:r>
            <a:r>
              <a:rPr lang="en-IN" dirty="0" err="1"/>
              <a:t>train_test_split</a:t>
            </a:r>
            <a:r>
              <a:rPr lang="en-IN" dirty="0"/>
              <a:t>  </a:t>
            </a:r>
          </a:p>
          <a:p>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a:t>
            </a:r>
            <a:r>
              <a:rPr lang="en-IN" dirty="0" err="1"/>
              <a:t>train_test_split</a:t>
            </a:r>
            <a:r>
              <a:rPr lang="en-IN" dirty="0"/>
              <a:t>(x, y, </a:t>
            </a:r>
            <a:r>
              <a:rPr lang="en-IN" dirty="0" err="1"/>
              <a:t>test_size</a:t>
            </a:r>
            <a:r>
              <a:rPr lang="en-IN" dirty="0"/>
              <a:t>= 0.25, </a:t>
            </a:r>
            <a:r>
              <a:rPr lang="en-IN" dirty="0" err="1"/>
              <a:t>random_state</a:t>
            </a:r>
            <a:r>
              <a:rPr lang="en-IN" dirty="0"/>
              <a:t>=0)  </a:t>
            </a:r>
          </a:p>
          <a:p>
            <a:r>
              <a:rPr lang="en-IN" dirty="0"/>
              <a:t>  </a:t>
            </a:r>
          </a:p>
          <a:p>
            <a:r>
              <a:rPr lang="en-IN" dirty="0"/>
              <a:t>#feature Scaling  </a:t>
            </a:r>
          </a:p>
          <a:p>
            <a:r>
              <a:rPr lang="en-IN" dirty="0"/>
              <a:t>from </a:t>
            </a:r>
            <a:r>
              <a:rPr lang="en-IN" dirty="0" err="1"/>
              <a:t>sklearn.preprocessing</a:t>
            </a:r>
            <a:r>
              <a:rPr lang="en-IN" dirty="0"/>
              <a:t> import </a:t>
            </a:r>
            <a:r>
              <a:rPr lang="en-IN" dirty="0" err="1"/>
              <a:t>StandardScaler</a:t>
            </a:r>
            <a:r>
              <a:rPr lang="en-IN" dirty="0"/>
              <a:t>    </a:t>
            </a:r>
          </a:p>
          <a:p>
            <a:r>
              <a:rPr lang="en-IN" dirty="0" err="1"/>
              <a:t>st_x</a:t>
            </a:r>
            <a:r>
              <a:rPr lang="en-IN" dirty="0"/>
              <a:t>= </a:t>
            </a:r>
            <a:r>
              <a:rPr lang="en-IN" dirty="0" err="1"/>
              <a:t>StandardScaler</a:t>
            </a:r>
            <a:r>
              <a:rPr lang="en-IN" dirty="0"/>
              <a:t>()  </a:t>
            </a:r>
          </a:p>
          <a:p>
            <a:r>
              <a:rPr lang="en-IN" dirty="0" err="1"/>
              <a:t>x_train</a:t>
            </a:r>
            <a:r>
              <a:rPr lang="en-IN" dirty="0"/>
              <a:t>= </a:t>
            </a:r>
            <a:r>
              <a:rPr lang="en-IN" dirty="0" err="1"/>
              <a:t>st_x.fit_transform</a:t>
            </a:r>
            <a:r>
              <a:rPr lang="en-IN" dirty="0"/>
              <a:t>(</a:t>
            </a:r>
            <a:r>
              <a:rPr lang="en-IN" dirty="0" err="1"/>
              <a:t>x_train</a:t>
            </a:r>
            <a:r>
              <a:rPr lang="en-IN" dirty="0"/>
              <a:t>)    </a:t>
            </a:r>
          </a:p>
          <a:p>
            <a:r>
              <a:rPr lang="en-IN" dirty="0" err="1"/>
              <a:t>x_test</a:t>
            </a:r>
            <a:r>
              <a:rPr lang="en-IN" dirty="0"/>
              <a:t>= </a:t>
            </a:r>
            <a:r>
              <a:rPr lang="en-IN" dirty="0" err="1"/>
              <a:t>st_x.transform</a:t>
            </a:r>
            <a:r>
              <a:rPr lang="en-IN" dirty="0"/>
              <a:t>(</a:t>
            </a:r>
            <a:r>
              <a:rPr lang="en-IN" dirty="0" err="1"/>
              <a:t>x_test</a:t>
            </a:r>
            <a:r>
              <a:rPr lang="en-IN" dirty="0"/>
              <a:t>)   </a:t>
            </a:r>
          </a:p>
          <a:p>
            <a:endParaRPr lang="en-IN" dirty="0"/>
          </a:p>
          <a:p>
            <a:r>
              <a:rPr lang="en-IN" dirty="0"/>
              <a:t>#Fitting Decision Tree classifier to the training set  </a:t>
            </a:r>
          </a:p>
          <a:p>
            <a:r>
              <a:rPr lang="en-IN" dirty="0"/>
              <a:t>from </a:t>
            </a:r>
            <a:r>
              <a:rPr lang="en-IN" dirty="0" err="1"/>
              <a:t>sklearn.tree</a:t>
            </a:r>
            <a:r>
              <a:rPr lang="en-IN" dirty="0"/>
              <a:t> import </a:t>
            </a:r>
            <a:r>
              <a:rPr lang="en-IN" dirty="0" err="1"/>
              <a:t>DecisionTreeClassifier</a:t>
            </a:r>
            <a:endParaRPr lang="en-IN" dirty="0"/>
          </a:p>
          <a:p>
            <a:r>
              <a:rPr lang="en-IN" dirty="0"/>
              <a:t>classifier= </a:t>
            </a:r>
            <a:r>
              <a:rPr lang="en-IN" dirty="0" err="1"/>
              <a:t>DecisionTreeClassifier</a:t>
            </a:r>
            <a:r>
              <a:rPr lang="en-IN" dirty="0"/>
              <a:t>(criterion='entropy', </a:t>
            </a:r>
            <a:r>
              <a:rPr lang="en-IN" dirty="0" err="1"/>
              <a:t>random_state</a:t>
            </a:r>
            <a:r>
              <a:rPr lang="en-IN" dirty="0"/>
              <a:t>=0)  </a:t>
            </a:r>
          </a:p>
          <a:p>
            <a:r>
              <a:rPr lang="en-IN" dirty="0" err="1"/>
              <a:t>classifier.fit</a:t>
            </a:r>
            <a:r>
              <a:rPr lang="en-IN" dirty="0"/>
              <a:t>(</a:t>
            </a:r>
            <a:r>
              <a:rPr lang="en-IN" dirty="0" err="1"/>
              <a:t>x_train</a:t>
            </a:r>
            <a:r>
              <a:rPr lang="en-IN" dirty="0"/>
              <a:t>, </a:t>
            </a:r>
            <a:r>
              <a:rPr lang="en-IN" dirty="0" err="1"/>
              <a:t>y_train</a:t>
            </a:r>
            <a:r>
              <a:rPr lang="en-IN" dirty="0"/>
              <a:t>)  </a:t>
            </a:r>
          </a:p>
          <a:p>
            <a:endParaRPr lang="en-IN" dirty="0"/>
          </a:p>
          <a:p>
            <a:endParaRPr lang="en-IN" dirty="0"/>
          </a:p>
          <a:p>
            <a:r>
              <a:rPr lang="en-IN" dirty="0"/>
              <a:t>#Predicting the test set result  </a:t>
            </a:r>
          </a:p>
          <a:p>
            <a:r>
              <a:rPr lang="en-IN" dirty="0" err="1"/>
              <a:t>y_pred</a:t>
            </a:r>
            <a:r>
              <a:rPr lang="en-IN" dirty="0"/>
              <a:t>= </a:t>
            </a:r>
            <a:r>
              <a:rPr lang="en-IN" dirty="0" err="1"/>
              <a:t>classifier.predict</a:t>
            </a:r>
            <a:r>
              <a:rPr lang="en-IN" dirty="0"/>
              <a:t>(</a:t>
            </a:r>
            <a:r>
              <a:rPr lang="en-IN" dirty="0" err="1"/>
              <a:t>x_test</a:t>
            </a:r>
            <a:r>
              <a:rPr lang="en-IN" dirty="0"/>
              <a:t>)  </a:t>
            </a:r>
          </a:p>
          <a:p>
            <a:endParaRPr lang="en-IN" dirty="0"/>
          </a:p>
          <a:p>
            <a:r>
              <a:rPr lang="en-IN" dirty="0"/>
              <a:t>#Creating the Confusion matrix  </a:t>
            </a:r>
          </a:p>
          <a:p>
            <a:r>
              <a:rPr lang="en-IN" dirty="0"/>
              <a:t>from </a:t>
            </a:r>
            <a:r>
              <a:rPr lang="en-IN" dirty="0" err="1"/>
              <a:t>sklearn.metrics</a:t>
            </a:r>
            <a:r>
              <a:rPr lang="en-IN" dirty="0"/>
              <a:t> import </a:t>
            </a:r>
            <a:r>
              <a:rPr lang="en-IN" dirty="0" err="1"/>
              <a:t>confusion_matrix</a:t>
            </a:r>
            <a:r>
              <a:rPr lang="en-IN" dirty="0"/>
              <a:t>  </a:t>
            </a:r>
          </a:p>
          <a:p>
            <a:r>
              <a:rPr lang="en-IN" dirty="0"/>
              <a:t>cm= </a:t>
            </a:r>
            <a:r>
              <a:rPr lang="en-IN" dirty="0" err="1"/>
              <a:t>confusion_matrix</a:t>
            </a:r>
            <a:r>
              <a:rPr lang="en-IN" dirty="0"/>
              <a:t>(</a:t>
            </a:r>
            <a:r>
              <a:rPr lang="en-IN" dirty="0" err="1"/>
              <a:t>y_test</a:t>
            </a:r>
            <a:r>
              <a:rPr lang="en-IN" dirty="0"/>
              <a:t>, </a:t>
            </a:r>
            <a:r>
              <a:rPr lang="en-IN" dirty="0" err="1"/>
              <a:t>y_pred</a:t>
            </a:r>
            <a:r>
              <a:rPr lang="en-IN" dirty="0"/>
              <a:t>)  </a:t>
            </a:r>
          </a:p>
          <a:p>
            <a:r>
              <a:rPr lang="en-IN" dirty="0"/>
              <a:t>print("Confusion Matrix is : ")</a:t>
            </a:r>
          </a:p>
          <a:p>
            <a:endParaRPr lang="en-IN" dirty="0"/>
          </a:p>
          <a:p>
            <a:r>
              <a:rPr lang="en-IN" dirty="0"/>
              <a:t>print(cm)</a:t>
            </a:r>
          </a:p>
          <a:p>
            <a:endParaRPr lang="en-IN" dirty="0"/>
          </a:p>
          <a:p>
            <a:endParaRPr lang="en-IN" dirty="0"/>
          </a:p>
          <a:p>
            <a:r>
              <a:rPr lang="en-IN" dirty="0"/>
              <a:t>from </a:t>
            </a:r>
            <a:r>
              <a:rPr lang="en-IN" dirty="0" err="1"/>
              <a:t>sklearn.metrics</a:t>
            </a:r>
            <a:r>
              <a:rPr lang="en-IN" dirty="0"/>
              <a:t> import </a:t>
            </a:r>
            <a:r>
              <a:rPr lang="en-IN" dirty="0" err="1"/>
              <a:t>accuracy_score</a:t>
            </a:r>
            <a:endParaRPr lang="en-IN" dirty="0"/>
          </a:p>
          <a:p>
            <a:r>
              <a:rPr lang="en-IN" dirty="0"/>
              <a:t>score =</a:t>
            </a:r>
            <a:r>
              <a:rPr lang="en-IN" dirty="0" err="1"/>
              <a:t>accuracy_score</a:t>
            </a:r>
            <a:r>
              <a:rPr lang="en-IN" dirty="0"/>
              <a:t>(</a:t>
            </a:r>
            <a:r>
              <a:rPr lang="en-IN" dirty="0" err="1"/>
              <a:t>y_pred</a:t>
            </a:r>
            <a:r>
              <a:rPr lang="en-IN" dirty="0"/>
              <a:t>, </a:t>
            </a:r>
            <a:r>
              <a:rPr lang="en-IN" dirty="0" err="1"/>
              <a:t>y_test</a:t>
            </a:r>
            <a:r>
              <a:rPr lang="en-IN" dirty="0"/>
              <a:t>)</a:t>
            </a:r>
          </a:p>
          <a:p>
            <a:r>
              <a:rPr lang="en-IN" dirty="0"/>
              <a:t>print("Test  Accuracy Score ")</a:t>
            </a:r>
          </a:p>
          <a:p>
            <a:r>
              <a:rPr lang="en-IN" dirty="0"/>
              <a:t>print(score)</a:t>
            </a:r>
          </a:p>
          <a:p>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360414691"/>
      </p:ext>
    </p:extLst>
  </p:cSld>
  <p:clrMapOvr>
    <a:masterClrMapping/>
  </p:clrMapOvr>
  <p:transition spd="slow">
    <p:wipe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References</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smtClean="0">
                <a:hlinkClick r:id="rId2"/>
              </a:rPr>
              <a:t>https</a:t>
            </a:r>
            <a:r>
              <a:rPr lang="en-IN" dirty="0">
                <a:hlinkClick r:id="rId2"/>
              </a:rPr>
              <a:t>://</a:t>
            </a:r>
            <a:r>
              <a:rPr lang="en-IN" dirty="0" smtClean="0">
                <a:hlinkClick r:id="rId2"/>
              </a:rPr>
              <a:t>www.kaggle.com/datasets/erscodingzone/user-datacsv</a:t>
            </a:r>
            <a:endParaRPr lang="en-IN" dirty="0" smtClean="0"/>
          </a:p>
          <a:p>
            <a:endParaRPr lang="en-US" dirty="0"/>
          </a:p>
          <a:p>
            <a:r>
              <a:rPr lang="en-US" u="sng" dirty="0">
                <a:hlinkClick r:id="rId3"/>
              </a:rPr>
              <a:t>https://www.javatpoint.com/machine-learning-decision-tree-classification-algorithm</a:t>
            </a:r>
            <a:endParaRPr lang="en-IN" dirty="0"/>
          </a:p>
          <a:p>
            <a:endParaRPr lang="en-IN" dirty="0"/>
          </a:p>
        </p:txBody>
      </p:sp>
      <p:pic>
        <p:nvPicPr>
          <p:cNvPr id="5" name="Picture 4"/>
          <p:cNvPicPr/>
          <p:nvPr/>
        </p:nvPicPr>
        <p:blipFill>
          <a:blip r:embed="rId4"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57757013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smtClean="0"/>
              <a:t>Supervised </a:t>
            </a:r>
            <a:r>
              <a:rPr lang="en-US" b="1" dirty="0"/>
              <a:t>Learning: </a:t>
            </a:r>
            <a:r>
              <a:rPr lang="en-US" dirty="0"/>
              <a:t/>
            </a:r>
            <a:br>
              <a:rPr lang="en-US" dirty="0"/>
            </a:b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US" b="1" dirty="0"/>
              <a:t>Supervised Learning: </a:t>
            </a:r>
            <a:endParaRPr lang="en-US" b="1" dirty="0" smtClean="0"/>
          </a:p>
          <a:p>
            <a:r>
              <a:rPr lang="en-IN" dirty="0" smtClean="0"/>
              <a:t>Supervised learning is a process of providing input data as well as correct output data to the machine learning model.</a:t>
            </a:r>
          </a:p>
          <a:p>
            <a:r>
              <a:rPr lang="en-IN" dirty="0" smtClean="0"/>
              <a:t>The aim of a supervised learning algorithm is to </a:t>
            </a:r>
            <a:r>
              <a:rPr lang="en-IN" b="1" dirty="0" smtClean="0"/>
              <a:t>find a mapping function to map the input variable(x) with the output variable(y)</a:t>
            </a:r>
            <a:r>
              <a:rPr lang="en-IN" dirty="0" smtClean="0"/>
              <a:t>.</a:t>
            </a:r>
          </a:p>
          <a:p>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76053793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smtClean="0"/>
              <a:t>Naïve </a:t>
            </a:r>
            <a:r>
              <a:rPr lang="en-US" b="1" dirty="0"/>
              <a:t>Bayes Classifier.</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lvl="0"/>
            <a:r>
              <a:rPr lang="en-IN" dirty="0"/>
              <a:t>Naïve Bayes algorithm is a supervised learning algorithm, which is based on </a:t>
            </a:r>
            <a:r>
              <a:rPr lang="en-IN" b="1" dirty="0"/>
              <a:t>Bayes theorem</a:t>
            </a:r>
            <a:r>
              <a:rPr lang="en-IN" dirty="0"/>
              <a:t> and used for solving classification problems.</a:t>
            </a:r>
          </a:p>
          <a:p>
            <a:pPr lvl="0"/>
            <a:r>
              <a:rPr lang="en-IN" dirty="0"/>
              <a:t>It is mainly used in </a:t>
            </a:r>
            <a:r>
              <a:rPr lang="en-IN" i="1" dirty="0"/>
              <a:t>text classification</a:t>
            </a:r>
            <a:r>
              <a:rPr lang="en-IN" dirty="0"/>
              <a:t> that includes a high-dimensional training dataset</a:t>
            </a:r>
            <a:r>
              <a:rPr lang="en-IN" dirty="0" smtClean="0"/>
              <a:t>.</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40884359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smtClean="0"/>
              <a:t>Naïve </a:t>
            </a:r>
            <a:r>
              <a:rPr lang="en-US" b="1" dirty="0"/>
              <a:t>Bayes Classifier.</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lvl="0"/>
            <a:r>
              <a:rPr lang="en-IN" dirty="0" smtClean="0"/>
              <a:t>Naïve </a:t>
            </a:r>
            <a:r>
              <a:rPr lang="en-IN" dirty="0"/>
              <a:t>Bayes Classifier is one of the simple and most effective Classification algorithms which helps in building the fast machine learning models that can make quick predictions.</a:t>
            </a:r>
          </a:p>
          <a:p>
            <a:pPr lvl="0"/>
            <a:r>
              <a:rPr lang="en-IN" b="1" dirty="0"/>
              <a:t>It is a probabilistic classifier, which means it predicts on the basis of the probability of an object</a:t>
            </a:r>
            <a:r>
              <a:rPr lang="en-IN" dirty="0"/>
              <a:t>.</a:t>
            </a:r>
          </a:p>
          <a:p>
            <a:pPr lvl="0"/>
            <a:r>
              <a:rPr lang="en-IN" dirty="0"/>
              <a:t>Some popular examples of Naïve Bayes Algorithm are </a:t>
            </a:r>
            <a:r>
              <a:rPr lang="en-IN" b="1" dirty="0"/>
              <a:t>spam filtration, Sentimental analysis, and classifying articles</a:t>
            </a:r>
            <a:r>
              <a:rPr lang="en-IN" dirty="0"/>
              <a: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39742233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smtClean="0"/>
              <a:t>Naïve </a:t>
            </a:r>
            <a:r>
              <a:rPr lang="en-US" b="1" dirty="0"/>
              <a:t>Bayes Classifier.</a:t>
            </a:r>
            <a:endParaRPr lang="en-IN" b="1" dirty="0"/>
          </a:p>
        </p:txBody>
      </p:sp>
      <p:sp>
        <p:nvSpPr>
          <p:cNvPr id="3" name="Content Placeholder 2"/>
          <p:cNvSpPr>
            <a:spLocks noGrp="1"/>
          </p:cNvSpPr>
          <p:nvPr>
            <p:ph idx="1"/>
          </p:nvPr>
        </p:nvSpPr>
        <p:spPr>
          <a:xfrm>
            <a:off x="418010" y="1645670"/>
            <a:ext cx="11260183" cy="4351338"/>
          </a:xfrm>
        </p:spPr>
        <p:txBody>
          <a:bodyPr>
            <a:normAutofit lnSpcReduction="10000"/>
          </a:bodyPr>
          <a:lstStyle/>
          <a:p>
            <a:r>
              <a:rPr lang="en-IN" b="1" dirty="0"/>
              <a:t>Why is it called Naïve Bayes?</a:t>
            </a:r>
          </a:p>
          <a:p>
            <a:r>
              <a:rPr lang="en-IN" dirty="0"/>
              <a:t>The Naïve Bayes algorithm is comprised of two words Naïve and Bayes, Which can be described as:</a:t>
            </a:r>
          </a:p>
          <a:p>
            <a:pPr lvl="0"/>
            <a:r>
              <a:rPr lang="en-IN" b="1" dirty="0"/>
              <a:t>Naïve</a:t>
            </a:r>
            <a:r>
              <a:rPr lang="en-IN" dirty="0"/>
              <a:t>: It is called Naïve because it assumes that the occurrence of a certain feature is independent of the occurrence of other features. Such as if the fruit is identified on the bases of </a:t>
            </a:r>
            <a:r>
              <a:rPr lang="en-IN" dirty="0" err="1"/>
              <a:t>color</a:t>
            </a:r>
            <a:r>
              <a:rPr lang="en-IN" dirty="0"/>
              <a:t>, shape, and taste, then red, spherical, and sweet fruit is recognized as an apple. Hence each feature individually contributes to identify that it is an apple without depending on each other.</a:t>
            </a:r>
          </a:p>
          <a:p>
            <a:pPr lvl="0"/>
            <a:r>
              <a:rPr lang="en-IN" b="1" dirty="0"/>
              <a:t>Bayes</a:t>
            </a:r>
            <a:r>
              <a:rPr lang="en-IN" dirty="0"/>
              <a:t>: It is called Bayes because it depends on the principle of </a:t>
            </a:r>
            <a:r>
              <a:rPr lang="en-IN" u="sng" dirty="0">
                <a:hlinkClick r:id="rId2"/>
              </a:rPr>
              <a:t>Bayes' Theorem</a:t>
            </a:r>
            <a:r>
              <a:rPr lang="en-IN" dirty="0"/>
              <a:t>.</a:t>
            </a:r>
          </a:p>
        </p:txBody>
      </p:sp>
      <p:pic>
        <p:nvPicPr>
          <p:cNvPr id="5" name="Picture 4"/>
          <p:cNvPicPr/>
          <p:nvPr/>
        </p:nvPicPr>
        <p:blipFill>
          <a:blip r:embed="rId3"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98475145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smtClean="0"/>
              <a:t>Naïve </a:t>
            </a:r>
            <a:r>
              <a:rPr lang="en-US" b="1" dirty="0"/>
              <a:t>Bayes Classifier.</a:t>
            </a:r>
            <a:endParaRPr lang="en-IN" b="1" dirty="0"/>
          </a:p>
        </p:txBody>
      </p:sp>
      <p:sp>
        <p:nvSpPr>
          <p:cNvPr id="3" name="Content Placeholder 2"/>
          <p:cNvSpPr>
            <a:spLocks noGrp="1"/>
          </p:cNvSpPr>
          <p:nvPr>
            <p:ph idx="1"/>
          </p:nvPr>
        </p:nvSpPr>
        <p:spPr>
          <a:xfrm>
            <a:off x="418010" y="1645670"/>
            <a:ext cx="11260183" cy="4351338"/>
          </a:xfrm>
        </p:spPr>
        <p:txBody>
          <a:bodyPr>
            <a:normAutofit fontScale="92500" lnSpcReduction="20000"/>
          </a:bodyPr>
          <a:lstStyle/>
          <a:p>
            <a:r>
              <a:rPr lang="en-IN" b="1" dirty="0"/>
              <a:t>Working of Naïve Bayes' Classifier:</a:t>
            </a:r>
          </a:p>
          <a:p>
            <a:r>
              <a:rPr lang="en-IN" dirty="0"/>
              <a:t>Working of Naïve Bayes' Classifier can be understood with the help of the below example:</a:t>
            </a:r>
          </a:p>
          <a:p>
            <a:r>
              <a:rPr lang="en-IN" dirty="0"/>
              <a:t>Suppose we have a dataset of </a:t>
            </a:r>
            <a:r>
              <a:rPr lang="en-IN" b="1" dirty="0"/>
              <a:t>weather conditions</a:t>
            </a:r>
            <a:r>
              <a:rPr lang="en-IN" dirty="0"/>
              <a:t> and corresponding target variable "</a:t>
            </a:r>
            <a:r>
              <a:rPr lang="en-IN" b="1" dirty="0"/>
              <a:t>Play</a:t>
            </a:r>
            <a:r>
              <a:rPr lang="en-IN" dirty="0"/>
              <a:t>". So using this dataset we need to decide that whether we should play or not on a particular day according to the weather conditions. So to solve this problem, we need to follow the below steps:</a:t>
            </a:r>
          </a:p>
          <a:p>
            <a:pPr lvl="0"/>
            <a:r>
              <a:rPr lang="en-IN" dirty="0"/>
              <a:t>Convert the given dataset into frequency tables.</a:t>
            </a:r>
          </a:p>
          <a:p>
            <a:pPr lvl="0"/>
            <a:r>
              <a:rPr lang="en-IN" dirty="0"/>
              <a:t>Generate Likelihood table by finding the probabilities of given features.</a:t>
            </a:r>
          </a:p>
          <a:p>
            <a:pPr lvl="0"/>
            <a:r>
              <a:rPr lang="en-IN" dirty="0"/>
              <a:t>Now, use Bayes theorem to calculate the posterior probability.</a:t>
            </a:r>
          </a:p>
          <a:p>
            <a:r>
              <a:rPr lang="en-IN" b="1" dirty="0"/>
              <a:t>Problem</a:t>
            </a:r>
            <a:r>
              <a:rPr lang="en-IN" dirty="0"/>
              <a:t>: If the weather is sunny, then the Player should play or not?</a:t>
            </a:r>
          </a:p>
          <a:p>
            <a:r>
              <a:rPr lang="en-IN" b="1" dirty="0"/>
              <a:t>Solution</a:t>
            </a:r>
            <a:r>
              <a:rPr lang="en-IN" dirty="0"/>
              <a:t>: To solve this, first consider the below dataset: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28451576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smtClean="0"/>
              <a:t>Naïve </a:t>
            </a:r>
            <a:r>
              <a:rPr lang="en-US" b="1" dirty="0"/>
              <a:t>Bayes Classifier.</a:t>
            </a:r>
            <a:endParaRPr lang="en-IN" b="1" dirty="0"/>
          </a:p>
        </p:txBody>
      </p:sp>
      <p:sp>
        <p:nvSpPr>
          <p:cNvPr id="3" name="Content Placeholder 2"/>
          <p:cNvSpPr>
            <a:spLocks noGrp="1"/>
          </p:cNvSpPr>
          <p:nvPr>
            <p:ph idx="1"/>
          </p:nvPr>
        </p:nvSpPr>
        <p:spPr>
          <a:xfrm>
            <a:off x="418010" y="1645670"/>
            <a:ext cx="11260183" cy="4351338"/>
          </a:xfrm>
        </p:spPr>
        <p:txBody>
          <a:bodyPr>
            <a:normAutofit lnSpcReduction="10000"/>
          </a:bodyPr>
          <a:lstStyle/>
          <a:p>
            <a:r>
              <a:rPr lang="en-IN" b="1" dirty="0"/>
              <a:t>Advantages of Naïve Bayes Classifier:</a:t>
            </a:r>
          </a:p>
          <a:p>
            <a:pPr lvl="0"/>
            <a:r>
              <a:rPr lang="en-IN" dirty="0"/>
              <a:t>Naïve Bayes is one of the fast and easy ML algorithms to predict a class of datasets.</a:t>
            </a:r>
          </a:p>
          <a:p>
            <a:pPr lvl="0"/>
            <a:r>
              <a:rPr lang="en-IN" dirty="0"/>
              <a:t>It can be used for Binary as well as Multi-class Classifications.</a:t>
            </a:r>
          </a:p>
          <a:p>
            <a:pPr lvl="0"/>
            <a:r>
              <a:rPr lang="en-IN" dirty="0"/>
              <a:t>It performs well in Multi-class predictions as compared to the other Algorithms.</a:t>
            </a:r>
          </a:p>
          <a:p>
            <a:pPr lvl="0"/>
            <a:r>
              <a:rPr lang="en-IN" dirty="0"/>
              <a:t>It is the most popular choice for </a:t>
            </a:r>
            <a:r>
              <a:rPr lang="en-IN" b="1" dirty="0"/>
              <a:t>text classification problems</a:t>
            </a:r>
            <a:r>
              <a:rPr lang="en-IN" dirty="0"/>
              <a:t>.</a:t>
            </a:r>
          </a:p>
          <a:p>
            <a:r>
              <a:rPr lang="en-IN" b="1" dirty="0"/>
              <a:t>Disadvantages of Naïve Bayes Classifier:</a:t>
            </a:r>
          </a:p>
          <a:p>
            <a:pPr lvl="0"/>
            <a:r>
              <a:rPr lang="en-IN" dirty="0"/>
              <a:t>Naive Bayes assumes that all features are independent or unrelated, so it cannot learn the relationship between features.</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45285179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smtClean="0"/>
              <a:t>Naïve </a:t>
            </a:r>
            <a:r>
              <a:rPr lang="en-US" b="1" dirty="0"/>
              <a:t>Bayes Classifier.</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Applications of Naïve Bayes Classifier:</a:t>
            </a:r>
            <a:endParaRPr lang="en-IN" b="1" dirty="0"/>
          </a:p>
          <a:p>
            <a:pPr lvl="0"/>
            <a:r>
              <a:rPr lang="en-IN" dirty="0"/>
              <a:t>It is used for </a:t>
            </a:r>
            <a:r>
              <a:rPr lang="en-IN" b="1" dirty="0"/>
              <a:t>Credit Scoring</a:t>
            </a:r>
            <a:r>
              <a:rPr lang="en-IN" dirty="0"/>
              <a:t>.</a:t>
            </a:r>
          </a:p>
          <a:p>
            <a:pPr lvl="0"/>
            <a:r>
              <a:rPr lang="en-IN" dirty="0"/>
              <a:t>It is used in </a:t>
            </a:r>
            <a:r>
              <a:rPr lang="en-IN" b="1" dirty="0"/>
              <a:t>medical data classification</a:t>
            </a:r>
            <a:r>
              <a:rPr lang="en-IN" dirty="0"/>
              <a:t>.</a:t>
            </a:r>
          </a:p>
          <a:p>
            <a:pPr lvl="0"/>
            <a:r>
              <a:rPr lang="en-IN" dirty="0"/>
              <a:t>It can be used in </a:t>
            </a:r>
            <a:r>
              <a:rPr lang="en-IN" b="1" dirty="0"/>
              <a:t>real-time predictions</a:t>
            </a:r>
            <a:r>
              <a:rPr lang="en-IN" dirty="0"/>
              <a:t> because Naïve Bayes Classifier is an eager learner.</a:t>
            </a:r>
          </a:p>
          <a:p>
            <a:pPr lvl="0"/>
            <a:r>
              <a:rPr lang="en-IN" dirty="0"/>
              <a:t>It is used in Text classification such as </a:t>
            </a:r>
            <a:r>
              <a:rPr lang="en-IN" b="1" dirty="0"/>
              <a:t>Spam filtering</a:t>
            </a:r>
            <a:r>
              <a:rPr lang="en-IN" dirty="0"/>
              <a:t> and </a:t>
            </a:r>
            <a:r>
              <a:rPr lang="en-IN" b="1" dirty="0"/>
              <a:t>Sentiment analysis</a:t>
            </a:r>
            <a:r>
              <a:rPr lang="en-IN" dirty="0"/>
              <a: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15702470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smtClean="0"/>
              <a:t>Naïve </a:t>
            </a:r>
            <a:r>
              <a:rPr lang="en-US" b="1" dirty="0"/>
              <a:t>Bayes Classifier.</a:t>
            </a:r>
            <a:endParaRPr lang="en-IN" b="1" dirty="0"/>
          </a:p>
        </p:txBody>
      </p:sp>
      <p:sp>
        <p:nvSpPr>
          <p:cNvPr id="3" name="Content Placeholder 2"/>
          <p:cNvSpPr>
            <a:spLocks noGrp="1"/>
          </p:cNvSpPr>
          <p:nvPr>
            <p:ph idx="1"/>
          </p:nvPr>
        </p:nvSpPr>
        <p:spPr>
          <a:xfrm>
            <a:off x="418010" y="1645670"/>
            <a:ext cx="11260183" cy="4351338"/>
          </a:xfrm>
        </p:spPr>
        <p:txBody>
          <a:bodyPr>
            <a:normAutofit fontScale="85000" lnSpcReduction="20000"/>
          </a:bodyPr>
          <a:lstStyle/>
          <a:p>
            <a:pPr algn="just"/>
            <a:r>
              <a:rPr lang="en-IN" b="1" dirty="0"/>
              <a:t>Types of Naïve Bayes Model:</a:t>
            </a:r>
          </a:p>
          <a:p>
            <a:pPr algn="just"/>
            <a:r>
              <a:rPr lang="en-IN" dirty="0"/>
              <a:t>There are three types of Naive Bayes Model, which are given below:</a:t>
            </a:r>
          </a:p>
          <a:p>
            <a:pPr lvl="0" algn="just"/>
            <a:r>
              <a:rPr lang="en-IN" b="1" dirty="0"/>
              <a:t>Gaussian</a:t>
            </a:r>
            <a:r>
              <a:rPr lang="en-IN" dirty="0"/>
              <a:t>: The Gaussian model assumes that features follow a normal distribution. This means if predictors take continuous values instead of discrete, then the model assumes that these values are sampled from the Gaussian distribution.</a:t>
            </a:r>
          </a:p>
          <a:p>
            <a:pPr lvl="0" algn="just"/>
            <a:r>
              <a:rPr lang="en-IN" b="1" dirty="0"/>
              <a:t>Multinomial</a:t>
            </a:r>
            <a:r>
              <a:rPr lang="en-IN" dirty="0"/>
              <a:t>: The Multinomial Naïve Bayes classifier is used when the data is multinomial distributed. It is primarily used for document classification problems, it means a particular document belongs to which category such as Sports, Politics, education, etc.</a:t>
            </a:r>
            <a:br>
              <a:rPr lang="en-IN" dirty="0"/>
            </a:br>
            <a:r>
              <a:rPr lang="en-IN" dirty="0"/>
              <a:t>The classifier uses the frequency of words for the predictors.</a:t>
            </a:r>
          </a:p>
          <a:p>
            <a:pPr lvl="0" algn="just"/>
            <a:r>
              <a:rPr lang="en-IN" b="1" dirty="0"/>
              <a:t>Bernoulli</a:t>
            </a:r>
            <a:r>
              <a:rPr lang="en-IN" dirty="0"/>
              <a:t>: The Bernoulli classifier works similar to the Multinomial classifier, but the predictor variables are the independent Booleans variables. Such as if a particular word is present or not in a document. This model is also famous for document classification tasks.</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52312041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IN" b="1" dirty="0"/>
              <a:t>Python Implementation of the Naïve Bayes algorithm:</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r>
              <a:rPr lang="en-IN" b="1" dirty="0"/>
              <a:t>Steps to implement:</a:t>
            </a:r>
          </a:p>
          <a:p>
            <a:pPr lvl="0"/>
            <a:r>
              <a:rPr lang="en-IN" dirty="0"/>
              <a:t>Data Pre-processing step</a:t>
            </a:r>
          </a:p>
          <a:p>
            <a:pPr lvl="0"/>
            <a:r>
              <a:rPr lang="en-IN" dirty="0"/>
              <a:t>Fitting Naive Bayes to the Training set</a:t>
            </a:r>
          </a:p>
          <a:p>
            <a:pPr lvl="0"/>
            <a:r>
              <a:rPr lang="en-IN" dirty="0"/>
              <a:t>Predicting the test result</a:t>
            </a:r>
          </a:p>
          <a:p>
            <a:pPr lvl="0"/>
            <a:r>
              <a:rPr lang="en-IN" dirty="0"/>
              <a:t>Test accuracy of the result(Creation of Confusion matrix)</a:t>
            </a:r>
          </a:p>
          <a:p>
            <a:pPr lvl="0"/>
            <a:r>
              <a:rPr lang="en-IN" dirty="0"/>
              <a:t>Visualizing the test set result.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05093385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5098" y="293771"/>
            <a:ext cx="8738647" cy="6124754"/>
          </a:xfrm>
          <a:prstGeom prst="rect">
            <a:avLst/>
          </a:prstGeom>
        </p:spPr>
        <p:txBody>
          <a:bodyPr wrap="square">
            <a:spAutoFit/>
          </a:bodyPr>
          <a:lstStyle/>
          <a:p>
            <a:r>
              <a:rPr lang="en-IN" sz="2800" b="1" dirty="0"/>
              <a:t>## Python Implementation of the Naïve Bayes algorithm:</a:t>
            </a:r>
          </a:p>
          <a:p>
            <a:r>
              <a:rPr lang="en-IN" sz="2800" dirty="0"/>
              <a:t># importing the libraries  </a:t>
            </a:r>
          </a:p>
          <a:p>
            <a:r>
              <a:rPr lang="en-IN" sz="2800" dirty="0"/>
              <a:t>import </a:t>
            </a:r>
            <a:r>
              <a:rPr lang="en-IN" sz="2800" dirty="0" err="1"/>
              <a:t>numpy</a:t>
            </a:r>
            <a:r>
              <a:rPr lang="en-IN" sz="2800" dirty="0"/>
              <a:t> as nm  </a:t>
            </a:r>
          </a:p>
          <a:p>
            <a:r>
              <a:rPr lang="en-IN" sz="2800" dirty="0"/>
              <a:t>import </a:t>
            </a:r>
            <a:r>
              <a:rPr lang="en-IN" sz="2800" dirty="0" err="1"/>
              <a:t>matplotlib.pyplot</a:t>
            </a:r>
            <a:r>
              <a:rPr lang="en-IN" sz="2800" dirty="0"/>
              <a:t> as </a:t>
            </a:r>
            <a:r>
              <a:rPr lang="en-IN" sz="2800" dirty="0" err="1"/>
              <a:t>mtp</a:t>
            </a:r>
            <a:r>
              <a:rPr lang="en-IN" sz="2800" dirty="0"/>
              <a:t>  </a:t>
            </a:r>
          </a:p>
          <a:p>
            <a:r>
              <a:rPr lang="en-IN" sz="2800" dirty="0"/>
              <a:t>import pandas as </a:t>
            </a:r>
            <a:r>
              <a:rPr lang="en-IN" sz="2800" dirty="0" err="1"/>
              <a:t>pd</a:t>
            </a:r>
            <a:r>
              <a:rPr lang="en-IN" sz="2800" dirty="0"/>
              <a:t>  </a:t>
            </a:r>
          </a:p>
          <a:p>
            <a:r>
              <a:rPr lang="en-IN" sz="2800" dirty="0"/>
              <a:t>  </a:t>
            </a:r>
          </a:p>
          <a:p>
            <a:r>
              <a:rPr lang="en-IN" sz="2800" b="1" dirty="0"/>
              <a:t>#importing datasets  </a:t>
            </a:r>
          </a:p>
          <a:p>
            <a:r>
              <a:rPr lang="en-IN" sz="2800" dirty="0"/>
              <a:t># data Set Download </a:t>
            </a:r>
          </a:p>
          <a:p>
            <a:r>
              <a:rPr lang="en-IN" sz="2800" dirty="0"/>
              <a:t># https://www.kaggle.com/datasets/erscodingzone/user-datacsv</a:t>
            </a:r>
          </a:p>
          <a:p>
            <a:endParaRPr lang="en-IN" sz="2800" dirty="0"/>
          </a:p>
          <a:p>
            <a:r>
              <a:rPr lang="en-IN" sz="2800" dirty="0"/>
              <a:t>dataset = </a:t>
            </a:r>
            <a:r>
              <a:rPr lang="en-IN" sz="2800" dirty="0" err="1"/>
              <a:t>pd.read_csv</a:t>
            </a:r>
            <a:r>
              <a:rPr lang="en-IN" sz="2800" dirty="0"/>
              <a:t>('user_data.csv')  </a:t>
            </a:r>
          </a:p>
          <a:p>
            <a:r>
              <a:rPr lang="en-IN" sz="2800" dirty="0"/>
              <a:t>x = </a:t>
            </a:r>
            <a:r>
              <a:rPr lang="en-IN" sz="2800" dirty="0" err="1"/>
              <a:t>dataset.iloc</a:t>
            </a:r>
            <a:r>
              <a:rPr lang="en-IN" sz="2800" dirty="0"/>
              <a:t>[:, [2, 3]].values  </a:t>
            </a:r>
          </a:p>
          <a:p>
            <a:r>
              <a:rPr lang="en-IN" sz="2800" dirty="0"/>
              <a:t>y = </a:t>
            </a:r>
            <a:r>
              <a:rPr lang="en-IN" sz="2800" dirty="0" err="1"/>
              <a:t>dataset.iloc</a:t>
            </a:r>
            <a:r>
              <a:rPr lang="en-IN" sz="2800" dirty="0"/>
              <a:t>[:, 4].values </a:t>
            </a:r>
          </a:p>
        </p:txBody>
      </p:sp>
    </p:spTree>
    <p:extLst>
      <p:ext uri="{BB962C8B-B14F-4D97-AF65-F5344CB8AC3E}">
        <p14:creationId xmlns:p14="http://schemas.microsoft.com/office/powerpoint/2010/main" val="3393020795"/>
      </p:ext>
    </p:extLst>
  </p:cSld>
  <p:clrMapOvr>
    <a:masterClrMapping/>
  </p:clrMapOvr>
  <p:transition spd="slow">
    <p:wipe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788" y="0"/>
            <a:ext cx="11393864" cy="6370975"/>
          </a:xfrm>
          <a:prstGeom prst="rect">
            <a:avLst/>
          </a:prstGeom>
        </p:spPr>
        <p:txBody>
          <a:bodyPr wrap="square">
            <a:spAutoFit/>
          </a:bodyPr>
          <a:lstStyle/>
          <a:p>
            <a:r>
              <a:rPr lang="en-IN" sz="2400" b="1" dirty="0"/>
              <a:t># Splitting the dataset into the Training set and Test set  </a:t>
            </a:r>
          </a:p>
          <a:p>
            <a:r>
              <a:rPr lang="en-IN" sz="2400" dirty="0"/>
              <a:t>from </a:t>
            </a:r>
            <a:r>
              <a:rPr lang="en-IN" sz="2400" dirty="0" err="1"/>
              <a:t>sklearn.model_selection</a:t>
            </a:r>
            <a:r>
              <a:rPr lang="en-IN" sz="2400" dirty="0"/>
              <a:t> import </a:t>
            </a:r>
            <a:r>
              <a:rPr lang="en-IN" sz="2400" dirty="0" err="1"/>
              <a:t>train_test_split</a:t>
            </a:r>
            <a:r>
              <a:rPr lang="en-IN" sz="2400" dirty="0"/>
              <a:t>  </a:t>
            </a:r>
          </a:p>
          <a:p>
            <a:r>
              <a:rPr lang="en-IN" sz="2400" dirty="0" err="1"/>
              <a:t>x_train</a:t>
            </a:r>
            <a:r>
              <a:rPr lang="en-IN" sz="2400" dirty="0"/>
              <a:t>, </a:t>
            </a:r>
            <a:r>
              <a:rPr lang="en-IN" sz="2400" dirty="0" err="1"/>
              <a:t>x_test</a:t>
            </a:r>
            <a:r>
              <a:rPr lang="en-IN" sz="2400" dirty="0"/>
              <a:t>, </a:t>
            </a:r>
            <a:r>
              <a:rPr lang="en-IN" sz="2400" dirty="0" err="1"/>
              <a:t>y_train</a:t>
            </a:r>
            <a:r>
              <a:rPr lang="en-IN" sz="2400" dirty="0"/>
              <a:t>, </a:t>
            </a:r>
            <a:r>
              <a:rPr lang="en-IN" sz="2400" dirty="0" err="1"/>
              <a:t>y_test</a:t>
            </a:r>
            <a:r>
              <a:rPr lang="en-IN" sz="2400" dirty="0"/>
              <a:t> = </a:t>
            </a:r>
            <a:r>
              <a:rPr lang="en-IN" sz="2400" dirty="0" err="1"/>
              <a:t>train_test_split</a:t>
            </a:r>
            <a:r>
              <a:rPr lang="en-IN" sz="2400" dirty="0"/>
              <a:t>(x, y, </a:t>
            </a:r>
            <a:r>
              <a:rPr lang="en-IN" sz="2400" dirty="0" err="1"/>
              <a:t>test_size</a:t>
            </a:r>
            <a:r>
              <a:rPr lang="en-IN" sz="2400" dirty="0"/>
              <a:t> = 0.25, </a:t>
            </a:r>
            <a:r>
              <a:rPr lang="en-IN" sz="2400" dirty="0" err="1"/>
              <a:t>random_state</a:t>
            </a:r>
            <a:r>
              <a:rPr lang="en-IN" sz="2400" dirty="0"/>
              <a:t> = 0)  </a:t>
            </a:r>
          </a:p>
          <a:p>
            <a:r>
              <a:rPr lang="en-IN" sz="2400" dirty="0"/>
              <a:t>  </a:t>
            </a:r>
          </a:p>
          <a:p>
            <a:r>
              <a:rPr lang="en-IN" sz="2400" b="1" dirty="0"/>
              <a:t># Feature Scaling  </a:t>
            </a:r>
          </a:p>
          <a:p>
            <a:r>
              <a:rPr lang="en-IN" sz="2400" dirty="0"/>
              <a:t>from </a:t>
            </a:r>
            <a:r>
              <a:rPr lang="en-IN" sz="2400" dirty="0" err="1"/>
              <a:t>sklearn.preprocessing</a:t>
            </a:r>
            <a:r>
              <a:rPr lang="en-IN" sz="2400" dirty="0"/>
              <a:t> import </a:t>
            </a:r>
            <a:r>
              <a:rPr lang="en-IN" sz="2400" dirty="0" err="1"/>
              <a:t>StandardScaler</a:t>
            </a:r>
            <a:r>
              <a:rPr lang="en-IN" sz="2400" dirty="0"/>
              <a:t>  </a:t>
            </a:r>
          </a:p>
          <a:p>
            <a:r>
              <a:rPr lang="en-IN" sz="2400" dirty="0" err="1"/>
              <a:t>sc</a:t>
            </a:r>
            <a:r>
              <a:rPr lang="en-IN" sz="2400" dirty="0"/>
              <a:t> = </a:t>
            </a:r>
            <a:r>
              <a:rPr lang="en-IN" sz="2400" dirty="0" err="1"/>
              <a:t>StandardScaler</a:t>
            </a:r>
            <a:r>
              <a:rPr lang="en-IN" sz="2400" dirty="0"/>
              <a:t>()  </a:t>
            </a:r>
          </a:p>
          <a:p>
            <a:r>
              <a:rPr lang="en-IN" sz="2400" dirty="0" err="1"/>
              <a:t>x_train</a:t>
            </a:r>
            <a:r>
              <a:rPr lang="en-IN" sz="2400" dirty="0"/>
              <a:t> = </a:t>
            </a:r>
            <a:r>
              <a:rPr lang="en-IN" sz="2400" dirty="0" err="1"/>
              <a:t>sc.fit_transform</a:t>
            </a:r>
            <a:r>
              <a:rPr lang="en-IN" sz="2400" dirty="0"/>
              <a:t>(</a:t>
            </a:r>
            <a:r>
              <a:rPr lang="en-IN" sz="2400" dirty="0" err="1"/>
              <a:t>x_train</a:t>
            </a:r>
            <a:r>
              <a:rPr lang="en-IN" sz="2400" dirty="0"/>
              <a:t>)  </a:t>
            </a:r>
          </a:p>
          <a:p>
            <a:r>
              <a:rPr lang="en-IN" sz="2400" dirty="0" err="1"/>
              <a:t>x_test</a:t>
            </a:r>
            <a:r>
              <a:rPr lang="en-IN" sz="2400" dirty="0"/>
              <a:t> = </a:t>
            </a:r>
            <a:r>
              <a:rPr lang="en-IN" sz="2400" dirty="0" err="1"/>
              <a:t>sc.transform</a:t>
            </a:r>
            <a:r>
              <a:rPr lang="en-IN" sz="2400" dirty="0"/>
              <a:t>(</a:t>
            </a:r>
            <a:r>
              <a:rPr lang="en-IN" sz="2400" dirty="0" err="1"/>
              <a:t>x_test</a:t>
            </a:r>
            <a:r>
              <a:rPr lang="en-IN" sz="2400" dirty="0"/>
              <a:t>)  </a:t>
            </a:r>
          </a:p>
          <a:p>
            <a:endParaRPr lang="en-IN" sz="2400" dirty="0"/>
          </a:p>
          <a:p>
            <a:r>
              <a:rPr lang="en-IN" sz="2400" b="1" dirty="0"/>
              <a:t># Fitting Naive Bayes to the Training set  </a:t>
            </a:r>
          </a:p>
          <a:p>
            <a:r>
              <a:rPr lang="en-IN" sz="2400" dirty="0"/>
              <a:t>from </a:t>
            </a:r>
            <a:r>
              <a:rPr lang="en-IN" sz="2400" dirty="0" err="1"/>
              <a:t>sklearn.naive_bayes</a:t>
            </a:r>
            <a:r>
              <a:rPr lang="en-IN" sz="2400" dirty="0"/>
              <a:t> import </a:t>
            </a:r>
            <a:r>
              <a:rPr lang="en-IN" sz="2400" dirty="0" err="1"/>
              <a:t>GaussianNB</a:t>
            </a:r>
            <a:r>
              <a:rPr lang="en-IN" sz="2400" dirty="0"/>
              <a:t>  </a:t>
            </a:r>
          </a:p>
          <a:p>
            <a:r>
              <a:rPr lang="en-IN" sz="2400" b="1" dirty="0"/>
              <a:t>classifier = </a:t>
            </a:r>
            <a:r>
              <a:rPr lang="en-IN" sz="2400" b="1" dirty="0" err="1"/>
              <a:t>GaussianNB</a:t>
            </a:r>
            <a:r>
              <a:rPr lang="en-IN" sz="2400" b="1" dirty="0"/>
              <a:t>()  </a:t>
            </a:r>
          </a:p>
          <a:p>
            <a:r>
              <a:rPr lang="en-IN" sz="2400" dirty="0" err="1"/>
              <a:t>classifier.fit</a:t>
            </a:r>
            <a:r>
              <a:rPr lang="en-IN" sz="2400" dirty="0"/>
              <a:t>(</a:t>
            </a:r>
            <a:r>
              <a:rPr lang="en-IN" sz="2400" dirty="0" err="1"/>
              <a:t>x_train</a:t>
            </a:r>
            <a:r>
              <a:rPr lang="en-IN" sz="2400" dirty="0"/>
              <a:t>, </a:t>
            </a:r>
            <a:r>
              <a:rPr lang="en-IN" sz="2400" dirty="0" err="1"/>
              <a:t>y_train</a:t>
            </a:r>
            <a:r>
              <a:rPr lang="en-IN" sz="2400" dirty="0"/>
              <a:t>)  </a:t>
            </a:r>
          </a:p>
          <a:p>
            <a:endParaRPr lang="en-IN" sz="2400" dirty="0"/>
          </a:p>
          <a:p>
            <a:r>
              <a:rPr lang="en-IN" sz="2400" b="1" dirty="0"/>
              <a:t># Predicting the Test set results  </a:t>
            </a:r>
          </a:p>
          <a:p>
            <a:r>
              <a:rPr lang="en-IN" sz="2400" dirty="0" err="1"/>
              <a:t>y_pred</a:t>
            </a:r>
            <a:r>
              <a:rPr lang="en-IN" sz="2400" dirty="0"/>
              <a:t> = </a:t>
            </a:r>
            <a:r>
              <a:rPr lang="en-IN" sz="2400" dirty="0" err="1"/>
              <a:t>classifier.predict</a:t>
            </a:r>
            <a:r>
              <a:rPr lang="en-IN" sz="2400" dirty="0"/>
              <a:t>(</a:t>
            </a:r>
            <a:r>
              <a:rPr lang="en-IN" sz="2400" dirty="0" err="1"/>
              <a:t>x_test</a:t>
            </a:r>
            <a:r>
              <a:rPr lang="en-IN" sz="2400" dirty="0"/>
              <a:t>) </a:t>
            </a:r>
          </a:p>
        </p:txBody>
      </p:sp>
    </p:spTree>
    <p:extLst>
      <p:ext uri="{BB962C8B-B14F-4D97-AF65-F5344CB8AC3E}">
        <p14:creationId xmlns:p14="http://schemas.microsoft.com/office/powerpoint/2010/main" val="1219111325"/>
      </p:ext>
    </p:extLst>
  </p:cSld>
  <p:clrMapOvr>
    <a:masterClrMapping/>
  </p:clrMapOvr>
  <p:transition spd="slow">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smtClean="0"/>
              <a:t>Supervised </a:t>
            </a:r>
            <a:r>
              <a:rPr lang="en-US" b="1" dirty="0"/>
              <a:t>Learning: </a:t>
            </a:r>
            <a:r>
              <a:rPr lang="en-US" dirty="0"/>
              <a:t/>
            </a:r>
            <a:br>
              <a:rPr lang="en-US" dirty="0"/>
            </a:b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How Supervised Learning Works?</a:t>
            </a:r>
          </a:p>
          <a:p>
            <a:pPr algn="just"/>
            <a:r>
              <a:rPr lang="en-IN" dirty="0"/>
              <a:t>In supervised learning, models are trained using labelled dataset, where the model learns about each type of data. </a:t>
            </a:r>
            <a:endParaRPr lang="en-IN" dirty="0" smtClean="0"/>
          </a:p>
          <a:p>
            <a:pPr algn="just"/>
            <a:r>
              <a:rPr lang="en-IN" dirty="0" smtClean="0"/>
              <a:t>Once </a:t>
            </a:r>
            <a:r>
              <a:rPr lang="en-IN" dirty="0"/>
              <a:t>the training process is completed, the model is tested on the basis of test data (a subset of the training set), and then it predicts the output.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43817112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006" y="134235"/>
            <a:ext cx="8999455" cy="4832092"/>
          </a:xfrm>
          <a:prstGeom prst="rect">
            <a:avLst/>
          </a:prstGeom>
        </p:spPr>
        <p:txBody>
          <a:bodyPr wrap="square">
            <a:spAutoFit/>
          </a:bodyPr>
          <a:lstStyle/>
          <a:p>
            <a:endParaRPr lang="en-IN" sz="2800" dirty="0"/>
          </a:p>
          <a:p>
            <a:r>
              <a:rPr lang="en-IN" sz="2800" b="1" dirty="0"/>
              <a:t># Making the Confusion Matrix  </a:t>
            </a:r>
          </a:p>
          <a:p>
            <a:r>
              <a:rPr lang="en-IN" sz="2800" dirty="0"/>
              <a:t>from </a:t>
            </a:r>
            <a:r>
              <a:rPr lang="en-IN" sz="2800" dirty="0" err="1"/>
              <a:t>sklearn.metrics</a:t>
            </a:r>
            <a:r>
              <a:rPr lang="en-IN" sz="2800" dirty="0"/>
              <a:t> import </a:t>
            </a:r>
            <a:r>
              <a:rPr lang="en-IN" sz="2800" dirty="0" err="1"/>
              <a:t>confusion_matrix</a:t>
            </a:r>
            <a:r>
              <a:rPr lang="en-IN" sz="2800" dirty="0"/>
              <a:t>  </a:t>
            </a:r>
          </a:p>
          <a:p>
            <a:r>
              <a:rPr lang="en-IN" sz="2800" dirty="0"/>
              <a:t>cm = </a:t>
            </a:r>
            <a:r>
              <a:rPr lang="en-IN" sz="2800" dirty="0" err="1"/>
              <a:t>confusion_matrix</a:t>
            </a:r>
            <a:r>
              <a:rPr lang="en-IN" sz="2800" dirty="0"/>
              <a:t>(</a:t>
            </a:r>
            <a:r>
              <a:rPr lang="en-IN" sz="2800" dirty="0" err="1"/>
              <a:t>y_test</a:t>
            </a:r>
            <a:r>
              <a:rPr lang="en-IN" sz="2800" dirty="0"/>
              <a:t>, </a:t>
            </a:r>
            <a:r>
              <a:rPr lang="en-IN" sz="2800" dirty="0" err="1"/>
              <a:t>y_pred</a:t>
            </a:r>
            <a:r>
              <a:rPr lang="en-IN" sz="2800" dirty="0"/>
              <a:t>)  </a:t>
            </a:r>
          </a:p>
          <a:p>
            <a:r>
              <a:rPr lang="en-IN" sz="2800" dirty="0"/>
              <a:t>print("Confusion Matrix is : ")</a:t>
            </a:r>
          </a:p>
          <a:p>
            <a:r>
              <a:rPr lang="en-IN" sz="2800" dirty="0"/>
              <a:t>print(cm)</a:t>
            </a:r>
          </a:p>
          <a:p>
            <a:endParaRPr lang="en-IN" sz="2800" dirty="0"/>
          </a:p>
          <a:p>
            <a:r>
              <a:rPr lang="en-IN" sz="2800" b="1" dirty="0"/>
              <a:t>from </a:t>
            </a:r>
            <a:r>
              <a:rPr lang="en-IN" sz="2800" b="1" dirty="0" err="1"/>
              <a:t>sklearn.metrics</a:t>
            </a:r>
            <a:r>
              <a:rPr lang="en-IN" sz="2800" b="1" dirty="0"/>
              <a:t> import </a:t>
            </a:r>
            <a:r>
              <a:rPr lang="en-IN" sz="2800" b="1" dirty="0" err="1"/>
              <a:t>accuracy_score</a:t>
            </a:r>
            <a:endParaRPr lang="en-IN" sz="2800" b="1" dirty="0"/>
          </a:p>
          <a:p>
            <a:r>
              <a:rPr lang="en-IN" sz="2800" dirty="0"/>
              <a:t>score =</a:t>
            </a:r>
            <a:r>
              <a:rPr lang="en-IN" sz="2800" dirty="0" err="1"/>
              <a:t>accuracy_score</a:t>
            </a:r>
            <a:r>
              <a:rPr lang="en-IN" sz="2800" dirty="0"/>
              <a:t>(</a:t>
            </a:r>
            <a:r>
              <a:rPr lang="en-IN" sz="2800" dirty="0" err="1"/>
              <a:t>y_pred</a:t>
            </a:r>
            <a:r>
              <a:rPr lang="en-IN" sz="2800" dirty="0"/>
              <a:t>, </a:t>
            </a:r>
            <a:r>
              <a:rPr lang="en-IN" sz="2800" dirty="0" err="1"/>
              <a:t>y_test</a:t>
            </a:r>
            <a:r>
              <a:rPr lang="en-IN" sz="2800" dirty="0"/>
              <a:t>)</a:t>
            </a:r>
          </a:p>
          <a:p>
            <a:r>
              <a:rPr lang="en-IN" sz="2800" dirty="0"/>
              <a:t>print("Test  Accuracy Score ")</a:t>
            </a:r>
          </a:p>
          <a:p>
            <a:r>
              <a:rPr lang="en-IN" sz="2800" dirty="0"/>
              <a:t>print(score)</a:t>
            </a:r>
          </a:p>
        </p:txBody>
      </p:sp>
      <p:sp>
        <p:nvSpPr>
          <p:cNvPr id="3" name="Rectangle 2"/>
          <p:cNvSpPr/>
          <p:nvPr/>
        </p:nvSpPr>
        <p:spPr>
          <a:xfrm>
            <a:off x="7585434" y="3934674"/>
            <a:ext cx="4286054" cy="2554545"/>
          </a:xfrm>
          <a:prstGeom prst="rect">
            <a:avLst/>
          </a:prstGeom>
        </p:spPr>
        <p:txBody>
          <a:bodyPr wrap="square">
            <a:spAutoFit/>
          </a:bodyPr>
          <a:lstStyle/>
          <a:p>
            <a:r>
              <a:rPr lang="en-IN" sz="3200" b="1" dirty="0"/>
              <a:t>Confusion Matrix is : </a:t>
            </a:r>
          </a:p>
          <a:p>
            <a:r>
              <a:rPr lang="en-IN" sz="3200" b="1" dirty="0"/>
              <a:t>[[65  3]</a:t>
            </a:r>
          </a:p>
          <a:p>
            <a:r>
              <a:rPr lang="en-IN" sz="3200" b="1" dirty="0"/>
              <a:t> [ 7 25]]</a:t>
            </a:r>
          </a:p>
          <a:p>
            <a:r>
              <a:rPr lang="en-IN" sz="3200" b="1" dirty="0"/>
              <a:t>Test  Accuracy Score </a:t>
            </a:r>
          </a:p>
          <a:p>
            <a:r>
              <a:rPr lang="en-IN" sz="3200" b="1" dirty="0"/>
              <a:t>0.9</a:t>
            </a:r>
          </a:p>
        </p:txBody>
      </p:sp>
    </p:spTree>
    <p:extLst>
      <p:ext uri="{BB962C8B-B14F-4D97-AF65-F5344CB8AC3E}">
        <p14:creationId xmlns:p14="http://schemas.microsoft.com/office/powerpoint/2010/main" val="2282976544"/>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References</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 https://www.kaggle.com/datasets/erscodingzone/user-datacsv</a:t>
            </a:r>
          </a:p>
          <a:p>
            <a:r>
              <a:rPr lang="en-IN" dirty="0"/>
              <a:t>https://www.javatpoint.com/machine-learning-naive-bayes-classifier</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2333537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END </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lvl="0"/>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06208344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upervised Machine learning"/>
          <p:cNvPicPr/>
          <p:nvPr/>
        </p:nvPicPr>
        <p:blipFill>
          <a:blip r:embed="rId2">
            <a:extLst>
              <a:ext uri="{28A0092B-C50C-407E-A947-70E740481C1C}">
                <a14:useLocalDpi xmlns:a14="http://schemas.microsoft.com/office/drawing/2010/main" val="0"/>
              </a:ext>
            </a:extLst>
          </a:blip>
          <a:srcRect/>
          <a:stretch>
            <a:fillRect/>
          </a:stretch>
        </p:blipFill>
        <p:spPr bwMode="auto">
          <a:xfrm>
            <a:off x="1004348" y="377570"/>
            <a:ext cx="10505780" cy="6089218"/>
          </a:xfrm>
          <a:prstGeom prst="rect">
            <a:avLst/>
          </a:prstGeom>
          <a:noFill/>
          <a:ln>
            <a:noFill/>
          </a:ln>
        </p:spPr>
      </p:pic>
    </p:spTree>
    <p:extLst>
      <p:ext uri="{BB962C8B-B14F-4D97-AF65-F5344CB8AC3E}">
        <p14:creationId xmlns:p14="http://schemas.microsoft.com/office/powerpoint/2010/main" val="573647769"/>
      </p:ext>
    </p:extLst>
  </p:cSld>
  <p:clrMapOvr>
    <a:masterClrMapping/>
  </p:clrMapOvr>
  <p:transition spd="slow">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r>
              <a:rPr lang="en-US" b="1" dirty="0" smtClean="0"/>
              <a:t>Supervised </a:t>
            </a:r>
            <a:r>
              <a:rPr lang="en-US" b="1" dirty="0"/>
              <a:t>Learning: </a:t>
            </a:r>
            <a:r>
              <a:rPr lang="en-US" dirty="0"/>
              <a:t/>
            </a:r>
            <a:br>
              <a:rPr lang="en-US" dirty="0"/>
            </a:b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Suppose we have a dataset of different types of shapes which includes square, rectangle, triangle, and Polygon. </a:t>
            </a:r>
            <a:endParaRPr lang="en-IN" dirty="0" smtClean="0"/>
          </a:p>
          <a:p>
            <a:pPr algn="just"/>
            <a:r>
              <a:rPr lang="en-IN" dirty="0" smtClean="0"/>
              <a:t>Now </a:t>
            </a:r>
            <a:r>
              <a:rPr lang="en-IN" dirty="0"/>
              <a:t>the first step is that we need to train the model for each shape.</a:t>
            </a:r>
          </a:p>
          <a:p>
            <a:pPr marL="514350" lvl="0" indent="-514350" algn="just">
              <a:buFont typeface="+mj-lt"/>
              <a:buAutoNum type="arabicPeriod"/>
            </a:pPr>
            <a:r>
              <a:rPr lang="en-IN" dirty="0"/>
              <a:t>If the given shape has four sides, and all the sides are equal, then it will be labelled as a </a:t>
            </a:r>
            <a:r>
              <a:rPr lang="en-IN" b="1" dirty="0"/>
              <a:t>Square</a:t>
            </a:r>
            <a:r>
              <a:rPr lang="en-IN" dirty="0"/>
              <a:t>.</a:t>
            </a:r>
          </a:p>
          <a:p>
            <a:pPr marL="514350" lvl="0" indent="-514350" algn="just">
              <a:buFont typeface="+mj-lt"/>
              <a:buAutoNum type="arabicPeriod"/>
            </a:pPr>
            <a:r>
              <a:rPr lang="en-IN" dirty="0"/>
              <a:t>If the given shape has three sides, then it will be labelled as a </a:t>
            </a:r>
            <a:r>
              <a:rPr lang="en-IN" b="1" dirty="0"/>
              <a:t>triangle</a:t>
            </a:r>
            <a:r>
              <a:rPr lang="en-IN" dirty="0"/>
              <a:t>.</a:t>
            </a:r>
          </a:p>
          <a:p>
            <a:pPr marL="514350" lvl="0" indent="-514350" algn="just">
              <a:buFont typeface="+mj-lt"/>
              <a:buAutoNum type="arabicPeriod"/>
            </a:pPr>
            <a:r>
              <a:rPr lang="en-IN" dirty="0"/>
              <a:t>If the given shape has six equal sides then it will be labelled as </a:t>
            </a:r>
            <a:r>
              <a:rPr lang="en-IN" b="1" dirty="0"/>
              <a:t>hexagon</a:t>
            </a:r>
            <a:r>
              <a:rPr lang="en-IN" dirty="0"/>
              <a: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22210477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5878</TotalTime>
  <Words>3182</Words>
  <Application>Microsoft Office PowerPoint</Application>
  <PresentationFormat>Widescreen</PresentationFormat>
  <Paragraphs>520</Paragraphs>
  <Slides>72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72</vt:i4>
      </vt:variant>
    </vt:vector>
  </HeadingPairs>
  <TitlesOfParts>
    <vt:vector size="81" baseType="lpstr">
      <vt:lpstr>-apple-system</vt:lpstr>
      <vt:lpstr>Arial</vt:lpstr>
      <vt:lpstr>Calibri</vt:lpstr>
      <vt:lpstr>Calibri Light</vt:lpstr>
      <vt:lpstr>Helvetica</vt:lpstr>
      <vt:lpstr>Segoe UI</vt:lpstr>
      <vt:lpstr>SFMono-Regular</vt:lpstr>
      <vt:lpstr>Times New Roman</vt:lpstr>
      <vt:lpstr>Office Theme</vt:lpstr>
      <vt:lpstr>BCAC 0017  FUNDAMENTALS OF MACHINE LEARNING</vt:lpstr>
      <vt:lpstr>Section 8 : Supervised Learning:  </vt:lpstr>
      <vt:lpstr>Supervised Learning:  </vt:lpstr>
      <vt:lpstr>PowerPoint Presentation</vt:lpstr>
      <vt:lpstr>Supervised Learning:  </vt:lpstr>
      <vt:lpstr>Supervised Learning:  </vt:lpstr>
      <vt:lpstr>Supervised Learning:  </vt:lpstr>
      <vt:lpstr>PowerPoint Presentation</vt:lpstr>
      <vt:lpstr>Supervised Learning:  </vt:lpstr>
      <vt:lpstr>Supervised Learning:  </vt:lpstr>
      <vt:lpstr>PowerPoint Presentation</vt:lpstr>
      <vt:lpstr>Supervised Learning:  </vt:lpstr>
      <vt:lpstr>Supervised Learning:  </vt:lpstr>
      <vt:lpstr>Supervised Learning:  </vt:lpstr>
      <vt:lpstr>Supervised Learning:  </vt:lpstr>
      <vt:lpstr>Supervised Learning:  </vt:lpstr>
      <vt:lpstr>References</vt:lpstr>
      <vt:lpstr>Support Vector Machine</vt:lpstr>
      <vt:lpstr>Support Vector Machine</vt:lpstr>
      <vt:lpstr>Support Vector Machine</vt:lpstr>
      <vt:lpstr>PowerPoint Presentation</vt:lpstr>
      <vt:lpstr>Support Vector Machine</vt:lpstr>
      <vt:lpstr>Support Vector Machine</vt:lpstr>
      <vt:lpstr>Support Vector Machine</vt:lpstr>
      <vt:lpstr>Support Vector Machine</vt:lpstr>
      <vt:lpstr>Support Vector Machine</vt:lpstr>
      <vt:lpstr>Support Vector Machine</vt:lpstr>
      <vt:lpstr>PowerPoint Presentation</vt:lpstr>
      <vt:lpstr>PowerPoint Presentation</vt:lpstr>
      <vt:lpstr>Example 2</vt:lpstr>
      <vt:lpstr>PowerPoint Presentation</vt:lpstr>
      <vt:lpstr>PowerPoint Presentation</vt:lpstr>
      <vt:lpstr>PowerPoint Presentation</vt:lpstr>
      <vt:lpstr>PowerPoint Presentation</vt:lpstr>
      <vt:lpstr>Support Vector Machine Code </vt:lpstr>
      <vt:lpstr>sklearn.datasets.make_classification</vt:lpstr>
      <vt:lpstr>sklearn.svm.SVC Support Vector Classification. </vt:lpstr>
      <vt:lpstr>References</vt:lpstr>
      <vt:lpstr>Decision Tree</vt:lpstr>
      <vt:lpstr>Decision Tree</vt:lpstr>
      <vt:lpstr>PowerPoint Presentation</vt:lpstr>
      <vt:lpstr>PowerPoint Presentation</vt:lpstr>
      <vt:lpstr>Decision Tree</vt:lpstr>
      <vt:lpstr>Decision Tree</vt:lpstr>
      <vt:lpstr>Decision Tree</vt:lpstr>
      <vt:lpstr>Decision Tree Terminologies</vt:lpstr>
      <vt:lpstr>Decision Tree Terminologies</vt:lpstr>
      <vt:lpstr>How does the Decision Tree algorithm Work?</vt:lpstr>
      <vt:lpstr>Decision Tree</vt:lpstr>
      <vt:lpstr>PowerPoint Presentation</vt:lpstr>
      <vt:lpstr>Decision Tree</vt:lpstr>
      <vt:lpstr>Decision Tree</vt:lpstr>
      <vt:lpstr>Python Implementation of Decision Tree</vt:lpstr>
      <vt:lpstr>Decision Tree</vt:lpstr>
      <vt:lpstr>PowerPoint Presentation</vt:lpstr>
      <vt:lpstr>PowerPoint Presentation</vt:lpstr>
      <vt:lpstr>PowerPoint Presentation</vt:lpstr>
      <vt:lpstr>Decision Tree : Code </vt:lpstr>
      <vt:lpstr>References</vt:lpstr>
      <vt:lpstr>Naïve Bayes Classifier.</vt:lpstr>
      <vt:lpstr>Naïve Bayes Classifier.</vt:lpstr>
      <vt:lpstr>Naïve Bayes Classifier.</vt:lpstr>
      <vt:lpstr>Naïve Bayes Classifier.</vt:lpstr>
      <vt:lpstr>Naïve Bayes Classifier.</vt:lpstr>
      <vt:lpstr>Naïve Bayes Classifier.</vt:lpstr>
      <vt:lpstr>Naïve Bayes Classifier.</vt:lpstr>
      <vt:lpstr>Python Implementation of the Naïve Bayes algorithm:</vt:lpstr>
      <vt:lpstr>PowerPoint Presentation</vt:lpstr>
      <vt:lpstr>PowerPoint Presentation</vt:lpstr>
      <vt:lpstr>PowerPoint Presentation</vt:lpstr>
      <vt:lpstr>References</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 Using VB.Net BCA 6002 Module-1</dc:title>
  <dc:creator>Vinod Jain</dc:creator>
  <cp:lastModifiedBy>A</cp:lastModifiedBy>
  <cp:revision>900</cp:revision>
  <dcterms:created xsi:type="dcterms:W3CDTF">2020-01-06T03:50:22Z</dcterms:created>
  <dcterms:modified xsi:type="dcterms:W3CDTF">2023-11-24T05:44:12Z</dcterms:modified>
</cp:coreProperties>
</file>