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51" r:id="rId3"/>
    <p:sldId id="885" r:id="rId4"/>
    <p:sldId id="887" r:id="rId5"/>
    <p:sldId id="1021" r:id="rId6"/>
    <p:sldId id="1057" r:id="rId7"/>
    <p:sldId id="1022" r:id="rId8"/>
    <p:sldId id="1023" r:id="rId9"/>
    <p:sldId id="1063" r:id="rId10"/>
    <p:sldId id="1064" r:id="rId11"/>
    <p:sldId id="1065" r:id="rId12"/>
    <p:sldId id="1050" r:id="rId13"/>
    <p:sldId id="1069" r:id="rId14"/>
    <p:sldId id="1067" r:id="rId15"/>
    <p:sldId id="1068" r:id="rId16"/>
    <p:sldId id="1072" r:id="rId17"/>
    <p:sldId id="1025" r:id="rId18"/>
    <p:sldId id="1066" r:id="rId19"/>
    <p:sldId id="1026" r:id="rId20"/>
    <p:sldId id="1071" r:id="rId21"/>
    <p:sldId id="1051" r:id="rId22"/>
    <p:sldId id="1029" r:id="rId23"/>
    <p:sldId id="1080" r:id="rId24"/>
    <p:sldId id="1078" r:id="rId25"/>
    <p:sldId id="1076" r:id="rId26"/>
    <p:sldId id="1077" r:id="rId27"/>
    <p:sldId id="1073" r:id="rId28"/>
    <p:sldId id="1081" r:id="rId29"/>
    <p:sldId id="1074" r:id="rId30"/>
    <p:sldId id="1075" r:id="rId31"/>
    <p:sldId id="1030" r:id="rId32"/>
    <p:sldId id="1052" r:id="rId33"/>
    <p:sldId id="1033" r:id="rId34"/>
    <p:sldId id="1034" r:id="rId35"/>
    <p:sldId id="1082" r:id="rId36"/>
    <p:sldId id="1035" r:id="rId37"/>
    <p:sldId id="1036" r:id="rId38"/>
    <p:sldId id="1083" r:id="rId39"/>
    <p:sldId id="1084" r:id="rId40"/>
    <p:sldId id="1085" r:id="rId41"/>
    <p:sldId id="1086" r:id="rId42"/>
    <p:sldId id="1095" r:id="rId43"/>
    <p:sldId id="1094" r:id="rId44"/>
    <p:sldId id="1090" r:id="rId45"/>
    <p:sldId id="1091" r:id="rId46"/>
    <p:sldId id="1099" r:id="rId47"/>
    <p:sldId id="1100" r:id="rId48"/>
    <p:sldId id="1096" r:id="rId49"/>
    <p:sldId id="1107" r:id="rId50"/>
    <p:sldId id="1108" r:id="rId51"/>
    <p:sldId id="1104" r:id="rId52"/>
    <p:sldId id="1117" r:id="rId53"/>
    <p:sldId id="1109" r:id="rId54"/>
    <p:sldId id="1112" r:id="rId55"/>
    <p:sldId id="1110" r:id="rId56"/>
    <p:sldId id="1114" r:id="rId57"/>
    <p:sldId id="1115" r:id="rId58"/>
    <p:sldId id="1116" r:id="rId59"/>
    <p:sldId id="1053" r:id="rId60"/>
    <p:sldId id="1118" r:id="rId61"/>
    <p:sldId id="1119" r:id="rId62"/>
    <p:sldId id="1038" r:id="rId63"/>
    <p:sldId id="1039" r:id="rId64"/>
    <p:sldId id="1040" r:id="rId65"/>
    <p:sldId id="1041" r:id="rId66"/>
    <p:sldId id="1120" r:id="rId67"/>
    <p:sldId id="1121" r:id="rId68"/>
    <p:sldId id="1122" r:id="rId69"/>
    <p:sldId id="1042" r:id="rId70"/>
    <p:sldId id="1126" r:id="rId71"/>
    <p:sldId id="1127" r:id="rId72"/>
    <p:sldId id="1128" r:id="rId73"/>
    <p:sldId id="1129" r:id="rId74"/>
    <p:sldId id="1131" r:id="rId75"/>
    <p:sldId id="1134" r:id="rId76"/>
    <p:sldId id="1135" r:id="rId77"/>
    <p:sldId id="1136" r:id="rId78"/>
    <p:sldId id="1137" r:id="rId79"/>
    <p:sldId id="1138" r:id="rId80"/>
    <p:sldId id="1142" r:id="rId81"/>
    <p:sldId id="1143" r:id="rId82"/>
    <p:sldId id="1144" r:id="rId83"/>
    <p:sldId id="1139" r:id="rId84"/>
    <p:sldId id="1054" r:id="rId85"/>
    <p:sldId id="1043" r:id="rId86"/>
    <p:sldId id="1148" r:id="rId87"/>
    <p:sldId id="1149" r:id="rId88"/>
    <p:sldId id="1145" r:id="rId89"/>
    <p:sldId id="1150" r:id="rId90"/>
    <p:sldId id="1151" r:id="rId91"/>
    <p:sldId id="1146" r:id="rId92"/>
    <p:sldId id="1155" r:id="rId93"/>
    <p:sldId id="1156" r:id="rId94"/>
    <p:sldId id="1153" r:id="rId95"/>
    <p:sldId id="1157" r:id="rId96"/>
    <p:sldId id="1154" r:id="rId97"/>
    <p:sldId id="1055" r:id="rId98"/>
    <p:sldId id="884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7896"/>
      </p:ext>
    </p:extLst>
  </p:cSld>
  <p:clrMapOvr>
    <a:masterClrMapping/>
  </p:clrMapOvr>
  <p:transition spd="slow"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45603"/>
      </p:ext>
    </p:extLst>
  </p:cSld>
  <p:clrMapOvr>
    <a:masterClrMapping/>
  </p:clrMapOvr>
  <p:transition spd="slow"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90016"/>
      </p:ext>
    </p:extLst>
  </p:cSld>
  <p:clrMapOvr>
    <a:masterClrMapping/>
  </p:clrMapOvr>
  <p:transition spd="slow"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757"/>
      </p:ext>
    </p:extLst>
  </p:cSld>
  <p:clrMapOvr>
    <a:masterClrMapping/>
  </p:clrMapOvr>
  <p:transition spd="slow"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6344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7998"/>
      </p:ext>
    </p:extLst>
  </p:cSld>
  <p:clrMapOvr>
    <a:masterClrMapping/>
  </p:clrMapOvr>
  <p:transition spd="slow"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2634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0515"/>
      </p:ext>
    </p:extLst>
  </p:cSld>
  <p:clrMapOvr>
    <a:masterClrMapping/>
  </p:clrMapOvr>
  <p:transition spd="slow"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35699"/>
      </p:ext>
    </p:extLst>
  </p:cSld>
  <p:clrMapOvr>
    <a:masterClrMapping/>
  </p:clrMapOvr>
  <p:transition spd="slow"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4715"/>
      </p:ext>
    </p:extLst>
  </p:cSld>
  <p:clrMapOvr>
    <a:masterClrMapping/>
  </p:clrMapOvr>
  <p:transition spd="slow"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8118"/>
      </p:ext>
    </p:extLst>
  </p:cSld>
  <p:clrMapOvr>
    <a:masterClrMapping/>
  </p:clrMapOvr>
  <p:transition spd="slow"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3B00-F499-4404-8928-9CFFB6411072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3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tron.com/what-is-model-validation-and-why-is-it-importan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data-science/sampling-errors/" TargetMode="External"/><Relationship Id="rId2" Type="http://schemas.openxmlformats.org/officeDocument/2006/relationships/hyperlink" Target="https://www.geeksforgeeks.org/true-error-vs-sample-err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difference-between-statistical-model-and-machine-learnin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ross-validation-in-machine-learning" TargetMode="External"/><Relationship Id="rId2" Type="http://schemas.openxmlformats.org/officeDocument/2006/relationships/hyperlink" Target="https://www.statology.org/k-fold-cross-valid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cikit-learn.org/stable/modules/generated/sklearn.model_selection.KFold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lasso-vs-ridge-vs-elastic-net-ml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ml-bias-variance-trade-off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7910"/>
            <a:ext cx="9144000" cy="2473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BCAC 0017 </a:t>
            </a:r>
            <a:br>
              <a:rPr lang="en-US" b="1" dirty="0"/>
            </a:br>
            <a:r>
              <a:rPr lang="en-US" b="1" dirty="0"/>
              <a:t>FUNDAMENTALS OF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9120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Faculty Name </a:t>
            </a:r>
          </a:p>
          <a:p>
            <a:r>
              <a:rPr lang="en-US" sz="3600" dirty="0"/>
              <a:t> Mr. Sachin Sharma, Dr. Vinod Jain, Dr. Manu </a:t>
            </a:r>
            <a:r>
              <a:rPr lang="en-US" sz="3600" dirty="0" err="1"/>
              <a:t>Banga</a:t>
            </a:r>
            <a:r>
              <a:rPr lang="en-US" sz="3600" dirty="0"/>
              <a:t>,</a:t>
            </a:r>
          </a:p>
          <a:p>
            <a:r>
              <a:rPr lang="en-US" sz="3600" dirty="0"/>
              <a:t> </a:t>
            </a:r>
            <a:r>
              <a:rPr lang="en-US" sz="3600" dirty="0" err="1"/>
              <a:t>Ms.Paromita</a:t>
            </a:r>
            <a:r>
              <a:rPr lang="en-US" sz="3600" dirty="0"/>
              <a:t> </a:t>
            </a:r>
            <a:r>
              <a:rPr lang="en-US" sz="3600" dirty="0" err="1"/>
              <a:t>Goswami</a:t>
            </a:r>
            <a:r>
              <a:rPr lang="en-US" sz="3600" dirty="0"/>
              <a:t>, </a:t>
            </a:r>
            <a:r>
              <a:rPr lang="en-US" sz="3600" dirty="0" err="1"/>
              <a:t>Ms.Chestha</a:t>
            </a:r>
            <a:r>
              <a:rPr lang="en-US" sz="3600" dirty="0"/>
              <a:t> Bhardwaj</a:t>
            </a:r>
          </a:p>
          <a:p>
            <a:r>
              <a:rPr lang="en-US" sz="3600" dirty="0"/>
              <a:t>	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4695689" y="47399"/>
            <a:ext cx="2110060" cy="98288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19199" y="3898970"/>
            <a:ext cx="9144000" cy="54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100" b="1" dirty="0"/>
              <a:t>Section 5 : </a:t>
            </a:r>
            <a:r>
              <a:rPr lang="en-US" sz="6100" b="1" dirty="0"/>
              <a:t>Validation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31060"/>
      </p:ext>
    </p:extLst>
  </p:cSld>
  <p:clrMapOvr>
    <a:masterClrMapping/>
  </p:clrMapOvr>
  <p:transition spd="slow"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90739" y="547576"/>
            <a:ext cx="10891107" cy="58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71268"/>
      </p:ext>
    </p:extLst>
  </p:cSld>
  <p:clrMapOvr>
    <a:masterClrMapping/>
  </p:clrMapOvr>
  <p:transition spd="slow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Validation: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are various ways of validating a model among which the two most famous methods are Cross Validation and Bootstrapping.</a:t>
            </a:r>
          </a:p>
          <a:p>
            <a:pPr algn="just"/>
            <a:r>
              <a:rPr lang="en-US" dirty="0"/>
              <a:t>But there is no single validation method that works in all scenarios. </a:t>
            </a:r>
          </a:p>
          <a:p>
            <a:pPr algn="just"/>
            <a:r>
              <a:rPr lang="en-US" dirty="0"/>
              <a:t>Therefore, it is important to understand the type of data we are working with.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9035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u="sng">
                <a:hlinkClick r:id="rId2"/>
              </a:rPr>
              <a:t>https://datatron.com/what-is-model-validation-and-why-is-it-important/</a:t>
            </a:r>
            <a:endParaRPr lang="en-IN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7030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True and sample error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IN" dirty="0"/>
              <a:t>The true error represents the probability that a randomly drawn instance from the entire distribution is misclassified while the sample error is the fraction of sample which is misclassified.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0955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True error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true error represents the probability that a randomly drawn instance from the entire distribution is misclassified .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As true error represents entire population it becomes difficult to calculate hence we use sample to check our hypothesis.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0128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True error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IN" dirty="0"/>
              <a:t>The true error can be said as the probability that the hypothesis will misclassify a single randomly drawn sample from the population. </a:t>
            </a:r>
          </a:p>
          <a:p>
            <a:pPr algn="just" fontAlgn="base"/>
            <a:r>
              <a:rPr lang="en-IN" dirty="0"/>
              <a:t>Here the population represents all the data in the world.</a:t>
            </a:r>
          </a:p>
          <a:p>
            <a:pPr algn="just" fontAlgn="base"/>
            <a:r>
              <a:rPr lang="en-IN" dirty="0"/>
              <a:t>Let’s consider a hypothesis h(x) and the true/target function is f(x) of population P. </a:t>
            </a:r>
          </a:p>
          <a:p>
            <a:pPr algn="just" fontAlgn="base"/>
            <a:r>
              <a:rPr lang="en-IN" dirty="0"/>
              <a:t>The probability that h will misclassify an instance drawn at random i.e. true error is: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41385" y="4882152"/>
            <a:ext cx="5074714" cy="15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1047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440372"/>
            <a:ext cx="10080342" cy="54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25068"/>
      </p:ext>
    </p:extLst>
  </p:cSld>
  <p:clrMapOvr>
    <a:masterClrMapping/>
  </p:clrMapOvr>
  <p:transition spd="slow"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sample error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b="1" dirty="0"/>
              <a:t>What are Sampling Errors?</a:t>
            </a:r>
            <a:endParaRPr lang="en-IN" b="1" dirty="0"/>
          </a:p>
          <a:p>
            <a:r>
              <a:rPr lang="en-IN" dirty="0"/>
              <a:t>Sampling errors are statistical errors that arise when a sample does not represent the whole population. </a:t>
            </a:r>
          </a:p>
          <a:p>
            <a:r>
              <a:rPr lang="en-IN" dirty="0"/>
              <a:t>They are the difference between the real values of the population and the values derived by using samples from the population.</a:t>
            </a:r>
          </a:p>
          <a:p>
            <a:r>
              <a:rPr lang="en-US" dirty="0"/>
              <a:t>Since there is a fault in the data collection, the results obtained from sampling become invalid. 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1036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mpling Errors - How They Happ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8" y="526722"/>
            <a:ext cx="10296607" cy="540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099449"/>
      </p:ext>
    </p:extLst>
  </p:cSld>
  <p:clrMapOvr>
    <a:masterClrMapping/>
  </p:clrMapOvr>
  <p:transition spd="slow"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Sample error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The sample error of S with respect to target function f and data sample S is the proportion of examples S misclassifies.</a:t>
            </a:r>
          </a:p>
          <a:p>
            <a:pPr fontAlgn="base"/>
            <a:endParaRPr lang="en-US" dirty="0"/>
          </a:p>
          <a:p>
            <a:pPr fontAlgn="base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64759" y="2632176"/>
            <a:ext cx="5675623" cy="109861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359003" y="4031851"/>
            <a:ext cx="7614081" cy="20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666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Section 5 : </a:t>
            </a:r>
            <a:r>
              <a:rPr lang="en-US" b="1" dirty="0"/>
              <a:t>Validation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b="1"/>
              <a:t>Validation:</a:t>
            </a:r>
            <a:r>
              <a:rPr lang="en-US"/>
              <a:t> True and sample error, over-fitting, role of cross validation, regularization, bias-variance analysis.</a:t>
            </a:r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0016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4309"/>
              </p:ext>
            </p:extLst>
          </p:nvPr>
        </p:nvGraphicFramePr>
        <p:xfrm>
          <a:off x="517689" y="73520"/>
          <a:ext cx="10983012" cy="6606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6418">
                  <a:extLst>
                    <a:ext uri="{9D8B030D-6E8A-4147-A177-3AD203B41FA5}">
                      <a16:colId xmlns:a16="http://schemas.microsoft.com/office/drawing/2014/main" val="1811293973"/>
                    </a:ext>
                  </a:extLst>
                </a:gridCol>
                <a:gridCol w="5976594">
                  <a:extLst>
                    <a:ext uri="{9D8B030D-6E8A-4147-A177-3AD203B41FA5}">
                      <a16:colId xmlns:a16="http://schemas.microsoft.com/office/drawing/2014/main" val="2162757665"/>
                    </a:ext>
                  </a:extLst>
                </a:gridCol>
              </a:tblGrid>
              <a:tr h="5746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200" dirty="0">
                          <a:effectLst/>
                        </a:rPr>
                        <a:t>True Error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0" marB="952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200">
                          <a:effectLst/>
                        </a:rPr>
                        <a:t>Sample Error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b"/>
                </a:tc>
                <a:extLst>
                  <a:ext uri="{0D108BD9-81ED-4DB2-BD59-A6C34878D82A}">
                    <a16:rowId xmlns:a16="http://schemas.microsoft.com/office/drawing/2014/main" val="2694380075"/>
                  </a:ext>
                </a:extLst>
              </a:tr>
              <a:tr h="10586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200" dirty="0">
                          <a:effectLst/>
                        </a:rPr>
                        <a:t>True error is used to estimate the error of the population.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200" dirty="0">
                          <a:effectLst/>
                        </a:rPr>
                        <a:t>Sample Error is used to estimate the errors of the sample.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229193352"/>
                  </a:ext>
                </a:extLst>
              </a:tr>
              <a:tr h="9256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200" dirty="0">
                          <a:effectLst/>
                        </a:rPr>
                        <a:t>The true error represents the probability that a random sample from the population is misclassified.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200" dirty="0">
                          <a:effectLst/>
                        </a:rPr>
                        <a:t>Sample Error represents the fraction of the sample which is misclassified.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589147617"/>
                  </a:ext>
                </a:extLst>
              </a:tr>
              <a:tr h="13543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200" dirty="0">
                          <a:effectLst/>
                        </a:rPr>
                        <a:t>True error is difficult to calculate. It is estimated by the confidence interval range on the basis of Sample error.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200" dirty="0">
                          <a:effectLst/>
                        </a:rPr>
                        <a:t>Sample Error is easy to calculate. You just have to calculate the fraction of the sample that is misclassified.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312660033"/>
                  </a:ext>
                </a:extLst>
              </a:tr>
              <a:tr h="17831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200" dirty="0">
                          <a:effectLst/>
                        </a:rPr>
                        <a:t>The true error can be caused by poor data collection methods, selection bias, or non-response bias.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200" dirty="0">
                          <a:effectLst/>
                        </a:rPr>
                        <a:t>Sampling error can be of type population-specific error (wrong people to survey), selection error, sample-frame error (wrong frame window selected for sample), and non-response error (when respondent failed to respond).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89523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417886"/>
      </p:ext>
    </p:extLst>
  </p:cSld>
  <p:clrMapOvr>
    <a:masterClrMapping/>
  </p:clrMapOvr>
  <p:transition spd="slow"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>
                <a:hlinkClick r:id="rId2"/>
              </a:rPr>
              <a:t>https://www.geeksforgeeks.org/true-error-vs-sample-error/</a:t>
            </a:r>
            <a:endParaRPr lang="en-IN" dirty="0"/>
          </a:p>
          <a:p>
            <a:pPr algn="just"/>
            <a:r>
              <a:rPr lang="en-IN" b="1" u="sng">
                <a:hlinkClick r:id="rId3"/>
              </a:rPr>
              <a:t>https://corporatefinanceinstitute.com/resources/data-science/sampling-errors/</a:t>
            </a:r>
            <a:endParaRPr lang="en-IN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0192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Under-fitting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IN" dirty="0"/>
              <a:t>It represents the inability of the model to learn the training data effectively result in poor performance both on the training and testing data.</a:t>
            </a:r>
          </a:p>
          <a:p>
            <a:pPr algn="just" fontAlgn="base"/>
            <a:r>
              <a:rPr lang="en-US" dirty="0"/>
              <a:t>In simple terms, an under-fit model’s are inaccurate. </a:t>
            </a:r>
          </a:p>
          <a:p>
            <a:pPr algn="just" fontAlgn="base"/>
            <a:r>
              <a:rPr lang="en-IN" dirty="0"/>
              <a:t>It mainly happens when we uses very simple model with overly simplified assumptions.</a:t>
            </a:r>
          </a:p>
          <a:p>
            <a:pPr algn="just" fontAlgn="base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3899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5" y="947206"/>
            <a:ext cx="10935497" cy="50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98587"/>
      </p:ext>
    </p:extLst>
  </p:cSld>
  <p:clrMapOvr>
    <a:masterClrMapping/>
  </p:clrMapOvr>
  <p:transition spd="slow"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Under-fitting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IN" dirty="0"/>
              <a:t>A statistical model or a machine learning algorithm is said to have under-fitting when a model is too simple to capture data complexities. 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IN" dirty="0"/>
              <a:t>To address underfitting problem of the model, we need to use more complex models, with enhanced feature representation. 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IN" b="1" dirty="0"/>
              <a:t>Note: The underfitting model has High bias and low variance.</a:t>
            </a:r>
            <a:endParaRPr lang="en-IN" dirty="0"/>
          </a:p>
          <a:p>
            <a:pPr algn="just" fontAlgn="base"/>
            <a:endParaRPr lang="en-IN" dirty="0"/>
          </a:p>
          <a:p>
            <a:pPr algn="just" fontAlgn="base"/>
            <a:endParaRPr lang="en-IN" dirty="0"/>
          </a:p>
          <a:p>
            <a:pPr algn="just" fontAlgn="base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371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Under-fitting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b="1" dirty="0"/>
              <a:t>Reasons for Under-fitting</a:t>
            </a:r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dirty="0"/>
              <a:t>The model is too simple, So it may be not capable to represent the complexities in the data.</a:t>
            </a:r>
            <a:endParaRPr lang="en-IN" dirty="0"/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dirty="0"/>
              <a:t>The input features which is used to train the model is not the adequate representations of underlying factors influencing the target variable.</a:t>
            </a:r>
            <a:endParaRPr lang="en-IN" dirty="0"/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dirty="0"/>
              <a:t>The size of the training dataset used is not enough.</a:t>
            </a:r>
            <a:endParaRPr lang="en-IN" dirty="0"/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dirty="0"/>
              <a:t>Excessive regularization are used to prevent the overfitting, which constraint the model to capture the data well.</a:t>
            </a:r>
            <a:endParaRPr lang="en-IN" dirty="0"/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dirty="0"/>
              <a:t>Features are not scaled.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8415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Under-fitting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b="1" dirty="0"/>
              <a:t>Techniques to Reduce </a:t>
            </a:r>
            <a:r>
              <a:rPr lang="en-IN" b="1" dirty="0" err="1"/>
              <a:t>Underfitting</a:t>
            </a:r>
            <a:endParaRPr lang="en-IN" b="1" dirty="0"/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dirty="0"/>
              <a:t>Increase model complexity.</a:t>
            </a:r>
            <a:endParaRPr lang="en-IN" dirty="0"/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dirty="0"/>
              <a:t>Increase the number of features, performing feature engineering.</a:t>
            </a:r>
            <a:endParaRPr lang="en-IN" dirty="0"/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dirty="0"/>
              <a:t>Remove noise from the data.</a:t>
            </a:r>
            <a:endParaRPr lang="en-IN" dirty="0"/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dirty="0"/>
              <a:t>Increase the number of epochs or increase the duration of training to get better results.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840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Over-fitting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A </a:t>
            </a:r>
            <a:r>
              <a:rPr lang="en-IN" u="sng" dirty="0">
                <a:hlinkClick r:id="rId2"/>
              </a:rPr>
              <a:t>statistical model</a:t>
            </a:r>
            <a:r>
              <a:rPr lang="en-IN" dirty="0"/>
              <a:t> is said to be </a:t>
            </a:r>
            <a:r>
              <a:rPr lang="en-IN" dirty="0" err="1"/>
              <a:t>overfitted</a:t>
            </a:r>
            <a:r>
              <a:rPr lang="en-IN" dirty="0"/>
              <a:t> when the model does not make accurate predictions on testing data. 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When a model gets trained with so much data, it starts learning from the noise and inaccurate data entries in our data set.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049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5" y="947206"/>
            <a:ext cx="10935497" cy="50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73126"/>
      </p:ext>
    </p:extLst>
  </p:cSld>
  <p:clrMapOvr>
    <a:masterClrMapping/>
  </p:clrMapOvr>
  <p:transition spd="slow">
    <p:wipe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Over-fitting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IN" dirty="0"/>
              <a:t>Overfitting is a problem where the evaluation of machine learning algorithms on training data is different from unseen data.</a:t>
            </a:r>
          </a:p>
          <a:p>
            <a:pPr algn="just" fontAlgn="base"/>
            <a:r>
              <a:rPr lang="en-IN" dirty="0"/>
              <a:t>The causes of overfitting are the non-parametric and non-linear methods because these types of machine learning algorithms have more freedom in building the model based on the dataset and therefore they can really </a:t>
            </a:r>
            <a:r>
              <a:rPr lang="en-IN" b="1" dirty="0"/>
              <a:t>build unrealistic models.</a:t>
            </a:r>
          </a:p>
          <a:p>
            <a:pPr algn="just" fontAlgn="base"/>
            <a:r>
              <a:rPr lang="en-IN" b="1" dirty="0"/>
              <a:t> 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1822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Section 5 : </a:t>
            </a:r>
            <a:r>
              <a:rPr lang="en-US" b="1" dirty="0"/>
              <a:t>Validation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b="1" dirty="0"/>
              <a:t>Validation:</a:t>
            </a:r>
            <a:r>
              <a:rPr lang="en-US" dirty="0"/>
              <a:t> </a:t>
            </a:r>
          </a:p>
          <a:p>
            <a:r>
              <a:rPr lang="en-US" dirty="0"/>
              <a:t>True and sample error</a:t>
            </a:r>
          </a:p>
          <a:p>
            <a:r>
              <a:rPr lang="en-US" dirty="0"/>
              <a:t>over-fitting</a:t>
            </a:r>
          </a:p>
          <a:p>
            <a:r>
              <a:rPr lang="en-US" dirty="0"/>
              <a:t>role of cross validation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bias-variance analysis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6328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Over-fitting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b="1" dirty="0"/>
              <a:t>Reasons for Overfitting:</a:t>
            </a:r>
          </a:p>
          <a:p>
            <a:pPr lvl="0" fontAlgn="base"/>
            <a:r>
              <a:rPr lang="en-US" b="1" dirty="0"/>
              <a:t> </a:t>
            </a:r>
            <a:r>
              <a:rPr lang="en-US" dirty="0"/>
              <a:t>High variance and low bias.</a:t>
            </a:r>
            <a:endParaRPr lang="en-IN" dirty="0"/>
          </a:p>
          <a:p>
            <a:pPr lvl="0" fontAlgn="base"/>
            <a:r>
              <a:rPr lang="en-US" dirty="0"/>
              <a:t>The model is too complex.</a:t>
            </a:r>
            <a:endParaRPr lang="en-IN" dirty="0"/>
          </a:p>
          <a:p>
            <a:pPr lvl="0" fontAlgn="base"/>
            <a:r>
              <a:rPr lang="en-US" dirty="0"/>
              <a:t>The size of the training data.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6408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Over-fitting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b="1" dirty="0"/>
              <a:t>Techniques to Reduce Overfitting</a:t>
            </a:r>
          </a:p>
          <a:p>
            <a:pPr lvl="0" fontAlgn="base"/>
            <a:r>
              <a:rPr lang="en-US" dirty="0"/>
              <a:t>Increase training data.</a:t>
            </a:r>
            <a:endParaRPr lang="en-IN" dirty="0"/>
          </a:p>
          <a:p>
            <a:pPr lvl="0" fontAlgn="base"/>
            <a:r>
              <a:rPr lang="en-US" dirty="0"/>
              <a:t>Reduce model complexity.</a:t>
            </a:r>
            <a:endParaRPr lang="en-IN" dirty="0"/>
          </a:p>
          <a:p>
            <a:pPr lvl="0" fontAlgn="base"/>
            <a:r>
              <a:rPr lang="en-US" dirty="0"/>
              <a:t>Early stopping during the training phase (have an eye over the loss over the training period as soon as loss begins to increase stop training).</a:t>
            </a:r>
            <a:endParaRPr lang="en-IN" dirty="0"/>
          </a:p>
          <a:p>
            <a:pPr lvl="0" fontAlgn="base"/>
            <a:r>
              <a:rPr lang="en-US" dirty="0"/>
              <a:t>Ridge Regularization and Lasso Regularization.</a:t>
            </a:r>
            <a:endParaRPr lang="en-IN" dirty="0"/>
          </a:p>
          <a:p>
            <a:pPr lvl="0" fontAlgn="base"/>
            <a:r>
              <a:rPr lang="en-US" dirty="0"/>
              <a:t>Use dropout for neural networks to tackle overfitting.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5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https://www.geeksforgeeks.org/underfitting-and-overfitting-in-machine-learning/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1150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Cross Validation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 practice, we use the following process to calculate the MSE of a given model:</a:t>
            </a:r>
          </a:p>
          <a:p>
            <a:pPr fontAlgn="base"/>
            <a:r>
              <a:rPr lang="en-US" b="1" dirty="0"/>
              <a:t>1.</a:t>
            </a:r>
            <a:r>
              <a:rPr lang="en-US" dirty="0"/>
              <a:t> Split a dataset into a training set and a testing set.</a:t>
            </a:r>
          </a:p>
          <a:p>
            <a:pPr fontAlgn="base"/>
            <a:r>
              <a:rPr lang="en-US" b="1" dirty="0"/>
              <a:t>2.</a:t>
            </a:r>
            <a:r>
              <a:rPr lang="en-US" dirty="0"/>
              <a:t> Build the model using only data from the training set.</a:t>
            </a:r>
          </a:p>
          <a:p>
            <a:pPr fontAlgn="base"/>
            <a:r>
              <a:rPr lang="en-US" b="1" dirty="0"/>
              <a:t>3.</a:t>
            </a:r>
            <a:r>
              <a:rPr lang="en-US" dirty="0"/>
              <a:t> Use the model to make predictions on the testing set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4722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Cross Validation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However, </a:t>
            </a:r>
          </a:p>
          <a:p>
            <a:pPr algn="just"/>
            <a:r>
              <a:rPr lang="en-US" dirty="0"/>
              <a:t>the drawback of using only one testing set is that the error can vary greatly depending on which observations were used in the training and testing sets.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9209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Role Of Cross Validation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way to avoid this problem is to fit a model several times using a different training and testing set each time.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general method is known as cross-validation and a specific form of it is known as k-fold cross-validation.</a:t>
            </a:r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3089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Role Of Cross Validation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Cross-validation is a technique for validating the model efficiency by training it on the subset of input data and testing on previously unseen subset of the input data. </a:t>
            </a:r>
            <a:endParaRPr lang="en-IN" dirty="0"/>
          </a:p>
          <a:p>
            <a:pPr algn="just"/>
            <a:r>
              <a:rPr lang="en-US" b="1" i="1" dirty="0"/>
              <a:t>We can also say that it is a technique to check how a statistical model generalizes to an independent dataset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758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Role Of Cross Validation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/>
          </a:bodyPr>
          <a:lstStyle/>
          <a:p>
            <a:r>
              <a:rPr lang="en-IN" dirty="0"/>
              <a:t>Hence the basic steps of cross-validations are: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Step 1: Randomly divide a dataset into </a:t>
            </a:r>
            <a:r>
              <a:rPr lang="en-US" i="1" dirty="0"/>
              <a:t>k</a:t>
            </a:r>
            <a:r>
              <a:rPr lang="en-US" dirty="0"/>
              <a:t> groups, or “folds”, of roughly equal size.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Step 2: Choose one of the folds to be the holdout set. Fit the model on the remaining k-1 folds. Calculate the test MSE on the observations in the fold that was held out.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Step 3: Repeat this process </a:t>
            </a:r>
            <a:r>
              <a:rPr lang="en-US" i="1" dirty="0"/>
              <a:t>k</a:t>
            </a:r>
            <a:r>
              <a:rPr lang="en-US" dirty="0"/>
              <a:t> times, using a different set each time as the holdout set.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Step 4: Calculate the overall test MSE to be the average of the </a:t>
            </a:r>
            <a:r>
              <a:rPr lang="en-US" i="1" dirty="0"/>
              <a:t>k</a:t>
            </a:r>
            <a:r>
              <a:rPr lang="en-US" dirty="0"/>
              <a:t> test MSE’s.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2075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Role Of Cross Validation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08941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1: Randomly divide a dataset into </a:t>
            </a:r>
            <a:r>
              <a:rPr lang="en-US" b="1" i="1" dirty="0"/>
              <a:t>k</a:t>
            </a:r>
            <a:r>
              <a:rPr lang="en-US" b="1" dirty="0"/>
              <a:t> groups, or “folds”, of roughly equal size.</a:t>
            </a:r>
          </a:p>
          <a:p>
            <a:pPr marL="0" indent="0" fontAlgn="base">
              <a:buNone/>
            </a:pPr>
            <a:br>
              <a:rPr lang="en-US" b="1" dirty="0"/>
            </a:b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34" y="2697232"/>
            <a:ext cx="8507012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8892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Role Of Cross Validation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Step 2: Choose one of the folds to be the holdout set. Fit the model on the remaining k-1 folds. Calculate the test MSE on the observations in the fold that was held out.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30" y="3554875"/>
            <a:ext cx="8545118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6437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Validation: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Model validation is the process that is carried out after Model Training where the trained model is evaluated with a testing data set. </a:t>
            </a:r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989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Role Of Cross Validation</a:t>
            </a:r>
            <a:endParaRPr lang="en-IN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087" y="1429421"/>
            <a:ext cx="9981140" cy="495043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27900"/>
      </p:ext>
    </p:extLst>
  </p:cSld>
  <p:clrMapOvr>
    <a:masterClrMapping/>
  </p:clrMapOvr>
  <p:transition spd="slow">
    <p:wipe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Role Of Cross Validation</a:t>
            </a:r>
            <a:endParaRPr lang="en-IN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241" y="1467054"/>
            <a:ext cx="8087854" cy="235300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5241" y="4109661"/>
            <a:ext cx="90748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where:</a:t>
            </a:r>
            <a:endParaRPr lang="en-US" sz="2800" dirty="0">
              <a:solidFill>
                <a:srgbClr val="3D3D3D"/>
              </a:solidFill>
              <a:latin typeface="La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inherit"/>
              </a:rPr>
              <a:t>k: 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Number of folds</a:t>
            </a:r>
            <a:endParaRPr lang="en-US" sz="2800" dirty="0">
              <a:solidFill>
                <a:srgbClr val="3D3D3D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inherit"/>
              </a:rPr>
              <a:t>MSE</a:t>
            </a:r>
            <a:r>
              <a:rPr lang="en-US" sz="2800" b="1" baseline="-25000" dirty="0" err="1">
                <a:solidFill>
                  <a:srgbClr val="000000"/>
                </a:solidFill>
                <a:latin typeface="inherit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: Test MSE on the </a:t>
            </a:r>
            <a:r>
              <a:rPr lang="en-US" sz="28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sz="2800" baseline="30000" dirty="0" err="1">
                <a:solidFill>
                  <a:srgbClr val="000000"/>
                </a:solidFill>
                <a:latin typeface="inherit"/>
              </a:rPr>
              <a:t>th</a:t>
            </a:r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 iteration</a:t>
            </a:r>
            <a:endParaRPr lang="en-US" sz="2800" b="0" i="0" dirty="0">
              <a:solidFill>
                <a:srgbClr val="3D3D3D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4005353170"/>
      </p:ext>
    </p:extLst>
  </p:cSld>
  <p:clrMapOvr>
    <a:masterClrMapping/>
  </p:clrMapOvr>
  <p:transition spd="slow">
    <p:wipe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Role Of Cross Validation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How to Choose K</a:t>
            </a:r>
          </a:p>
          <a:p>
            <a:pPr fontAlgn="base"/>
            <a:r>
              <a:rPr lang="en-IN" dirty="0"/>
              <a:t>In general, the </a:t>
            </a:r>
            <a:r>
              <a:rPr lang="en-IN" b="1" dirty="0"/>
              <a:t>more folds </a:t>
            </a:r>
            <a:r>
              <a:rPr lang="en-IN" dirty="0"/>
              <a:t>we use in k-fold cross-validation the </a:t>
            </a:r>
            <a:r>
              <a:rPr lang="en-IN" u="sng" dirty="0"/>
              <a:t>lower the bias of the test MSE but the higher the variance. </a:t>
            </a:r>
          </a:p>
          <a:p>
            <a:pPr fontAlgn="base"/>
            <a:r>
              <a:rPr lang="en-IN" dirty="0"/>
              <a:t>Conversely, the </a:t>
            </a:r>
            <a:r>
              <a:rPr lang="en-IN" b="1" dirty="0"/>
              <a:t>fewer folds </a:t>
            </a:r>
            <a:r>
              <a:rPr lang="en-IN" dirty="0"/>
              <a:t>we use the </a:t>
            </a:r>
            <a:r>
              <a:rPr lang="en-IN" u="sng" dirty="0"/>
              <a:t>higher the bias but the lower the variance.</a:t>
            </a:r>
            <a:r>
              <a:rPr lang="en-IN" dirty="0"/>
              <a:t> </a:t>
            </a:r>
          </a:p>
          <a:p>
            <a:pPr fontAlgn="base"/>
            <a:r>
              <a:rPr lang="en-IN" dirty="0"/>
              <a:t>This is a classic example of the </a:t>
            </a:r>
            <a:r>
              <a:rPr lang="en-IN" u="sng" dirty="0"/>
              <a:t>bias-variance </a:t>
            </a:r>
            <a:r>
              <a:rPr lang="en-IN" u="sng" dirty="0" err="1"/>
              <a:t>tradeoff</a:t>
            </a:r>
            <a:r>
              <a:rPr lang="en-IN" dirty="0"/>
              <a:t> in machine learning.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7000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Applications of Cross-Validation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This technique can be used to compare the performance of different predictive modeling methods.</a:t>
            </a:r>
            <a:endParaRPr lang="en-IN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It has great scope in the medical research field.</a:t>
            </a:r>
            <a:endParaRPr lang="en-IN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It can also be used for the meta-analysis, as it is already being used by the data scientists in the field of </a:t>
            </a:r>
            <a:r>
              <a:rPr lang="en-US" b="1" dirty="0"/>
              <a:t>medical statistics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0166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Role Of Cross Validation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Extensions of K-Fold Cross-Validation</a:t>
            </a:r>
          </a:p>
          <a:p>
            <a:pPr fontAlgn="base"/>
            <a:r>
              <a:rPr lang="en-IN" dirty="0"/>
              <a:t>There are several extensions of k-fold cross-validation, including: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Repeated K-fold Cross-Validation: 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Leave-One-Out Cross-Validation: 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Stratified K-Fold Cross-Validation: 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Nested Cross-Validation: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0672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Code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# Applying K fold cross validation </a:t>
            </a:r>
          </a:p>
          <a:p>
            <a:pPr algn="just"/>
            <a:r>
              <a:rPr lang="en-US" dirty="0"/>
              <a:t># https://www.statology.org/k-fold-cross-validation-in-python/</a:t>
            </a:r>
          </a:p>
          <a:p>
            <a:pPr algn="just"/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algn="just"/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KFold</a:t>
            </a:r>
            <a:endParaRPr lang="en-US" dirty="0"/>
          </a:p>
          <a:p>
            <a:pPr algn="just"/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cross_val_score</a:t>
            </a:r>
            <a:endParaRPr lang="en-US" dirty="0"/>
          </a:p>
          <a:p>
            <a:pPr algn="just"/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pPr algn="just"/>
            <a:r>
              <a:rPr lang="en-US" dirty="0"/>
              <a:t>from </a:t>
            </a:r>
            <a:r>
              <a:rPr lang="en-US" dirty="0" err="1"/>
              <a:t>numpy</a:t>
            </a:r>
            <a:r>
              <a:rPr lang="en-US" dirty="0"/>
              <a:t> import mean</a:t>
            </a:r>
          </a:p>
          <a:p>
            <a:pPr algn="just"/>
            <a:r>
              <a:rPr lang="en-US" dirty="0"/>
              <a:t>from </a:t>
            </a:r>
            <a:r>
              <a:rPr lang="en-US" dirty="0" err="1"/>
              <a:t>numpy</a:t>
            </a:r>
            <a:r>
              <a:rPr lang="en-US" dirty="0"/>
              <a:t> import absolute</a:t>
            </a:r>
          </a:p>
          <a:p>
            <a:pPr algn="just"/>
            <a:r>
              <a:rPr lang="en-US" dirty="0"/>
              <a:t>from </a:t>
            </a:r>
            <a:r>
              <a:rPr lang="en-US" dirty="0" err="1"/>
              <a:t>numpy</a:t>
            </a:r>
            <a:r>
              <a:rPr lang="en-US" dirty="0"/>
              <a:t> import </a:t>
            </a:r>
            <a:r>
              <a:rPr lang="en-US" dirty="0" err="1"/>
              <a:t>sqrt</a:t>
            </a:r>
            <a:endParaRPr lang="en-US" dirty="0"/>
          </a:p>
          <a:p>
            <a:pPr algn="just"/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3972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0449" y="612845"/>
            <a:ext cx="108785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df</a:t>
            </a:r>
            <a:r>
              <a:rPr lang="en-IN" sz="2800" dirty="0"/>
              <a:t> = </a:t>
            </a:r>
            <a:r>
              <a:rPr lang="en-IN" sz="2800" dirty="0" err="1"/>
              <a:t>pd.DataFrame</a:t>
            </a:r>
            <a:r>
              <a:rPr lang="en-IN" sz="2800" dirty="0"/>
              <a:t>({'y': [6, 8, 12, 14, 14, 15, 17, 22, 24, 23],</a:t>
            </a:r>
          </a:p>
          <a:p>
            <a:r>
              <a:rPr lang="en-IN" sz="2800" dirty="0"/>
              <a:t>                   'x1': [2, 5, 4, 3, 4, 6, 7, 5, 8, 9],</a:t>
            </a:r>
          </a:p>
          <a:p>
            <a:r>
              <a:rPr lang="en-IN" sz="2800" dirty="0"/>
              <a:t>                   'x2': [14, 12, 12, 13, 7, 8, 7, 4, 6, 5]})</a:t>
            </a:r>
          </a:p>
          <a:p>
            <a:endParaRPr lang="en-IN" sz="2800" dirty="0"/>
          </a:p>
          <a:p>
            <a:r>
              <a:rPr lang="en-IN" sz="2800" dirty="0"/>
              <a:t>#define predictor and response variables</a:t>
            </a:r>
          </a:p>
          <a:p>
            <a:r>
              <a:rPr lang="en-IN" sz="2800" dirty="0"/>
              <a:t>X = </a:t>
            </a:r>
            <a:r>
              <a:rPr lang="en-IN" sz="2800" dirty="0" err="1"/>
              <a:t>df</a:t>
            </a:r>
            <a:r>
              <a:rPr lang="en-IN" sz="2800" dirty="0"/>
              <a:t>[['x1', 'x2']]</a:t>
            </a:r>
          </a:p>
          <a:p>
            <a:r>
              <a:rPr lang="en-IN" sz="2800" dirty="0"/>
              <a:t>y = </a:t>
            </a:r>
            <a:r>
              <a:rPr lang="en-IN" sz="2800" dirty="0" err="1"/>
              <a:t>df</a:t>
            </a:r>
            <a:r>
              <a:rPr lang="en-IN" sz="2800" dirty="0"/>
              <a:t>['y']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9505326"/>
      </p:ext>
    </p:extLst>
  </p:cSld>
  <p:clrMapOvr>
    <a:masterClrMapping/>
  </p:clrMapOvr>
  <p:transition spd="slow">
    <p:wipe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0449" y="612845"/>
            <a:ext cx="102940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#define cross-validation method to use</a:t>
            </a:r>
          </a:p>
          <a:p>
            <a:r>
              <a:rPr lang="en-IN" sz="2800" dirty="0"/>
              <a:t># cv = </a:t>
            </a:r>
            <a:r>
              <a:rPr lang="en-IN" sz="2800" dirty="0" err="1"/>
              <a:t>KFold</a:t>
            </a:r>
            <a:r>
              <a:rPr lang="en-IN" sz="2800" dirty="0"/>
              <a:t>(</a:t>
            </a:r>
            <a:r>
              <a:rPr lang="en-IN" sz="2800" dirty="0" err="1"/>
              <a:t>n_splits</a:t>
            </a:r>
            <a:r>
              <a:rPr lang="en-IN" sz="2800" dirty="0"/>
              <a:t>=10, </a:t>
            </a:r>
            <a:r>
              <a:rPr lang="en-IN" sz="2800" dirty="0" err="1"/>
              <a:t>random_state</a:t>
            </a:r>
            <a:r>
              <a:rPr lang="en-IN" sz="2800" dirty="0"/>
              <a:t>=1, shuffle=True)</a:t>
            </a:r>
          </a:p>
          <a:p>
            <a:r>
              <a:rPr lang="en-IN" sz="2800" dirty="0"/>
              <a:t>cv = </a:t>
            </a:r>
            <a:r>
              <a:rPr lang="en-IN" sz="2800" b="1" dirty="0" err="1"/>
              <a:t>KFold</a:t>
            </a:r>
            <a:r>
              <a:rPr lang="en-IN" sz="2800" dirty="0"/>
              <a:t>(</a:t>
            </a:r>
            <a:r>
              <a:rPr lang="en-IN" sz="2800" dirty="0" err="1"/>
              <a:t>n_splits</a:t>
            </a:r>
            <a:r>
              <a:rPr lang="en-IN" sz="2800" dirty="0"/>
              <a:t>=10)</a:t>
            </a:r>
          </a:p>
          <a:p>
            <a:endParaRPr lang="en-IN" sz="2800" dirty="0"/>
          </a:p>
          <a:p>
            <a:r>
              <a:rPr lang="en-IN" sz="2800" dirty="0"/>
              <a:t>#build multiple linear regression model</a:t>
            </a:r>
          </a:p>
          <a:p>
            <a:r>
              <a:rPr lang="en-IN" sz="2800" dirty="0"/>
              <a:t>model = </a:t>
            </a:r>
            <a:r>
              <a:rPr lang="en-IN" sz="2800" b="1" dirty="0" err="1"/>
              <a:t>LinearRegression</a:t>
            </a:r>
            <a:r>
              <a:rPr lang="en-IN" sz="2800" dirty="0"/>
              <a:t>()</a:t>
            </a:r>
          </a:p>
          <a:p>
            <a:endParaRPr lang="en-IN" sz="2800" dirty="0"/>
          </a:p>
          <a:p>
            <a:r>
              <a:rPr lang="en-IN" sz="2800" dirty="0"/>
              <a:t>#use k-fold CV to evaluate model</a:t>
            </a:r>
          </a:p>
          <a:p>
            <a:r>
              <a:rPr lang="en-IN" sz="2800" dirty="0"/>
              <a:t>scores = </a:t>
            </a:r>
            <a:r>
              <a:rPr lang="en-IN" sz="2800" b="1" dirty="0" err="1"/>
              <a:t>cross_val_score</a:t>
            </a:r>
            <a:r>
              <a:rPr lang="en-IN" sz="2800" dirty="0"/>
              <a:t>(model, X, y, scoring='</a:t>
            </a:r>
            <a:r>
              <a:rPr lang="en-IN" sz="2800" dirty="0" err="1"/>
              <a:t>neg_mean_absolute_error',cv</a:t>
            </a:r>
            <a:r>
              <a:rPr lang="en-IN" sz="2800" dirty="0"/>
              <a:t>=cv, </a:t>
            </a:r>
            <a:r>
              <a:rPr lang="en-IN" sz="2800" dirty="0" err="1"/>
              <a:t>n_jobs</a:t>
            </a:r>
            <a:r>
              <a:rPr lang="en-IN" sz="2800" dirty="0"/>
              <a:t>=-1)</a:t>
            </a:r>
          </a:p>
          <a:p>
            <a:endParaRPr lang="en-IN" sz="2800" dirty="0"/>
          </a:p>
          <a:p>
            <a:r>
              <a:rPr lang="en-IN" sz="2800" dirty="0"/>
              <a:t>#view mean absolute error</a:t>
            </a:r>
          </a:p>
          <a:p>
            <a:r>
              <a:rPr lang="en-IN" sz="2800" dirty="0" err="1"/>
              <a:t>mae</a:t>
            </a:r>
            <a:r>
              <a:rPr lang="en-IN" sz="2800" dirty="0"/>
              <a:t>= </a:t>
            </a:r>
            <a:r>
              <a:rPr lang="en-IN" sz="2800" b="1" dirty="0"/>
              <a:t>mean(absolute(scores))        </a:t>
            </a:r>
          </a:p>
          <a:p>
            <a:r>
              <a:rPr lang="en-IN" sz="2800" dirty="0"/>
              <a:t>print("MSE = ", </a:t>
            </a:r>
            <a:r>
              <a:rPr lang="en-IN" sz="2800" dirty="0" err="1"/>
              <a:t>mae</a:t>
            </a:r>
            <a:r>
              <a:rPr lang="en-IN" sz="2800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816898" y="5355938"/>
            <a:ext cx="44710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Output</a:t>
            </a:r>
            <a:endParaRPr lang="en-IN" sz="2800" b="1" dirty="0"/>
          </a:p>
          <a:p>
            <a:r>
              <a:rPr lang="en-IN" sz="2800" b="1" dirty="0"/>
              <a:t>MSE =  3.1461548083469744</a:t>
            </a:r>
          </a:p>
        </p:txBody>
      </p:sp>
    </p:spTree>
    <p:extLst>
      <p:ext uri="{BB962C8B-B14F-4D97-AF65-F5344CB8AC3E}">
        <p14:creationId xmlns:p14="http://schemas.microsoft.com/office/powerpoint/2010/main" val="3435820624"/>
      </p:ext>
    </p:extLst>
  </p:cSld>
  <p:clrMapOvr>
    <a:masterClrMapping/>
  </p:clrMapOvr>
  <p:transition spd="slow">
    <p:wipe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Code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 numCol="2">
            <a:noAutofit/>
          </a:bodyPr>
          <a:lstStyle/>
          <a:p>
            <a:pPr algn="just"/>
            <a:r>
              <a:rPr lang="en-US" sz="1000" dirty="0"/>
              <a:t># Applying K fold cross validation </a:t>
            </a:r>
          </a:p>
          <a:p>
            <a:pPr algn="just"/>
            <a:r>
              <a:rPr lang="en-US" sz="1000" dirty="0"/>
              <a:t># https://www.statology.org/k-fold-cross-validation-in-python/</a:t>
            </a:r>
          </a:p>
          <a:p>
            <a:pPr algn="just"/>
            <a:r>
              <a:rPr lang="en-US" sz="1000" dirty="0"/>
              <a:t>from </a:t>
            </a:r>
            <a:r>
              <a:rPr lang="en-US" sz="1000" dirty="0" err="1"/>
              <a:t>sklearn.model_selection</a:t>
            </a:r>
            <a:r>
              <a:rPr lang="en-US" sz="1000" dirty="0"/>
              <a:t> import </a:t>
            </a:r>
            <a:r>
              <a:rPr lang="en-US" sz="1000" dirty="0" err="1"/>
              <a:t>train_test_split</a:t>
            </a:r>
            <a:endParaRPr lang="en-US" sz="1000" dirty="0"/>
          </a:p>
          <a:p>
            <a:pPr algn="just"/>
            <a:r>
              <a:rPr lang="en-US" sz="1000" dirty="0"/>
              <a:t>from </a:t>
            </a:r>
            <a:r>
              <a:rPr lang="en-US" sz="1000" dirty="0" err="1"/>
              <a:t>sklearn.model_selection</a:t>
            </a:r>
            <a:r>
              <a:rPr lang="en-US" sz="1000" dirty="0"/>
              <a:t> import </a:t>
            </a:r>
            <a:r>
              <a:rPr lang="en-US" sz="1000" dirty="0" err="1"/>
              <a:t>KFold</a:t>
            </a:r>
            <a:endParaRPr lang="en-US" sz="1000" dirty="0"/>
          </a:p>
          <a:p>
            <a:pPr algn="just"/>
            <a:r>
              <a:rPr lang="en-US" sz="1000" dirty="0"/>
              <a:t>from </a:t>
            </a:r>
            <a:r>
              <a:rPr lang="en-US" sz="1000" dirty="0" err="1"/>
              <a:t>sklearn.model_selection</a:t>
            </a:r>
            <a:r>
              <a:rPr lang="en-US" sz="1000" dirty="0"/>
              <a:t> import </a:t>
            </a:r>
            <a:r>
              <a:rPr lang="en-US" sz="1000" dirty="0" err="1"/>
              <a:t>cross_val_score</a:t>
            </a:r>
            <a:endParaRPr lang="en-US" sz="1000" dirty="0"/>
          </a:p>
          <a:p>
            <a:pPr algn="just"/>
            <a:r>
              <a:rPr lang="en-US" sz="1000" dirty="0"/>
              <a:t>from </a:t>
            </a:r>
            <a:r>
              <a:rPr lang="en-US" sz="1000" dirty="0" err="1"/>
              <a:t>sklearn.linear_model</a:t>
            </a:r>
            <a:r>
              <a:rPr lang="en-US" sz="1000" dirty="0"/>
              <a:t> import </a:t>
            </a:r>
            <a:r>
              <a:rPr lang="en-US" sz="1000" dirty="0" err="1"/>
              <a:t>LinearRegression</a:t>
            </a:r>
            <a:endParaRPr lang="en-US" sz="1000" dirty="0"/>
          </a:p>
          <a:p>
            <a:pPr algn="just"/>
            <a:r>
              <a:rPr lang="en-US" sz="1000" dirty="0"/>
              <a:t>from </a:t>
            </a:r>
            <a:r>
              <a:rPr lang="en-US" sz="1000" dirty="0" err="1"/>
              <a:t>numpy</a:t>
            </a:r>
            <a:r>
              <a:rPr lang="en-US" sz="1000" dirty="0"/>
              <a:t> import mean</a:t>
            </a:r>
          </a:p>
          <a:p>
            <a:pPr algn="just"/>
            <a:r>
              <a:rPr lang="en-US" sz="1000" dirty="0"/>
              <a:t>from </a:t>
            </a:r>
            <a:r>
              <a:rPr lang="en-US" sz="1000" dirty="0" err="1"/>
              <a:t>numpy</a:t>
            </a:r>
            <a:r>
              <a:rPr lang="en-US" sz="1000" dirty="0"/>
              <a:t> import absolute</a:t>
            </a:r>
          </a:p>
          <a:p>
            <a:pPr algn="just"/>
            <a:r>
              <a:rPr lang="en-US" sz="1000" dirty="0"/>
              <a:t>from </a:t>
            </a:r>
            <a:r>
              <a:rPr lang="en-US" sz="1000" dirty="0" err="1"/>
              <a:t>numpy</a:t>
            </a:r>
            <a:r>
              <a:rPr lang="en-US" sz="1000" dirty="0"/>
              <a:t> import </a:t>
            </a:r>
            <a:r>
              <a:rPr lang="en-US" sz="1000" dirty="0" err="1"/>
              <a:t>sqrt</a:t>
            </a:r>
            <a:endParaRPr lang="en-US" sz="1000" dirty="0"/>
          </a:p>
          <a:p>
            <a:pPr algn="just"/>
            <a:r>
              <a:rPr lang="en-US" sz="1000" dirty="0"/>
              <a:t>import pandas as </a:t>
            </a:r>
            <a:r>
              <a:rPr lang="en-US" sz="1000" dirty="0" err="1"/>
              <a:t>pd</a:t>
            </a:r>
            <a:endParaRPr lang="en-US" sz="1000" dirty="0"/>
          </a:p>
          <a:p>
            <a:pPr algn="just"/>
            <a:endParaRPr lang="en-US" sz="1000" dirty="0"/>
          </a:p>
          <a:p>
            <a:pPr algn="just"/>
            <a:r>
              <a:rPr lang="en-US" sz="1000" dirty="0" err="1"/>
              <a:t>df</a:t>
            </a:r>
            <a:r>
              <a:rPr lang="en-US" sz="1000" dirty="0"/>
              <a:t> = </a:t>
            </a:r>
            <a:r>
              <a:rPr lang="en-US" sz="1000" dirty="0" err="1"/>
              <a:t>pd.DataFrame</a:t>
            </a:r>
            <a:r>
              <a:rPr lang="en-US" sz="1000" dirty="0"/>
              <a:t>({'y': [6, 8, 12, 14, 14, 15, 17, 22, 24, 23],</a:t>
            </a:r>
          </a:p>
          <a:p>
            <a:pPr algn="just"/>
            <a:r>
              <a:rPr lang="en-US" sz="1000" dirty="0"/>
              <a:t>                   'x1': [2, 5, 4, 3, 4, 6, 7, 5, 8, 9],</a:t>
            </a:r>
          </a:p>
          <a:p>
            <a:pPr algn="just"/>
            <a:r>
              <a:rPr lang="en-US" sz="1000" dirty="0"/>
              <a:t>                   'x2': [14, 12, 12, 13, 7, 8, 7, 4, 6, 5]})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/>
              <a:t>print(</a:t>
            </a:r>
            <a:r>
              <a:rPr lang="en-US" sz="1000" dirty="0" err="1"/>
              <a:t>df</a:t>
            </a:r>
            <a:r>
              <a:rPr lang="en-US" sz="1000" dirty="0"/>
              <a:t>)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/>
              <a:t>#define predictor and response variables</a:t>
            </a:r>
          </a:p>
          <a:p>
            <a:pPr algn="just"/>
            <a:r>
              <a:rPr lang="en-US" sz="1000" dirty="0"/>
              <a:t>X = </a:t>
            </a:r>
            <a:r>
              <a:rPr lang="en-US" sz="1000" dirty="0" err="1"/>
              <a:t>df</a:t>
            </a:r>
            <a:r>
              <a:rPr lang="en-US" sz="1000" dirty="0"/>
              <a:t>[['x1', 'x2']]</a:t>
            </a:r>
          </a:p>
          <a:p>
            <a:pPr algn="just"/>
            <a:r>
              <a:rPr lang="en-US" sz="1000" dirty="0"/>
              <a:t>y = </a:t>
            </a:r>
            <a:r>
              <a:rPr lang="en-US" sz="1000" dirty="0" err="1"/>
              <a:t>df</a:t>
            </a:r>
            <a:r>
              <a:rPr lang="en-US" sz="1000" dirty="0"/>
              <a:t>['y']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/>
              <a:t>#define cross-validation method to use</a:t>
            </a:r>
          </a:p>
          <a:p>
            <a:pPr algn="just"/>
            <a:r>
              <a:rPr lang="en-US" sz="1000" dirty="0"/>
              <a:t># cv = </a:t>
            </a:r>
            <a:r>
              <a:rPr lang="en-US" sz="1000" dirty="0" err="1"/>
              <a:t>KFold</a:t>
            </a:r>
            <a:r>
              <a:rPr lang="en-US" sz="1000" dirty="0"/>
              <a:t>(</a:t>
            </a:r>
            <a:r>
              <a:rPr lang="en-US" sz="1000" dirty="0" err="1"/>
              <a:t>n_splits</a:t>
            </a:r>
            <a:r>
              <a:rPr lang="en-US" sz="1000" dirty="0"/>
              <a:t>=10, </a:t>
            </a:r>
            <a:r>
              <a:rPr lang="en-US" sz="1000" dirty="0" err="1"/>
              <a:t>random_state</a:t>
            </a:r>
            <a:r>
              <a:rPr lang="en-US" sz="1000" dirty="0"/>
              <a:t>=1, shuffle=True)</a:t>
            </a:r>
          </a:p>
          <a:p>
            <a:pPr algn="just"/>
            <a:r>
              <a:rPr lang="en-US" sz="1000" dirty="0"/>
              <a:t>cv = </a:t>
            </a:r>
            <a:r>
              <a:rPr lang="en-US" sz="1000" dirty="0" err="1"/>
              <a:t>KFold</a:t>
            </a:r>
            <a:r>
              <a:rPr lang="en-US" sz="1000" dirty="0"/>
              <a:t>(</a:t>
            </a:r>
            <a:r>
              <a:rPr lang="en-US" sz="1000" dirty="0" err="1"/>
              <a:t>n_splits</a:t>
            </a:r>
            <a:r>
              <a:rPr lang="en-US" sz="1000" dirty="0"/>
              <a:t>=10)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/>
              <a:t>#build multiple linear regression model</a:t>
            </a:r>
          </a:p>
          <a:p>
            <a:pPr algn="just"/>
            <a:r>
              <a:rPr lang="en-US" sz="1000" dirty="0"/>
              <a:t>model = </a:t>
            </a:r>
            <a:r>
              <a:rPr lang="en-US" sz="1000" dirty="0" err="1"/>
              <a:t>LinearRegression</a:t>
            </a:r>
            <a:r>
              <a:rPr lang="en-US" sz="1000" dirty="0"/>
              <a:t>()</a:t>
            </a:r>
          </a:p>
          <a:p>
            <a:pPr algn="just"/>
            <a:r>
              <a:rPr lang="en-US" sz="1000" dirty="0"/>
              <a:t>#use k-fold CV to evaluate model</a:t>
            </a:r>
          </a:p>
          <a:p>
            <a:pPr algn="just"/>
            <a:r>
              <a:rPr lang="en-US" sz="1000" dirty="0"/>
              <a:t>scores = </a:t>
            </a:r>
            <a:r>
              <a:rPr lang="en-US" sz="1000" dirty="0" err="1"/>
              <a:t>cross_val_score</a:t>
            </a:r>
            <a:r>
              <a:rPr lang="en-US" sz="1000" dirty="0"/>
              <a:t>(model, X, y, scoring='</a:t>
            </a:r>
            <a:r>
              <a:rPr lang="en-US" sz="1000" dirty="0" err="1"/>
              <a:t>neg_mean_absolute_error',cv</a:t>
            </a:r>
            <a:r>
              <a:rPr lang="en-US" sz="1000" dirty="0"/>
              <a:t>=cv, </a:t>
            </a:r>
            <a:r>
              <a:rPr lang="en-US" sz="1000" dirty="0" err="1"/>
              <a:t>n_jobs</a:t>
            </a:r>
            <a:r>
              <a:rPr lang="en-US" sz="1000" dirty="0"/>
              <a:t>=-1)</a:t>
            </a:r>
          </a:p>
          <a:p>
            <a:pPr algn="just"/>
            <a:r>
              <a:rPr lang="en-US" sz="1000" dirty="0"/>
              <a:t>#view mean absolute error</a:t>
            </a:r>
          </a:p>
          <a:p>
            <a:pPr algn="just"/>
            <a:r>
              <a:rPr lang="en-US" sz="1000" dirty="0" err="1"/>
              <a:t>mae</a:t>
            </a:r>
            <a:r>
              <a:rPr lang="en-US" sz="1000" dirty="0"/>
              <a:t>= mean(absolute(scores))        </a:t>
            </a:r>
          </a:p>
          <a:p>
            <a:pPr algn="just"/>
            <a:r>
              <a:rPr lang="en-US" sz="1000" dirty="0"/>
              <a:t>print("MSE = ", </a:t>
            </a:r>
            <a:r>
              <a:rPr lang="en-US" sz="1000" dirty="0" err="1"/>
              <a:t>mae</a:t>
            </a:r>
            <a:r>
              <a:rPr lang="en-US" sz="1000" dirty="0"/>
              <a:t>)</a:t>
            </a:r>
          </a:p>
          <a:p>
            <a:pPr algn="just"/>
            <a:endParaRPr lang="en-US" sz="1000" dirty="0"/>
          </a:p>
          <a:p>
            <a:pPr algn="just"/>
            <a:endParaRPr lang="en-US" sz="1000" dirty="0"/>
          </a:p>
          <a:p>
            <a:pPr algn="just"/>
            <a:r>
              <a:rPr lang="en-US" sz="1000" dirty="0"/>
              <a:t>print("Scores = ", scores)</a:t>
            </a:r>
            <a:endParaRPr lang="en-IN" sz="10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127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err="1"/>
              <a:t>Kfold</a:t>
            </a:r>
            <a:r>
              <a:rPr lang="en-US" b="1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b="1" dirty="0"/>
              <a:t>K-Folds cross-validator</a:t>
            </a:r>
          </a:p>
          <a:p>
            <a:r>
              <a:rPr lang="en-US" dirty="0"/>
              <a:t>Provides train/test indices to split data in train/test sets.</a:t>
            </a:r>
          </a:p>
          <a:p>
            <a:r>
              <a:rPr lang="en-US" dirty="0"/>
              <a:t>Split dataset into k consecutive folds (without shuffling by default).</a:t>
            </a:r>
          </a:p>
          <a:p>
            <a:r>
              <a:rPr lang="en-US" dirty="0"/>
              <a:t>Each fold is then used once as a validation while the k - 1 </a:t>
            </a:r>
          </a:p>
          <a:p>
            <a:pPr marL="0" indent="0">
              <a:buNone/>
            </a:pPr>
            <a:r>
              <a:rPr lang="en-US" dirty="0"/>
              <a:t>	remaining folds form the training set.</a:t>
            </a:r>
          </a:p>
          <a:p>
            <a:r>
              <a:rPr lang="en-US" dirty="0"/>
              <a:t>Example</a:t>
            </a:r>
          </a:p>
          <a:p>
            <a:r>
              <a:rPr lang="en-US" b="1" dirty="0"/>
              <a:t>cv = </a:t>
            </a:r>
            <a:r>
              <a:rPr lang="en-US" b="1" dirty="0" err="1"/>
              <a:t>KFold</a:t>
            </a:r>
            <a:r>
              <a:rPr lang="en-US" b="1" dirty="0"/>
              <a:t>(</a:t>
            </a:r>
            <a:r>
              <a:rPr lang="en-US" b="1" dirty="0" err="1"/>
              <a:t>n_splits</a:t>
            </a:r>
            <a:r>
              <a:rPr lang="en-US" b="1" dirty="0"/>
              <a:t>=10, </a:t>
            </a:r>
            <a:r>
              <a:rPr lang="en-US" b="1" dirty="0" err="1"/>
              <a:t>random_state</a:t>
            </a:r>
            <a:r>
              <a:rPr lang="en-US" b="1" dirty="0"/>
              <a:t>=1, shuffle=True)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9017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Validation: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‘</a:t>
            </a:r>
            <a:r>
              <a:rPr lang="en-IN" i="1" dirty="0"/>
              <a:t>Machine Learning is about making predictions.</a:t>
            </a:r>
            <a:r>
              <a:rPr lang="en-IN" dirty="0"/>
              <a:t>’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These predictions come up after assorted processes like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Data Preparation,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Choosing a Model,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Training the Model,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Parameter Tuning,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Model Validation, etc.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6951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 err="1"/>
              <a:t>Kfold</a:t>
            </a:r>
            <a:r>
              <a:rPr lang="en-US" b="1" dirty="0"/>
              <a:t>() Function : Parameters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cv = </a:t>
            </a:r>
            <a:r>
              <a:rPr lang="en-US" dirty="0" err="1"/>
              <a:t>KFold</a:t>
            </a:r>
            <a:r>
              <a:rPr lang="en-US" dirty="0"/>
              <a:t>(</a:t>
            </a:r>
            <a:r>
              <a:rPr lang="en-US" dirty="0" err="1"/>
              <a:t>n_splits</a:t>
            </a:r>
            <a:r>
              <a:rPr lang="en-US" dirty="0"/>
              <a:t>=10, </a:t>
            </a:r>
            <a:r>
              <a:rPr lang="en-US" dirty="0" err="1"/>
              <a:t>random_state</a:t>
            </a:r>
            <a:r>
              <a:rPr lang="en-US" dirty="0"/>
              <a:t>=1, shuffle=True)</a:t>
            </a:r>
          </a:p>
          <a:p>
            <a:r>
              <a:rPr lang="en-US" b="1" dirty="0"/>
              <a:t>Number of folds</a:t>
            </a:r>
            <a:r>
              <a:rPr lang="en-US" dirty="0"/>
              <a:t>. Must be at least 2.</a:t>
            </a:r>
            <a:br>
              <a:rPr lang="en-US" dirty="0"/>
            </a:br>
            <a:r>
              <a:rPr lang="en-US" b="1" dirty="0" err="1"/>
              <a:t>random_state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RandomState</a:t>
            </a:r>
            <a:r>
              <a:rPr lang="en-US" dirty="0"/>
              <a:t> instance or None, </a:t>
            </a:r>
          </a:p>
          <a:p>
            <a:r>
              <a:rPr lang="en-US" dirty="0"/>
              <a:t>default=None</a:t>
            </a:r>
          </a:p>
          <a:p>
            <a:r>
              <a:rPr lang="en-US" dirty="0"/>
              <a:t>When shuffle is True, </a:t>
            </a:r>
            <a:r>
              <a:rPr lang="en-US" dirty="0" err="1"/>
              <a:t>random_state</a:t>
            </a:r>
            <a:r>
              <a:rPr lang="en-US" dirty="0"/>
              <a:t> affects the ordering of the indices, which controls the randomness of each fold.</a:t>
            </a:r>
          </a:p>
          <a:p>
            <a:r>
              <a:rPr lang="en-US" b="1" dirty="0"/>
              <a:t>Shuffle</a:t>
            </a:r>
            <a:r>
              <a:rPr lang="en-US" dirty="0"/>
              <a:t> : bool, default=False</a:t>
            </a:r>
          </a:p>
          <a:p>
            <a:r>
              <a:rPr lang="en-US" dirty="0"/>
              <a:t>shuffle the data before splitting into batches.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9730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1" y="945632"/>
            <a:ext cx="11251194" cy="57094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9693" y="114635"/>
            <a:ext cx="92510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from </a:t>
            </a:r>
            <a:r>
              <a:rPr lang="en-IN" sz="2800" dirty="0" err="1"/>
              <a:t>sklearn.model_selection</a:t>
            </a:r>
            <a:r>
              <a:rPr lang="en-IN" sz="2800" dirty="0"/>
              <a:t> import </a:t>
            </a:r>
            <a:r>
              <a:rPr lang="en-IN" sz="2800" dirty="0" err="1"/>
              <a:t>Kfold</a:t>
            </a:r>
            <a:endParaRPr lang="en-IN" sz="2800" dirty="0"/>
          </a:p>
          <a:p>
            <a:r>
              <a:rPr lang="en-IN" sz="2000" dirty="0"/>
              <a:t>https://scikit-learn.org/stable/modules/generated/sklearn.model_selection.KFold.html</a:t>
            </a:r>
          </a:p>
        </p:txBody>
      </p:sp>
    </p:spTree>
    <p:extLst>
      <p:ext uri="{BB962C8B-B14F-4D97-AF65-F5344CB8AC3E}">
        <p14:creationId xmlns:p14="http://schemas.microsoft.com/office/powerpoint/2010/main" val="3770026711"/>
      </p:ext>
    </p:extLst>
  </p:cSld>
  <p:clrMapOvr>
    <a:masterClrMapping/>
  </p:clrMapOvr>
  <p:transition spd="slow">
    <p:wipe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001" y="831072"/>
            <a:ext cx="11032507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from </a:t>
            </a:r>
            <a:r>
              <a:rPr lang="en-IN" sz="3600" dirty="0" err="1"/>
              <a:t>sklearn.model_selection</a:t>
            </a:r>
            <a:r>
              <a:rPr lang="en-IN" sz="3600" dirty="0"/>
              <a:t> import </a:t>
            </a:r>
            <a:r>
              <a:rPr lang="en-IN" sz="3600" dirty="0" err="1"/>
              <a:t>Kfold</a:t>
            </a:r>
            <a:endParaRPr lang="en-IN" sz="3600" dirty="0"/>
          </a:p>
          <a:p>
            <a:endParaRPr lang="en-US" sz="2800" b="1" dirty="0"/>
          </a:p>
          <a:p>
            <a:r>
              <a:rPr lang="en-US" sz="2800" dirty="0"/>
              <a:t>Official Documentation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IN" sz="2400" dirty="0"/>
              <a:t>https://scikit-learn.org/stable/modules/generated/sklearn.model_selection.KFold.html</a:t>
            </a:r>
          </a:p>
        </p:txBody>
      </p:sp>
    </p:spTree>
    <p:extLst>
      <p:ext uri="{BB962C8B-B14F-4D97-AF65-F5344CB8AC3E}">
        <p14:creationId xmlns:p14="http://schemas.microsoft.com/office/powerpoint/2010/main" val="3078054673"/>
      </p:ext>
    </p:extLst>
  </p:cSld>
  <p:clrMapOvr>
    <a:masterClrMapping/>
  </p:clrMapOvr>
  <p:transition spd="slow">
    <p:wipe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 err="1"/>
              <a:t>cross_val_score</a:t>
            </a:r>
            <a:r>
              <a:rPr lang="en-US" b="1" dirty="0"/>
              <a:t>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/>
              <a:t>Evaluate a score by cross-validation.</a:t>
            </a:r>
          </a:p>
          <a:p>
            <a:r>
              <a:rPr lang="en-US" dirty="0"/>
              <a:t>General Form </a:t>
            </a:r>
            <a:endParaRPr lang="en-IN" dirty="0"/>
          </a:p>
          <a:p>
            <a:r>
              <a:rPr lang="en-IN" dirty="0" err="1"/>
              <a:t>sklearn.model_selection.</a:t>
            </a:r>
            <a:r>
              <a:rPr lang="en-IN" b="1" dirty="0" err="1"/>
              <a:t>cross_val_score</a:t>
            </a:r>
            <a:r>
              <a:rPr lang="en-IN" dirty="0"/>
              <a:t>(</a:t>
            </a:r>
            <a:r>
              <a:rPr lang="en-IN" i="1" dirty="0"/>
              <a:t>estimator</a:t>
            </a:r>
            <a:r>
              <a:rPr lang="en-IN" dirty="0"/>
              <a:t>, </a:t>
            </a:r>
            <a:r>
              <a:rPr lang="en-IN" i="1" dirty="0"/>
              <a:t>X</a:t>
            </a:r>
            <a:r>
              <a:rPr lang="en-IN" dirty="0"/>
              <a:t>, </a:t>
            </a:r>
            <a:r>
              <a:rPr lang="en-IN" i="1" dirty="0"/>
              <a:t>y=None</a:t>
            </a:r>
            <a:r>
              <a:rPr lang="en-IN" dirty="0"/>
              <a:t>, </a:t>
            </a:r>
            <a:r>
              <a:rPr lang="en-IN" i="1" dirty="0"/>
              <a:t>*</a:t>
            </a:r>
            <a:r>
              <a:rPr lang="en-IN" dirty="0"/>
              <a:t>, </a:t>
            </a:r>
            <a:r>
              <a:rPr lang="en-IN" i="1" dirty="0"/>
              <a:t>groups=None</a:t>
            </a:r>
            <a:r>
              <a:rPr lang="en-IN" dirty="0"/>
              <a:t>, </a:t>
            </a:r>
            <a:r>
              <a:rPr lang="en-IN" i="1" dirty="0"/>
              <a:t>scoring=None</a:t>
            </a:r>
            <a:r>
              <a:rPr lang="en-IN" dirty="0"/>
              <a:t>, </a:t>
            </a:r>
            <a:r>
              <a:rPr lang="en-IN" i="1" dirty="0"/>
              <a:t>cv=None</a:t>
            </a:r>
            <a:r>
              <a:rPr lang="en-IN" dirty="0"/>
              <a:t>, </a:t>
            </a:r>
            <a:r>
              <a:rPr lang="en-IN" i="1" dirty="0" err="1"/>
              <a:t>n_jobs</a:t>
            </a:r>
            <a:r>
              <a:rPr lang="en-IN" i="1" dirty="0"/>
              <a:t>=None</a:t>
            </a:r>
            <a:r>
              <a:rPr lang="en-IN" dirty="0"/>
              <a:t>, </a:t>
            </a:r>
            <a:r>
              <a:rPr lang="en-IN" i="1" dirty="0"/>
              <a:t>verbose=0</a:t>
            </a:r>
            <a:r>
              <a:rPr lang="en-IN" dirty="0"/>
              <a:t>, </a:t>
            </a:r>
            <a:r>
              <a:rPr lang="en-IN" i="1" dirty="0" err="1"/>
              <a:t>fit_params</a:t>
            </a:r>
            <a:r>
              <a:rPr lang="en-IN" i="1" dirty="0"/>
              <a:t>=None</a:t>
            </a:r>
            <a:r>
              <a:rPr lang="en-IN" dirty="0"/>
              <a:t>, </a:t>
            </a:r>
            <a:r>
              <a:rPr lang="en-IN" i="1" dirty="0" err="1"/>
              <a:t>pre_dispatch</a:t>
            </a:r>
            <a:r>
              <a:rPr lang="en-IN" i="1" dirty="0"/>
              <a:t>='2*</a:t>
            </a:r>
            <a:r>
              <a:rPr lang="en-IN" i="1" dirty="0" err="1"/>
              <a:t>n_jobs</a:t>
            </a:r>
            <a:r>
              <a:rPr lang="en-IN" i="1" dirty="0"/>
              <a:t>'</a:t>
            </a:r>
            <a:r>
              <a:rPr lang="en-IN" dirty="0"/>
              <a:t>, </a:t>
            </a:r>
            <a:r>
              <a:rPr lang="en-IN" i="1" dirty="0" err="1"/>
              <a:t>error_score</a:t>
            </a:r>
            <a:r>
              <a:rPr lang="en-IN" i="1" dirty="0"/>
              <a:t>=nan</a:t>
            </a:r>
            <a:r>
              <a:rPr lang="en-IN" dirty="0"/>
              <a:t>)</a:t>
            </a:r>
          </a:p>
          <a:p>
            <a:endParaRPr lang="en-US" dirty="0"/>
          </a:p>
          <a:p>
            <a:r>
              <a:rPr lang="en-US" dirty="0"/>
              <a:t>scores = </a:t>
            </a:r>
            <a:r>
              <a:rPr lang="en-US" dirty="0" err="1"/>
              <a:t>cross_val_score</a:t>
            </a:r>
            <a:r>
              <a:rPr lang="en-US" dirty="0"/>
              <a:t>(model, X, y, </a:t>
            </a:r>
          </a:p>
          <a:p>
            <a:r>
              <a:rPr lang="en-US" dirty="0"/>
              <a:t>	scoring='</a:t>
            </a:r>
            <a:r>
              <a:rPr lang="en-US" dirty="0" err="1"/>
              <a:t>neg_mean_absolute_error',cv</a:t>
            </a:r>
            <a:r>
              <a:rPr lang="en-US" dirty="0"/>
              <a:t>=cv, </a:t>
            </a:r>
            <a:r>
              <a:rPr lang="en-US" dirty="0" err="1"/>
              <a:t>n_jobs</a:t>
            </a:r>
            <a:r>
              <a:rPr lang="en-US" dirty="0"/>
              <a:t>=-1)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3197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 err="1"/>
              <a:t>cross_val_score</a:t>
            </a:r>
            <a:r>
              <a:rPr lang="en-US" b="1" dirty="0"/>
              <a:t>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dirty="0"/>
              <a:t>Evaluate a score by cross-validation.</a:t>
            </a:r>
          </a:p>
          <a:p>
            <a:r>
              <a:rPr lang="en-US" dirty="0"/>
              <a:t>General Form </a:t>
            </a:r>
            <a:endParaRPr lang="en-IN" dirty="0"/>
          </a:p>
          <a:p>
            <a:r>
              <a:rPr lang="en-IN" dirty="0" err="1"/>
              <a:t>sklearn.model_selection.</a:t>
            </a:r>
            <a:r>
              <a:rPr lang="en-IN" b="1" dirty="0" err="1"/>
              <a:t>cross_val_score</a:t>
            </a:r>
            <a:r>
              <a:rPr lang="en-IN" dirty="0"/>
              <a:t>(</a:t>
            </a:r>
            <a:r>
              <a:rPr lang="en-IN" i="1" dirty="0"/>
              <a:t>estimator</a:t>
            </a:r>
            <a:r>
              <a:rPr lang="en-IN" dirty="0"/>
              <a:t>, </a:t>
            </a:r>
            <a:r>
              <a:rPr lang="en-IN" i="1" dirty="0"/>
              <a:t>X</a:t>
            </a:r>
            <a:r>
              <a:rPr lang="en-IN" dirty="0"/>
              <a:t>, </a:t>
            </a:r>
            <a:r>
              <a:rPr lang="en-IN" i="1" dirty="0"/>
              <a:t>y=None</a:t>
            </a:r>
            <a:r>
              <a:rPr lang="en-IN" dirty="0"/>
              <a:t>, </a:t>
            </a:r>
            <a:r>
              <a:rPr lang="en-IN" i="1" dirty="0"/>
              <a:t>*</a:t>
            </a:r>
            <a:r>
              <a:rPr lang="en-IN" dirty="0"/>
              <a:t>, </a:t>
            </a:r>
            <a:r>
              <a:rPr lang="en-IN" i="1" dirty="0"/>
              <a:t>groups=None</a:t>
            </a:r>
            <a:r>
              <a:rPr lang="en-IN" dirty="0"/>
              <a:t>, </a:t>
            </a:r>
            <a:r>
              <a:rPr lang="en-IN" i="1" dirty="0"/>
              <a:t>scoring=None</a:t>
            </a:r>
            <a:r>
              <a:rPr lang="en-IN" dirty="0"/>
              <a:t>, </a:t>
            </a:r>
            <a:r>
              <a:rPr lang="en-IN" i="1" dirty="0"/>
              <a:t>cv=None</a:t>
            </a:r>
            <a:r>
              <a:rPr lang="en-IN" dirty="0"/>
              <a:t>, </a:t>
            </a:r>
            <a:r>
              <a:rPr lang="en-IN" i="1" dirty="0" err="1"/>
              <a:t>n_jobs</a:t>
            </a:r>
            <a:r>
              <a:rPr lang="en-IN" i="1" dirty="0"/>
              <a:t>=None</a:t>
            </a:r>
            <a:r>
              <a:rPr lang="en-IN" dirty="0"/>
              <a:t>, </a:t>
            </a:r>
            <a:r>
              <a:rPr lang="en-IN" i="1" dirty="0"/>
              <a:t>verbose=0</a:t>
            </a:r>
            <a:r>
              <a:rPr lang="en-IN" dirty="0"/>
              <a:t>, </a:t>
            </a:r>
            <a:r>
              <a:rPr lang="en-IN" i="1" dirty="0" err="1"/>
              <a:t>fit_params</a:t>
            </a:r>
            <a:r>
              <a:rPr lang="en-IN" i="1" dirty="0"/>
              <a:t>=None</a:t>
            </a:r>
            <a:r>
              <a:rPr lang="en-IN" dirty="0"/>
              <a:t>, </a:t>
            </a:r>
            <a:r>
              <a:rPr lang="en-IN" i="1" dirty="0" err="1"/>
              <a:t>pre_dispatch</a:t>
            </a:r>
            <a:r>
              <a:rPr lang="en-IN" i="1" dirty="0"/>
              <a:t>='2*</a:t>
            </a:r>
            <a:r>
              <a:rPr lang="en-IN" i="1" dirty="0" err="1"/>
              <a:t>n_jobs</a:t>
            </a:r>
            <a:r>
              <a:rPr lang="en-IN" i="1" dirty="0"/>
              <a:t>'</a:t>
            </a:r>
            <a:r>
              <a:rPr lang="en-IN" dirty="0"/>
              <a:t>, </a:t>
            </a:r>
            <a:r>
              <a:rPr lang="en-IN" i="1" dirty="0" err="1"/>
              <a:t>error_score</a:t>
            </a:r>
            <a:r>
              <a:rPr lang="en-IN" i="1" dirty="0"/>
              <a:t>=nan</a:t>
            </a:r>
            <a:r>
              <a:rPr lang="en-IN" dirty="0"/>
              <a:t>)</a:t>
            </a:r>
          </a:p>
          <a:p>
            <a:endParaRPr lang="en-US" dirty="0"/>
          </a:p>
          <a:p>
            <a:r>
              <a:rPr lang="en-US" dirty="0"/>
              <a:t>scores = </a:t>
            </a:r>
            <a:r>
              <a:rPr lang="en-US" dirty="0" err="1"/>
              <a:t>cross_val_score</a:t>
            </a:r>
            <a:r>
              <a:rPr lang="en-US" dirty="0"/>
              <a:t>(model, X, y, </a:t>
            </a:r>
          </a:p>
          <a:p>
            <a:r>
              <a:rPr lang="en-US" dirty="0"/>
              <a:t>	scoring='</a:t>
            </a:r>
            <a:r>
              <a:rPr lang="en-US" dirty="0" err="1"/>
              <a:t>neg_mean_absolute_error',cv</a:t>
            </a:r>
            <a:r>
              <a:rPr lang="en-US" dirty="0"/>
              <a:t>=cv, </a:t>
            </a:r>
            <a:r>
              <a:rPr lang="en-US" dirty="0" err="1"/>
              <a:t>n_jobs</a:t>
            </a:r>
            <a:r>
              <a:rPr lang="en-US" dirty="0"/>
              <a:t>=-1)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5868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 err="1"/>
              <a:t>cross_val_score</a:t>
            </a:r>
            <a:r>
              <a:rPr lang="en-US" b="1" dirty="0"/>
              <a:t>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estimator</a:t>
            </a:r>
            <a:r>
              <a:rPr lang="en-US" dirty="0"/>
              <a:t> : estimator object</a:t>
            </a:r>
          </a:p>
          <a:p>
            <a:pPr algn="just"/>
            <a:r>
              <a:rPr lang="en-US" dirty="0"/>
              <a:t>The object to use to fit the data.</a:t>
            </a:r>
          </a:p>
          <a:p>
            <a:pPr algn="just"/>
            <a:r>
              <a:rPr lang="en-US" b="1" dirty="0" err="1"/>
              <a:t>Xarray</a:t>
            </a:r>
            <a:r>
              <a:rPr lang="en-US" b="1" dirty="0"/>
              <a:t>- </a:t>
            </a:r>
            <a:r>
              <a:rPr lang="en-US" dirty="0"/>
              <a:t>The data to fit. </a:t>
            </a:r>
          </a:p>
          <a:p>
            <a:pPr algn="just"/>
            <a:r>
              <a:rPr lang="en-US" dirty="0" err="1"/>
              <a:t>yarray</a:t>
            </a:r>
            <a:r>
              <a:rPr lang="en-US" dirty="0"/>
              <a:t>- The target variable to try to predict in the case of supervised learning.</a:t>
            </a:r>
          </a:p>
          <a:p>
            <a:pPr algn="just"/>
            <a:r>
              <a:rPr lang="en-US" b="1" dirty="0"/>
              <a:t>scoring</a:t>
            </a:r>
            <a:r>
              <a:rPr lang="en-US" dirty="0"/>
              <a:t> : </a:t>
            </a:r>
            <a:r>
              <a:rPr lang="en-US" dirty="0" err="1"/>
              <a:t>str</a:t>
            </a:r>
            <a:r>
              <a:rPr lang="en-US" dirty="0"/>
              <a:t>  , A </a:t>
            </a:r>
            <a:r>
              <a:rPr lang="en-US" dirty="0" err="1"/>
              <a:t>str</a:t>
            </a:r>
            <a:r>
              <a:rPr lang="en-US" dirty="0"/>
              <a:t> or a scorer callable object</a:t>
            </a:r>
          </a:p>
          <a:p>
            <a:pPr algn="just"/>
            <a:r>
              <a:rPr lang="en-US" b="1" dirty="0"/>
              <a:t>cv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, cross-validation generator or an </a:t>
            </a:r>
            <a:r>
              <a:rPr lang="en-US" dirty="0" err="1"/>
              <a:t>iterable</a:t>
            </a:r>
            <a:endParaRPr lang="en-US" dirty="0"/>
          </a:p>
          <a:p>
            <a:pPr algn="just"/>
            <a:r>
              <a:rPr lang="en-US" dirty="0"/>
              <a:t>Determines the cross-validation splitting strategy. 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2925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 err="1"/>
              <a:t>cross_val_score</a:t>
            </a:r>
            <a:r>
              <a:rPr lang="en-US" b="1" dirty="0"/>
              <a:t>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n_jobs</a:t>
            </a:r>
            <a:r>
              <a:rPr lang="en-US" b="1" dirty="0"/>
              <a:t> : </a:t>
            </a:r>
          </a:p>
          <a:p>
            <a:pPr algn="just"/>
            <a:r>
              <a:rPr lang="en-US" dirty="0" err="1"/>
              <a:t>int</a:t>
            </a:r>
            <a:r>
              <a:rPr lang="en-US" dirty="0"/>
              <a:t>, default=None</a:t>
            </a:r>
          </a:p>
          <a:p>
            <a:pPr algn="just"/>
            <a:r>
              <a:rPr lang="en-US" dirty="0"/>
              <a:t>Number of jobs to run in parallel. </a:t>
            </a:r>
          </a:p>
          <a:p>
            <a:pPr algn="just"/>
            <a:r>
              <a:rPr lang="en-US" dirty="0"/>
              <a:t>-1 means using all processors.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8289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001" y="831072"/>
            <a:ext cx="1031359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from </a:t>
            </a:r>
            <a:r>
              <a:rPr lang="en-IN" sz="2800" b="1" dirty="0" err="1"/>
              <a:t>sklearn.model_selection</a:t>
            </a:r>
            <a:r>
              <a:rPr lang="en-IN" sz="2800" b="1" dirty="0"/>
              <a:t> import </a:t>
            </a:r>
            <a:r>
              <a:rPr lang="en-IN" sz="2800" b="1" dirty="0" err="1"/>
              <a:t>cross_val_score</a:t>
            </a:r>
            <a:endParaRPr lang="en-IN" sz="2800" b="1" dirty="0"/>
          </a:p>
          <a:p>
            <a:endParaRPr lang="en-US" sz="2800" b="1" dirty="0"/>
          </a:p>
          <a:p>
            <a:r>
              <a:rPr lang="en-US" sz="2800" dirty="0"/>
              <a:t>Official Documentation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IN" sz="2000" dirty="0"/>
              <a:t>https://scikit-learn.org/stable/modules/generated/sklearn.model_selection.cross_val_score.html</a:t>
            </a:r>
          </a:p>
        </p:txBody>
      </p:sp>
    </p:spTree>
    <p:extLst>
      <p:ext uri="{BB962C8B-B14F-4D97-AF65-F5344CB8AC3E}">
        <p14:creationId xmlns:p14="http://schemas.microsoft.com/office/powerpoint/2010/main" val="8722819"/>
      </p:ext>
    </p:extLst>
  </p:cSld>
  <p:clrMapOvr>
    <a:masterClrMapping/>
  </p:clrMapOvr>
  <p:transition spd="slow">
    <p:wipe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5" y="933253"/>
            <a:ext cx="11611314" cy="55984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403" y="95782"/>
            <a:ext cx="928343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from </a:t>
            </a:r>
            <a:r>
              <a:rPr lang="en-IN" sz="2800" b="1" dirty="0" err="1"/>
              <a:t>sklearn.model_selection</a:t>
            </a:r>
            <a:r>
              <a:rPr lang="en-IN" sz="2800" b="1" dirty="0"/>
              <a:t> import </a:t>
            </a:r>
            <a:r>
              <a:rPr lang="en-IN" sz="2800" b="1" dirty="0" err="1"/>
              <a:t>cross_val_score</a:t>
            </a:r>
            <a:endParaRPr lang="en-US" dirty="0"/>
          </a:p>
          <a:p>
            <a:r>
              <a:rPr lang="en-IN" dirty="0"/>
              <a:t>https://scikit-learn.org/stable/modules/generated/sklearn.model_selection.cross_val_score.html</a:t>
            </a:r>
          </a:p>
        </p:txBody>
      </p:sp>
    </p:spTree>
    <p:extLst>
      <p:ext uri="{BB962C8B-B14F-4D97-AF65-F5344CB8AC3E}">
        <p14:creationId xmlns:p14="http://schemas.microsoft.com/office/powerpoint/2010/main" val="354654493"/>
      </p:ext>
    </p:extLst>
  </p:cSld>
  <p:clrMapOvr>
    <a:masterClrMapping/>
  </p:clrMapOvr>
  <p:transition spd="slow">
    <p:wipe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>
                <a:hlinkClick r:id="rId2"/>
              </a:rPr>
              <a:t>https://www.statology.org/k-fold-cross-validation/</a:t>
            </a:r>
            <a:endParaRPr lang="en-IN" dirty="0"/>
          </a:p>
          <a:p>
            <a:pPr algn="just"/>
            <a:r>
              <a:rPr lang="en-US" b="1" u="sng" dirty="0">
                <a:hlinkClick r:id="rId3"/>
              </a:rPr>
              <a:t>https://www.javatpoint.com/cross-validation-in-machine-learning</a:t>
            </a:r>
            <a:endParaRPr lang="en-IN" dirty="0"/>
          </a:p>
          <a:p>
            <a:pPr algn="just"/>
            <a:endParaRPr lang="en-US" dirty="0"/>
          </a:p>
          <a:p>
            <a:pPr algn="just"/>
            <a:r>
              <a:rPr lang="en-IN" sz="2000" dirty="0">
                <a:hlinkClick r:id="rId4"/>
              </a:rPr>
              <a:t>https://scikit-learn.org/stable/modules/generated/sklearn.model_selection.KFold.html</a:t>
            </a:r>
            <a:endParaRPr lang="en-IN" sz="2000" dirty="0"/>
          </a:p>
          <a:p>
            <a:pPr algn="just"/>
            <a:r>
              <a:rPr lang="en-IN" sz="2000" dirty="0"/>
              <a:t>https://scikit-learn.org/stable/modules/generated/sklearn.model_selection.cross_val_score.html</a:t>
            </a:r>
          </a:p>
        </p:txBody>
      </p:sp>
      <p:pic>
        <p:nvPicPr>
          <p:cNvPr id="5" name="Picture 4"/>
          <p:cNvPicPr/>
          <p:nvPr/>
        </p:nvPicPr>
        <p:blipFill>
          <a:blip r:embed="rId5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7287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722715" y="393117"/>
            <a:ext cx="10542316" cy="52723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62458" y="322025"/>
            <a:ext cx="35637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Inter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endParaRPr lang="en-IN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8974"/>
      </p:ext>
    </p:extLst>
  </p:cSld>
  <p:clrMapOvr>
    <a:masterClrMapping/>
  </p:clrMapOvr>
  <p:transition spd="slow">
    <p:wipe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Regularization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Text</a:t>
            </a:r>
            <a:endParaRPr lang="en-IN" dirty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247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Regularization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b="1" dirty="0"/>
              <a:t>Overfitting</a:t>
            </a:r>
            <a:r>
              <a:rPr lang="en-US" dirty="0"/>
              <a:t> is a phenomenon that occurs when a Machine Learning model is constrained to the training set and not able to perform well on unseen data.</a:t>
            </a:r>
            <a:endParaRPr lang="en-IN" dirty="0"/>
          </a:p>
          <a:p>
            <a:r>
              <a:rPr lang="en-US" dirty="0"/>
              <a:t>That is when our model learns the noise in the training data as well. </a:t>
            </a:r>
          </a:p>
          <a:p>
            <a:r>
              <a:rPr lang="en-US" dirty="0"/>
              <a:t>This is the case when our model memorizes the training data instead of learning the patterns in it.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914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Regularization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Regularization is a technique used to reduce errors by fitting the function appropriately on the given training set and avoiding </a:t>
            </a:r>
            <a:r>
              <a:rPr lang="en-IN" b="1" dirty="0"/>
              <a:t>overfitting</a:t>
            </a:r>
            <a:r>
              <a:rPr lang="en-IN" dirty="0"/>
              <a:t>. 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5507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Regularization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The commonly used </a:t>
            </a:r>
            <a:r>
              <a:rPr lang="en-IN" u="sng" dirty="0">
                <a:hlinkClick r:id="rId2"/>
              </a:rPr>
              <a:t>regularization techniques</a:t>
            </a:r>
            <a:r>
              <a:rPr lang="en-IN" dirty="0"/>
              <a:t> are : </a:t>
            </a:r>
          </a:p>
          <a:p>
            <a:pPr lvl="0" fontAlgn="base"/>
            <a:r>
              <a:rPr lang="en-US" dirty="0"/>
              <a:t>Lasso Regularization – L1 Regularization</a:t>
            </a:r>
            <a:endParaRPr lang="en-IN" dirty="0"/>
          </a:p>
          <a:p>
            <a:pPr lvl="0" fontAlgn="base"/>
            <a:r>
              <a:rPr lang="en-US" dirty="0"/>
              <a:t>Ridge Regularization – L2 Regularization</a:t>
            </a:r>
            <a:endParaRPr lang="en-IN" dirty="0"/>
          </a:p>
          <a:p>
            <a:pPr lvl="0" fontAlgn="base"/>
            <a:r>
              <a:rPr lang="en-US" dirty="0"/>
              <a:t>Elastic Net Regularization – L1 and L2 Regularization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1902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fontAlgn="base"/>
            <a:r>
              <a:rPr lang="en-IN" b="1" dirty="0"/>
              <a:t>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IN" b="1" dirty="0"/>
              <a:t>LASSO (Least Absolute Shrinkage and Selection Operator)</a:t>
            </a:r>
            <a:endParaRPr lang="en-IN" dirty="0"/>
          </a:p>
          <a:p>
            <a:pPr algn="just" fontAlgn="base"/>
            <a:r>
              <a:rPr lang="en-IN" dirty="0"/>
              <a:t>A regression model which uses the L1 Regularization technique is called LASSO  regression. </a:t>
            </a:r>
          </a:p>
          <a:p>
            <a:pPr algn="just" fontAlgn="base"/>
            <a:r>
              <a:rPr lang="en-IN" b="1" dirty="0"/>
              <a:t>Lasso Regression</a:t>
            </a:r>
            <a:r>
              <a:rPr lang="en-IN" dirty="0"/>
              <a:t> adds the </a:t>
            </a:r>
            <a:r>
              <a:rPr lang="en-IN" i="1" dirty="0"/>
              <a:t>“absolute value of magnitude”</a:t>
            </a:r>
            <a:r>
              <a:rPr lang="en-IN" dirty="0"/>
              <a:t> of the coefficient as a penalty term to the loss function(L). </a:t>
            </a:r>
          </a:p>
          <a:p>
            <a:pPr algn="just" fontAlgn="base"/>
            <a:r>
              <a:rPr lang="en-IN" dirty="0"/>
              <a:t>Lasso regression also helps us achieve feature selection by penalizing the weights to approximately equal to zero if that feature does not serve any purpose in the model.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452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IN" b="1" dirty="0"/>
              <a:t>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endParaRPr lang="en-IN" i="1" dirty="0"/>
          </a:p>
          <a:p>
            <a:pPr fontAlgn="base"/>
            <a:endParaRPr lang="en-IN" i="1" dirty="0"/>
          </a:p>
          <a:p>
            <a:pPr fontAlgn="base"/>
            <a:endParaRPr lang="en-IN" i="1" dirty="0"/>
          </a:p>
          <a:p>
            <a:pPr fontAlgn="base"/>
            <a:r>
              <a:rPr lang="en-IN" i="1" dirty="0"/>
              <a:t>where,</a:t>
            </a:r>
            <a:endParaRPr lang="en-IN" dirty="0"/>
          </a:p>
          <a:p>
            <a:pPr lvl="0" fontAlgn="base"/>
            <a:r>
              <a:rPr lang="en-IN" b="1" i="1" dirty="0"/>
              <a:t>m</a:t>
            </a:r>
            <a:r>
              <a:rPr lang="en-IN" i="1" dirty="0"/>
              <a:t> – Number of Features</a:t>
            </a:r>
            <a:endParaRPr lang="en-IN" dirty="0"/>
          </a:p>
          <a:p>
            <a:pPr lvl="0" fontAlgn="base"/>
            <a:r>
              <a:rPr lang="en-IN" b="1" i="1" dirty="0"/>
              <a:t>n</a:t>
            </a:r>
            <a:r>
              <a:rPr lang="en-IN" i="1" dirty="0"/>
              <a:t> – Number of Examples</a:t>
            </a:r>
            <a:endParaRPr lang="en-IN" dirty="0"/>
          </a:p>
          <a:p>
            <a:pPr lvl="0" fontAlgn="base"/>
            <a:r>
              <a:rPr lang="en-IN" b="1" i="1" dirty="0" err="1"/>
              <a:t>y_i</a:t>
            </a:r>
            <a:r>
              <a:rPr lang="en-IN" i="1" dirty="0"/>
              <a:t> – Actual Target Value</a:t>
            </a:r>
            <a:endParaRPr lang="en-IN" dirty="0"/>
          </a:p>
          <a:p>
            <a:pPr lvl="0" fontAlgn="base"/>
            <a:r>
              <a:rPr lang="en-IN" b="1" i="1" dirty="0" err="1"/>
              <a:t>y_i</a:t>
            </a:r>
            <a:r>
              <a:rPr lang="en-IN" b="1" i="1" dirty="0"/>
              <a:t>(hat)</a:t>
            </a:r>
            <a:r>
              <a:rPr lang="en-IN" i="1" dirty="0"/>
              <a:t> – Predicted Target Value</a:t>
            </a:r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73544" y="1476601"/>
            <a:ext cx="9957854" cy="16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2373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fontAlgn="base"/>
            <a:r>
              <a:rPr lang="en-IN" b="1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 regression model that uses the </a:t>
            </a:r>
            <a:r>
              <a:rPr lang="en-IN" b="1" dirty="0"/>
              <a:t>L2 regularization</a:t>
            </a:r>
            <a:r>
              <a:rPr lang="en-IN" dirty="0"/>
              <a:t> technique is called </a:t>
            </a:r>
            <a:r>
              <a:rPr lang="en-IN" b="1" dirty="0"/>
              <a:t>Ridge regression</a:t>
            </a:r>
            <a:r>
              <a:rPr lang="en-IN" dirty="0"/>
              <a:t>. </a:t>
            </a:r>
          </a:p>
          <a:p>
            <a:pPr algn="just"/>
            <a:r>
              <a:rPr lang="en-IN" b="1" dirty="0"/>
              <a:t>Ridge regression</a:t>
            </a:r>
            <a:r>
              <a:rPr lang="en-IN" dirty="0"/>
              <a:t> adds the “</a:t>
            </a:r>
            <a:r>
              <a:rPr lang="en-IN" i="1" dirty="0"/>
              <a:t>squared magnitude</a:t>
            </a:r>
            <a:r>
              <a:rPr lang="en-IN" dirty="0"/>
              <a:t>” of the coefficient as a penalty term to the loss function(L).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14292" y="3569861"/>
            <a:ext cx="9030607" cy="252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70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fontAlgn="base"/>
            <a:r>
              <a:rPr lang="en-IN" b="1" dirty="0"/>
              <a:t>Elastic Net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This model is a combination of L1 as well as L2 regularization. </a:t>
            </a:r>
          </a:p>
          <a:p>
            <a:pPr fontAlgn="base"/>
            <a:r>
              <a:rPr lang="en-IN" dirty="0"/>
              <a:t>That implies that we add the absolute norm of the weights as well as the squared measure of the weights. </a:t>
            </a:r>
          </a:p>
          <a:p>
            <a:pPr fontAlgn="base"/>
            <a:r>
              <a:rPr lang="en-IN" dirty="0"/>
              <a:t>With the help of an extra </a:t>
            </a:r>
            <a:r>
              <a:rPr lang="en-IN" u="sng" dirty="0"/>
              <a:t>hyperparameter</a:t>
            </a:r>
            <a:r>
              <a:rPr lang="en-IN" dirty="0"/>
              <a:t> (Alpha) that controls the ratio of the L1 and L2 regularization.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65775" y="4050612"/>
            <a:ext cx="10193524" cy="23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94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IN" b="1" dirty="0"/>
              <a:t>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Key Difference between Ridge Regression and Lasso Regression</a:t>
            </a:r>
            <a:endParaRPr lang="en-IN" b="1" dirty="0"/>
          </a:p>
          <a:p>
            <a:pPr lvl="0"/>
            <a:r>
              <a:rPr lang="en-US" b="1" dirty="0"/>
              <a:t>Ridge regression</a:t>
            </a:r>
            <a:r>
              <a:rPr lang="en-US" dirty="0"/>
              <a:t> is mostly used to reduce the overfitting in the model, and it includes all the features present in the model.</a:t>
            </a:r>
          </a:p>
          <a:p>
            <a:pPr lvl="0"/>
            <a:r>
              <a:rPr lang="en-US" b="1" dirty="0"/>
              <a:t>Lasso regression</a:t>
            </a:r>
            <a:r>
              <a:rPr lang="en-US" dirty="0"/>
              <a:t> helps to reduce the </a:t>
            </a:r>
            <a:r>
              <a:rPr lang="en-US" u="sng" dirty="0"/>
              <a:t>overfitting</a:t>
            </a:r>
            <a:r>
              <a:rPr lang="en-US" dirty="0"/>
              <a:t> in the model as well as </a:t>
            </a:r>
            <a:r>
              <a:rPr lang="en-US" u="sng" dirty="0"/>
              <a:t>feature selection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1415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Regularization : Program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In this guide, you will learn how to implement the following linear regression models using </a:t>
            </a:r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Linear Regression</a:t>
            </a:r>
          </a:p>
          <a:p>
            <a:pPr algn="just"/>
            <a:r>
              <a:rPr lang="en-US" dirty="0"/>
              <a:t>Ridge Regression</a:t>
            </a:r>
          </a:p>
          <a:p>
            <a:pPr algn="just"/>
            <a:r>
              <a:rPr lang="en-US" dirty="0"/>
              <a:t>Lasso Regression</a:t>
            </a:r>
          </a:p>
          <a:p>
            <a:pPr algn="just"/>
            <a:r>
              <a:rPr lang="en-US" dirty="0"/>
              <a:t>Elastic Net Regression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https://www.pluralsight.com/guides/linear-lasso-ridge-regression-scikit-learn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6986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Validation: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b="1" i="1" dirty="0"/>
              <a:t>Model validation is the process that is carried out after Model Training where the trained model is evaluated with a testing data set. </a:t>
            </a:r>
          </a:p>
          <a:p>
            <a:pPr algn="just"/>
            <a:r>
              <a:rPr lang="en-IN" dirty="0"/>
              <a:t>The testing data may or may not be a chunk of the same data set from which the training set is procured.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0487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Regularization : Program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data used in this project was produced from US economic time series data.</a:t>
            </a:r>
          </a:p>
          <a:p>
            <a:pPr algn="just"/>
            <a:r>
              <a:rPr lang="en-US" dirty="0"/>
              <a:t>available from</a:t>
            </a:r>
          </a:p>
          <a:p>
            <a:pPr algn="just"/>
            <a:r>
              <a:rPr lang="en-US" dirty="0"/>
              <a:t>[https://www.kaggle.com/datasets/yeonseokcho/economicsdataset]</a:t>
            </a:r>
          </a:p>
          <a:p>
            <a:pPr algn="just"/>
            <a:r>
              <a:rPr lang="en-US" dirty="0"/>
              <a:t>The data contains 574 rows and 5 variables, as described below:</a:t>
            </a:r>
          </a:p>
          <a:p>
            <a:pPr algn="just"/>
            <a:r>
              <a:rPr lang="en-US" b="1" dirty="0" err="1"/>
              <a:t>psavert</a:t>
            </a:r>
            <a:r>
              <a:rPr lang="en-US" dirty="0"/>
              <a:t> - personal savings rate.</a:t>
            </a:r>
          </a:p>
          <a:p>
            <a:pPr algn="just"/>
            <a:r>
              <a:rPr lang="en-US" b="1" dirty="0" err="1"/>
              <a:t>pce</a:t>
            </a:r>
            <a:r>
              <a:rPr lang="en-US" dirty="0"/>
              <a:t> - personal consumption expenditures, in billions of dollars.</a:t>
            </a:r>
          </a:p>
          <a:p>
            <a:pPr algn="just"/>
            <a:r>
              <a:rPr lang="en-US" b="1" dirty="0" err="1"/>
              <a:t>uempmed</a:t>
            </a:r>
            <a:r>
              <a:rPr lang="en-US" dirty="0"/>
              <a:t> - median duration of unemployment, in weeks.</a:t>
            </a:r>
          </a:p>
          <a:p>
            <a:pPr algn="just"/>
            <a:r>
              <a:rPr lang="en-US" b="1" dirty="0"/>
              <a:t>pop</a:t>
            </a:r>
            <a:r>
              <a:rPr lang="en-US" dirty="0"/>
              <a:t> - total population, in thousands.</a:t>
            </a:r>
          </a:p>
          <a:p>
            <a:pPr algn="just"/>
            <a:r>
              <a:rPr lang="en-US" b="1" dirty="0" err="1"/>
              <a:t>unemploy</a:t>
            </a:r>
            <a:r>
              <a:rPr lang="en-US" b="1" dirty="0"/>
              <a:t>-</a:t>
            </a:r>
            <a:r>
              <a:rPr lang="en-US" dirty="0"/>
              <a:t> number of unemployed in thousands (dependent variable).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191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Regularization : Program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b="1" dirty="0"/>
              <a:t>Evaluation Metrics</a:t>
            </a:r>
          </a:p>
          <a:p>
            <a:r>
              <a:rPr lang="en-US" dirty="0"/>
              <a:t>We will evaluate the performance of the model using two metrics - R-squared value and Root Mean Squared Error (RMSE)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6642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Regularization : Program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Steps</a:t>
            </a:r>
          </a:p>
          <a:p>
            <a:r>
              <a:rPr lang="en-US" dirty="0"/>
              <a:t>In this guide, we will follow the following steps:</a:t>
            </a:r>
          </a:p>
          <a:p>
            <a:r>
              <a:rPr lang="en-US" i="1" dirty="0"/>
              <a:t>Step 1 - Loading the required libraries and modules.</a:t>
            </a:r>
            <a:endParaRPr lang="en-US" dirty="0"/>
          </a:p>
          <a:p>
            <a:r>
              <a:rPr lang="en-US" i="1" dirty="0"/>
              <a:t>Step 2 - Loading the data and performing basic data checks.</a:t>
            </a:r>
            <a:endParaRPr lang="en-US" dirty="0"/>
          </a:p>
          <a:p>
            <a:r>
              <a:rPr lang="en-US" i="1" dirty="0"/>
              <a:t>Step 3 - Creating arrays for the features and the response variable.</a:t>
            </a:r>
            <a:endParaRPr lang="en-US" dirty="0"/>
          </a:p>
          <a:p>
            <a:r>
              <a:rPr lang="en-US" i="1" dirty="0"/>
              <a:t>Step 4 - Creating the training and test datasets.</a:t>
            </a:r>
            <a:endParaRPr lang="en-US" dirty="0"/>
          </a:p>
          <a:p>
            <a:r>
              <a:rPr lang="en-US" i="1" dirty="0"/>
              <a:t>Step 5 - Build, Predict and Evaluate the regression model.</a:t>
            </a:r>
            <a:r>
              <a:rPr lang="en-US" dirty="0"/>
              <a:t> </a:t>
            </a:r>
          </a:p>
          <a:p>
            <a:r>
              <a:rPr lang="en-US" dirty="0"/>
              <a:t>We will be repeating Step 5 for the various regression models.</a:t>
            </a:r>
          </a:p>
          <a:p>
            <a:r>
              <a:rPr lang="en-US" dirty="0"/>
              <a:t>The following sections will cover these steps.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77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Regularization : Program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 Note download the data set from </a:t>
            </a:r>
            <a:r>
              <a:rPr lang="en-US" dirty="0" err="1"/>
              <a:t>kaggle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# rename it as regressionexample2.csv</a:t>
            </a:r>
          </a:p>
          <a:p>
            <a:pPr algn="just"/>
            <a:r>
              <a:rPr lang="en-US" dirty="0"/>
              <a:t># delete the first (date) column from data set </a:t>
            </a:r>
          </a:p>
          <a:p>
            <a:pPr algn="just"/>
            <a:r>
              <a:rPr lang="en-US" dirty="0"/>
              <a:t># run the following code 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5849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 dirty="0"/>
              <a:t>Regularization : Program : Font Size 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 numCol="6">
            <a:noAutofit/>
          </a:bodyPr>
          <a:lstStyle/>
          <a:p>
            <a:pPr algn="just"/>
            <a:endParaRPr lang="en-US" sz="100" dirty="0"/>
          </a:p>
          <a:p>
            <a:pPr algn="just"/>
            <a:r>
              <a:rPr lang="en-US" sz="100" dirty="0"/>
              <a:t># https://www.pluralsight.com/guides/linear-lasso-ridge-regression-scikit-learn</a:t>
            </a:r>
          </a:p>
          <a:p>
            <a:pPr algn="just"/>
            <a:r>
              <a:rPr lang="en-US" sz="100" dirty="0"/>
              <a:t># https://www.kaggle.com/datasets/yeonseokcho/economicsdataset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Note download the data set from </a:t>
            </a:r>
            <a:r>
              <a:rPr lang="en-US" sz="100" dirty="0" err="1"/>
              <a:t>kaggle</a:t>
            </a:r>
            <a:r>
              <a:rPr lang="en-US" sz="100" dirty="0"/>
              <a:t>.</a:t>
            </a:r>
          </a:p>
          <a:p>
            <a:pPr algn="just"/>
            <a:r>
              <a:rPr lang="en-US" sz="100" dirty="0"/>
              <a:t># rename it as regressionexample2.csv</a:t>
            </a:r>
          </a:p>
          <a:p>
            <a:pPr algn="just"/>
            <a:r>
              <a:rPr lang="en-US" sz="100" dirty="0"/>
              <a:t># delete the first (date) column from data set </a:t>
            </a:r>
          </a:p>
          <a:p>
            <a:pPr algn="just"/>
            <a:r>
              <a:rPr lang="en-US" sz="100" dirty="0"/>
              <a:t># run the following code 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import pandas as </a:t>
            </a:r>
            <a:r>
              <a:rPr lang="en-US" sz="100" dirty="0" err="1"/>
              <a:t>pd</a:t>
            </a:r>
            <a:endParaRPr lang="en-US" sz="100" dirty="0"/>
          </a:p>
          <a:p>
            <a:pPr algn="just"/>
            <a:r>
              <a:rPr lang="en-US" sz="100" dirty="0"/>
              <a:t>import </a:t>
            </a:r>
            <a:r>
              <a:rPr lang="en-US" sz="100" dirty="0" err="1"/>
              <a:t>numpy</a:t>
            </a:r>
            <a:r>
              <a:rPr lang="en-US" sz="100" dirty="0"/>
              <a:t> as np</a:t>
            </a:r>
          </a:p>
          <a:p>
            <a:pPr algn="just"/>
            <a:r>
              <a:rPr lang="en-US" sz="100" dirty="0"/>
              <a:t>from </a:t>
            </a:r>
            <a:r>
              <a:rPr lang="en-US" sz="100" dirty="0" err="1"/>
              <a:t>sklearn</a:t>
            </a:r>
            <a:r>
              <a:rPr lang="en-US" sz="100" dirty="0"/>
              <a:t> import </a:t>
            </a:r>
            <a:r>
              <a:rPr lang="en-US" sz="100" dirty="0" err="1"/>
              <a:t>model_selection</a:t>
            </a:r>
            <a:endParaRPr lang="en-US" sz="100" dirty="0"/>
          </a:p>
          <a:p>
            <a:pPr algn="just"/>
            <a:r>
              <a:rPr lang="en-US" sz="100" dirty="0"/>
              <a:t>from </a:t>
            </a:r>
            <a:r>
              <a:rPr lang="en-US" sz="100" dirty="0" err="1"/>
              <a:t>sklearn.linear_model</a:t>
            </a:r>
            <a:r>
              <a:rPr lang="en-US" sz="100" dirty="0"/>
              <a:t> import </a:t>
            </a:r>
            <a:r>
              <a:rPr lang="en-US" sz="100" dirty="0" err="1"/>
              <a:t>LinearRegression</a:t>
            </a:r>
            <a:endParaRPr lang="en-US" sz="100" dirty="0"/>
          </a:p>
          <a:p>
            <a:pPr algn="just"/>
            <a:r>
              <a:rPr lang="en-US" sz="100" dirty="0"/>
              <a:t>from </a:t>
            </a:r>
            <a:r>
              <a:rPr lang="en-US" sz="100" dirty="0" err="1"/>
              <a:t>sklearn.linear_model</a:t>
            </a:r>
            <a:r>
              <a:rPr lang="en-US" sz="100" dirty="0"/>
              <a:t> import Ridge</a:t>
            </a:r>
          </a:p>
          <a:p>
            <a:pPr algn="just"/>
            <a:r>
              <a:rPr lang="en-US" sz="100" dirty="0"/>
              <a:t>from </a:t>
            </a:r>
            <a:r>
              <a:rPr lang="en-US" sz="100" dirty="0" err="1"/>
              <a:t>sklearn.linear_model</a:t>
            </a:r>
            <a:r>
              <a:rPr lang="en-US" sz="100" dirty="0"/>
              <a:t> import Lasso</a:t>
            </a:r>
          </a:p>
          <a:p>
            <a:pPr algn="just"/>
            <a:r>
              <a:rPr lang="en-US" sz="100" dirty="0"/>
              <a:t>from </a:t>
            </a:r>
            <a:r>
              <a:rPr lang="en-US" sz="100" dirty="0" err="1"/>
              <a:t>sklearn.linear_model</a:t>
            </a:r>
            <a:r>
              <a:rPr lang="en-US" sz="100" dirty="0"/>
              <a:t> import </a:t>
            </a:r>
            <a:r>
              <a:rPr lang="en-US" sz="100" dirty="0" err="1"/>
              <a:t>ElasticNet</a:t>
            </a:r>
            <a:endParaRPr lang="en-US" sz="100" dirty="0"/>
          </a:p>
          <a:p>
            <a:pPr algn="just"/>
            <a:r>
              <a:rPr lang="en-US" sz="100" dirty="0"/>
              <a:t>from </a:t>
            </a:r>
            <a:r>
              <a:rPr lang="en-US" sz="100" dirty="0" err="1"/>
              <a:t>sklearn.metrics</a:t>
            </a:r>
            <a:r>
              <a:rPr lang="en-US" sz="100" dirty="0"/>
              <a:t> import r2_score</a:t>
            </a:r>
          </a:p>
          <a:p>
            <a:pPr algn="just"/>
            <a:r>
              <a:rPr lang="en-US" sz="100" dirty="0"/>
              <a:t>from </a:t>
            </a:r>
            <a:r>
              <a:rPr lang="en-US" sz="100" dirty="0" err="1"/>
              <a:t>sklearn.model_selection</a:t>
            </a:r>
            <a:r>
              <a:rPr lang="en-US" sz="100" dirty="0"/>
              <a:t> import </a:t>
            </a:r>
            <a:r>
              <a:rPr lang="en-US" sz="100" dirty="0" err="1"/>
              <a:t>train_test_split</a:t>
            </a:r>
            <a:endParaRPr lang="en-US" sz="100" dirty="0"/>
          </a:p>
          <a:p>
            <a:pPr algn="just"/>
            <a:endParaRPr lang="en-US" sz="100" dirty="0"/>
          </a:p>
          <a:p>
            <a:pPr algn="just"/>
            <a:r>
              <a:rPr lang="en-US" sz="100" dirty="0" err="1"/>
              <a:t>df</a:t>
            </a:r>
            <a:r>
              <a:rPr lang="en-US" sz="100" dirty="0"/>
              <a:t> = </a:t>
            </a:r>
            <a:r>
              <a:rPr lang="en-US" sz="100" dirty="0" err="1"/>
              <a:t>pd.read_csv</a:t>
            </a:r>
            <a:r>
              <a:rPr lang="en-US" sz="100" dirty="0"/>
              <a:t>('regressionexample2.csv') </a:t>
            </a:r>
          </a:p>
          <a:p>
            <a:pPr algn="just"/>
            <a:r>
              <a:rPr lang="en-US" sz="100" dirty="0"/>
              <a:t>print("</a:t>
            </a:r>
            <a:r>
              <a:rPr lang="en-US" sz="100" dirty="0" err="1"/>
              <a:t>Orriginala</a:t>
            </a:r>
            <a:r>
              <a:rPr lang="en-US" sz="100" dirty="0"/>
              <a:t> data set ")</a:t>
            </a:r>
          </a:p>
          <a:p>
            <a:pPr algn="just"/>
            <a:r>
              <a:rPr lang="en-US" sz="100" dirty="0"/>
              <a:t>print(</a:t>
            </a:r>
            <a:r>
              <a:rPr lang="en-US" sz="100" dirty="0" err="1"/>
              <a:t>df.head</a:t>
            </a:r>
            <a:r>
              <a:rPr lang="en-US" sz="100" dirty="0"/>
              <a:t>())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Normalization of data </a:t>
            </a:r>
          </a:p>
          <a:p>
            <a:pPr algn="just"/>
            <a:r>
              <a:rPr lang="en-US" sz="100" dirty="0"/>
              <a:t>print("Normalized train (divide by max value) data set ")</a:t>
            </a:r>
          </a:p>
          <a:p>
            <a:pPr algn="just"/>
            <a:r>
              <a:rPr lang="en-US" sz="100" dirty="0" err="1"/>
              <a:t>target_column</a:t>
            </a:r>
            <a:r>
              <a:rPr lang="en-US" sz="100" dirty="0"/>
              <a:t> = ['</a:t>
            </a:r>
            <a:r>
              <a:rPr lang="en-US" sz="100" dirty="0" err="1"/>
              <a:t>unemploy</a:t>
            </a:r>
            <a:r>
              <a:rPr lang="en-US" sz="100" dirty="0"/>
              <a:t>'] </a:t>
            </a:r>
          </a:p>
          <a:p>
            <a:pPr algn="just"/>
            <a:r>
              <a:rPr lang="en-US" sz="100" dirty="0"/>
              <a:t>predictors = list(set(list(</a:t>
            </a:r>
            <a:r>
              <a:rPr lang="en-US" sz="100" dirty="0" err="1"/>
              <a:t>df.columns</a:t>
            </a:r>
            <a:r>
              <a:rPr lang="en-US" sz="100" dirty="0"/>
              <a:t>))-set(</a:t>
            </a:r>
            <a:r>
              <a:rPr lang="en-US" sz="100" dirty="0" err="1"/>
              <a:t>target_column</a:t>
            </a:r>
            <a:r>
              <a:rPr lang="en-US" sz="100" dirty="0"/>
              <a:t>))</a:t>
            </a:r>
          </a:p>
          <a:p>
            <a:pPr algn="just"/>
            <a:r>
              <a:rPr lang="en-US" sz="100" dirty="0" err="1"/>
              <a:t>df</a:t>
            </a:r>
            <a:r>
              <a:rPr lang="en-US" sz="100" dirty="0"/>
              <a:t>[predictors] = </a:t>
            </a:r>
            <a:r>
              <a:rPr lang="en-US" sz="100" dirty="0" err="1"/>
              <a:t>df</a:t>
            </a:r>
            <a:r>
              <a:rPr lang="en-US" sz="100" dirty="0"/>
              <a:t>[predictors]/</a:t>
            </a:r>
            <a:r>
              <a:rPr lang="en-US" sz="100" dirty="0" err="1"/>
              <a:t>df</a:t>
            </a:r>
            <a:r>
              <a:rPr lang="en-US" sz="100" dirty="0"/>
              <a:t>[predictors].max()</a:t>
            </a:r>
          </a:p>
          <a:p>
            <a:pPr algn="just"/>
            <a:r>
              <a:rPr lang="en-US" sz="100" dirty="0" err="1"/>
              <a:t>df.describe</a:t>
            </a:r>
            <a:r>
              <a:rPr lang="en-US" sz="100" dirty="0"/>
              <a:t>()</a:t>
            </a:r>
          </a:p>
          <a:p>
            <a:pPr algn="just"/>
            <a:r>
              <a:rPr lang="en-US" sz="100" dirty="0"/>
              <a:t>print(</a:t>
            </a:r>
            <a:r>
              <a:rPr lang="en-US" sz="100" dirty="0" err="1"/>
              <a:t>df.head</a:t>
            </a:r>
            <a:r>
              <a:rPr lang="en-US" sz="100" dirty="0"/>
              <a:t>())</a:t>
            </a:r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X = </a:t>
            </a:r>
            <a:r>
              <a:rPr lang="en-US" sz="100" dirty="0" err="1"/>
              <a:t>df</a:t>
            </a:r>
            <a:r>
              <a:rPr lang="en-US" sz="100" dirty="0"/>
              <a:t>[predictors].values</a:t>
            </a:r>
          </a:p>
          <a:p>
            <a:pPr algn="just"/>
            <a:r>
              <a:rPr lang="en-US" sz="100" dirty="0"/>
              <a:t>y = </a:t>
            </a:r>
            <a:r>
              <a:rPr lang="en-US" sz="100" dirty="0" err="1"/>
              <a:t>df</a:t>
            </a:r>
            <a:r>
              <a:rPr lang="en-US" sz="100" dirty="0"/>
              <a:t>[</a:t>
            </a:r>
            <a:r>
              <a:rPr lang="en-US" sz="100" dirty="0" err="1"/>
              <a:t>target_column</a:t>
            </a:r>
            <a:r>
              <a:rPr lang="en-US" sz="100" dirty="0"/>
              <a:t>].values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 err="1"/>
              <a:t>X_train</a:t>
            </a:r>
            <a:r>
              <a:rPr lang="en-US" sz="100" dirty="0"/>
              <a:t>, </a:t>
            </a:r>
            <a:r>
              <a:rPr lang="en-US" sz="100" dirty="0" err="1"/>
              <a:t>X_test</a:t>
            </a:r>
            <a:r>
              <a:rPr lang="en-US" sz="100" dirty="0"/>
              <a:t>, </a:t>
            </a:r>
            <a:r>
              <a:rPr lang="en-US" sz="100" dirty="0" err="1"/>
              <a:t>y_train</a:t>
            </a:r>
            <a:r>
              <a:rPr lang="en-US" sz="100" dirty="0"/>
              <a:t>, </a:t>
            </a:r>
            <a:r>
              <a:rPr lang="en-US" sz="100" dirty="0" err="1"/>
              <a:t>y_test</a:t>
            </a:r>
            <a:r>
              <a:rPr lang="en-US" sz="100" dirty="0"/>
              <a:t> = </a:t>
            </a:r>
            <a:r>
              <a:rPr lang="en-US" sz="100" dirty="0" err="1"/>
              <a:t>train_test_split</a:t>
            </a:r>
            <a:r>
              <a:rPr lang="en-US" sz="100" dirty="0"/>
              <a:t>(X, y, </a:t>
            </a:r>
            <a:r>
              <a:rPr lang="en-US" sz="100" dirty="0" err="1"/>
              <a:t>test_size</a:t>
            </a:r>
            <a:r>
              <a:rPr lang="en-US" sz="100" dirty="0"/>
              <a:t>=0.30, </a:t>
            </a:r>
            <a:r>
              <a:rPr lang="en-US" sz="100" dirty="0" err="1"/>
              <a:t>random_state</a:t>
            </a:r>
            <a:r>
              <a:rPr lang="en-US" sz="100" dirty="0"/>
              <a:t>=40)</a:t>
            </a:r>
          </a:p>
          <a:p>
            <a:pPr algn="just"/>
            <a:r>
              <a:rPr lang="en-US" sz="100" dirty="0"/>
              <a:t>print(</a:t>
            </a:r>
            <a:r>
              <a:rPr lang="en-US" sz="100" dirty="0" err="1"/>
              <a:t>X_train.shape</a:t>
            </a:r>
            <a:r>
              <a:rPr lang="en-US" sz="100" dirty="0"/>
              <a:t>); </a:t>
            </a:r>
          </a:p>
          <a:p>
            <a:pPr algn="just"/>
            <a:r>
              <a:rPr lang="en-US" sz="100" dirty="0"/>
              <a:t>print(</a:t>
            </a:r>
            <a:r>
              <a:rPr lang="en-US" sz="100" dirty="0" err="1"/>
              <a:t>X_test.shape</a:t>
            </a:r>
            <a:r>
              <a:rPr lang="en-US" sz="100" dirty="0"/>
              <a:t>)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 err="1"/>
              <a:t>lr</a:t>
            </a:r>
            <a:r>
              <a:rPr lang="en-US" sz="100" dirty="0"/>
              <a:t> = </a:t>
            </a:r>
            <a:r>
              <a:rPr lang="en-US" sz="100" dirty="0" err="1"/>
              <a:t>LinearRegression</a:t>
            </a:r>
            <a:r>
              <a:rPr lang="en-US" sz="100" dirty="0"/>
              <a:t>()</a:t>
            </a:r>
          </a:p>
          <a:p>
            <a:pPr algn="just"/>
            <a:r>
              <a:rPr lang="en-US" sz="100" dirty="0" err="1"/>
              <a:t>lr.fit</a:t>
            </a:r>
            <a:r>
              <a:rPr lang="en-US" sz="100" dirty="0"/>
              <a:t>(</a:t>
            </a:r>
            <a:r>
              <a:rPr lang="en-US" sz="100" dirty="0" err="1"/>
              <a:t>X_train</a:t>
            </a:r>
            <a:r>
              <a:rPr lang="en-US" sz="100" dirty="0"/>
              <a:t>, </a:t>
            </a:r>
            <a:r>
              <a:rPr lang="en-US" sz="100" dirty="0" err="1"/>
              <a:t>y_train</a:t>
            </a:r>
            <a:r>
              <a:rPr lang="en-US" sz="100" dirty="0"/>
              <a:t>)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 err="1"/>
              <a:t>pred_train_lr</a:t>
            </a:r>
            <a:r>
              <a:rPr lang="en-US" sz="100" dirty="0"/>
              <a:t>= </a:t>
            </a:r>
            <a:r>
              <a:rPr lang="en-US" sz="100" dirty="0" err="1"/>
              <a:t>lr.predict</a:t>
            </a:r>
            <a:r>
              <a:rPr lang="en-US" sz="100" dirty="0"/>
              <a:t>(</a:t>
            </a:r>
            <a:r>
              <a:rPr lang="en-US" sz="100" dirty="0" err="1"/>
              <a:t>X_train</a:t>
            </a:r>
            <a:r>
              <a:rPr lang="en-US" sz="100" dirty="0"/>
              <a:t>)</a:t>
            </a:r>
          </a:p>
          <a:p>
            <a:pPr algn="just"/>
            <a:r>
              <a:rPr lang="en-US" sz="100" dirty="0" err="1"/>
              <a:t>pred_test_lr</a:t>
            </a:r>
            <a:r>
              <a:rPr lang="en-US" sz="100" dirty="0"/>
              <a:t>= </a:t>
            </a:r>
            <a:r>
              <a:rPr lang="en-US" sz="100" dirty="0" err="1"/>
              <a:t>lr.predict</a:t>
            </a:r>
            <a:r>
              <a:rPr lang="en-US" sz="100" dirty="0"/>
              <a:t>(</a:t>
            </a:r>
            <a:r>
              <a:rPr lang="en-US" sz="100" dirty="0" err="1"/>
              <a:t>X_test</a:t>
            </a:r>
            <a:r>
              <a:rPr lang="en-US" sz="100" dirty="0"/>
              <a:t>)</a:t>
            </a:r>
          </a:p>
          <a:p>
            <a:pPr algn="just"/>
            <a:r>
              <a:rPr lang="en-US" sz="100" dirty="0"/>
              <a:t>print("Result for Standard </a:t>
            </a:r>
            <a:r>
              <a:rPr lang="en-US" sz="100" dirty="0" err="1"/>
              <a:t>LinearRegression</a:t>
            </a:r>
            <a:r>
              <a:rPr lang="en-US" sz="100" dirty="0"/>
              <a:t>")</a:t>
            </a:r>
          </a:p>
          <a:p>
            <a:pPr algn="just"/>
            <a:r>
              <a:rPr lang="en-US" sz="100" dirty="0"/>
              <a:t>print("On Testing Data Score = ", r2_score(</a:t>
            </a:r>
            <a:r>
              <a:rPr lang="en-US" sz="100" dirty="0" err="1"/>
              <a:t>y_test</a:t>
            </a:r>
            <a:r>
              <a:rPr lang="en-US" sz="100" dirty="0"/>
              <a:t>, </a:t>
            </a:r>
            <a:r>
              <a:rPr lang="en-US" sz="100" dirty="0" err="1"/>
              <a:t>pred_test_lr</a:t>
            </a:r>
            <a:r>
              <a:rPr lang="en-US" sz="100" dirty="0"/>
              <a:t>))</a:t>
            </a:r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Ridge Regression</a:t>
            </a:r>
          </a:p>
          <a:p>
            <a:pPr algn="just"/>
            <a:r>
              <a:rPr lang="en-US" sz="100" dirty="0" err="1"/>
              <a:t>rr</a:t>
            </a:r>
            <a:r>
              <a:rPr lang="en-US" sz="100" dirty="0"/>
              <a:t> = Ridge(alpha=0.01)</a:t>
            </a:r>
          </a:p>
          <a:p>
            <a:pPr algn="just"/>
            <a:r>
              <a:rPr lang="en-US" sz="100" dirty="0" err="1"/>
              <a:t>rr.fit</a:t>
            </a:r>
            <a:r>
              <a:rPr lang="en-US" sz="100" dirty="0"/>
              <a:t>(</a:t>
            </a:r>
            <a:r>
              <a:rPr lang="en-US" sz="100" dirty="0" err="1"/>
              <a:t>X_train</a:t>
            </a:r>
            <a:r>
              <a:rPr lang="en-US" sz="100" dirty="0"/>
              <a:t>, </a:t>
            </a:r>
            <a:r>
              <a:rPr lang="en-US" sz="100" dirty="0" err="1"/>
              <a:t>y_train</a:t>
            </a:r>
            <a:r>
              <a:rPr lang="en-US" sz="100" dirty="0"/>
              <a:t>) </a:t>
            </a:r>
          </a:p>
          <a:p>
            <a:pPr algn="just"/>
            <a:r>
              <a:rPr lang="en-US" sz="100" dirty="0" err="1"/>
              <a:t>pred_test_rr</a:t>
            </a:r>
            <a:r>
              <a:rPr lang="en-US" sz="100" dirty="0"/>
              <a:t>= </a:t>
            </a:r>
            <a:r>
              <a:rPr lang="en-US" sz="100" dirty="0" err="1"/>
              <a:t>rr.predict</a:t>
            </a:r>
            <a:r>
              <a:rPr lang="en-US" sz="100" dirty="0"/>
              <a:t>(</a:t>
            </a:r>
            <a:r>
              <a:rPr lang="en-US" sz="100" dirty="0" err="1"/>
              <a:t>X_test</a:t>
            </a:r>
            <a:r>
              <a:rPr lang="en-US" sz="100" dirty="0"/>
              <a:t>)</a:t>
            </a:r>
          </a:p>
          <a:p>
            <a:pPr algn="just"/>
            <a:r>
              <a:rPr lang="en-US" sz="100" dirty="0"/>
              <a:t>print("Result for Ridge Regression")</a:t>
            </a:r>
          </a:p>
          <a:p>
            <a:pPr algn="just"/>
            <a:r>
              <a:rPr lang="en-US" sz="100" dirty="0"/>
              <a:t>print("On Testing Data Score = ", r2_score(</a:t>
            </a:r>
            <a:r>
              <a:rPr lang="en-US" sz="100" dirty="0" err="1"/>
              <a:t>y_test</a:t>
            </a:r>
            <a:r>
              <a:rPr lang="en-US" sz="100" dirty="0"/>
              <a:t>, </a:t>
            </a:r>
            <a:r>
              <a:rPr lang="en-US" sz="100" dirty="0" err="1"/>
              <a:t>pred_test_rr</a:t>
            </a:r>
            <a:r>
              <a:rPr lang="en-US" sz="100" dirty="0"/>
              <a:t>))</a:t>
            </a:r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Lasso Regression</a:t>
            </a:r>
          </a:p>
          <a:p>
            <a:pPr algn="just"/>
            <a:r>
              <a:rPr lang="en-US" sz="100" dirty="0" err="1"/>
              <a:t>model_lasso</a:t>
            </a:r>
            <a:r>
              <a:rPr lang="en-US" sz="100" dirty="0"/>
              <a:t> = Lasso(alpha=0.01)</a:t>
            </a:r>
          </a:p>
          <a:p>
            <a:pPr algn="just"/>
            <a:r>
              <a:rPr lang="en-US" sz="100" dirty="0" err="1"/>
              <a:t>model_lasso.fit</a:t>
            </a:r>
            <a:r>
              <a:rPr lang="en-US" sz="100" dirty="0"/>
              <a:t>(</a:t>
            </a:r>
            <a:r>
              <a:rPr lang="en-US" sz="100" dirty="0" err="1"/>
              <a:t>X_train</a:t>
            </a:r>
            <a:r>
              <a:rPr lang="en-US" sz="100" dirty="0"/>
              <a:t>, </a:t>
            </a:r>
            <a:r>
              <a:rPr lang="en-US" sz="100" dirty="0" err="1"/>
              <a:t>y_train</a:t>
            </a:r>
            <a:r>
              <a:rPr lang="en-US" sz="100" dirty="0"/>
              <a:t>) </a:t>
            </a:r>
          </a:p>
          <a:p>
            <a:pPr algn="just"/>
            <a:r>
              <a:rPr lang="en-US" sz="100" dirty="0" err="1"/>
              <a:t>pred_test_lasso</a:t>
            </a:r>
            <a:r>
              <a:rPr lang="en-US" sz="100" dirty="0"/>
              <a:t>= </a:t>
            </a:r>
            <a:r>
              <a:rPr lang="en-US" sz="100" dirty="0" err="1"/>
              <a:t>model_lasso.predict</a:t>
            </a:r>
            <a:r>
              <a:rPr lang="en-US" sz="100" dirty="0"/>
              <a:t>(</a:t>
            </a:r>
            <a:r>
              <a:rPr lang="en-US" sz="100" dirty="0" err="1"/>
              <a:t>X_test</a:t>
            </a:r>
            <a:r>
              <a:rPr lang="en-US" sz="100" dirty="0"/>
              <a:t>)</a:t>
            </a:r>
          </a:p>
          <a:p>
            <a:pPr algn="just"/>
            <a:r>
              <a:rPr lang="en-US" sz="100" dirty="0"/>
              <a:t>print("result for Lasso Regression")</a:t>
            </a:r>
          </a:p>
          <a:p>
            <a:pPr algn="just"/>
            <a:r>
              <a:rPr lang="en-US" sz="100" dirty="0"/>
              <a:t>print("On Testing Data Score = ", r2_score(</a:t>
            </a:r>
            <a:r>
              <a:rPr lang="en-US" sz="100" dirty="0" err="1"/>
              <a:t>y_test</a:t>
            </a:r>
            <a:r>
              <a:rPr lang="en-US" sz="100" dirty="0"/>
              <a:t>, </a:t>
            </a:r>
            <a:r>
              <a:rPr lang="en-US" sz="100" dirty="0" err="1"/>
              <a:t>pred_test_lasso</a:t>
            </a:r>
            <a:r>
              <a:rPr lang="en-US" sz="100" dirty="0"/>
              <a:t>))</a:t>
            </a:r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ElasticNet</a:t>
            </a:r>
            <a:r>
              <a:rPr lang="en-US" sz="100" dirty="0"/>
              <a:t> Regression</a:t>
            </a:r>
          </a:p>
          <a:p>
            <a:pPr algn="just"/>
            <a:r>
              <a:rPr lang="en-US" sz="100" dirty="0" err="1"/>
              <a:t>model_enet</a:t>
            </a:r>
            <a:r>
              <a:rPr lang="en-US" sz="100" dirty="0"/>
              <a:t> = </a:t>
            </a:r>
            <a:r>
              <a:rPr lang="en-US" sz="100" dirty="0" err="1"/>
              <a:t>ElasticNet</a:t>
            </a:r>
            <a:r>
              <a:rPr lang="en-US" sz="100" dirty="0"/>
              <a:t>(alpha = 0.01)</a:t>
            </a:r>
          </a:p>
          <a:p>
            <a:pPr algn="just"/>
            <a:r>
              <a:rPr lang="en-US" sz="100" dirty="0" err="1"/>
              <a:t>model_enet.fit</a:t>
            </a:r>
            <a:r>
              <a:rPr lang="en-US" sz="100" dirty="0"/>
              <a:t>(</a:t>
            </a:r>
            <a:r>
              <a:rPr lang="en-US" sz="100" dirty="0" err="1"/>
              <a:t>X_train</a:t>
            </a:r>
            <a:r>
              <a:rPr lang="en-US" sz="100" dirty="0"/>
              <a:t>, </a:t>
            </a:r>
            <a:r>
              <a:rPr lang="en-US" sz="100" dirty="0" err="1"/>
              <a:t>y_train</a:t>
            </a:r>
            <a:r>
              <a:rPr lang="en-US" sz="100" dirty="0"/>
              <a:t>) </a:t>
            </a:r>
          </a:p>
          <a:p>
            <a:pPr algn="just"/>
            <a:r>
              <a:rPr lang="en-US" sz="100" dirty="0" err="1"/>
              <a:t>pred_test_enet</a:t>
            </a:r>
            <a:r>
              <a:rPr lang="en-US" sz="100" dirty="0"/>
              <a:t>= </a:t>
            </a:r>
            <a:r>
              <a:rPr lang="en-US" sz="100" dirty="0" err="1"/>
              <a:t>model_enet.predict</a:t>
            </a:r>
            <a:r>
              <a:rPr lang="en-US" sz="100" dirty="0"/>
              <a:t>(</a:t>
            </a:r>
            <a:r>
              <a:rPr lang="en-US" sz="100" dirty="0" err="1"/>
              <a:t>X_test</a:t>
            </a:r>
            <a:r>
              <a:rPr lang="en-US" sz="100" dirty="0"/>
              <a:t>)</a:t>
            </a:r>
          </a:p>
          <a:p>
            <a:pPr algn="just"/>
            <a:r>
              <a:rPr lang="en-US" sz="100" dirty="0"/>
              <a:t>print("Result for </a:t>
            </a:r>
            <a:r>
              <a:rPr lang="en-US" sz="100" dirty="0" err="1"/>
              <a:t>ElasticNet</a:t>
            </a:r>
            <a:r>
              <a:rPr lang="en-US" sz="100" dirty="0"/>
              <a:t> Regression")</a:t>
            </a:r>
          </a:p>
          <a:p>
            <a:pPr algn="just"/>
            <a:r>
              <a:rPr lang="en-US" sz="100" dirty="0"/>
              <a:t>print("On Testing Data Score = ", r2_score(</a:t>
            </a:r>
            <a:r>
              <a:rPr lang="en-US" sz="100" dirty="0" err="1"/>
              <a:t>y_test</a:t>
            </a:r>
            <a:r>
              <a:rPr lang="en-US" sz="100" dirty="0"/>
              <a:t>, </a:t>
            </a:r>
            <a:r>
              <a:rPr lang="en-US" sz="100" dirty="0" err="1"/>
              <a:t>pred_test_enet</a:t>
            </a:r>
            <a:r>
              <a:rPr lang="en-US" sz="100" dirty="0"/>
              <a:t>))</a:t>
            </a:r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# -*- coding: utf-8 -*-</a:t>
            </a:r>
          </a:p>
          <a:p>
            <a:pPr algn="just"/>
            <a:r>
              <a:rPr lang="en-US" sz="100" dirty="0"/>
              <a:t># """</a:t>
            </a:r>
          </a:p>
          <a:p>
            <a:pPr algn="just"/>
            <a:r>
              <a:rPr lang="en-US" sz="100" dirty="0"/>
              <a:t># Created on Sat Oct 28 21:28:54 2023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@author: A</a:t>
            </a:r>
          </a:p>
          <a:p>
            <a:pPr algn="just"/>
            <a:r>
              <a:rPr lang="en-US" sz="100" dirty="0"/>
              <a:t># """</a:t>
            </a:r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# https://www.pluralsight.com/guides/linear-lasso-ridge-regression-scikit-learn</a:t>
            </a:r>
          </a:p>
          <a:p>
            <a:pPr algn="just"/>
            <a:r>
              <a:rPr lang="en-US" sz="100" dirty="0"/>
              <a:t># # https://www.kaggle.com/datasets/yeonseokcho/economicsdataset</a:t>
            </a:r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import pandas as </a:t>
            </a:r>
            <a:r>
              <a:rPr lang="en-US" sz="100" dirty="0" err="1"/>
              <a:t>pd</a:t>
            </a:r>
            <a:endParaRPr lang="en-US" sz="100" dirty="0"/>
          </a:p>
          <a:p>
            <a:pPr algn="just"/>
            <a:r>
              <a:rPr lang="en-US" sz="100" dirty="0"/>
              <a:t># import </a:t>
            </a:r>
            <a:r>
              <a:rPr lang="en-US" sz="100" dirty="0" err="1"/>
              <a:t>numpy</a:t>
            </a:r>
            <a:r>
              <a:rPr lang="en-US" sz="100" dirty="0"/>
              <a:t> as np</a:t>
            </a:r>
          </a:p>
          <a:p>
            <a:pPr algn="just"/>
            <a:r>
              <a:rPr lang="en-US" sz="100" dirty="0"/>
              <a:t># from </a:t>
            </a:r>
            <a:r>
              <a:rPr lang="en-US" sz="100" dirty="0" err="1"/>
              <a:t>sklearn</a:t>
            </a:r>
            <a:r>
              <a:rPr lang="en-US" sz="100" dirty="0"/>
              <a:t> import </a:t>
            </a:r>
            <a:r>
              <a:rPr lang="en-US" sz="100" dirty="0" err="1"/>
              <a:t>model_selection</a:t>
            </a:r>
            <a:endParaRPr lang="en-US" sz="100" dirty="0"/>
          </a:p>
          <a:p>
            <a:pPr algn="just"/>
            <a:r>
              <a:rPr lang="en-US" sz="100" dirty="0"/>
              <a:t># from </a:t>
            </a:r>
            <a:r>
              <a:rPr lang="en-US" sz="100" dirty="0" err="1"/>
              <a:t>sklearn.linear_model</a:t>
            </a:r>
            <a:r>
              <a:rPr lang="en-US" sz="100" dirty="0"/>
              <a:t> import </a:t>
            </a:r>
            <a:r>
              <a:rPr lang="en-US" sz="100" dirty="0" err="1"/>
              <a:t>LinearRegression</a:t>
            </a:r>
            <a:endParaRPr lang="en-US" sz="100" dirty="0"/>
          </a:p>
          <a:p>
            <a:pPr algn="just"/>
            <a:r>
              <a:rPr lang="en-US" sz="100" dirty="0"/>
              <a:t># from </a:t>
            </a:r>
            <a:r>
              <a:rPr lang="en-US" sz="100" dirty="0" err="1"/>
              <a:t>sklearn.linear_model</a:t>
            </a:r>
            <a:r>
              <a:rPr lang="en-US" sz="100" dirty="0"/>
              <a:t> import Ridge</a:t>
            </a:r>
          </a:p>
          <a:p>
            <a:pPr algn="just"/>
            <a:r>
              <a:rPr lang="en-US" sz="100" dirty="0"/>
              <a:t># from </a:t>
            </a:r>
            <a:r>
              <a:rPr lang="en-US" sz="100" dirty="0" err="1"/>
              <a:t>sklearn.linear_model</a:t>
            </a:r>
            <a:r>
              <a:rPr lang="en-US" sz="100" dirty="0"/>
              <a:t> import Lasso</a:t>
            </a:r>
          </a:p>
          <a:p>
            <a:pPr algn="just"/>
            <a:r>
              <a:rPr lang="en-US" sz="100" dirty="0"/>
              <a:t># from </a:t>
            </a:r>
            <a:r>
              <a:rPr lang="en-US" sz="100" dirty="0" err="1"/>
              <a:t>sklearn.linear_model</a:t>
            </a:r>
            <a:r>
              <a:rPr lang="en-US" sz="100" dirty="0"/>
              <a:t> import </a:t>
            </a:r>
            <a:r>
              <a:rPr lang="en-US" sz="100" dirty="0" err="1"/>
              <a:t>ElasticNet</a:t>
            </a:r>
            <a:endParaRPr lang="en-US" sz="100" dirty="0"/>
          </a:p>
          <a:p>
            <a:pPr algn="just"/>
            <a:r>
              <a:rPr lang="en-US" sz="100" dirty="0"/>
              <a:t># from </a:t>
            </a:r>
            <a:r>
              <a:rPr lang="en-US" sz="100" dirty="0" err="1"/>
              <a:t>sklearn.neighbors</a:t>
            </a:r>
            <a:r>
              <a:rPr lang="en-US" sz="100" dirty="0"/>
              <a:t> import </a:t>
            </a:r>
            <a:r>
              <a:rPr lang="en-US" sz="100" dirty="0" err="1"/>
              <a:t>KNeighborsRegressor</a:t>
            </a:r>
            <a:endParaRPr lang="en-US" sz="100" dirty="0"/>
          </a:p>
          <a:p>
            <a:pPr algn="just"/>
            <a:r>
              <a:rPr lang="en-US" sz="100" dirty="0"/>
              <a:t># from </a:t>
            </a:r>
            <a:r>
              <a:rPr lang="en-US" sz="100" dirty="0" err="1"/>
              <a:t>sklearn.tree</a:t>
            </a:r>
            <a:r>
              <a:rPr lang="en-US" sz="100" dirty="0"/>
              <a:t> import </a:t>
            </a:r>
            <a:r>
              <a:rPr lang="en-US" sz="100" dirty="0" err="1"/>
              <a:t>DecisionTreeRegressor</a:t>
            </a:r>
            <a:endParaRPr lang="en-US" sz="100" dirty="0"/>
          </a:p>
          <a:p>
            <a:pPr algn="just"/>
            <a:r>
              <a:rPr lang="en-US" sz="100" dirty="0"/>
              <a:t># from </a:t>
            </a:r>
            <a:r>
              <a:rPr lang="en-US" sz="100" dirty="0" err="1"/>
              <a:t>sklearn.svm</a:t>
            </a:r>
            <a:r>
              <a:rPr lang="en-US" sz="100" dirty="0"/>
              <a:t> import SVR</a:t>
            </a:r>
          </a:p>
          <a:p>
            <a:pPr algn="just"/>
            <a:r>
              <a:rPr lang="en-US" sz="100" dirty="0"/>
              <a:t># from </a:t>
            </a:r>
            <a:r>
              <a:rPr lang="en-US" sz="100" dirty="0" err="1"/>
              <a:t>sklearn.ensemble</a:t>
            </a:r>
            <a:r>
              <a:rPr lang="en-US" sz="100" dirty="0"/>
              <a:t> import </a:t>
            </a:r>
            <a:r>
              <a:rPr lang="en-US" sz="100" dirty="0" err="1"/>
              <a:t>RandomForestRegressor</a:t>
            </a:r>
            <a:endParaRPr lang="en-US" sz="100" dirty="0"/>
          </a:p>
          <a:p>
            <a:pPr algn="just"/>
            <a:r>
              <a:rPr lang="en-US" sz="100" dirty="0"/>
              <a:t># from </a:t>
            </a:r>
            <a:r>
              <a:rPr lang="en-US" sz="100" dirty="0" err="1"/>
              <a:t>sklearn.metrics</a:t>
            </a:r>
            <a:r>
              <a:rPr lang="en-US" sz="100" dirty="0"/>
              <a:t> import r2_score</a:t>
            </a:r>
          </a:p>
          <a:p>
            <a:pPr algn="just"/>
            <a:r>
              <a:rPr lang="en-US" sz="100" dirty="0"/>
              <a:t># from </a:t>
            </a:r>
            <a:r>
              <a:rPr lang="en-US" sz="100" dirty="0" err="1"/>
              <a:t>sklearn.model_selection</a:t>
            </a:r>
            <a:r>
              <a:rPr lang="en-US" sz="100" dirty="0"/>
              <a:t> import </a:t>
            </a:r>
            <a:r>
              <a:rPr lang="en-US" sz="100" dirty="0" err="1"/>
              <a:t>train_test_split</a:t>
            </a:r>
            <a:endParaRPr lang="en-US" sz="100" dirty="0"/>
          </a:p>
          <a:p>
            <a:pPr algn="just"/>
            <a:r>
              <a:rPr lang="en-US" sz="100" dirty="0"/>
              <a:t># from </a:t>
            </a:r>
            <a:r>
              <a:rPr lang="en-US" sz="100" dirty="0" err="1"/>
              <a:t>sklearn.metrics</a:t>
            </a:r>
            <a:r>
              <a:rPr lang="en-US" sz="100" dirty="0"/>
              <a:t> import </a:t>
            </a:r>
            <a:r>
              <a:rPr lang="en-US" sz="100" dirty="0" err="1"/>
              <a:t>mean_squared_error</a:t>
            </a:r>
            <a:endParaRPr lang="en-US" sz="100" dirty="0"/>
          </a:p>
          <a:p>
            <a:pPr algn="just"/>
            <a:r>
              <a:rPr lang="en-US" sz="100" dirty="0"/>
              <a:t># from math import </a:t>
            </a:r>
            <a:r>
              <a:rPr lang="en-US" sz="100" dirty="0" err="1"/>
              <a:t>sqrt</a:t>
            </a:r>
            <a:endParaRPr lang="en-US" sz="100" dirty="0"/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df</a:t>
            </a:r>
            <a:r>
              <a:rPr lang="en-US" sz="100" dirty="0"/>
              <a:t> = </a:t>
            </a:r>
            <a:r>
              <a:rPr lang="en-US" sz="100" dirty="0" err="1"/>
              <a:t>pd.read_csv</a:t>
            </a:r>
            <a:r>
              <a:rPr lang="en-US" sz="100" dirty="0"/>
              <a:t>('regressionexample2.csv') </a:t>
            </a:r>
          </a:p>
          <a:p>
            <a:pPr algn="just"/>
            <a:r>
              <a:rPr lang="en-US" sz="100" dirty="0"/>
              <a:t># print(</a:t>
            </a:r>
            <a:r>
              <a:rPr lang="en-US" sz="100" dirty="0" err="1"/>
              <a:t>df.shape</a:t>
            </a:r>
            <a:r>
              <a:rPr lang="en-US" sz="100" dirty="0"/>
              <a:t>)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df.describe</a:t>
            </a:r>
            <a:r>
              <a:rPr lang="en-US" sz="100" dirty="0"/>
              <a:t>()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target_column</a:t>
            </a:r>
            <a:r>
              <a:rPr lang="en-US" sz="100" dirty="0"/>
              <a:t> = ['</a:t>
            </a:r>
            <a:r>
              <a:rPr lang="en-US" sz="100" dirty="0" err="1"/>
              <a:t>unemploy</a:t>
            </a:r>
            <a:r>
              <a:rPr lang="en-US" sz="100" dirty="0"/>
              <a:t>'] </a:t>
            </a:r>
          </a:p>
          <a:p>
            <a:pPr algn="just"/>
            <a:r>
              <a:rPr lang="en-US" sz="100" dirty="0"/>
              <a:t># predictors = list(set(list(</a:t>
            </a:r>
            <a:r>
              <a:rPr lang="en-US" sz="100" dirty="0" err="1"/>
              <a:t>df.columns</a:t>
            </a:r>
            <a:r>
              <a:rPr lang="en-US" sz="100" dirty="0"/>
              <a:t>))-set(</a:t>
            </a:r>
            <a:r>
              <a:rPr lang="en-US" sz="100" dirty="0" err="1"/>
              <a:t>target_column</a:t>
            </a:r>
            <a:r>
              <a:rPr lang="en-US" sz="100" dirty="0"/>
              <a:t>))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df</a:t>
            </a:r>
            <a:r>
              <a:rPr lang="en-US" sz="100" dirty="0"/>
              <a:t>[predictors] = </a:t>
            </a:r>
            <a:r>
              <a:rPr lang="en-US" sz="100" dirty="0" err="1"/>
              <a:t>df</a:t>
            </a:r>
            <a:r>
              <a:rPr lang="en-US" sz="100" dirty="0"/>
              <a:t>[predictors]/</a:t>
            </a:r>
            <a:r>
              <a:rPr lang="en-US" sz="100" dirty="0" err="1"/>
              <a:t>df</a:t>
            </a:r>
            <a:r>
              <a:rPr lang="en-US" sz="100" dirty="0"/>
              <a:t>[predictors].max()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df.describe</a:t>
            </a:r>
            <a:r>
              <a:rPr lang="en-US" sz="100" dirty="0"/>
              <a:t>()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X = </a:t>
            </a:r>
            <a:r>
              <a:rPr lang="en-US" sz="100" dirty="0" err="1"/>
              <a:t>df</a:t>
            </a:r>
            <a:r>
              <a:rPr lang="en-US" sz="100" dirty="0"/>
              <a:t>[predictors].values</a:t>
            </a:r>
          </a:p>
          <a:p>
            <a:pPr algn="just"/>
            <a:r>
              <a:rPr lang="en-US" sz="100" dirty="0"/>
              <a:t># y = </a:t>
            </a:r>
            <a:r>
              <a:rPr lang="en-US" sz="100" dirty="0" err="1"/>
              <a:t>df</a:t>
            </a:r>
            <a:r>
              <a:rPr lang="en-US" sz="100" dirty="0"/>
              <a:t>[</a:t>
            </a:r>
            <a:r>
              <a:rPr lang="en-US" sz="100" dirty="0" err="1"/>
              <a:t>target_column</a:t>
            </a:r>
            <a:r>
              <a:rPr lang="en-US" sz="100" dirty="0"/>
              <a:t>].values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X_train</a:t>
            </a:r>
            <a:r>
              <a:rPr lang="en-US" sz="100" dirty="0"/>
              <a:t>, </a:t>
            </a:r>
            <a:r>
              <a:rPr lang="en-US" sz="100" dirty="0" err="1"/>
              <a:t>X_test</a:t>
            </a:r>
            <a:r>
              <a:rPr lang="en-US" sz="100" dirty="0"/>
              <a:t>, </a:t>
            </a:r>
            <a:r>
              <a:rPr lang="en-US" sz="100" dirty="0" err="1"/>
              <a:t>y_train</a:t>
            </a:r>
            <a:r>
              <a:rPr lang="en-US" sz="100" dirty="0"/>
              <a:t>, </a:t>
            </a:r>
            <a:r>
              <a:rPr lang="en-US" sz="100" dirty="0" err="1"/>
              <a:t>y_test</a:t>
            </a:r>
            <a:r>
              <a:rPr lang="en-US" sz="100" dirty="0"/>
              <a:t> = </a:t>
            </a:r>
            <a:r>
              <a:rPr lang="en-US" sz="100" dirty="0" err="1"/>
              <a:t>train_test_split</a:t>
            </a:r>
            <a:r>
              <a:rPr lang="en-US" sz="100" dirty="0"/>
              <a:t>(X, y, </a:t>
            </a:r>
            <a:r>
              <a:rPr lang="en-US" sz="100" dirty="0" err="1"/>
              <a:t>test_size</a:t>
            </a:r>
            <a:r>
              <a:rPr lang="en-US" sz="100" dirty="0"/>
              <a:t>=0.30, </a:t>
            </a:r>
            <a:r>
              <a:rPr lang="en-US" sz="100" dirty="0" err="1"/>
              <a:t>random_state</a:t>
            </a:r>
            <a:r>
              <a:rPr lang="en-US" sz="100" dirty="0"/>
              <a:t>=40)</a:t>
            </a:r>
          </a:p>
          <a:p>
            <a:pPr algn="just"/>
            <a:r>
              <a:rPr lang="en-US" sz="100" dirty="0"/>
              <a:t># print(</a:t>
            </a:r>
            <a:r>
              <a:rPr lang="en-US" sz="100" dirty="0" err="1"/>
              <a:t>X_train.shape</a:t>
            </a:r>
            <a:r>
              <a:rPr lang="en-US" sz="100" dirty="0"/>
              <a:t>); print(</a:t>
            </a:r>
            <a:r>
              <a:rPr lang="en-US" sz="100" dirty="0" err="1"/>
              <a:t>X_test.shape</a:t>
            </a:r>
            <a:r>
              <a:rPr lang="en-US" sz="100" dirty="0"/>
              <a:t>)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lr</a:t>
            </a:r>
            <a:r>
              <a:rPr lang="en-US" sz="100" dirty="0"/>
              <a:t> = </a:t>
            </a:r>
            <a:r>
              <a:rPr lang="en-US" sz="100" dirty="0" err="1"/>
              <a:t>LinearRegression</a:t>
            </a:r>
            <a:r>
              <a:rPr lang="en-US" sz="100" dirty="0"/>
              <a:t>()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lr.fit</a:t>
            </a:r>
            <a:r>
              <a:rPr lang="en-US" sz="100" dirty="0"/>
              <a:t>(</a:t>
            </a:r>
            <a:r>
              <a:rPr lang="en-US" sz="100" dirty="0" err="1"/>
              <a:t>X_train</a:t>
            </a:r>
            <a:r>
              <a:rPr lang="en-US" sz="100" dirty="0"/>
              <a:t>, </a:t>
            </a:r>
            <a:r>
              <a:rPr lang="en-US" sz="100" dirty="0" err="1"/>
              <a:t>y_train</a:t>
            </a:r>
            <a:r>
              <a:rPr lang="en-US" sz="100" dirty="0"/>
              <a:t>)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print("######################################")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pred_train_lr</a:t>
            </a:r>
            <a:r>
              <a:rPr lang="en-US" sz="100" dirty="0"/>
              <a:t>= </a:t>
            </a:r>
            <a:r>
              <a:rPr lang="en-US" sz="100" dirty="0" err="1"/>
              <a:t>lr.predict</a:t>
            </a:r>
            <a:r>
              <a:rPr lang="en-US" sz="100" dirty="0"/>
              <a:t>(</a:t>
            </a:r>
            <a:r>
              <a:rPr lang="en-US" sz="100" dirty="0" err="1"/>
              <a:t>X_train</a:t>
            </a:r>
            <a:r>
              <a:rPr lang="en-US" sz="100" dirty="0"/>
              <a:t>)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pred_test_lr</a:t>
            </a:r>
            <a:r>
              <a:rPr lang="en-US" sz="100" dirty="0"/>
              <a:t>= </a:t>
            </a:r>
            <a:r>
              <a:rPr lang="en-US" sz="100" dirty="0" err="1"/>
              <a:t>lr.predict</a:t>
            </a:r>
            <a:r>
              <a:rPr lang="en-US" sz="100" dirty="0"/>
              <a:t>(</a:t>
            </a:r>
            <a:r>
              <a:rPr lang="en-US" sz="100" dirty="0" err="1"/>
              <a:t>X_test</a:t>
            </a:r>
            <a:r>
              <a:rPr lang="en-US" sz="100" dirty="0"/>
              <a:t>)</a:t>
            </a:r>
          </a:p>
          <a:p>
            <a:pPr algn="just"/>
            <a:r>
              <a:rPr lang="en-US" sz="100" dirty="0"/>
              <a:t># print(r2_score(</a:t>
            </a:r>
            <a:r>
              <a:rPr lang="en-US" sz="100" dirty="0" err="1"/>
              <a:t>y_test</a:t>
            </a:r>
            <a:r>
              <a:rPr lang="en-US" sz="100" dirty="0"/>
              <a:t>, </a:t>
            </a:r>
            <a:r>
              <a:rPr lang="en-US" sz="100" dirty="0" err="1"/>
              <a:t>pred_test_lr</a:t>
            </a:r>
            <a:r>
              <a:rPr lang="en-US" sz="100" dirty="0"/>
              <a:t>))</a:t>
            </a:r>
          </a:p>
          <a:p>
            <a:pPr algn="just"/>
            <a:r>
              <a:rPr lang="en-US" sz="100" dirty="0"/>
              <a:t># print(" Result for Standard </a:t>
            </a:r>
            <a:r>
              <a:rPr lang="en-US" sz="100" dirty="0" err="1"/>
              <a:t>LinearRegression</a:t>
            </a:r>
            <a:r>
              <a:rPr lang="en-US" sz="100" dirty="0"/>
              <a:t>")</a:t>
            </a:r>
          </a:p>
          <a:p>
            <a:pPr algn="just"/>
            <a:r>
              <a:rPr lang="en-US" sz="100" dirty="0"/>
              <a:t># print("On Testing Data Score = ", r2_score(</a:t>
            </a:r>
            <a:r>
              <a:rPr lang="en-US" sz="100" dirty="0" err="1"/>
              <a:t>y_test</a:t>
            </a:r>
            <a:r>
              <a:rPr lang="en-US" sz="100" dirty="0"/>
              <a:t>, </a:t>
            </a:r>
            <a:r>
              <a:rPr lang="en-US" sz="100" dirty="0" err="1"/>
              <a:t>pred_test_lr</a:t>
            </a:r>
            <a:r>
              <a:rPr lang="en-US" sz="100" dirty="0"/>
              <a:t>))</a:t>
            </a:r>
          </a:p>
          <a:p>
            <a:pPr algn="just"/>
            <a:r>
              <a:rPr lang="en-US" sz="100" dirty="0"/>
              <a:t># print("######################################")</a:t>
            </a:r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print("######################################")</a:t>
            </a:r>
          </a:p>
          <a:p>
            <a:pPr algn="just"/>
            <a:r>
              <a:rPr lang="en-US" sz="100" dirty="0"/>
              <a:t># # Ridge Regression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rr</a:t>
            </a:r>
            <a:r>
              <a:rPr lang="en-US" sz="100" dirty="0"/>
              <a:t> = Ridge(alpha=0.01)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rr.fit</a:t>
            </a:r>
            <a:r>
              <a:rPr lang="en-US" sz="100" dirty="0"/>
              <a:t>(</a:t>
            </a:r>
            <a:r>
              <a:rPr lang="en-US" sz="100" dirty="0" err="1"/>
              <a:t>X_train</a:t>
            </a:r>
            <a:r>
              <a:rPr lang="en-US" sz="100" dirty="0"/>
              <a:t>, </a:t>
            </a:r>
            <a:r>
              <a:rPr lang="en-US" sz="100" dirty="0" err="1"/>
              <a:t>y_train</a:t>
            </a:r>
            <a:r>
              <a:rPr lang="en-US" sz="100" dirty="0"/>
              <a:t>) 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pred_test_rr</a:t>
            </a:r>
            <a:r>
              <a:rPr lang="en-US" sz="100" dirty="0"/>
              <a:t>= </a:t>
            </a:r>
            <a:r>
              <a:rPr lang="en-US" sz="100" dirty="0" err="1"/>
              <a:t>rr.predict</a:t>
            </a:r>
            <a:r>
              <a:rPr lang="en-US" sz="100" dirty="0"/>
              <a:t>(</a:t>
            </a:r>
            <a:r>
              <a:rPr lang="en-US" sz="100" dirty="0" err="1"/>
              <a:t>X_test</a:t>
            </a:r>
            <a:r>
              <a:rPr lang="en-US" sz="100" dirty="0"/>
              <a:t>)</a:t>
            </a:r>
          </a:p>
          <a:p>
            <a:pPr algn="just"/>
            <a:r>
              <a:rPr lang="en-US" sz="100" dirty="0"/>
              <a:t># print(" Result for Ridge Regression")</a:t>
            </a:r>
          </a:p>
          <a:p>
            <a:pPr algn="just"/>
            <a:r>
              <a:rPr lang="en-US" sz="100" dirty="0"/>
              <a:t># print("On Testing Data Score = ", r2_score(</a:t>
            </a:r>
            <a:r>
              <a:rPr lang="en-US" sz="100" dirty="0" err="1"/>
              <a:t>y_test</a:t>
            </a:r>
            <a:r>
              <a:rPr lang="en-US" sz="100" dirty="0"/>
              <a:t>, </a:t>
            </a:r>
            <a:r>
              <a:rPr lang="en-US" sz="100" dirty="0" err="1"/>
              <a:t>pred_test_rr</a:t>
            </a:r>
            <a:r>
              <a:rPr lang="en-US" sz="100" dirty="0"/>
              <a:t>))</a:t>
            </a:r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print("######################################")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# Lasso Regression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model_lasso</a:t>
            </a:r>
            <a:r>
              <a:rPr lang="en-US" sz="100" dirty="0"/>
              <a:t> = Lasso(alpha=0.01)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model_lasso.fit</a:t>
            </a:r>
            <a:r>
              <a:rPr lang="en-US" sz="100" dirty="0"/>
              <a:t>(</a:t>
            </a:r>
            <a:r>
              <a:rPr lang="en-US" sz="100" dirty="0" err="1"/>
              <a:t>X_train</a:t>
            </a:r>
            <a:r>
              <a:rPr lang="en-US" sz="100" dirty="0"/>
              <a:t>, </a:t>
            </a:r>
            <a:r>
              <a:rPr lang="en-US" sz="100" dirty="0" err="1"/>
              <a:t>y_train</a:t>
            </a:r>
            <a:r>
              <a:rPr lang="en-US" sz="100" dirty="0"/>
              <a:t>) 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pred_test_lasso</a:t>
            </a:r>
            <a:r>
              <a:rPr lang="en-US" sz="100" dirty="0"/>
              <a:t>= </a:t>
            </a:r>
            <a:r>
              <a:rPr lang="en-US" sz="100" dirty="0" err="1"/>
              <a:t>model_lasso.predict</a:t>
            </a:r>
            <a:r>
              <a:rPr lang="en-US" sz="100" dirty="0"/>
              <a:t>(</a:t>
            </a:r>
            <a:r>
              <a:rPr lang="en-US" sz="100" dirty="0" err="1"/>
              <a:t>X_test</a:t>
            </a:r>
            <a:r>
              <a:rPr lang="en-US" sz="100" dirty="0"/>
              <a:t>)</a:t>
            </a:r>
          </a:p>
          <a:p>
            <a:pPr algn="just"/>
            <a:r>
              <a:rPr lang="en-US" sz="100" dirty="0"/>
              <a:t># print("result for Lasso Regression")</a:t>
            </a:r>
          </a:p>
          <a:p>
            <a:pPr algn="just"/>
            <a:r>
              <a:rPr lang="en-US" sz="100" dirty="0"/>
              <a:t># print("On Testing Data Score = ", r2_score(</a:t>
            </a:r>
            <a:r>
              <a:rPr lang="en-US" sz="100" dirty="0" err="1"/>
              <a:t>y_test</a:t>
            </a:r>
            <a:r>
              <a:rPr lang="en-US" sz="100" dirty="0"/>
              <a:t>, </a:t>
            </a:r>
            <a:r>
              <a:rPr lang="en-US" sz="100" dirty="0" err="1"/>
              <a:t>pred_test_lasso</a:t>
            </a:r>
            <a:r>
              <a:rPr lang="en-US" sz="100" dirty="0"/>
              <a:t>))</a:t>
            </a:r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print("######################################")</a:t>
            </a:r>
          </a:p>
          <a:p>
            <a:pPr algn="just"/>
            <a:r>
              <a:rPr lang="en-US" sz="100" dirty="0"/>
              <a:t># # </a:t>
            </a:r>
            <a:r>
              <a:rPr lang="en-US" sz="100" dirty="0" err="1"/>
              <a:t>ElasticNet</a:t>
            </a:r>
            <a:r>
              <a:rPr lang="en-US" sz="100" dirty="0"/>
              <a:t> Regression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model_enet</a:t>
            </a:r>
            <a:r>
              <a:rPr lang="en-US" sz="100" dirty="0"/>
              <a:t> = </a:t>
            </a:r>
            <a:r>
              <a:rPr lang="en-US" sz="100" dirty="0" err="1"/>
              <a:t>ElasticNet</a:t>
            </a:r>
            <a:r>
              <a:rPr lang="en-US" sz="100" dirty="0"/>
              <a:t>(alpha = 0.01)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model_enet.fit</a:t>
            </a:r>
            <a:r>
              <a:rPr lang="en-US" sz="100" dirty="0"/>
              <a:t>(</a:t>
            </a:r>
            <a:r>
              <a:rPr lang="en-US" sz="100" dirty="0" err="1"/>
              <a:t>X_train</a:t>
            </a:r>
            <a:r>
              <a:rPr lang="en-US" sz="100" dirty="0"/>
              <a:t>, </a:t>
            </a:r>
            <a:r>
              <a:rPr lang="en-US" sz="100" dirty="0" err="1"/>
              <a:t>y_train</a:t>
            </a:r>
            <a:r>
              <a:rPr lang="en-US" sz="100" dirty="0"/>
              <a:t>) </a:t>
            </a:r>
          </a:p>
          <a:p>
            <a:pPr algn="just"/>
            <a:r>
              <a:rPr lang="en-US" sz="100" dirty="0"/>
              <a:t># </a:t>
            </a:r>
            <a:r>
              <a:rPr lang="en-US" sz="100" dirty="0" err="1"/>
              <a:t>pred_test_enet</a:t>
            </a:r>
            <a:r>
              <a:rPr lang="en-US" sz="100" dirty="0"/>
              <a:t>= </a:t>
            </a:r>
            <a:r>
              <a:rPr lang="en-US" sz="100" dirty="0" err="1"/>
              <a:t>model_enet.predict</a:t>
            </a:r>
            <a:r>
              <a:rPr lang="en-US" sz="100" dirty="0"/>
              <a:t>(</a:t>
            </a:r>
            <a:r>
              <a:rPr lang="en-US" sz="100" dirty="0" err="1"/>
              <a:t>X_test</a:t>
            </a:r>
            <a:r>
              <a:rPr lang="en-US" sz="100" dirty="0"/>
              <a:t>)</a:t>
            </a:r>
          </a:p>
          <a:p>
            <a:pPr algn="just"/>
            <a:r>
              <a:rPr lang="en-US" sz="100" dirty="0"/>
              <a:t># print("Result for </a:t>
            </a:r>
            <a:r>
              <a:rPr lang="en-US" sz="100" dirty="0" err="1"/>
              <a:t>ElasticNet</a:t>
            </a:r>
            <a:r>
              <a:rPr lang="en-US" sz="100" dirty="0"/>
              <a:t> Regression")</a:t>
            </a:r>
          </a:p>
          <a:p>
            <a:pPr algn="just"/>
            <a:r>
              <a:rPr lang="en-US" sz="100" dirty="0"/>
              <a:t># print("On Testing Data Score = ", r2_score(</a:t>
            </a:r>
            <a:r>
              <a:rPr lang="en-US" sz="100" dirty="0" err="1"/>
              <a:t>y_test</a:t>
            </a:r>
            <a:r>
              <a:rPr lang="en-US" sz="100" dirty="0"/>
              <a:t>, </a:t>
            </a:r>
            <a:r>
              <a:rPr lang="en-US" sz="100" dirty="0" err="1"/>
              <a:t>pred_test_enet</a:t>
            </a:r>
            <a:r>
              <a:rPr lang="en-US" sz="100" dirty="0"/>
              <a:t>))</a:t>
            </a:r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print("######################################")</a:t>
            </a:r>
          </a:p>
          <a:p>
            <a:pPr algn="just"/>
            <a:endParaRPr lang="en-US" sz="100" dirty="0"/>
          </a:p>
          <a:p>
            <a:pPr algn="just"/>
            <a:r>
              <a:rPr lang="en-US" sz="100" dirty="0"/>
              <a:t># print("######################################")</a:t>
            </a:r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endParaRPr lang="en-US" sz="100" dirty="0"/>
          </a:p>
          <a:p>
            <a:pPr algn="just"/>
            <a:endParaRPr lang="en-US" sz="1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4133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3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3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3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3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3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3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3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3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3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3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3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3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3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3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3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3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3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3">
                                            <p:txEl>
                                              <p:pRg st="6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3">
                                            <p:txEl>
                                              <p:pRg st="6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3">
                                            <p:txEl>
                                              <p:pRg st="6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3">
                                            <p:txEl>
                                              <p:pRg st="65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3">
                                            <p:txEl>
                                              <p:pRg st="6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3">
                                            <p:txEl>
                                              <p:pRg st="6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3">
                                            <p:txEl>
                                              <p:pRg st="66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3">
                                            <p:txEl>
                                              <p:pRg st="6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3">
                                            <p:txEl>
                                              <p:pRg st="6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3">
                                            <p:txEl>
                                              <p:pRg st="67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3">
                                            <p:txEl>
                                              <p:pRg st="6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3">
                                            <p:txEl>
                                              <p:pRg st="6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3">
                                            <p:txEl>
                                              <p:pRg st="6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3">
                                            <p:txEl>
                                              <p:pRg st="6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3">
                                            <p:txEl>
                                              <p:pRg st="6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3">
                                            <p:txEl>
                                              <p:pRg st="69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3">
                                            <p:txEl>
                                              <p:pRg st="6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3">
                                            <p:txEl>
                                              <p:pRg st="6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3">
                                            <p:txEl>
                                              <p:pRg st="73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3">
                                            <p:txEl>
                                              <p:p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3">
                                            <p:txEl>
                                              <p:p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3">
                                            <p:txEl>
                                              <p:pRg st="74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3">
                                            <p:txEl>
                                              <p:pRg st="7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3">
                                            <p:txEl>
                                              <p:pRg st="7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3">
                                            <p:txEl>
                                              <p:pRg st="7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3">
                                            <p:txEl>
                                              <p:pRg st="7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3">
                                            <p:txEl>
                                              <p:pRg st="7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3">
                                            <p:txEl>
                                              <p:pRg st="77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3">
                                            <p:txEl>
                                              <p:pRg st="7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3">
                                            <p:txEl>
                                              <p:pRg st="7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3">
                                            <p:txEl>
                                              <p:pRg st="78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3">
                                            <p:txEl>
                                              <p:pRg st="7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3">
                                            <p:txEl>
                                              <p:pRg st="7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3">
                                            <p:txEl>
                                              <p:pRg st="82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3">
                                            <p:txEl>
                                              <p:pRg st="8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3">
                                            <p:txEl>
                                              <p:pRg st="8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3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3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3">
                                            <p:txEl>
                                              <p:p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1000"/>
                                        <p:tgtEl>
                                          <p:spTgt spid="3">
                                            <p:txEl>
                                              <p:pRg st="86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3">
                                            <p:txEl>
                                              <p:pRg st="8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3">
                                            <p:txEl>
                                              <p:pRg st="8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3">
                                            <p:txEl>
                                              <p:pRg st="87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3">
                                            <p:txEl>
                                              <p:pRg st="8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3">
                                            <p:txEl>
                                              <p:pRg st="8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3">
                                            <p:txEl>
                                              <p:pRg st="88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3">
                                            <p:txEl>
                                              <p:pRg st="8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3">
                                            <p:txEl>
                                              <p:pRg st="8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3">
                                            <p:txEl>
                                              <p:pRg st="89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3">
                                            <p:txEl>
                                              <p:pRg st="8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3">
                                            <p:txEl>
                                              <p:pRg st="8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3">
                                            <p:txEl>
                                              <p:pRg st="9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3">
                                            <p:txEl>
                                              <p:pRg st="9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3">
                                            <p:txEl>
                                              <p:pRg st="9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0"/>
                                        <p:tgtEl>
                                          <p:spTgt spid="3">
                                            <p:txEl>
                                              <p:pRg st="91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3">
                                            <p:txEl>
                                              <p:pRg st="9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3">
                                            <p:txEl>
                                              <p:pRg st="9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000"/>
                                        <p:tgtEl>
                                          <p:spTgt spid="3">
                                            <p:txEl>
                                              <p:pRg st="92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3">
                                            <p:txEl>
                                              <p:pRg st="9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3">
                                            <p:txEl>
                                              <p:pRg st="9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3">
                                            <p:txEl>
                                              <p:pRg st="93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3">
                                            <p:txEl>
                                              <p:pRg st="9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3">
                                            <p:txEl>
                                              <p:pRg st="9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3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3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3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3">
                                            <p:txEl>
                                              <p:pRg st="9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3">
                                            <p:txEl>
                                              <p:pRg st="9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3">
                                            <p:txEl>
                                              <p:pRg st="9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000"/>
                                        <p:tgtEl>
                                          <p:spTgt spid="3">
                                            <p:txEl>
                                              <p:pRg st="9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3">
                                            <p:txEl>
                                              <p:pRg st="9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3">
                                            <p:txEl>
                                              <p:pRg st="9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0"/>
                                        <p:tgtEl>
                                          <p:spTgt spid="3">
                                            <p:txEl>
                                              <p:pRg st="97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3">
                                            <p:txEl>
                                              <p:pRg st="9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3">
                                            <p:txEl>
                                              <p:pRg st="9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1000"/>
                                        <p:tgtEl>
                                          <p:spTgt spid="3">
                                            <p:txEl>
                                              <p:pRg st="98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3">
                                            <p:txEl>
                                              <p:pRg st="9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3">
                                            <p:txEl>
                                              <p:pRg st="9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3">
                                            <p:txEl>
                                              <p:pRg st="99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3">
                                            <p:txEl>
                                              <p:pRg st="9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3">
                                            <p:txEl>
                                              <p:pRg st="9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3">
                                            <p:txEl>
                                              <p:pRg st="100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3">
                                            <p:txEl>
                                              <p:pRg st="10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3">
                                            <p:txEl>
                                              <p:pRg st="10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1000"/>
                                        <p:tgtEl>
                                          <p:spTgt spid="3">
                                            <p:txEl>
                                              <p:pRg st="102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3">
                                            <p:txEl>
                                              <p:p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3">
                                            <p:txEl>
                                              <p:p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1000"/>
                                        <p:tgtEl>
                                          <p:spTgt spid="3">
                                            <p:txEl>
                                              <p:pRg st="103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3">
                                            <p:txEl>
                                              <p:pRg st="10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3">
                                            <p:txEl>
                                              <p:pRg st="10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0"/>
                                        <p:tgtEl>
                                          <p:spTgt spid="3">
                                            <p:txEl>
                                              <p:pRg st="104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3">
                                            <p:txEl>
                                              <p:pRg st="10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3">
                                            <p:txEl>
                                              <p:pRg st="10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000"/>
                                        <p:tgtEl>
                                          <p:spTgt spid="3">
                                            <p:txEl>
                                              <p:pRg st="106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3">
                                            <p:txEl>
                                              <p:pRg st="10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3">
                                            <p:txEl>
                                              <p:pRg st="10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3">
                                            <p:txEl>
                                              <p:pRg st="107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3">
                                            <p:txEl>
                                              <p:pRg st="10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3">
                                            <p:txEl>
                                              <p:pRg st="10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3">
                                            <p:txEl>
                                              <p:pRg st="108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3">
                                            <p:txEl>
                                              <p:p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3">
                                            <p:txEl>
                                              <p:p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1000"/>
                                        <p:tgtEl>
                                          <p:spTgt spid="3">
                                            <p:txEl>
                                              <p:pRg st="109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3">
                                            <p:txEl>
                                              <p:pRg st="10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3">
                                            <p:txEl>
                                              <p:pRg st="10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000"/>
                                        <p:tgtEl>
                                          <p:spTgt spid="3">
                                            <p:txEl>
                                              <p:pRg st="111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3">
                                            <p:txEl>
                                              <p:pRg st="11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3">
                                            <p:txEl>
                                              <p:pRg st="11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1000"/>
                                        <p:tgtEl>
                                          <p:spTgt spid="3">
                                            <p:txEl>
                                              <p:pRg st="112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3">
                                            <p:txEl>
                                              <p:pRg st="11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3">
                                            <p:txEl>
                                              <p:pRg st="11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1000"/>
                                        <p:tgtEl>
                                          <p:spTgt spid="3">
                                            <p:txEl>
                                              <p:pRg st="114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3">
                                            <p:txEl>
                                              <p:pRg st="11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3">
                                            <p:txEl>
                                              <p:pRg st="11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1000"/>
                                        <p:tgtEl>
                                          <p:spTgt spid="3">
                                            <p:txEl>
                                              <p:pRg st="115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3">
                                            <p:txEl>
                                              <p:pRg st="11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1000" fill="hold"/>
                                        <p:tgtEl>
                                          <p:spTgt spid="3">
                                            <p:txEl>
                                              <p:pRg st="11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3">
                                            <p:txEl>
                                              <p:pRg st="117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7" dur="1000" fill="hold"/>
                                        <p:tgtEl>
                                          <p:spTgt spid="3">
                                            <p:txEl>
                                              <p:pRg st="11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3">
                                            <p:txEl>
                                              <p:pRg st="11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000"/>
                                        <p:tgtEl>
                                          <p:spTgt spid="3">
                                            <p:txEl>
                                              <p:pRg st="118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3">
                                            <p:txEl>
                                              <p:pRg st="11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3">
                                            <p:txEl>
                                              <p:pRg st="11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1000"/>
                                        <p:tgtEl>
                                          <p:spTgt spid="3">
                                            <p:txEl>
                                              <p:pRg st="120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3">
                                            <p:txEl>
                                              <p:pRg st="12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3">
                                            <p:txEl>
                                              <p:pRg st="12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3">
                                            <p:txEl>
                                              <p:pRg st="121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3">
                                            <p:txEl>
                                              <p:pRg st="12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3">
                                            <p:txEl>
                                              <p:pRg st="12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000"/>
                                        <p:tgtEl>
                                          <p:spTgt spid="3">
                                            <p:txEl>
                                              <p:pRg st="122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3">
                                            <p:txEl>
                                              <p:pRg st="12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3">
                                            <p:txEl>
                                              <p:pRg st="12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000"/>
                                        <p:tgtEl>
                                          <p:spTgt spid="3">
                                            <p:txEl>
                                              <p:pRg st="123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3">
                                            <p:txEl>
                                              <p:pRg st="12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3">
                                            <p:txEl>
                                              <p:pRg st="12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3">
                                            <p:txEl>
                                              <p:pRg st="124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9" dur="1000" fill="hold"/>
                                        <p:tgtEl>
                                          <p:spTgt spid="3">
                                            <p:txEl>
                                              <p:pRg st="12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0" dur="1000" fill="hold"/>
                                        <p:tgtEl>
                                          <p:spTgt spid="3">
                                            <p:txEl>
                                              <p:pRg st="12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5" dur="1000"/>
                                        <p:tgtEl>
                                          <p:spTgt spid="3">
                                            <p:txEl>
                                              <p:pRg st="125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6" dur="1000" fill="hold"/>
                                        <p:tgtEl>
                                          <p:spTgt spid="3">
                                            <p:txEl>
                                              <p:pRg st="12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3">
                                            <p:txEl>
                                              <p:pRg st="12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000"/>
                                        <p:tgtEl>
                                          <p:spTgt spid="3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3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3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000"/>
                                        <p:tgtEl>
                                          <p:spTgt spid="3">
                                            <p:txEl>
                                              <p:pRg st="130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3">
                                            <p:txEl>
                                              <p:pRg st="13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3">
                                            <p:txEl>
                                              <p:pRg st="13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1000"/>
                                        <p:tgtEl>
                                          <p:spTgt spid="3">
                                            <p:txEl>
                                              <p:pRg st="131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3">
                                            <p:txEl>
                                              <p:pRg st="13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3">
                                            <p:txEl>
                                              <p:pRg st="13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3" dur="1000"/>
                                        <p:tgtEl>
                                          <p:spTgt spid="3">
                                            <p:txEl>
                                              <p:pRg st="132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3">
                                            <p:txEl>
                                              <p:pRg st="13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5" dur="1000" fill="hold"/>
                                        <p:tgtEl>
                                          <p:spTgt spid="3">
                                            <p:txEl>
                                              <p:pRg st="13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000"/>
                                        <p:tgtEl>
                                          <p:spTgt spid="3">
                                            <p:txEl>
                                              <p:pRg st="133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1" dur="1000" fill="hold"/>
                                        <p:tgtEl>
                                          <p:spTgt spid="3">
                                            <p:txEl>
                                              <p:pRg st="13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1000" fill="hold"/>
                                        <p:tgtEl>
                                          <p:spTgt spid="3">
                                            <p:txEl>
                                              <p:pRg st="13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1000"/>
                                        <p:tgtEl>
                                          <p:spTgt spid="3">
                                            <p:txEl>
                                              <p:pRg st="134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8" dur="1000" fill="hold"/>
                                        <p:tgtEl>
                                          <p:spTgt spid="3">
                                            <p:txEl>
                                              <p:pRg st="13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000" fill="hold"/>
                                        <p:tgtEl>
                                          <p:spTgt spid="3">
                                            <p:txEl>
                                              <p:pRg st="13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1000"/>
                                        <p:tgtEl>
                                          <p:spTgt spid="3">
                                            <p:txEl>
                                              <p:pRg st="135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5" dur="1000" fill="hold"/>
                                        <p:tgtEl>
                                          <p:spTgt spid="3">
                                            <p:txEl>
                                              <p:pRg st="13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3">
                                            <p:txEl>
                                              <p:pRg st="13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1" dur="1000"/>
                                        <p:tgtEl>
                                          <p:spTgt spid="3">
                                            <p:txEl>
                                              <p:pRg st="136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2" dur="1000" fill="hold"/>
                                        <p:tgtEl>
                                          <p:spTgt spid="3">
                                            <p:txEl>
                                              <p:pRg st="13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3">
                                            <p:txEl>
                                              <p:pRg st="13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000"/>
                                        <p:tgtEl>
                                          <p:spTgt spid="3">
                                            <p:txEl>
                                              <p:pRg st="141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3">
                                            <p:txEl>
                                              <p:pRg st="14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3">
                                            <p:txEl>
                                              <p:pRg st="14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1000"/>
                                        <p:tgtEl>
                                          <p:spTgt spid="3">
                                            <p:txEl>
                                              <p:pRg st="143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6" dur="1000" fill="hold"/>
                                        <p:tgtEl>
                                          <p:spTgt spid="3">
                                            <p:txEl>
                                              <p:pRg st="14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7" dur="1000" fill="hold"/>
                                        <p:tgtEl>
                                          <p:spTgt spid="3">
                                            <p:txEl>
                                              <p:pRg st="14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1000"/>
                                        <p:tgtEl>
                                          <p:spTgt spid="3">
                                            <p:txEl>
                                              <p:pRg st="144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3" dur="1000" fill="hold"/>
                                        <p:tgtEl>
                                          <p:spTgt spid="3">
                                            <p:txEl>
                                              <p:pRg st="14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1000" fill="hold"/>
                                        <p:tgtEl>
                                          <p:spTgt spid="3">
                                            <p:txEl>
                                              <p:pRg st="14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1000"/>
                                        <p:tgtEl>
                                          <p:spTgt spid="3">
                                            <p:txEl>
                                              <p:pRg st="145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0" dur="1000" fill="hold"/>
                                        <p:tgtEl>
                                          <p:spTgt spid="3">
                                            <p:txEl>
                                              <p:pRg st="14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1000" fill="hold"/>
                                        <p:tgtEl>
                                          <p:spTgt spid="3">
                                            <p:txEl>
                                              <p:pRg st="14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000"/>
                                        <p:tgtEl>
                                          <p:spTgt spid="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7" dur="1000" fill="hold"/>
                                        <p:tgtEl>
                                          <p:spTgt spid="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1000" fill="hold"/>
                                        <p:tgtEl>
                                          <p:spTgt spid="3">
                                            <p:txEl>
                                              <p:pRg st="14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1000"/>
                                        <p:tgtEl>
                                          <p:spTgt spid="3">
                                            <p:txEl>
                                              <p:pRg st="147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4" dur="1000" fill="hold"/>
                                        <p:tgtEl>
                                          <p:spTgt spid="3">
                                            <p:txEl>
                                              <p:pRg st="14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3">
                                            <p:txEl>
                                              <p:pRg st="14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1000"/>
                                        <p:tgtEl>
                                          <p:spTgt spid="3">
                                            <p:txEl>
                                              <p:pRg st="148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3">
                                            <p:txEl>
                                              <p:pRg st="14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1000" fill="hold"/>
                                        <p:tgtEl>
                                          <p:spTgt spid="3">
                                            <p:txEl>
                                              <p:pRg st="14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1000"/>
                                        <p:tgtEl>
                                          <p:spTgt spid="3">
                                            <p:txEl>
                                              <p:pRg st="151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8" dur="1000" fill="hold"/>
                                        <p:tgtEl>
                                          <p:spTgt spid="3">
                                            <p:txEl>
                                              <p:pRg st="15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1000" fill="hold"/>
                                        <p:tgtEl>
                                          <p:spTgt spid="3">
                                            <p:txEl>
                                              <p:pRg st="15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000"/>
                                        <p:tgtEl>
                                          <p:spTgt spid="3">
                                            <p:txEl>
                                              <p:pRg st="152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5" dur="1000" fill="hold"/>
                                        <p:tgtEl>
                                          <p:spTgt spid="3">
                                            <p:txEl>
                                              <p:pRg st="15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1000" fill="hold"/>
                                        <p:tgtEl>
                                          <p:spTgt spid="3">
                                            <p:txEl>
                                              <p:pRg st="15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1000"/>
                                        <p:tgtEl>
                                          <p:spTgt spid="3">
                                            <p:txEl>
                                              <p:pRg st="153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2" dur="1000" fill="hold"/>
                                        <p:tgtEl>
                                          <p:spTgt spid="3">
                                            <p:txEl>
                                              <p:pRg st="15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1000" fill="hold"/>
                                        <p:tgtEl>
                                          <p:spTgt spid="3">
                                            <p:txEl>
                                              <p:pRg st="15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>
                      <p:stCondLst>
                        <p:cond delay="indefinite"/>
                      </p:stCondLst>
                      <p:childTnLst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1000"/>
                                        <p:tgtEl>
                                          <p:spTgt spid="3">
                                            <p:txEl>
                                              <p:pRg st="154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9" dur="1000" fill="hold"/>
                                        <p:tgtEl>
                                          <p:spTgt spid="3">
                                            <p:txEl>
                                              <p:pRg st="15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0" dur="1000" fill="hold"/>
                                        <p:tgtEl>
                                          <p:spTgt spid="3">
                                            <p:txEl>
                                              <p:pRg st="15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5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1000"/>
                                        <p:tgtEl>
                                          <p:spTgt spid="3">
                                            <p:txEl>
                                              <p:pRg st="155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6" dur="1000" fill="hold"/>
                                        <p:tgtEl>
                                          <p:spTgt spid="3">
                                            <p:txEl>
                                              <p:pRg st="155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1000" fill="hold"/>
                                        <p:tgtEl>
                                          <p:spTgt spid="3">
                                            <p:txEl>
                                              <p:pRg st="155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000"/>
                                        <p:tgtEl>
                                          <p:spTgt spid="3">
                                            <p:txEl>
                                              <p:pRg st="156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3">
                                            <p:txEl>
                                              <p:pRg st="15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000" fill="hold"/>
                                        <p:tgtEl>
                                          <p:spTgt spid="3">
                                            <p:txEl>
                                              <p:pRg st="15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1000"/>
                                        <p:tgtEl>
                                          <p:spTgt spid="3">
                                            <p:txEl>
                                              <p:pRg st="157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3">
                                            <p:txEl>
                                              <p:pRg st="15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1" dur="1000" fill="hold"/>
                                        <p:tgtEl>
                                          <p:spTgt spid="3">
                                            <p:txEl>
                                              <p:pRg st="15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6" dur="1000"/>
                                        <p:tgtEl>
                                          <p:spTgt spid="3">
                                            <p:txEl>
                                              <p:pRg st="161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7" dur="1000" fill="hold"/>
                                        <p:tgtEl>
                                          <p:spTgt spid="3">
                                            <p:txEl>
                                              <p:pRg st="16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8" dur="1000" fill="hold"/>
                                        <p:tgtEl>
                                          <p:spTgt spid="3">
                                            <p:txEl>
                                              <p:pRg st="16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3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3" dur="1000"/>
                                        <p:tgtEl>
                                          <p:spTgt spid="3">
                                            <p:txEl>
                                              <p:pRg st="163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4" dur="1000" fill="hold"/>
                                        <p:tgtEl>
                                          <p:spTgt spid="3">
                                            <p:txEl>
                                              <p:pRg st="163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1000" fill="hold"/>
                                        <p:tgtEl>
                                          <p:spTgt spid="3">
                                            <p:txEl>
                                              <p:pRg st="163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1596" y="253161"/>
            <a:ext cx="856896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dirty="0"/>
              <a:t>import pandas as </a:t>
            </a:r>
            <a:r>
              <a:rPr lang="en-IN" sz="2600" dirty="0" err="1"/>
              <a:t>pd</a:t>
            </a:r>
            <a:endParaRPr lang="en-IN" sz="2600" dirty="0"/>
          </a:p>
          <a:p>
            <a:r>
              <a:rPr lang="en-IN" sz="2600" dirty="0"/>
              <a:t>import </a:t>
            </a:r>
            <a:r>
              <a:rPr lang="en-IN" sz="2600" dirty="0" err="1"/>
              <a:t>numpy</a:t>
            </a:r>
            <a:r>
              <a:rPr lang="en-IN" sz="2600" dirty="0"/>
              <a:t> as np</a:t>
            </a:r>
          </a:p>
          <a:p>
            <a:r>
              <a:rPr lang="en-IN" sz="2600" dirty="0"/>
              <a:t>from </a:t>
            </a:r>
            <a:r>
              <a:rPr lang="en-IN" sz="2600" dirty="0" err="1"/>
              <a:t>sklearn</a:t>
            </a:r>
            <a:r>
              <a:rPr lang="en-IN" sz="2600" dirty="0"/>
              <a:t> import </a:t>
            </a:r>
            <a:r>
              <a:rPr lang="en-IN" sz="2600" dirty="0" err="1"/>
              <a:t>model_selection</a:t>
            </a:r>
            <a:endParaRPr lang="en-IN" sz="2600" dirty="0"/>
          </a:p>
          <a:p>
            <a:r>
              <a:rPr lang="en-IN" sz="2600" dirty="0"/>
              <a:t>from </a:t>
            </a:r>
            <a:r>
              <a:rPr lang="en-IN" sz="2600" dirty="0" err="1"/>
              <a:t>sklearn.linear_model</a:t>
            </a:r>
            <a:r>
              <a:rPr lang="en-IN" sz="2600" dirty="0"/>
              <a:t> import </a:t>
            </a:r>
            <a:r>
              <a:rPr lang="en-IN" sz="2600" dirty="0" err="1"/>
              <a:t>LinearRegression</a:t>
            </a:r>
            <a:endParaRPr lang="en-IN" sz="2600" dirty="0"/>
          </a:p>
          <a:p>
            <a:r>
              <a:rPr lang="en-IN" sz="2600" dirty="0"/>
              <a:t>from </a:t>
            </a:r>
            <a:r>
              <a:rPr lang="en-IN" sz="2600" dirty="0" err="1"/>
              <a:t>sklearn.linear_model</a:t>
            </a:r>
            <a:r>
              <a:rPr lang="en-IN" sz="2600" dirty="0"/>
              <a:t> import Ridge</a:t>
            </a:r>
          </a:p>
          <a:p>
            <a:r>
              <a:rPr lang="en-IN" sz="2600" dirty="0"/>
              <a:t>from </a:t>
            </a:r>
            <a:r>
              <a:rPr lang="en-IN" sz="2600" dirty="0" err="1"/>
              <a:t>sklearn.linear_model</a:t>
            </a:r>
            <a:r>
              <a:rPr lang="en-IN" sz="2600" dirty="0"/>
              <a:t> import Lasso</a:t>
            </a:r>
          </a:p>
          <a:p>
            <a:r>
              <a:rPr lang="en-IN" sz="2600" dirty="0"/>
              <a:t>from </a:t>
            </a:r>
            <a:r>
              <a:rPr lang="en-IN" sz="2600" dirty="0" err="1"/>
              <a:t>sklearn.linear_model</a:t>
            </a:r>
            <a:r>
              <a:rPr lang="en-IN" sz="2600" dirty="0"/>
              <a:t> import </a:t>
            </a:r>
            <a:r>
              <a:rPr lang="en-IN" sz="2600" dirty="0" err="1"/>
              <a:t>ElasticNet</a:t>
            </a:r>
            <a:endParaRPr lang="en-IN" sz="2600" dirty="0"/>
          </a:p>
          <a:p>
            <a:r>
              <a:rPr lang="en-IN" sz="2600" dirty="0"/>
              <a:t>from </a:t>
            </a:r>
            <a:r>
              <a:rPr lang="en-IN" sz="2600" dirty="0" err="1"/>
              <a:t>sklearn.metrics</a:t>
            </a:r>
            <a:r>
              <a:rPr lang="en-IN" sz="2600" dirty="0"/>
              <a:t> import r2_score</a:t>
            </a:r>
          </a:p>
          <a:p>
            <a:r>
              <a:rPr lang="en-IN" sz="2600" dirty="0"/>
              <a:t>from </a:t>
            </a:r>
            <a:r>
              <a:rPr lang="en-IN" sz="2600" dirty="0" err="1"/>
              <a:t>sklearn.model_selection</a:t>
            </a:r>
            <a:r>
              <a:rPr lang="en-IN" sz="2600" dirty="0"/>
              <a:t> import </a:t>
            </a:r>
            <a:r>
              <a:rPr lang="en-IN" sz="2600" dirty="0" err="1"/>
              <a:t>train_test_split</a:t>
            </a:r>
            <a:endParaRPr lang="en-IN" sz="2600" dirty="0"/>
          </a:p>
          <a:p>
            <a:endParaRPr lang="en-IN" sz="2600" dirty="0"/>
          </a:p>
          <a:p>
            <a:r>
              <a:rPr lang="en-IN" sz="2600" dirty="0" err="1"/>
              <a:t>df</a:t>
            </a:r>
            <a:r>
              <a:rPr lang="en-IN" sz="2600" dirty="0"/>
              <a:t> = </a:t>
            </a:r>
            <a:r>
              <a:rPr lang="en-IN" sz="2600" dirty="0" err="1"/>
              <a:t>pd.read_csv</a:t>
            </a:r>
            <a:r>
              <a:rPr lang="en-IN" sz="2600" dirty="0"/>
              <a:t>('regressionexample2.csv') </a:t>
            </a:r>
          </a:p>
          <a:p>
            <a:r>
              <a:rPr lang="en-IN" sz="2600" dirty="0"/>
              <a:t>print("</a:t>
            </a:r>
            <a:r>
              <a:rPr lang="en-IN" sz="2600" dirty="0" err="1"/>
              <a:t>Orriginala</a:t>
            </a:r>
            <a:r>
              <a:rPr lang="en-IN" sz="2600" dirty="0"/>
              <a:t> data set ")</a:t>
            </a:r>
          </a:p>
          <a:p>
            <a:r>
              <a:rPr lang="en-IN" sz="2600" dirty="0"/>
              <a:t>print(</a:t>
            </a:r>
            <a:r>
              <a:rPr lang="en-IN" sz="2600" dirty="0" err="1"/>
              <a:t>df.head</a:t>
            </a:r>
            <a:r>
              <a:rPr lang="en-IN" sz="26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448500104"/>
      </p:ext>
    </p:extLst>
  </p:cSld>
  <p:clrMapOvr>
    <a:masterClrMapping/>
  </p:clrMapOvr>
  <p:transition spd="slow">
    <p:wipe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72" y="1130921"/>
            <a:ext cx="11240258" cy="37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37183"/>
      </p:ext>
    </p:extLst>
  </p:cSld>
  <p:clrMapOvr>
    <a:masterClrMapping/>
  </p:clrMapOvr>
  <p:transition spd="slow">
    <p:wipe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765" y="245798"/>
            <a:ext cx="103412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# Normalization of data </a:t>
            </a:r>
          </a:p>
          <a:p>
            <a:r>
              <a:rPr lang="en-IN" sz="2800" dirty="0"/>
              <a:t>print("Normalized train (divide by max value) data set ")</a:t>
            </a:r>
          </a:p>
          <a:p>
            <a:r>
              <a:rPr lang="en-IN" sz="2800" dirty="0" err="1"/>
              <a:t>target_column</a:t>
            </a:r>
            <a:r>
              <a:rPr lang="en-IN" sz="2800" dirty="0"/>
              <a:t> = ['</a:t>
            </a:r>
            <a:r>
              <a:rPr lang="en-IN" sz="2800" dirty="0" err="1"/>
              <a:t>unemploy</a:t>
            </a:r>
            <a:r>
              <a:rPr lang="en-IN" sz="2800" dirty="0"/>
              <a:t>'] </a:t>
            </a:r>
          </a:p>
          <a:p>
            <a:r>
              <a:rPr lang="en-IN" sz="2800" dirty="0"/>
              <a:t>predictors = list(set(list(</a:t>
            </a:r>
            <a:r>
              <a:rPr lang="en-IN" sz="2800" dirty="0" err="1"/>
              <a:t>df.columns</a:t>
            </a:r>
            <a:r>
              <a:rPr lang="en-IN" sz="2800" dirty="0"/>
              <a:t>))-set(</a:t>
            </a:r>
            <a:r>
              <a:rPr lang="en-IN" sz="2800" dirty="0" err="1"/>
              <a:t>target_column</a:t>
            </a:r>
            <a:r>
              <a:rPr lang="en-IN" sz="2800" dirty="0"/>
              <a:t>))</a:t>
            </a:r>
          </a:p>
          <a:p>
            <a:r>
              <a:rPr lang="en-IN" sz="2800" dirty="0" err="1"/>
              <a:t>df</a:t>
            </a:r>
            <a:r>
              <a:rPr lang="en-IN" sz="2800" dirty="0"/>
              <a:t>[predictors] = </a:t>
            </a:r>
            <a:r>
              <a:rPr lang="en-IN" sz="2800" dirty="0" err="1"/>
              <a:t>df</a:t>
            </a:r>
            <a:r>
              <a:rPr lang="en-IN" sz="2800" dirty="0"/>
              <a:t>[predictors]/</a:t>
            </a:r>
            <a:r>
              <a:rPr lang="en-IN" sz="2800" dirty="0" err="1"/>
              <a:t>df</a:t>
            </a:r>
            <a:r>
              <a:rPr lang="en-IN" sz="2800" dirty="0"/>
              <a:t>[predictors].max()</a:t>
            </a:r>
          </a:p>
          <a:p>
            <a:r>
              <a:rPr lang="en-IN" sz="2800" dirty="0" err="1"/>
              <a:t>df.describe</a:t>
            </a:r>
            <a:r>
              <a:rPr lang="en-IN" sz="2800" dirty="0"/>
              <a:t>()</a:t>
            </a:r>
          </a:p>
          <a:p>
            <a:r>
              <a:rPr lang="en-IN" sz="2800" dirty="0"/>
              <a:t>print(</a:t>
            </a:r>
            <a:r>
              <a:rPr lang="en-IN" sz="2800" dirty="0" err="1"/>
              <a:t>df.head</a:t>
            </a:r>
            <a:r>
              <a:rPr lang="en-IN" sz="2800" dirty="0"/>
              <a:t>())</a:t>
            </a:r>
          </a:p>
          <a:p>
            <a:endParaRPr lang="en-IN" sz="2800" dirty="0"/>
          </a:p>
          <a:p>
            <a:r>
              <a:rPr lang="en-IN" sz="2800" dirty="0"/>
              <a:t>X = </a:t>
            </a:r>
            <a:r>
              <a:rPr lang="en-IN" sz="2800" dirty="0" err="1"/>
              <a:t>df</a:t>
            </a:r>
            <a:r>
              <a:rPr lang="en-IN" sz="2800" dirty="0"/>
              <a:t>[predictors].values</a:t>
            </a:r>
          </a:p>
          <a:p>
            <a:r>
              <a:rPr lang="en-IN" sz="2800" dirty="0"/>
              <a:t>y = </a:t>
            </a:r>
            <a:r>
              <a:rPr lang="en-IN" sz="2800" dirty="0" err="1"/>
              <a:t>df</a:t>
            </a:r>
            <a:r>
              <a:rPr lang="en-IN" sz="2800" dirty="0"/>
              <a:t>[</a:t>
            </a:r>
            <a:r>
              <a:rPr lang="en-IN" sz="2800" dirty="0" err="1"/>
              <a:t>target_column</a:t>
            </a:r>
            <a:r>
              <a:rPr lang="en-IN" sz="2800" dirty="0"/>
              <a:t>].values</a:t>
            </a:r>
          </a:p>
          <a:p>
            <a:endParaRPr lang="en-IN" sz="2800" dirty="0"/>
          </a:p>
          <a:p>
            <a:r>
              <a:rPr lang="en-IN" sz="2800" dirty="0" err="1"/>
              <a:t>X_train</a:t>
            </a:r>
            <a:r>
              <a:rPr lang="en-IN" sz="2800" dirty="0"/>
              <a:t>, </a:t>
            </a:r>
            <a:r>
              <a:rPr lang="en-IN" sz="2800" dirty="0" err="1"/>
              <a:t>X_test</a:t>
            </a:r>
            <a:r>
              <a:rPr lang="en-IN" sz="2800" dirty="0"/>
              <a:t>, </a:t>
            </a:r>
            <a:r>
              <a:rPr lang="en-IN" sz="2800" dirty="0" err="1"/>
              <a:t>y_train</a:t>
            </a:r>
            <a:r>
              <a:rPr lang="en-IN" sz="2800" dirty="0"/>
              <a:t>, </a:t>
            </a:r>
            <a:r>
              <a:rPr lang="en-IN" sz="2800" dirty="0" err="1"/>
              <a:t>y_test</a:t>
            </a:r>
            <a:r>
              <a:rPr lang="en-IN" sz="2800" dirty="0"/>
              <a:t> = </a:t>
            </a:r>
            <a:r>
              <a:rPr lang="en-IN" sz="2800" dirty="0" err="1"/>
              <a:t>train_test_split</a:t>
            </a:r>
            <a:r>
              <a:rPr lang="en-IN" sz="2800" dirty="0"/>
              <a:t>(X, y, </a:t>
            </a:r>
            <a:r>
              <a:rPr lang="en-IN" sz="2800" dirty="0" err="1"/>
              <a:t>test_size</a:t>
            </a:r>
            <a:r>
              <a:rPr lang="en-IN" sz="2800" dirty="0"/>
              <a:t>=0.30, </a:t>
            </a:r>
            <a:r>
              <a:rPr lang="en-IN" sz="2800" dirty="0" err="1"/>
              <a:t>random_state</a:t>
            </a:r>
            <a:r>
              <a:rPr lang="en-IN" sz="2800" dirty="0"/>
              <a:t>=40)</a:t>
            </a:r>
          </a:p>
          <a:p>
            <a:r>
              <a:rPr lang="en-IN" sz="2800" dirty="0"/>
              <a:t>print(</a:t>
            </a:r>
            <a:r>
              <a:rPr lang="en-IN" sz="2800" dirty="0" err="1"/>
              <a:t>X_train.shape</a:t>
            </a:r>
            <a:r>
              <a:rPr lang="en-IN" sz="2800" dirty="0"/>
              <a:t>); </a:t>
            </a:r>
          </a:p>
          <a:p>
            <a:r>
              <a:rPr lang="en-IN" sz="2800" dirty="0"/>
              <a:t>print(</a:t>
            </a:r>
            <a:r>
              <a:rPr lang="en-IN" sz="2800" dirty="0" err="1"/>
              <a:t>X_test.shape</a:t>
            </a:r>
            <a:r>
              <a:rPr lang="en-I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6820937"/>
      </p:ext>
    </p:extLst>
  </p:cSld>
  <p:clrMapOvr>
    <a:masterClrMapping/>
  </p:clrMapOvr>
  <p:transition spd="slow">
    <p:wipe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35" y="982965"/>
            <a:ext cx="10815304" cy="41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28134"/>
      </p:ext>
    </p:extLst>
  </p:cSld>
  <p:clrMapOvr>
    <a:masterClrMapping/>
  </p:clrMapOvr>
  <p:transition spd="slow">
    <p:wipe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7542" y="455465"/>
            <a:ext cx="101495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# Standard </a:t>
            </a:r>
            <a:r>
              <a:rPr lang="en-IN" sz="2800" b="1" dirty="0" err="1"/>
              <a:t>LinearRegression</a:t>
            </a:r>
            <a:endParaRPr lang="en-IN" sz="2800" b="1" dirty="0"/>
          </a:p>
          <a:p>
            <a:r>
              <a:rPr lang="en-IN" sz="2800" dirty="0" err="1"/>
              <a:t>lr</a:t>
            </a:r>
            <a:r>
              <a:rPr lang="en-IN" sz="2800" dirty="0"/>
              <a:t> = </a:t>
            </a:r>
            <a:r>
              <a:rPr lang="en-IN" sz="2800" dirty="0" err="1"/>
              <a:t>LinearRegression</a:t>
            </a:r>
            <a:r>
              <a:rPr lang="en-IN" sz="2800" dirty="0"/>
              <a:t>()</a:t>
            </a:r>
          </a:p>
          <a:p>
            <a:r>
              <a:rPr lang="en-IN" sz="2800" dirty="0" err="1"/>
              <a:t>lr.fit</a:t>
            </a:r>
            <a:r>
              <a:rPr lang="en-IN" sz="2800" dirty="0"/>
              <a:t>(</a:t>
            </a:r>
            <a:r>
              <a:rPr lang="en-IN" sz="2800" dirty="0" err="1"/>
              <a:t>X_train</a:t>
            </a:r>
            <a:r>
              <a:rPr lang="en-IN" sz="2800" dirty="0"/>
              <a:t>, </a:t>
            </a:r>
            <a:r>
              <a:rPr lang="en-IN" sz="2800" dirty="0" err="1"/>
              <a:t>y_train</a:t>
            </a:r>
            <a:r>
              <a:rPr lang="en-IN" sz="2800" dirty="0"/>
              <a:t>)</a:t>
            </a:r>
          </a:p>
          <a:p>
            <a:endParaRPr lang="en-IN" sz="2800" dirty="0"/>
          </a:p>
          <a:p>
            <a:r>
              <a:rPr lang="en-IN" sz="2800" dirty="0" err="1"/>
              <a:t>pred_train_lr</a:t>
            </a:r>
            <a:r>
              <a:rPr lang="en-IN" sz="2800" dirty="0"/>
              <a:t>= </a:t>
            </a:r>
            <a:r>
              <a:rPr lang="en-IN" sz="2800" dirty="0" err="1"/>
              <a:t>lr.predict</a:t>
            </a:r>
            <a:r>
              <a:rPr lang="en-IN" sz="2800" dirty="0"/>
              <a:t>(</a:t>
            </a:r>
            <a:r>
              <a:rPr lang="en-IN" sz="2800" dirty="0" err="1"/>
              <a:t>X_train</a:t>
            </a:r>
            <a:r>
              <a:rPr lang="en-IN" sz="2800" dirty="0"/>
              <a:t>)</a:t>
            </a:r>
          </a:p>
          <a:p>
            <a:r>
              <a:rPr lang="en-IN" sz="2800" dirty="0" err="1"/>
              <a:t>pred_test_lr</a:t>
            </a:r>
            <a:r>
              <a:rPr lang="en-IN" sz="2800" dirty="0"/>
              <a:t>= </a:t>
            </a:r>
            <a:r>
              <a:rPr lang="en-IN" sz="2800" dirty="0" err="1"/>
              <a:t>lr.predict</a:t>
            </a:r>
            <a:r>
              <a:rPr lang="en-IN" sz="2800" dirty="0"/>
              <a:t>(</a:t>
            </a:r>
            <a:r>
              <a:rPr lang="en-IN" sz="2800" dirty="0" err="1"/>
              <a:t>X_test</a:t>
            </a:r>
            <a:r>
              <a:rPr lang="en-IN" sz="2800" dirty="0"/>
              <a:t>)</a:t>
            </a:r>
          </a:p>
          <a:p>
            <a:r>
              <a:rPr lang="en-IN" sz="2800" dirty="0"/>
              <a:t>print("Result for Standard </a:t>
            </a:r>
            <a:r>
              <a:rPr lang="en-IN" sz="2800" dirty="0" err="1"/>
              <a:t>LinearRegression</a:t>
            </a:r>
            <a:r>
              <a:rPr lang="en-IN" sz="2800" dirty="0"/>
              <a:t>")</a:t>
            </a:r>
          </a:p>
          <a:p>
            <a:r>
              <a:rPr lang="en-IN" sz="2800" dirty="0"/>
              <a:t>print("On Testing Data Score = ", r2_score(</a:t>
            </a:r>
            <a:r>
              <a:rPr lang="en-IN" sz="2800" dirty="0" err="1"/>
              <a:t>y_test</a:t>
            </a:r>
            <a:r>
              <a:rPr lang="en-IN" sz="2800" dirty="0"/>
              <a:t>, </a:t>
            </a:r>
            <a:r>
              <a:rPr lang="en-IN" sz="2800" dirty="0" err="1"/>
              <a:t>pred_test_lr</a:t>
            </a:r>
            <a:r>
              <a:rPr lang="en-IN" sz="2800" dirty="0"/>
              <a:t>))</a:t>
            </a:r>
          </a:p>
        </p:txBody>
      </p:sp>
      <p:sp>
        <p:nvSpPr>
          <p:cNvPr id="3" name="Rectangle 2"/>
          <p:cNvSpPr/>
          <p:nvPr/>
        </p:nvSpPr>
        <p:spPr>
          <a:xfrm>
            <a:off x="917542" y="4548137"/>
            <a:ext cx="75571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Output </a:t>
            </a:r>
            <a:endParaRPr lang="en-IN" sz="2800" b="1" dirty="0"/>
          </a:p>
          <a:p>
            <a:r>
              <a:rPr lang="en-IN" sz="2800" b="1" dirty="0"/>
              <a:t>Result for Standard </a:t>
            </a:r>
            <a:r>
              <a:rPr lang="en-IN" sz="2800" b="1" dirty="0" err="1"/>
              <a:t>LinearRegression</a:t>
            </a:r>
            <a:endParaRPr lang="en-IN" sz="2800" b="1" dirty="0"/>
          </a:p>
          <a:p>
            <a:r>
              <a:rPr lang="en-IN" sz="2800" b="1" dirty="0"/>
              <a:t>On Testing Data Score =  0.8316156967087425</a:t>
            </a:r>
          </a:p>
        </p:txBody>
      </p:sp>
    </p:spTree>
    <p:extLst>
      <p:ext uri="{BB962C8B-B14F-4D97-AF65-F5344CB8AC3E}">
        <p14:creationId xmlns:p14="http://schemas.microsoft.com/office/powerpoint/2010/main" val="1813432905"/>
      </p:ext>
    </p:extLst>
  </p:cSld>
  <p:clrMapOvr>
    <a:masterClrMapping/>
  </p:clrMapOvr>
  <p:transition spd="slow"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Validation: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The two types of Model Validation techniques are namely,</a:t>
            </a:r>
          </a:p>
          <a:p>
            <a:pPr lvl="0"/>
            <a:r>
              <a:rPr lang="en-IN" b="1" dirty="0"/>
              <a:t>In-sample validation </a:t>
            </a:r>
            <a:r>
              <a:rPr lang="en-IN" dirty="0"/>
              <a:t>–</a:t>
            </a:r>
            <a:r>
              <a:rPr lang="en-IN" i="1" dirty="0"/>
              <a:t> testing data from the same dataset that is used to build the model</a:t>
            </a:r>
            <a:r>
              <a:rPr lang="en-IN" dirty="0"/>
              <a:t>.</a:t>
            </a:r>
          </a:p>
          <a:p>
            <a:pPr lvl="0"/>
            <a:r>
              <a:rPr lang="en-IN" b="1" dirty="0"/>
              <a:t>Out-of-sample validation</a:t>
            </a:r>
            <a:r>
              <a:rPr lang="en-IN" dirty="0"/>
              <a:t> </a:t>
            </a:r>
            <a:r>
              <a:rPr lang="en-IN" i="1" dirty="0"/>
              <a:t>– testing data from a new dataset that isn’t used to build the model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3966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7542" y="455465"/>
            <a:ext cx="101495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# Ridge Regression</a:t>
            </a:r>
          </a:p>
          <a:p>
            <a:r>
              <a:rPr lang="en-IN" sz="2800" dirty="0" err="1"/>
              <a:t>rr</a:t>
            </a:r>
            <a:r>
              <a:rPr lang="en-IN" sz="2800" dirty="0"/>
              <a:t> = Ridge(alpha=0.01)</a:t>
            </a:r>
          </a:p>
          <a:p>
            <a:r>
              <a:rPr lang="en-IN" sz="2800" dirty="0" err="1"/>
              <a:t>rr.fit</a:t>
            </a:r>
            <a:r>
              <a:rPr lang="en-IN" sz="2800" dirty="0"/>
              <a:t>(</a:t>
            </a:r>
            <a:r>
              <a:rPr lang="en-IN" sz="2800" dirty="0" err="1"/>
              <a:t>X_train</a:t>
            </a:r>
            <a:r>
              <a:rPr lang="en-IN" sz="2800" dirty="0"/>
              <a:t>, </a:t>
            </a:r>
            <a:r>
              <a:rPr lang="en-IN" sz="2800" dirty="0" err="1"/>
              <a:t>y_train</a:t>
            </a:r>
            <a:r>
              <a:rPr lang="en-IN" sz="2800" dirty="0"/>
              <a:t>) </a:t>
            </a:r>
          </a:p>
          <a:p>
            <a:r>
              <a:rPr lang="en-IN" sz="2800" dirty="0" err="1"/>
              <a:t>pred_test_rr</a:t>
            </a:r>
            <a:r>
              <a:rPr lang="en-IN" sz="2800" dirty="0"/>
              <a:t>= </a:t>
            </a:r>
            <a:r>
              <a:rPr lang="en-IN" sz="2800" dirty="0" err="1"/>
              <a:t>rr.predict</a:t>
            </a:r>
            <a:r>
              <a:rPr lang="en-IN" sz="2800" dirty="0"/>
              <a:t>(</a:t>
            </a:r>
            <a:r>
              <a:rPr lang="en-IN" sz="2800" dirty="0" err="1"/>
              <a:t>X_test</a:t>
            </a:r>
            <a:r>
              <a:rPr lang="en-IN" sz="2800" dirty="0"/>
              <a:t>)</a:t>
            </a:r>
          </a:p>
          <a:p>
            <a:r>
              <a:rPr lang="en-IN" sz="2800" dirty="0"/>
              <a:t>print("Result for Ridge Regression")</a:t>
            </a:r>
          </a:p>
          <a:p>
            <a:r>
              <a:rPr lang="en-IN" sz="2800" dirty="0"/>
              <a:t>print("On Testing Data Score = ", r2_score(</a:t>
            </a:r>
            <a:r>
              <a:rPr lang="en-IN" sz="2800" dirty="0" err="1"/>
              <a:t>y_test</a:t>
            </a:r>
            <a:r>
              <a:rPr lang="en-IN" sz="2800" dirty="0"/>
              <a:t>, </a:t>
            </a:r>
            <a:r>
              <a:rPr lang="en-IN" sz="2800" dirty="0" err="1"/>
              <a:t>pred_test_rr</a:t>
            </a:r>
            <a:r>
              <a:rPr lang="en-IN" sz="2800" dirty="0"/>
              <a:t>))</a:t>
            </a:r>
          </a:p>
          <a:p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917542" y="4548137"/>
            <a:ext cx="75571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Output </a:t>
            </a:r>
            <a:endParaRPr lang="en-IN" sz="2800" b="1" dirty="0"/>
          </a:p>
          <a:p>
            <a:r>
              <a:rPr lang="en-US" sz="2800" b="1" dirty="0"/>
              <a:t>Result for Ridge Regression</a:t>
            </a:r>
          </a:p>
          <a:p>
            <a:r>
              <a:rPr lang="en-US" sz="2800" b="1" dirty="0"/>
              <a:t>On Testing Data Score =  0.8330386695177572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24228068"/>
      </p:ext>
    </p:extLst>
  </p:cSld>
  <p:clrMapOvr>
    <a:masterClrMapping/>
  </p:clrMapOvr>
  <p:transition spd="slow">
    <p:wipe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7542" y="455465"/>
            <a:ext cx="101495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# Lasso Regression</a:t>
            </a:r>
          </a:p>
          <a:p>
            <a:r>
              <a:rPr lang="en-IN" sz="2800" dirty="0" err="1"/>
              <a:t>model_lasso</a:t>
            </a:r>
            <a:r>
              <a:rPr lang="en-IN" sz="2800" dirty="0"/>
              <a:t> = Lasso(alpha=0.01)</a:t>
            </a:r>
          </a:p>
          <a:p>
            <a:r>
              <a:rPr lang="en-IN" sz="2800" dirty="0" err="1"/>
              <a:t>model_lasso.fit</a:t>
            </a:r>
            <a:r>
              <a:rPr lang="en-IN" sz="2800" dirty="0"/>
              <a:t>(</a:t>
            </a:r>
            <a:r>
              <a:rPr lang="en-IN" sz="2800" dirty="0" err="1"/>
              <a:t>X_train</a:t>
            </a:r>
            <a:r>
              <a:rPr lang="en-IN" sz="2800" dirty="0"/>
              <a:t>, </a:t>
            </a:r>
            <a:r>
              <a:rPr lang="en-IN" sz="2800" dirty="0" err="1"/>
              <a:t>y_train</a:t>
            </a:r>
            <a:r>
              <a:rPr lang="en-IN" sz="2800" dirty="0"/>
              <a:t>) </a:t>
            </a:r>
          </a:p>
          <a:p>
            <a:r>
              <a:rPr lang="en-IN" sz="2800" dirty="0" err="1"/>
              <a:t>pred_test_lasso</a:t>
            </a:r>
            <a:r>
              <a:rPr lang="en-IN" sz="2800" dirty="0"/>
              <a:t>= </a:t>
            </a:r>
            <a:r>
              <a:rPr lang="en-IN" sz="2800" dirty="0" err="1"/>
              <a:t>model_lasso.predict</a:t>
            </a:r>
            <a:r>
              <a:rPr lang="en-IN" sz="2800" dirty="0"/>
              <a:t>(</a:t>
            </a:r>
            <a:r>
              <a:rPr lang="en-IN" sz="2800" dirty="0" err="1"/>
              <a:t>X_test</a:t>
            </a:r>
            <a:r>
              <a:rPr lang="en-IN" sz="2800" dirty="0"/>
              <a:t>)</a:t>
            </a:r>
          </a:p>
          <a:p>
            <a:r>
              <a:rPr lang="en-IN" sz="2800" dirty="0"/>
              <a:t>print("result for Lasso Regression")</a:t>
            </a:r>
          </a:p>
          <a:p>
            <a:r>
              <a:rPr lang="en-IN" sz="2800" dirty="0"/>
              <a:t>print("On Testing Data Score = ", r2_score(</a:t>
            </a:r>
            <a:r>
              <a:rPr lang="en-IN" sz="2800" dirty="0" err="1"/>
              <a:t>y_test</a:t>
            </a:r>
            <a:r>
              <a:rPr lang="en-IN" sz="2800" dirty="0"/>
              <a:t>, </a:t>
            </a:r>
            <a:r>
              <a:rPr lang="en-IN" sz="2800" dirty="0" err="1"/>
              <a:t>pred_test_lasso</a:t>
            </a:r>
            <a:r>
              <a:rPr lang="en-IN" sz="2800" dirty="0"/>
              <a:t>))</a:t>
            </a:r>
          </a:p>
        </p:txBody>
      </p:sp>
      <p:sp>
        <p:nvSpPr>
          <p:cNvPr id="3" name="Rectangle 2"/>
          <p:cNvSpPr/>
          <p:nvPr/>
        </p:nvSpPr>
        <p:spPr>
          <a:xfrm>
            <a:off x="917542" y="4548137"/>
            <a:ext cx="75571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Output </a:t>
            </a:r>
            <a:endParaRPr lang="en-IN" sz="2800" b="1" dirty="0"/>
          </a:p>
          <a:p>
            <a:r>
              <a:rPr lang="en-IN" sz="2800" b="1" dirty="0"/>
              <a:t>result for Lasso Regression</a:t>
            </a:r>
          </a:p>
          <a:p>
            <a:r>
              <a:rPr lang="en-IN" sz="2800" b="1" dirty="0"/>
              <a:t>On Testing Data Score =  0.8316452818380049</a:t>
            </a:r>
          </a:p>
        </p:txBody>
      </p:sp>
    </p:spTree>
    <p:extLst>
      <p:ext uri="{BB962C8B-B14F-4D97-AF65-F5344CB8AC3E}">
        <p14:creationId xmlns:p14="http://schemas.microsoft.com/office/powerpoint/2010/main" val="440006050"/>
      </p:ext>
    </p:extLst>
  </p:cSld>
  <p:clrMapOvr>
    <a:masterClrMapping/>
  </p:clrMapOvr>
  <p:transition spd="slow">
    <p:wipe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7542" y="455465"/>
            <a:ext cx="101495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# </a:t>
            </a:r>
            <a:r>
              <a:rPr lang="en-IN" sz="2800" b="1" dirty="0" err="1"/>
              <a:t>ElasticNet</a:t>
            </a:r>
            <a:r>
              <a:rPr lang="en-IN" sz="2800" b="1" dirty="0"/>
              <a:t> Regression</a:t>
            </a:r>
          </a:p>
          <a:p>
            <a:r>
              <a:rPr lang="en-IN" sz="2800" dirty="0" err="1"/>
              <a:t>model_enet</a:t>
            </a:r>
            <a:r>
              <a:rPr lang="en-IN" sz="2800" dirty="0"/>
              <a:t> = </a:t>
            </a:r>
            <a:r>
              <a:rPr lang="en-IN" sz="2800" dirty="0" err="1"/>
              <a:t>ElasticNet</a:t>
            </a:r>
            <a:r>
              <a:rPr lang="en-IN" sz="2800" dirty="0"/>
              <a:t>(alpha = 0.01)</a:t>
            </a:r>
          </a:p>
          <a:p>
            <a:r>
              <a:rPr lang="en-IN" sz="2800" dirty="0" err="1"/>
              <a:t>model_enet.fit</a:t>
            </a:r>
            <a:r>
              <a:rPr lang="en-IN" sz="2800" dirty="0"/>
              <a:t>(</a:t>
            </a:r>
            <a:r>
              <a:rPr lang="en-IN" sz="2800" dirty="0" err="1"/>
              <a:t>X_train</a:t>
            </a:r>
            <a:r>
              <a:rPr lang="en-IN" sz="2800" dirty="0"/>
              <a:t>, </a:t>
            </a:r>
            <a:r>
              <a:rPr lang="en-IN" sz="2800" dirty="0" err="1"/>
              <a:t>y_train</a:t>
            </a:r>
            <a:r>
              <a:rPr lang="en-IN" sz="2800" dirty="0"/>
              <a:t>) </a:t>
            </a:r>
          </a:p>
          <a:p>
            <a:r>
              <a:rPr lang="en-IN" sz="2800" dirty="0" err="1"/>
              <a:t>pred_test_enet</a:t>
            </a:r>
            <a:r>
              <a:rPr lang="en-IN" sz="2800" dirty="0"/>
              <a:t>= </a:t>
            </a:r>
            <a:r>
              <a:rPr lang="en-IN" sz="2800" dirty="0" err="1"/>
              <a:t>model_enet.predict</a:t>
            </a:r>
            <a:r>
              <a:rPr lang="en-IN" sz="2800" dirty="0"/>
              <a:t>(</a:t>
            </a:r>
            <a:r>
              <a:rPr lang="en-IN" sz="2800" dirty="0" err="1"/>
              <a:t>X_test</a:t>
            </a:r>
            <a:r>
              <a:rPr lang="en-IN" sz="2800" dirty="0"/>
              <a:t>)</a:t>
            </a:r>
          </a:p>
          <a:p>
            <a:r>
              <a:rPr lang="en-IN" sz="2800" dirty="0"/>
              <a:t>print("Result for </a:t>
            </a:r>
            <a:r>
              <a:rPr lang="en-IN" sz="2800" dirty="0" err="1"/>
              <a:t>ElasticNet</a:t>
            </a:r>
            <a:r>
              <a:rPr lang="en-IN" sz="2800" dirty="0"/>
              <a:t> Regression")</a:t>
            </a:r>
          </a:p>
          <a:p>
            <a:r>
              <a:rPr lang="en-IN" sz="2800" dirty="0"/>
              <a:t>print("On Testing Data Score = ", r2_score(</a:t>
            </a:r>
            <a:r>
              <a:rPr lang="en-IN" sz="2800" dirty="0" err="1"/>
              <a:t>y_test</a:t>
            </a:r>
            <a:r>
              <a:rPr lang="en-IN" sz="2800" dirty="0"/>
              <a:t>, </a:t>
            </a:r>
            <a:r>
              <a:rPr lang="en-IN" sz="2800" dirty="0" err="1"/>
              <a:t>pred_test_enet</a:t>
            </a:r>
            <a:r>
              <a:rPr lang="en-IN" sz="2800" dirty="0"/>
              <a:t>))</a:t>
            </a:r>
          </a:p>
          <a:p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917542" y="4548137"/>
            <a:ext cx="75571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Output </a:t>
            </a:r>
            <a:endParaRPr lang="en-IN" sz="2800" b="1" dirty="0"/>
          </a:p>
          <a:p>
            <a:r>
              <a:rPr lang="en-IN" sz="2800" b="1" dirty="0"/>
              <a:t>Result for </a:t>
            </a:r>
            <a:r>
              <a:rPr lang="en-IN" sz="2800" b="1" dirty="0" err="1"/>
              <a:t>ElasticNet</a:t>
            </a:r>
            <a:r>
              <a:rPr lang="en-IN" sz="2800" b="1" dirty="0"/>
              <a:t> Regression</a:t>
            </a:r>
          </a:p>
          <a:p>
            <a:r>
              <a:rPr lang="en-IN" sz="2800" b="1" dirty="0"/>
              <a:t>On Testing Data Score =  0.7059436829753674</a:t>
            </a:r>
          </a:p>
        </p:txBody>
      </p:sp>
    </p:spTree>
    <p:extLst>
      <p:ext uri="{BB962C8B-B14F-4D97-AF65-F5344CB8AC3E}">
        <p14:creationId xmlns:p14="http://schemas.microsoft.com/office/powerpoint/2010/main" val="1609359581"/>
      </p:ext>
    </p:extLst>
  </p:cSld>
  <p:clrMapOvr>
    <a:masterClrMapping/>
  </p:clrMapOvr>
  <p:transition spd="slow">
    <p:wipe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876" y="248074"/>
            <a:ext cx="86632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Result for Standard </a:t>
            </a:r>
            <a:r>
              <a:rPr lang="en-IN" sz="2800" dirty="0" err="1"/>
              <a:t>LinearRegression</a:t>
            </a:r>
            <a:endParaRPr lang="en-IN" sz="2800" dirty="0"/>
          </a:p>
          <a:p>
            <a:r>
              <a:rPr lang="en-IN" sz="2800" dirty="0"/>
              <a:t>On Testing Data Score =  0.8316156967087425</a:t>
            </a:r>
          </a:p>
          <a:p>
            <a:r>
              <a:rPr lang="en-IN" sz="2800" dirty="0"/>
              <a:t>Result for Ridge Regression</a:t>
            </a:r>
          </a:p>
          <a:p>
            <a:r>
              <a:rPr lang="en-IN" sz="2800" dirty="0"/>
              <a:t>On Testing Data Score =  0.8330386695177572</a:t>
            </a:r>
          </a:p>
          <a:p>
            <a:r>
              <a:rPr lang="en-IN" sz="2800" dirty="0"/>
              <a:t>result for Lasso Regression</a:t>
            </a:r>
          </a:p>
          <a:p>
            <a:r>
              <a:rPr lang="en-IN" sz="2800" dirty="0"/>
              <a:t>On Testing Data Score =  0.8316452818380049</a:t>
            </a:r>
          </a:p>
          <a:p>
            <a:r>
              <a:rPr lang="en-IN" sz="2800" dirty="0"/>
              <a:t>Result for </a:t>
            </a:r>
            <a:r>
              <a:rPr lang="en-IN" sz="2800" dirty="0" err="1"/>
              <a:t>ElasticNet</a:t>
            </a:r>
            <a:r>
              <a:rPr lang="en-IN" sz="2800" dirty="0"/>
              <a:t> Regression</a:t>
            </a:r>
          </a:p>
          <a:p>
            <a:r>
              <a:rPr lang="en-IN" sz="2800" dirty="0"/>
              <a:t>On Testing Data Score =  0.7059436829753674</a:t>
            </a:r>
          </a:p>
        </p:txBody>
      </p:sp>
      <p:sp>
        <p:nvSpPr>
          <p:cNvPr id="4" name="Rectangle 3"/>
          <p:cNvSpPr/>
          <p:nvPr/>
        </p:nvSpPr>
        <p:spPr>
          <a:xfrm>
            <a:off x="842127" y="3881016"/>
            <a:ext cx="1035691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/>
              <a:t>Conclusion</a:t>
            </a:r>
          </a:p>
          <a:p>
            <a:endParaRPr lang="en-IN" sz="2600" dirty="0"/>
          </a:p>
          <a:p>
            <a:r>
              <a:rPr lang="en-IN" sz="2600" dirty="0"/>
              <a:t>Linear Regression Model:  R-square of 83.1615 percent.</a:t>
            </a:r>
          </a:p>
          <a:p>
            <a:r>
              <a:rPr lang="en-IN" sz="2600" b="1" dirty="0"/>
              <a:t>Ridge Regression Model:  R-square of 83.30 percent.   Best</a:t>
            </a:r>
          </a:p>
          <a:p>
            <a:r>
              <a:rPr lang="en-IN" sz="2600" dirty="0"/>
              <a:t>Lasso Regression Model:  R-square of 83.1645 percent.</a:t>
            </a:r>
          </a:p>
          <a:p>
            <a:r>
              <a:rPr lang="en-IN" sz="2600" dirty="0" err="1"/>
              <a:t>ElasticNet</a:t>
            </a:r>
            <a:r>
              <a:rPr lang="en-IN" sz="2600" dirty="0"/>
              <a:t> Regression Model: R-square of 70.59 percent.</a:t>
            </a:r>
          </a:p>
        </p:txBody>
      </p:sp>
    </p:spTree>
    <p:extLst>
      <p:ext uri="{BB962C8B-B14F-4D97-AF65-F5344CB8AC3E}">
        <p14:creationId xmlns:p14="http://schemas.microsoft.com/office/powerpoint/2010/main" val="1337484520"/>
      </p:ext>
    </p:extLst>
  </p:cSld>
  <p:clrMapOvr>
    <a:masterClrMapping/>
  </p:clrMapOvr>
  <p:transition spd="slow">
    <p:wipe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# https://www.pluralsight.com/guides/linear-lasso-ridge-regression-scikit-learn</a:t>
            </a:r>
          </a:p>
          <a:p>
            <a:pPr algn="just"/>
            <a:r>
              <a:rPr lang="en-IN" dirty="0"/>
              <a:t># https://www.kaggle.com/datasets/yeonseokcho/economicsdataset</a:t>
            </a:r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918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Bias-variance Analysis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What is Bias?</a:t>
            </a:r>
            <a:endParaRPr lang="en-IN" b="1" dirty="0"/>
          </a:p>
          <a:p>
            <a:pPr fontAlgn="base"/>
            <a:r>
              <a:rPr lang="en-IN" dirty="0"/>
              <a:t>The bias is known as the difference between the prediction of the values by the Machine Learning model and the correct value. </a:t>
            </a:r>
          </a:p>
          <a:p>
            <a:pPr fontAlgn="base"/>
            <a:r>
              <a:rPr lang="en-IN" dirty="0"/>
              <a:t>Being high in biasing gives a large error in training as well as testing data. </a:t>
            </a:r>
          </a:p>
          <a:p>
            <a:pPr fontAlgn="base"/>
            <a:r>
              <a:rPr lang="en-IN" dirty="0"/>
              <a:t>It recommended that an algorithm should always be low-biased to avoid the problem of </a:t>
            </a:r>
            <a:r>
              <a:rPr lang="en-IN" dirty="0" err="1"/>
              <a:t>underfitting</a:t>
            </a:r>
            <a:r>
              <a:rPr lang="en-IN" dirty="0"/>
              <a:t>.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1846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Bias-variance Analysis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What is Bias?</a:t>
            </a:r>
            <a:endParaRPr lang="en-IN" b="1" dirty="0"/>
          </a:p>
          <a:p>
            <a:pPr fontAlgn="base"/>
            <a:r>
              <a:rPr lang="en-IN" dirty="0"/>
              <a:t>By </a:t>
            </a:r>
            <a:r>
              <a:rPr lang="en-IN" b="1" dirty="0"/>
              <a:t>high bias</a:t>
            </a:r>
            <a:r>
              <a:rPr lang="en-IN" dirty="0"/>
              <a:t>, the data predicted is in a straight line format, thus not fitting accurately in the data in the data set. </a:t>
            </a:r>
          </a:p>
          <a:p>
            <a:pPr fontAlgn="base"/>
            <a:r>
              <a:rPr lang="en-IN" dirty="0"/>
              <a:t>Such fitting is known as the </a:t>
            </a:r>
            <a:r>
              <a:rPr lang="en-IN" b="1" dirty="0"/>
              <a:t>Under fitting</a:t>
            </a:r>
            <a:r>
              <a:rPr lang="en-IN" dirty="0"/>
              <a:t> of Data. </a:t>
            </a:r>
          </a:p>
          <a:p>
            <a:pPr fontAlgn="base"/>
            <a:r>
              <a:rPr lang="en-IN" dirty="0"/>
              <a:t>This happens when the hypothesis is too simple or linear in nature. </a:t>
            </a:r>
          </a:p>
          <a:p>
            <a:pPr fontAlgn="base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420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Bias-variance Analysis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Refer to the graph given below for an example of such a situation.</a:t>
            </a:r>
          </a:p>
          <a:p>
            <a:pPr fontAlgn="base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 descr="HighBia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29" y="2448953"/>
            <a:ext cx="5803249" cy="3932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6881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Bias-variance Analysis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US" b="1" dirty="0"/>
              <a:t>What is Variance?</a:t>
            </a:r>
            <a:endParaRPr lang="en-IN" b="1" dirty="0"/>
          </a:p>
          <a:p>
            <a:pPr algn="just" fontAlgn="base"/>
            <a:r>
              <a:rPr lang="en-IN" dirty="0"/>
              <a:t>The model with high variance has a very complex fit to the training data and thus is not able to fit accurately on the data which it hasn’t seen before. </a:t>
            </a:r>
          </a:p>
          <a:p>
            <a:pPr algn="just" fontAlgn="base"/>
            <a:r>
              <a:rPr lang="en-IN" dirty="0"/>
              <a:t>As a result, such models perform very well on training data but have high error rates on test data. </a:t>
            </a:r>
          </a:p>
          <a:p>
            <a:pPr algn="just" fontAlgn="base"/>
            <a:r>
              <a:rPr lang="en-IN" dirty="0"/>
              <a:t>When a model is high on variance, it is then said to as </a:t>
            </a:r>
            <a:r>
              <a:rPr lang="en-IN" b="1" dirty="0"/>
              <a:t>Overfitting of Data</a:t>
            </a:r>
            <a:r>
              <a:rPr lang="en-IN" dirty="0"/>
              <a:t>.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25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Bias-variance Analysis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What is Variance?</a:t>
            </a:r>
            <a:endParaRPr lang="en-IN" b="1" dirty="0"/>
          </a:p>
          <a:p>
            <a:pPr fontAlgn="base"/>
            <a:r>
              <a:rPr lang="en-IN" dirty="0"/>
              <a:t>Overfitting is fitting the training set accurately via complex curve and high order hypothesis but is not the solution as the error with unseen data is high.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4106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Validation: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Model validation is the process that is carried out after Model Training where the trained model is evaluated with a testing data set. 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Model validation refers to the process of confirming that the model achieves its intended purpose i.e., how effective our model is.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0530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lvl="0"/>
            <a:r>
              <a:rPr lang="en-US" b="1"/>
              <a:t>Bias-variance Analysis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The high variance data looks as follows.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 descr="https://media.geeksforgeeks.org/wp-content/uploads/20200107021651/High-Var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48" y="2217527"/>
            <a:ext cx="6140778" cy="4117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95863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fontAlgn="base"/>
            <a:r>
              <a:rPr lang="en-US" b="1" dirty="0"/>
              <a:t>Bias Variance Tradeoff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Bias Variance Tradeoff</a:t>
            </a:r>
            <a:endParaRPr lang="en-IN" b="1" dirty="0"/>
          </a:p>
          <a:p>
            <a:pPr fontAlgn="base"/>
            <a:r>
              <a:rPr lang="en-IN" dirty="0"/>
              <a:t>If the algorithm is too simple (hypothesis with linear equation) then it may be on high bias and low variance condition and thus is error-prone. </a:t>
            </a:r>
          </a:p>
          <a:p>
            <a:pPr fontAlgn="base"/>
            <a:r>
              <a:rPr lang="en-IN" dirty="0"/>
              <a:t>If algorithms fit too complex (hypothesis with high degree equation) then it may be on high variance and low bias. </a:t>
            </a:r>
          </a:p>
          <a:p>
            <a:pPr fontAlgn="base"/>
            <a:r>
              <a:rPr lang="en-IN" dirty="0"/>
              <a:t>In the latter condition, the new entries will not perform well.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6562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fontAlgn="base"/>
            <a:r>
              <a:rPr lang="en-US" b="1" dirty="0"/>
              <a:t>Bias Variance Tradeoff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Well, there is something between both of these conditions, known as a Trade-off or Bias Variance Trade-off. </a:t>
            </a:r>
          </a:p>
          <a:p>
            <a:pPr fontAlgn="base"/>
            <a:r>
              <a:rPr lang="en-IN" dirty="0"/>
              <a:t>This </a:t>
            </a:r>
            <a:r>
              <a:rPr lang="en-IN" dirty="0" err="1"/>
              <a:t>tradeoff</a:t>
            </a:r>
            <a:r>
              <a:rPr lang="en-IN" dirty="0"/>
              <a:t> in complexity is why there is a </a:t>
            </a:r>
            <a:r>
              <a:rPr lang="en-IN" dirty="0" err="1"/>
              <a:t>tradeoff</a:t>
            </a:r>
            <a:r>
              <a:rPr lang="en-IN" dirty="0"/>
              <a:t> between bias and variance. </a:t>
            </a:r>
          </a:p>
          <a:p>
            <a:pPr fontAlgn="base"/>
            <a:r>
              <a:rPr lang="en-IN" dirty="0"/>
              <a:t>An algorithm can’t be more complex and less complex at the same time.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4088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fontAlgn="base"/>
            <a:r>
              <a:rPr lang="en-US" b="1" dirty="0"/>
              <a:t>Bias Variance Tradeoff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For the graph, the perfect tradeoff will be like this.</a:t>
            </a:r>
          </a:p>
          <a:p>
            <a:pPr fontAlgn="base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 descr="https://media.geeksforgeeks.org/wp-content/uploads/20200107023155/tradeoff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55" y="2308451"/>
            <a:ext cx="6823786" cy="4101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35296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fontAlgn="base"/>
            <a:r>
              <a:rPr lang="en-US" b="1" dirty="0"/>
              <a:t>Bias Variance Tradeoff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 We try to optimize the value of the total error for the model by using the </a:t>
            </a:r>
            <a:r>
              <a:rPr lang="en-IN" u="sng" dirty="0"/>
              <a:t>Bias-Variance</a:t>
            </a:r>
            <a:r>
              <a:rPr lang="en-IN" dirty="0"/>
              <a:t> </a:t>
            </a:r>
            <a:r>
              <a:rPr lang="en-IN" dirty="0" err="1"/>
              <a:t>Tradeoff</a:t>
            </a:r>
            <a:r>
              <a:rPr lang="en-IN" dirty="0"/>
              <a:t>.</a:t>
            </a:r>
          </a:p>
          <a:p>
            <a:pPr fontAlgn="base"/>
            <a:r>
              <a:rPr lang="en-IN" dirty="0"/>
              <a:t>The best fit will be given by the hypothesis on the </a:t>
            </a:r>
            <a:r>
              <a:rPr lang="en-IN" dirty="0" err="1"/>
              <a:t>tradeoff</a:t>
            </a:r>
            <a:r>
              <a:rPr lang="en-IN" dirty="0"/>
              <a:t> point. </a:t>
            </a:r>
          </a:p>
          <a:p>
            <a:pPr fontAlgn="base"/>
            <a:r>
              <a:rPr lang="en-IN" dirty="0"/>
              <a:t>The error to complexity graph to show trade-off is given as – </a:t>
            </a:r>
          </a:p>
          <a:p>
            <a:pPr fontAlgn="base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7491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82" y="121896"/>
            <a:ext cx="9326880" cy="1325563"/>
          </a:xfrm>
        </p:spPr>
        <p:txBody>
          <a:bodyPr>
            <a:normAutofit/>
          </a:bodyPr>
          <a:lstStyle/>
          <a:p>
            <a:pPr fontAlgn="base"/>
            <a:r>
              <a:rPr lang="en-IN" sz="2800" b="1" dirty="0"/>
              <a:t> The error to complexity graph to show trade-off is given as –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 descr="Region for the Least Value of Total Erro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18" y="1068826"/>
            <a:ext cx="9135793" cy="5567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0428418"/>
      </p:ext>
    </p:extLst>
  </p:cSld>
  <p:clrMapOvr>
    <a:masterClrMapping/>
  </p:clrMapOvr>
  <p:transition spd="slow">
    <p:wipe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fontAlgn="base"/>
            <a:r>
              <a:rPr lang="en-US" b="1" dirty="0"/>
              <a:t>Bias Variance Tradeoff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 This is referred to as the best point chosen for the training of the algorithm which gives low error in training as well as testing data.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3979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u="sng" dirty="0">
                <a:hlinkClick r:id="rId2"/>
              </a:rPr>
              <a:t>https://www.geeksforgeeks.org/ml-bias-variance-trade-off/</a:t>
            </a:r>
            <a:endParaRPr lang="en-IN" dirty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8383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/>
              <a:t>END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lvl="0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8344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6049</Words>
  <Application>Microsoft Office PowerPoint</Application>
  <PresentationFormat>Widescreen</PresentationFormat>
  <Paragraphs>671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Arial</vt:lpstr>
      <vt:lpstr>Calibri</vt:lpstr>
      <vt:lpstr>Calibri Light</vt:lpstr>
      <vt:lpstr>Helvetica</vt:lpstr>
      <vt:lpstr>inherit</vt:lpstr>
      <vt:lpstr>Inter</vt:lpstr>
      <vt:lpstr>Lato</vt:lpstr>
      <vt:lpstr>Office Theme</vt:lpstr>
      <vt:lpstr>BCAC 0017  FUNDAMENTALS OF MACHINE LEARNING</vt:lpstr>
      <vt:lpstr>Section 5 : Validation</vt:lpstr>
      <vt:lpstr>Section 5 : Validation</vt:lpstr>
      <vt:lpstr>Validation: </vt:lpstr>
      <vt:lpstr>Validation: </vt:lpstr>
      <vt:lpstr>PowerPoint Presentation</vt:lpstr>
      <vt:lpstr>Validation: </vt:lpstr>
      <vt:lpstr>Validation: </vt:lpstr>
      <vt:lpstr>Validation: </vt:lpstr>
      <vt:lpstr>PowerPoint Presentation</vt:lpstr>
      <vt:lpstr>Validation: </vt:lpstr>
      <vt:lpstr>References</vt:lpstr>
      <vt:lpstr>True and sample error</vt:lpstr>
      <vt:lpstr>True error</vt:lpstr>
      <vt:lpstr>True error</vt:lpstr>
      <vt:lpstr>PowerPoint Presentation</vt:lpstr>
      <vt:lpstr>sample error</vt:lpstr>
      <vt:lpstr>PowerPoint Presentation</vt:lpstr>
      <vt:lpstr>Sample error</vt:lpstr>
      <vt:lpstr>PowerPoint Presentation</vt:lpstr>
      <vt:lpstr>References</vt:lpstr>
      <vt:lpstr>Under-fitting </vt:lpstr>
      <vt:lpstr>PowerPoint Presentation</vt:lpstr>
      <vt:lpstr>Under-fitting </vt:lpstr>
      <vt:lpstr>Under-fitting </vt:lpstr>
      <vt:lpstr>Under-fitting </vt:lpstr>
      <vt:lpstr>Over-fitting</vt:lpstr>
      <vt:lpstr>PowerPoint Presentation</vt:lpstr>
      <vt:lpstr>Over-fitting</vt:lpstr>
      <vt:lpstr>Over-fitting</vt:lpstr>
      <vt:lpstr>Over-fitting</vt:lpstr>
      <vt:lpstr>References</vt:lpstr>
      <vt:lpstr>Cross Validation</vt:lpstr>
      <vt:lpstr>Cross Validation</vt:lpstr>
      <vt:lpstr>Role Of Cross Validation</vt:lpstr>
      <vt:lpstr>Role Of Cross Validation</vt:lpstr>
      <vt:lpstr>Role Of Cross Validation</vt:lpstr>
      <vt:lpstr>Role Of Cross Validation</vt:lpstr>
      <vt:lpstr>Role Of Cross Validation</vt:lpstr>
      <vt:lpstr>Role Of Cross Validation</vt:lpstr>
      <vt:lpstr>Role Of Cross Validation</vt:lpstr>
      <vt:lpstr>Role Of Cross Validation</vt:lpstr>
      <vt:lpstr>Applications of Cross-Validation</vt:lpstr>
      <vt:lpstr>Role Of Cross Validation</vt:lpstr>
      <vt:lpstr>Code </vt:lpstr>
      <vt:lpstr>PowerPoint Presentation</vt:lpstr>
      <vt:lpstr>PowerPoint Presentation</vt:lpstr>
      <vt:lpstr>Code </vt:lpstr>
      <vt:lpstr>Kfold() Function</vt:lpstr>
      <vt:lpstr>Kfold() Function : Parameters</vt:lpstr>
      <vt:lpstr>PowerPoint Presentation</vt:lpstr>
      <vt:lpstr>PowerPoint Presentation</vt:lpstr>
      <vt:lpstr>cross_val_score ()</vt:lpstr>
      <vt:lpstr>cross_val_score ()</vt:lpstr>
      <vt:lpstr>cross_val_score ()</vt:lpstr>
      <vt:lpstr>cross_val_score ()</vt:lpstr>
      <vt:lpstr>PowerPoint Presentation</vt:lpstr>
      <vt:lpstr>PowerPoint Presentation</vt:lpstr>
      <vt:lpstr>References</vt:lpstr>
      <vt:lpstr>Regularization</vt:lpstr>
      <vt:lpstr>Regularization</vt:lpstr>
      <vt:lpstr>Regularization</vt:lpstr>
      <vt:lpstr>Regularization</vt:lpstr>
      <vt:lpstr>Lasso Regression</vt:lpstr>
      <vt:lpstr>Lasso Regression</vt:lpstr>
      <vt:lpstr>Ridge Regression</vt:lpstr>
      <vt:lpstr>Elastic Net Regression</vt:lpstr>
      <vt:lpstr>Lasso Regression</vt:lpstr>
      <vt:lpstr>Regularization : Program </vt:lpstr>
      <vt:lpstr>Regularization : Program </vt:lpstr>
      <vt:lpstr>Regularization : Program </vt:lpstr>
      <vt:lpstr>Regularization : Program </vt:lpstr>
      <vt:lpstr>Regularization : Program </vt:lpstr>
      <vt:lpstr>Regularization : Program : Font Size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Bias-variance Analysis</vt:lpstr>
      <vt:lpstr>Bias-variance Analysis</vt:lpstr>
      <vt:lpstr>Bias-variance Analysis</vt:lpstr>
      <vt:lpstr>Bias-variance Analysis</vt:lpstr>
      <vt:lpstr>Bias-variance Analysis</vt:lpstr>
      <vt:lpstr>Bias-variance Analysis</vt:lpstr>
      <vt:lpstr>Bias Variance Tradeoff</vt:lpstr>
      <vt:lpstr>Bias Variance Tradeoff</vt:lpstr>
      <vt:lpstr>Bias Variance Tradeoff</vt:lpstr>
      <vt:lpstr>Bias Variance Tradeoff</vt:lpstr>
      <vt:lpstr> The error to complexity graph to show trade-off is given as – </vt:lpstr>
      <vt:lpstr>Bias Variance Tradeoff</vt:lpstr>
      <vt:lpstr>References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 Using VB.Net BCA 6002 Module-1</dc:title>
  <dc:creator>Vinod Jain</dc:creator>
  <cp:lastModifiedBy>Mahesh_Kumar Joshi</cp:lastModifiedBy>
  <cp:revision>792</cp:revision>
  <dcterms:created xsi:type="dcterms:W3CDTF">2020-01-06T03:50:22Z</dcterms:created>
  <dcterms:modified xsi:type="dcterms:W3CDTF">2023-11-06T16:43:04Z</dcterms:modified>
</cp:coreProperties>
</file>