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59" r:id="rId5"/>
    <p:sldId id="261" r:id="rId6"/>
    <p:sldId id="263" r:id="rId7"/>
    <p:sldId id="264" r:id="rId8"/>
    <p:sldId id="282" r:id="rId9"/>
    <p:sldId id="274" r:id="rId10"/>
    <p:sldId id="283" r:id="rId11"/>
    <p:sldId id="284" r:id="rId12"/>
    <p:sldId id="275" r:id="rId13"/>
    <p:sldId id="28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818A-672B-47EF-801F-06D83B61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14DDC-C426-4FE5-B282-38EFF0C3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518B-607B-4D7E-B716-E42E4409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4C3E-F93B-4AD5-8A5D-9B54B54D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C576-0D46-4ED3-93F2-0EC6D345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DB7-B3B8-4346-9C76-AD125F47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76074-E423-45F4-8A13-E40F795D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9601-0D26-4F53-8F7C-F5E6F967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3998-8FD4-48BC-B2BF-0E95F95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35FD-F842-44BA-8A3C-EDA04174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3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2ECF6-83C3-443D-A6E4-47253332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48B7-04E6-4A35-BA60-9FAE575C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53ED-0E79-459E-BCA1-8BEDE7E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CC62-C6B7-4A4D-93E6-658C27E3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006B-26D8-4722-9982-08E06A0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5A79-B98D-441E-9FF5-5BD523DC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0C9-2E83-4B3F-BDEC-13CF8535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B14D-0F44-42C7-87D2-3319FD4B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586F-9611-43B9-82C9-5796D8B4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018C-384C-49AA-B7A7-CA4FDD1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7E9-376A-4A25-B5B9-0E5CF8E8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06AC-71EA-4CA8-A9DC-53771638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7361-C022-496F-8D18-13C66FE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9BEA-97D5-4FBD-B062-1BFE1B6C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9A0D-BCC9-43BC-95C1-784D8472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FAF-7653-4AB7-B463-12FBC9A8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DAB3-40BF-45A0-9829-F40E3CEA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305DB-65F6-433C-B29C-3DEE8EBB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1410-9C45-4623-AE71-5A3BB7DC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8EA9-59AE-42C8-8F3B-C6B3E3F4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F832-B13A-4AA0-AEAB-389276CE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8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9D75-FE0A-427D-BBC4-EB3C944F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1C5E-A8A6-4A85-8D3A-F55FE0D8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3127C-9E36-4D85-A7AD-C15D65361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C9B5-6B08-4CFB-89E8-9F31EFA48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A0D8E-AFE4-44AE-9C52-A81DF0DF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FCF29-1A4D-4927-BDEE-E3F5065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98E14-5D79-4F4C-9C35-7E735F7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BBB8B-00EE-48C9-A17A-861A781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6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2EFC-AECE-4031-8EB1-CAE6A2B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D36AC-36B1-4827-9E3F-0A4D73FF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6FB60-7B6F-41CA-B199-85B466B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C12CC-7E56-4C0B-A915-A7E82A6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D7043-F2C2-4143-9022-56A94B3F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5DA3-78BB-4DD0-94A0-61354634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6473-09E0-4796-9A08-EE90EBC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8130-D33D-4B4D-8568-76B63A77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E637-9E32-478E-AA7A-3BD5B5AD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D1F0-4813-44C4-B70B-2095D94F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D0CB9-327C-44AE-AEA3-FAD146A6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3D6C-4364-482A-8946-81F3F2F3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4F01-5857-4313-AEF8-9B7127E8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6F34-DF3F-4A02-9831-252A2C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08C79-720E-4BAE-9C6B-92A137F1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5E30-29F8-4699-A4E5-F6789355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B867-F7F5-4F20-BA08-DEB70B3A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00C6-404E-4D1F-8240-250D9A92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7BA8-1CF6-47D9-BCF9-31CF7F61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0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8797A-FF2D-4DAF-B6C6-79DD9EE4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C930-C46F-4514-8E81-25476A14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03DE-A05B-43D9-BC43-350A797A0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4735-1ADE-4C6A-AF3F-AF708D7C82E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96D5-0395-428D-A960-35E747EA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A75-88E4-4F4D-817A-684415EC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2AE0C-F52A-4BA2-9867-7C20F4668F72}"/>
              </a:ext>
            </a:extLst>
          </p:cNvPr>
          <p:cNvSpPr/>
          <p:nvPr userDrawn="1"/>
        </p:nvSpPr>
        <p:spPr>
          <a:xfrm>
            <a:off x="10585939" y="17584"/>
            <a:ext cx="1579685" cy="844062"/>
          </a:xfrm>
          <a:prstGeom prst="rect">
            <a:avLst/>
          </a:prstGeom>
          <a:blipFill dpi="0"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610F-6BA2-4E0A-A1EF-FAA37C95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56" y="89917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Obtain PDNF of (</a:t>
            </a:r>
            <a:r>
              <a:rPr lang="en-IN" b="1" dirty="0" err="1">
                <a:solidFill>
                  <a:srgbClr val="FF0000"/>
                </a:solidFill>
              </a:rPr>
              <a:t>p^q</a:t>
            </a:r>
            <a:r>
              <a:rPr lang="en-IN" b="1" dirty="0">
                <a:solidFill>
                  <a:srgbClr val="FF0000"/>
                </a:solidFill>
              </a:rPr>
              <a:t>)v(~</a:t>
            </a:r>
            <a:r>
              <a:rPr lang="en-IN" b="1" dirty="0" err="1">
                <a:solidFill>
                  <a:srgbClr val="FF0000"/>
                </a:solidFill>
              </a:rPr>
              <a:t>p^r</a:t>
            </a:r>
            <a:r>
              <a:rPr lang="en-IN" b="1" dirty="0">
                <a:solidFill>
                  <a:srgbClr val="FF0000"/>
                </a:solidFill>
              </a:rPr>
              <a:t>)v(</a:t>
            </a:r>
            <a:r>
              <a:rPr lang="en-IN" b="1" dirty="0" err="1">
                <a:solidFill>
                  <a:srgbClr val="FF0000"/>
                </a:solidFill>
              </a:rPr>
              <a:t>q^r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06F0D-00B1-46BA-A255-5D2162413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06655"/>
              </p:ext>
            </p:extLst>
          </p:nvPr>
        </p:nvGraphicFramePr>
        <p:xfrm>
          <a:off x="581485" y="656948"/>
          <a:ext cx="10196742" cy="481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7">
                  <a:extLst>
                    <a:ext uri="{9D8B030D-6E8A-4147-A177-3AD203B41FA5}">
                      <a16:colId xmlns:a16="http://schemas.microsoft.com/office/drawing/2014/main" val="4226139074"/>
                    </a:ext>
                  </a:extLst>
                </a:gridCol>
                <a:gridCol w="639295">
                  <a:extLst>
                    <a:ext uri="{9D8B030D-6E8A-4147-A177-3AD203B41FA5}">
                      <a16:colId xmlns:a16="http://schemas.microsoft.com/office/drawing/2014/main" val="2933167906"/>
                    </a:ext>
                  </a:extLst>
                </a:gridCol>
                <a:gridCol w="630030">
                  <a:extLst>
                    <a:ext uri="{9D8B030D-6E8A-4147-A177-3AD203B41FA5}">
                      <a16:colId xmlns:a16="http://schemas.microsoft.com/office/drawing/2014/main" val="617254968"/>
                    </a:ext>
                  </a:extLst>
                </a:gridCol>
                <a:gridCol w="773851">
                  <a:extLst>
                    <a:ext uri="{9D8B030D-6E8A-4147-A177-3AD203B41FA5}">
                      <a16:colId xmlns:a16="http://schemas.microsoft.com/office/drawing/2014/main" val="269324104"/>
                    </a:ext>
                  </a:extLst>
                </a:gridCol>
                <a:gridCol w="964085">
                  <a:extLst>
                    <a:ext uri="{9D8B030D-6E8A-4147-A177-3AD203B41FA5}">
                      <a16:colId xmlns:a16="http://schemas.microsoft.com/office/drawing/2014/main" val="4056677722"/>
                    </a:ext>
                  </a:extLst>
                </a:gridCol>
                <a:gridCol w="1048840">
                  <a:extLst>
                    <a:ext uri="{9D8B030D-6E8A-4147-A177-3AD203B41FA5}">
                      <a16:colId xmlns:a16="http://schemas.microsoft.com/office/drawing/2014/main" val="614445741"/>
                    </a:ext>
                  </a:extLst>
                </a:gridCol>
                <a:gridCol w="985273">
                  <a:extLst>
                    <a:ext uri="{9D8B030D-6E8A-4147-A177-3AD203B41FA5}">
                      <a16:colId xmlns:a16="http://schemas.microsoft.com/office/drawing/2014/main" val="2304570770"/>
                    </a:ext>
                  </a:extLst>
                </a:gridCol>
                <a:gridCol w="1905066">
                  <a:extLst>
                    <a:ext uri="{9D8B030D-6E8A-4147-A177-3AD203B41FA5}">
                      <a16:colId xmlns:a16="http://schemas.microsoft.com/office/drawing/2014/main" val="1247973180"/>
                    </a:ext>
                  </a:extLst>
                </a:gridCol>
                <a:gridCol w="2596335">
                  <a:extLst>
                    <a:ext uri="{9D8B030D-6E8A-4147-A177-3AD203B41FA5}">
                      <a16:colId xmlns:a16="http://schemas.microsoft.com/office/drawing/2014/main" val="2271566902"/>
                    </a:ext>
                  </a:extLst>
                </a:gridCol>
              </a:tblGrid>
              <a:tr h="488271">
                <a:tc>
                  <a:txBody>
                    <a:bodyPr/>
                    <a:lstStyle/>
                    <a:p>
                      <a:r>
                        <a:rPr lang="en-IN" dirty="0"/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p^q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</a:t>
                      </a:r>
                      <a:r>
                        <a:rPr lang="en-IN" dirty="0" err="1"/>
                        <a:t>p^r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q^r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)v(</a:t>
                      </a:r>
                      <a:r>
                        <a:rPr lang="en-IN" dirty="0" err="1"/>
                        <a:t>q^r</a:t>
                      </a:r>
                      <a:r>
                        <a:rPr lang="en-IN" dirty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765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5241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738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82202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56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134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71904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1361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31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4CCDF9-9942-4C15-9DFB-F31D5FF4CC6E}"/>
              </a:ext>
            </a:extLst>
          </p:cNvPr>
          <p:cNvSpPr txBox="1"/>
          <p:nvPr/>
        </p:nvSpPr>
        <p:spPr>
          <a:xfrm>
            <a:off x="1447060" y="5832629"/>
            <a:ext cx="868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PDNF: (p ^</a:t>
            </a:r>
            <a:r>
              <a:rPr lang="en-IN" sz="2800" dirty="0" err="1"/>
              <a:t>q^r</a:t>
            </a:r>
            <a:r>
              <a:rPr lang="en-IN" sz="2800" dirty="0"/>
              <a:t>)v(</a:t>
            </a:r>
            <a:r>
              <a:rPr lang="en-IN" sz="2800" dirty="0" err="1"/>
              <a:t>p^q</a:t>
            </a:r>
            <a:r>
              <a:rPr lang="en-IN" sz="2800" dirty="0"/>
              <a:t>^~r)v(~</a:t>
            </a:r>
            <a:r>
              <a:rPr lang="en-IN" sz="2800" dirty="0" err="1"/>
              <a:t>p^q^r</a:t>
            </a:r>
            <a:r>
              <a:rPr lang="en-IN" sz="2800" dirty="0"/>
              <a:t>)v(~p^~</a:t>
            </a:r>
            <a:r>
              <a:rPr lang="en-IN" sz="2800" dirty="0" err="1"/>
              <a:t>q^r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2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283-42A8-40B6-B3EF-60039E73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to find PCNF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179-203B-48EF-9B1E-EF053E4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Construct truth table for the given formula.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Identify the rows in which the formula has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 – as truth value.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Construct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maxterm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each such row by taking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the variable with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 -as negated variable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(ii) the variable with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false- as the variable itself.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. Product of these maxterms will be the required PCNF.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9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28E-DB64-49C0-83BA-F610DA9B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ED8DE-5DFA-4FE2-B0D3-2AEF56B3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3" y="1977844"/>
            <a:ext cx="4146997" cy="228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E55C-A81B-4486-9175-0E1328606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5" t="69034" r="56019" b="15145"/>
          <a:stretch/>
        </p:blipFill>
        <p:spPr>
          <a:xfrm>
            <a:off x="5157926" y="2066826"/>
            <a:ext cx="4145872" cy="2289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45D6-DD4D-4A5D-B971-713839AD1568}"/>
              </a:ext>
            </a:extLst>
          </p:cNvPr>
          <p:cNvSpPr txBox="1"/>
          <p:nvPr/>
        </p:nvSpPr>
        <p:spPr>
          <a:xfrm>
            <a:off x="838200" y="4915554"/>
            <a:ext cx="9282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PCNF for 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 will be (~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pvq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PCNF for p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↔q will be (~p 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vq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)^(p v ~q)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610F-6BA2-4E0A-A1EF-FAA37C95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56" y="89917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Obtain PCNF of (</a:t>
            </a:r>
            <a:r>
              <a:rPr lang="en-IN" b="1" dirty="0" err="1">
                <a:solidFill>
                  <a:srgbClr val="FF0000"/>
                </a:solidFill>
              </a:rPr>
              <a:t>p^q</a:t>
            </a:r>
            <a:r>
              <a:rPr lang="en-IN" b="1" dirty="0">
                <a:solidFill>
                  <a:srgbClr val="FF0000"/>
                </a:solidFill>
              </a:rPr>
              <a:t>)v(~</a:t>
            </a:r>
            <a:r>
              <a:rPr lang="en-IN" b="1" dirty="0" err="1">
                <a:solidFill>
                  <a:srgbClr val="FF0000"/>
                </a:solidFill>
              </a:rPr>
              <a:t>p^r</a:t>
            </a:r>
            <a:r>
              <a:rPr lang="en-IN" b="1" dirty="0">
                <a:solidFill>
                  <a:srgbClr val="FF0000"/>
                </a:solidFill>
              </a:rPr>
              <a:t>)v(</a:t>
            </a:r>
            <a:r>
              <a:rPr lang="en-IN" b="1" dirty="0" err="1">
                <a:solidFill>
                  <a:srgbClr val="FF0000"/>
                </a:solidFill>
              </a:rPr>
              <a:t>q^r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06F0D-00B1-46BA-A255-5D2162413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96176"/>
              </p:ext>
            </p:extLst>
          </p:nvPr>
        </p:nvGraphicFramePr>
        <p:xfrm>
          <a:off x="581485" y="656948"/>
          <a:ext cx="10196742" cy="481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7">
                  <a:extLst>
                    <a:ext uri="{9D8B030D-6E8A-4147-A177-3AD203B41FA5}">
                      <a16:colId xmlns:a16="http://schemas.microsoft.com/office/drawing/2014/main" val="4226139074"/>
                    </a:ext>
                  </a:extLst>
                </a:gridCol>
                <a:gridCol w="639295">
                  <a:extLst>
                    <a:ext uri="{9D8B030D-6E8A-4147-A177-3AD203B41FA5}">
                      <a16:colId xmlns:a16="http://schemas.microsoft.com/office/drawing/2014/main" val="2933167906"/>
                    </a:ext>
                  </a:extLst>
                </a:gridCol>
                <a:gridCol w="630030">
                  <a:extLst>
                    <a:ext uri="{9D8B030D-6E8A-4147-A177-3AD203B41FA5}">
                      <a16:colId xmlns:a16="http://schemas.microsoft.com/office/drawing/2014/main" val="617254968"/>
                    </a:ext>
                  </a:extLst>
                </a:gridCol>
                <a:gridCol w="773851">
                  <a:extLst>
                    <a:ext uri="{9D8B030D-6E8A-4147-A177-3AD203B41FA5}">
                      <a16:colId xmlns:a16="http://schemas.microsoft.com/office/drawing/2014/main" val="269324104"/>
                    </a:ext>
                  </a:extLst>
                </a:gridCol>
                <a:gridCol w="964085">
                  <a:extLst>
                    <a:ext uri="{9D8B030D-6E8A-4147-A177-3AD203B41FA5}">
                      <a16:colId xmlns:a16="http://schemas.microsoft.com/office/drawing/2014/main" val="4056677722"/>
                    </a:ext>
                  </a:extLst>
                </a:gridCol>
                <a:gridCol w="1048840">
                  <a:extLst>
                    <a:ext uri="{9D8B030D-6E8A-4147-A177-3AD203B41FA5}">
                      <a16:colId xmlns:a16="http://schemas.microsoft.com/office/drawing/2014/main" val="614445741"/>
                    </a:ext>
                  </a:extLst>
                </a:gridCol>
                <a:gridCol w="985273">
                  <a:extLst>
                    <a:ext uri="{9D8B030D-6E8A-4147-A177-3AD203B41FA5}">
                      <a16:colId xmlns:a16="http://schemas.microsoft.com/office/drawing/2014/main" val="2304570770"/>
                    </a:ext>
                  </a:extLst>
                </a:gridCol>
                <a:gridCol w="1905066">
                  <a:extLst>
                    <a:ext uri="{9D8B030D-6E8A-4147-A177-3AD203B41FA5}">
                      <a16:colId xmlns:a16="http://schemas.microsoft.com/office/drawing/2014/main" val="1247973180"/>
                    </a:ext>
                  </a:extLst>
                </a:gridCol>
                <a:gridCol w="2596335">
                  <a:extLst>
                    <a:ext uri="{9D8B030D-6E8A-4147-A177-3AD203B41FA5}">
                      <a16:colId xmlns:a16="http://schemas.microsoft.com/office/drawing/2014/main" val="2271566902"/>
                    </a:ext>
                  </a:extLst>
                </a:gridCol>
              </a:tblGrid>
              <a:tr h="488271">
                <a:tc>
                  <a:txBody>
                    <a:bodyPr/>
                    <a:lstStyle/>
                    <a:p>
                      <a:r>
                        <a:rPr lang="en-IN" dirty="0"/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p^q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</a:t>
                      </a:r>
                      <a:r>
                        <a:rPr lang="en-IN" dirty="0" err="1"/>
                        <a:t>p^r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q^r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)v(</a:t>
                      </a:r>
                      <a:r>
                        <a:rPr lang="en-IN" dirty="0" err="1"/>
                        <a:t>q^r</a:t>
                      </a:r>
                      <a:r>
                        <a:rPr lang="en-IN" dirty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765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5241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738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82202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56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134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71904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1361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31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4CCDF9-9942-4C15-9DFB-F31D5FF4CC6E}"/>
              </a:ext>
            </a:extLst>
          </p:cNvPr>
          <p:cNvSpPr txBox="1"/>
          <p:nvPr/>
        </p:nvSpPr>
        <p:spPr>
          <a:xfrm>
            <a:off x="1338675" y="5841507"/>
            <a:ext cx="868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PCNF: (~</a:t>
            </a:r>
            <a:r>
              <a:rPr lang="en-IN" sz="2800" dirty="0" err="1"/>
              <a:t>pvqv~r</a:t>
            </a:r>
            <a:r>
              <a:rPr lang="en-IN" sz="2800" dirty="0"/>
              <a:t>)^(~</a:t>
            </a:r>
            <a:r>
              <a:rPr lang="en-IN" sz="2800" dirty="0" err="1"/>
              <a:t>pvqvr</a:t>
            </a:r>
            <a:r>
              <a:rPr lang="en-IN" sz="2800" dirty="0"/>
              <a:t>)^(</a:t>
            </a:r>
            <a:r>
              <a:rPr lang="en-IN" sz="2800" dirty="0" err="1"/>
              <a:t>pv~qvr</a:t>
            </a:r>
            <a:r>
              <a:rPr lang="en-IN" sz="2800" dirty="0"/>
              <a:t>)^(</a:t>
            </a:r>
            <a:r>
              <a:rPr lang="en-IN" sz="2800" dirty="0" err="1"/>
              <a:t>pvqvr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64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17E-11DB-42BB-A84C-594431FE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8C91-42F5-4326-8172-351D7DC0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r>
              <a:rPr lang="en-IN" dirty="0"/>
              <a:t>Obtain PCNF of (</a:t>
            </a:r>
            <a:r>
              <a:rPr lang="en-IN" dirty="0" err="1"/>
              <a:t>pvq</a:t>
            </a:r>
            <a:r>
              <a:rPr lang="en-IN" dirty="0"/>
              <a:t>)^~p</a:t>
            </a:r>
            <a:r>
              <a:rPr lang="en-IN" dirty="0">
                <a:sym typeface="Wingdings" panose="05000000000000000000" pitchFamily="2" charset="2"/>
              </a:rPr>
              <a:t>~q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Obtain CNF of  ~(</a:t>
            </a:r>
            <a:r>
              <a:rPr lang="en-IN" dirty="0" err="1"/>
              <a:t>pvq</a:t>
            </a:r>
            <a:r>
              <a:rPr lang="en-IN" dirty="0"/>
              <a:t>)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 ↔ (</a:t>
            </a:r>
            <a:r>
              <a:rPr lang="en-IN" dirty="0" err="1">
                <a:latin typeface="arial" panose="020B0604020202020204" pitchFamily="34" charset="0"/>
              </a:rPr>
              <a:t>p∧q</a:t>
            </a:r>
            <a:r>
              <a:rPr lang="en-IN" dirty="0">
                <a:latin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/>
              <a:t>Obtain DNF of  ~(</a:t>
            </a:r>
            <a:r>
              <a:rPr lang="en-IN" dirty="0" err="1"/>
              <a:t>pvq</a:t>
            </a:r>
            <a:r>
              <a:rPr lang="en-IN" dirty="0"/>
              <a:t>)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 ↔ (</a:t>
            </a:r>
            <a:r>
              <a:rPr lang="en-IN" dirty="0" err="1">
                <a:latin typeface="arial" panose="020B0604020202020204" pitchFamily="34" charset="0"/>
              </a:rPr>
              <a:t>p∧q</a:t>
            </a:r>
            <a:r>
              <a:rPr lang="en-IN" dirty="0">
                <a:latin typeface="arial" panose="020B0604020202020204" pitchFamily="34" charset="0"/>
              </a:rPr>
              <a:t>)</a:t>
            </a:r>
            <a:endParaRPr lang="en-IN" dirty="0"/>
          </a:p>
          <a:p>
            <a:endParaRPr lang="en-IN" dirty="0"/>
          </a:p>
          <a:p>
            <a:endParaRPr lang="en-I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13C-1116-4F1F-B296-19711278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717951"/>
          </a:xfrm>
        </p:spPr>
        <p:txBody>
          <a:bodyPr/>
          <a:lstStyle/>
          <a:p>
            <a:r>
              <a:rPr lang="en-IN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9142-B6AF-40C3-BE9C-3E167B50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Open Sans"/>
              </a:rPr>
              <a:t>If the number of variables , involved in a given statement are more, then the construction of truth tables may not be practical, therefore, we consider other method known as reduction to </a:t>
            </a:r>
            <a:r>
              <a:rPr lang="en-US" b="1" i="0" dirty="0">
                <a:effectLst/>
                <a:latin typeface="Open Sans"/>
              </a:rPr>
              <a:t>normal form.</a:t>
            </a:r>
          </a:p>
          <a:p>
            <a:pPr algn="just"/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In this method, we use the word </a:t>
            </a:r>
          </a:p>
          <a:p>
            <a:r>
              <a:rPr lang="en-US" b="0" i="0" dirty="0">
                <a:effectLst/>
                <a:latin typeface="Open Sans"/>
              </a:rPr>
              <a:t>“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product</a:t>
            </a:r>
            <a:r>
              <a:rPr lang="en-US" b="0" i="0" dirty="0">
                <a:effectLst/>
                <a:latin typeface="Open Sans"/>
              </a:rPr>
              <a:t>” in place of “</a:t>
            </a:r>
            <a:r>
              <a:rPr lang="en-US" b="1" i="0" dirty="0">
                <a:effectLst/>
                <a:latin typeface="Open Sans"/>
              </a:rPr>
              <a:t>conjunction</a:t>
            </a:r>
            <a:r>
              <a:rPr lang="en-US" b="0" i="0" dirty="0">
                <a:effectLst/>
                <a:latin typeface="Open Sans"/>
              </a:rPr>
              <a:t>”  </a:t>
            </a:r>
          </a:p>
          <a:p>
            <a:r>
              <a:rPr lang="en-US" b="0" i="0" dirty="0">
                <a:effectLst/>
                <a:latin typeface="Open Sans"/>
              </a:rPr>
              <a:t>“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s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um</a:t>
            </a:r>
            <a:r>
              <a:rPr lang="en-US" b="0" i="0" dirty="0">
                <a:effectLst/>
                <a:latin typeface="Open Sans"/>
              </a:rPr>
              <a:t>” in place of “</a:t>
            </a:r>
            <a:r>
              <a:rPr lang="en-US" b="1" i="0" dirty="0">
                <a:effectLst/>
                <a:latin typeface="Open Sans"/>
              </a:rPr>
              <a:t>disjunction</a:t>
            </a:r>
            <a:r>
              <a:rPr lang="en-US" b="0" i="0" dirty="0">
                <a:effectLst/>
                <a:latin typeface="Open Sans"/>
              </a:rPr>
              <a:t>”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0DE0-ECA7-4FC3-A2F0-95C0DA03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Open Sans"/>
              </a:rPr>
              <a:t>Some Basic terms Related to Normal Form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7012-99E4-41E4-BCD3-8967207A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r>
              <a:rPr lang="en-IN" b="1" i="0" dirty="0">
                <a:effectLst/>
                <a:latin typeface="Open Sans"/>
              </a:rPr>
              <a:t>Elementary Product: </a:t>
            </a:r>
            <a:r>
              <a:rPr lang="en-IN" b="0" i="0" dirty="0">
                <a:effectLst/>
                <a:latin typeface="Open Sans"/>
              </a:rPr>
              <a:t>A product of the variables and their negations is called an elementary product.</a:t>
            </a:r>
          </a:p>
          <a:p>
            <a:r>
              <a:rPr lang="en-IN" b="0" i="0" dirty="0" err="1">
                <a:effectLst/>
                <a:latin typeface="Open Sans"/>
              </a:rPr>
              <a:t>Eg</a:t>
            </a:r>
            <a:r>
              <a:rPr lang="en-IN" b="0" i="0" dirty="0">
                <a:effectLst/>
                <a:latin typeface="Open Sans"/>
              </a:rPr>
              <a:t>: Let p and q be any two variables, then p, q, p</a:t>
            </a:r>
            <a:r>
              <a:rPr lang="el-GR" b="0" i="0" dirty="0">
                <a:effectLst/>
                <a:latin typeface="Open Sans"/>
              </a:rPr>
              <a:t>Λ</a:t>
            </a:r>
            <a:r>
              <a:rPr lang="en-IN" b="0" i="0" dirty="0">
                <a:effectLst/>
                <a:latin typeface="Open Sans"/>
              </a:rPr>
              <a:t>q, ~ p </a:t>
            </a:r>
            <a:r>
              <a:rPr lang="el-GR" b="0" i="0" dirty="0">
                <a:effectLst/>
                <a:latin typeface="Open Sans"/>
              </a:rPr>
              <a:t>Λ ~ </a:t>
            </a:r>
            <a:r>
              <a:rPr lang="en-IN" b="0" i="0" dirty="0">
                <a:effectLst/>
                <a:latin typeface="Open Sans"/>
              </a:rPr>
              <a:t>q, p </a:t>
            </a:r>
            <a:r>
              <a:rPr lang="el-GR" b="0" i="0" dirty="0">
                <a:effectLst/>
                <a:latin typeface="Open Sans"/>
              </a:rPr>
              <a:t>Λ ~</a:t>
            </a:r>
            <a:r>
              <a:rPr lang="en-IN" b="0" i="0" dirty="0">
                <a:effectLst/>
                <a:latin typeface="Open Sans"/>
              </a:rPr>
              <a:t>q, ~p </a:t>
            </a:r>
            <a:r>
              <a:rPr lang="el-GR" b="0" i="0" dirty="0">
                <a:effectLst/>
                <a:latin typeface="Open Sans"/>
              </a:rPr>
              <a:t>Λ </a:t>
            </a:r>
            <a:r>
              <a:rPr lang="en-IN" b="0" i="0" dirty="0">
                <a:effectLst/>
                <a:latin typeface="Open Sans"/>
              </a:rPr>
              <a:t>q….. </a:t>
            </a:r>
            <a:r>
              <a:rPr lang="en-IN" dirty="0">
                <a:latin typeface="Open Sans"/>
              </a:rPr>
              <a:t>e</a:t>
            </a:r>
            <a:r>
              <a:rPr lang="en-IN" b="0" i="0" dirty="0">
                <a:effectLst/>
                <a:latin typeface="Open Sans"/>
              </a:rPr>
              <a:t>tc. are elementary products.</a:t>
            </a:r>
          </a:p>
          <a:p>
            <a:endParaRPr lang="en-IN" b="0" i="0" dirty="0">
              <a:effectLst/>
              <a:latin typeface="Open Sans"/>
            </a:endParaRPr>
          </a:p>
          <a:p>
            <a:r>
              <a:rPr lang="en-IN" b="1" i="0" dirty="0">
                <a:effectLst/>
                <a:latin typeface="Open Sans"/>
              </a:rPr>
              <a:t>Elementary Sum: </a:t>
            </a:r>
            <a:r>
              <a:rPr lang="en-IN" b="0" i="0" dirty="0">
                <a:effectLst/>
                <a:latin typeface="Open Sans"/>
              </a:rPr>
              <a:t>A Sum of the variables and their negations is called an elementary sum. </a:t>
            </a:r>
          </a:p>
          <a:p>
            <a:r>
              <a:rPr lang="en-IN" b="0" i="0" dirty="0" err="1">
                <a:effectLst/>
                <a:latin typeface="Open Sans"/>
              </a:rPr>
              <a:t>Eg</a:t>
            </a:r>
            <a:r>
              <a:rPr lang="en-IN" b="0" i="0" dirty="0">
                <a:effectLst/>
                <a:latin typeface="Open Sans"/>
              </a:rPr>
              <a:t>: p, q, </a:t>
            </a:r>
            <a:r>
              <a:rPr lang="en-IN" b="0" i="0" dirty="0" err="1">
                <a:effectLst/>
                <a:latin typeface="Open Sans"/>
              </a:rPr>
              <a:t>pVq</a:t>
            </a:r>
            <a:r>
              <a:rPr lang="en-IN" b="0" i="0" dirty="0">
                <a:effectLst/>
                <a:latin typeface="Open Sans"/>
              </a:rPr>
              <a:t>, </a:t>
            </a:r>
            <a:r>
              <a:rPr lang="en-IN" b="0" i="0" dirty="0" err="1">
                <a:effectLst/>
                <a:latin typeface="Open Sans"/>
              </a:rPr>
              <a:t>pV</a:t>
            </a:r>
            <a:r>
              <a:rPr lang="en-IN" b="0" i="0" dirty="0">
                <a:effectLst/>
                <a:latin typeface="Open Sans"/>
              </a:rPr>
              <a:t> ~ q, ~ p V ~ q, ~</a:t>
            </a:r>
            <a:r>
              <a:rPr lang="en-IN" b="0" i="0" dirty="0" err="1">
                <a:effectLst/>
                <a:latin typeface="Open Sans"/>
              </a:rPr>
              <a:t>pVq</a:t>
            </a:r>
            <a:r>
              <a:rPr lang="en-IN" b="0" i="0" dirty="0">
                <a:effectLst/>
                <a:latin typeface="Open Sans"/>
              </a:rPr>
              <a:t>….. etc. are elementary sums.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6532-01D9-4FC7-B549-FED0D473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60"/>
            <a:ext cx="10515600" cy="701337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Open Sans"/>
              </a:rPr>
              <a:t>Disjunctive Normal Form(DNF)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6C39-05F0-472C-BE87-5D8ECA7D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Open Sans"/>
              </a:rPr>
              <a:t>A statement which consists of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sum of elementary products </a:t>
            </a:r>
            <a:r>
              <a:rPr lang="en-US" b="0" i="0" dirty="0">
                <a:effectLst/>
                <a:latin typeface="Open Sans"/>
              </a:rPr>
              <a:t>of propositional variables and is equivalent to the given compound statement, is called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disjunctive normal form </a:t>
            </a:r>
            <a:r>
              <a:rPr lang="en-US" b="0" i="0" dirty="0">
                <a:effectLst/>
                <a:latin typeface="Open Sans"/>
              </a:rPr>
              <a:t>of the given statement. </a:t>
            </a:r>
          </a:p>
          <a:p>
            <a:pPr algn="just"/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This form is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not unique </a:t>
            </a:r>
            <a:r>
              <a:rPr lang="en-US" b="0" i="0" dirty="0">
                <a:effectLst/>
                <a:latin typeface="Open Sans"/>
              </a:rPr>
              <a:t>for the given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6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0443-5F0F-4FE0-A295-423CBA0B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Conjunctive Normal Form(CNF)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6DB4-71D1-4BF2-BA27-314E5941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 statement which consists of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product of elementary sums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of propositional variables and is equivalent to the given compound statement, is called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Conjunctive normal form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of the given statement. </a:t>
            </a: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This form is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not unique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for the given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7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3AF-408B-4375-8C6F-BDF36829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2" y="231960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Open Sans"/>
              </a:rPr>
              <a:t>Minterms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EF7B-DDC6-4858-BEA3-E1D38AD5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p and q be two propositional variables. 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formulas which consist of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of p or its negation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of q or its negation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should not contain both the variable and its negation in any one of the formula are called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p and q.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two variables p and q, there are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namely,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pΛ~q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pΛ~q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 variables then number of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CB5F-BFD7-4816-8173-4D41EAF3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Open Sans"/>
              </a:rPr>
              <a:t>Maxterms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10E-AB6D-4F44-AF4E-D2AECD5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516680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p and q be two propositional variables.</a:t>
            </a:r>
          </a:p>
          <a:p>
            <a:pPr algn="just"/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possible formulas which consist of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p or its negation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q or its negation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should not contain both the variable and its negation in any one of the formula are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axterm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p and q.</a:t>
            </a:r>
          </a:p>
          <a:p>
            <a:pPr algn="just"/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two variables p and q, there are 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 maxterms, namely,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pV~q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pV~q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 variables then number of maxterms = 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1EF-9176-4A43-A7BA-6E113EAA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to find PDNF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9ACF-9D75-47C9-B56F-630DFB25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Construct truth table for the given formula.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Identify the rows in which the formula has true –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as truth value.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Construct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minterms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each such rows by taking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the variable with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 – as variable itself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(ii) the variable with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 – as negated variable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Sum of these </a:t>
            </a:r>
            <a:r>
              <a:rPr lang="en-US" sz="28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minterms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will be the required PDNF.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28E-DB64-49C0-83BA-F610DA9B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ED8DE-5DFA-4FE2-B0D3-2AEF56B3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3" y="1977844"/>
            <a:ext cx="4146997" cy="228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E55C-A81B-4486-9175-0E1328606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5" t="69034" r="56019" b="15145"/>
          <a:stretch/>
        </p:blipFill>
        <p:spPr>
          <a:xfrm>
            <a:off x="5157926" y="2066826"/>
            <a:ext cx="4145872" cy="2289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45D6-DD4D-4A5D-B971-713839AD1568}"/>
              </a:ext>
            </a:extLst>
          </p:cNvPr>
          <p:cNvSpPr txBox="1"/>
          <p:nvPr/>
        </p:nvSpPr>
        <p:spPr>
          <a:xfrm>
            <a:off x="838200" y="4915554"/>
            <a:ext cx="9282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PDNF for 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 will be (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p^q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)v(~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p^q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)v(~p^~q)</a:t>
            </a:r>
          </a:p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PDNF for p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↔q will be (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p^q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)v(~p^~q)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925</Words>
  <Application>Microsoft Office PowerPoint</Application>
  <PresentationFormat>Widescreen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Open Sans</vt:lpstr>
      <vt:lpstr>Segoe UI Semilight</vt:lpstr>
      <vt:lpstr>Times New Roman</vt:lpstr>
      <vt:lpstr>Wingdings</vt:lpstr>
      <vt:lpstr>Office Theme</vt:lpstr>
      <vt:lpstr>   Discrete Mathematics BCSC 0010</vt:lpstr>
      <vt:lpstr>Normal forms</vt:lpstr>
      <vt:lpstr>Some Basic terms Related to Normal Form</vt:lpstr>
      <vt:lpstr>Disjunctive Normal Form(DNF)</vt:lpstr>
      <vt:lpstr>Conjunctive Normal Form(CNF)</vt:lpstr>
      <vt:lpstr>Minterms</vt:lpstr>
      <vt:lpstr>Maxterms</vt:lpstr>
      <vt:lpstr>Method to find PDNF</vt:lpstr>
      <vt:lpstr>Example</vt:lpstr>
      <vt:lpstr>Obtain PDNF of (p^q)v(~p^r)v(q^r)</vt:lpstr>
      <vt:lpstr>Method to find PCNF</vt:lpstr>
      <vt:lpstr>Example</vt:lpstr>
      <vt:lpstr>Obtain PCNF of (p^q)v(~p^r)v(q^r)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GLA</cp:lastModifiedBy>
  <cp:revision>156</cp:revision>
  <dcterms:created xsi:type="dcterms:W3CDTF">2020-10-22T10:05:14Z</dcterms:created>
  <dcterms:modified xsi:type="dcterms:W3CDTF">2023-12-06T05:11:46Z</dcterms:modified>
</cp:coreProperties>
</file>