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4233-1AE3-4DA2-9A7B-F5DB7A1547E5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71C5-F395-48E5-9850-02EDFC5CB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4233-1AE3-4DA2-9A7B-F5DB7A1547E5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71C5-F395-48E5-9850-02EDFC5CB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4233-1AE3-4DA2-9A7B-F5DB7A1547E5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71C5-F395-48E5-9850-02EDFC5CB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4233-1AE3-4DA2-9A7B-F5DB7A1547E5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71C5-F395-48E5-9850-02EDFC5CB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4233-1AE3-4DA2-9A7B-F5DB7A1547E5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71C5-F395-48E5-9850-02EDFC5CB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4233-1AE3-4DA2-9A7B-F5DB7A1547E5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71C5-F395-48E5-9850-02EDFC5CB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4233-1AE3-4DA2-9A7B-F5DB7A1547E5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71C5-F395-48E5-9850-02EDFC5CB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4233-1AE3-4DA2-9A7B-F5DB7A1547E5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71C5-F395-48E5-9850-02EDFC5CB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4233-1AE3-4DA2-9A7B-F5DB7A1547E5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71C5-F395-48E5-9850-02EDFC5CB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4233-1AE3-4DA2-9A7B-F5DB7A1547E5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71C5-F395-48E5-9850-02EDFC5CB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4233-1AE3-4DA2-9A7B-F5DB7A1547E5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71C5-F395-48E5-9850-02EDFC5CB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4233-1AE3-4DA2-9A7B-F5DB7A1547E5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771C5-F395-48E5-9850-02EDFC5CB1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ctrTitle"/>
          </p:nvPr>
        </p:nvSpPr>
        <p:spPr>
          <a:xfrm>
            <a:off x="533400" y="2819400"/>
            <a:ext cx="77724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0" spc="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="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co</a:t>
            </a:r>
            <a:r>
              <a:rPr sz="2600" b="0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nect</a:t>
            </a:r>
            <a:r>
              <a:rPr sz="2600" b="0" spc="-1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endParaRPr sz="2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What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window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rwnd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3000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bytes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cwnd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3500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bytes?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Solution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size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window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smaller</a:t>
            </a:r>
            <a:r>
              <a:rPr sz="2000" dirty="0">
                <a:latin typeface="Times New Roman"/>
                <a:cs typeface="Times New Roman"/>
              </a:rPr>
              <a:t> of rwnd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cwnd,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3000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bytes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2286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Normal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operation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143000"/>
            <a:ext cx="57912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066801"/>
            <a:ext cx="6934200" cy="4986910"/>
          </a:xfrm>
          <a:prstGeom prst="rect">
            <a:avLst/>
          </a:prstGeom>
        </p:spPr>
      </p:pic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307340" y="210438"/>
            <a:ext cx="179641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Lost</a:t>
            </a:r>
            <a:r>
              <a:rPr sz="2600" b="0" spc="-6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segment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Fast</a:t>
            </a:r>
            <a:r>
              <a:rPr sz="2600" b="0" spc="-5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retransmission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33400" y="1066800"/>
            <a:ext cx="6260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receiver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TCP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delivers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</a:p>
        </p:txBody>
      </p:sp>
      <p:pic>
        <p:nvPicPr>
          <p:cNvPr id="6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981200"/>
            <a:ext cx="56388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533400"/>
            <a:ext cx="8229600" cy="2255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dirty="0">
                <a:latin typeface="Times New Roman"/>
                <a:cs typeface="Times New Roman"/>
              </a:rPr>
              <a:t>UDP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291465" marR="5080" indent="-279400">
              <a:lnSpc>
                <a:spcPct val="100000"/>
              </a:lnSpc>
              <a:buFont typeface="Arial MT"/>
              <a:buChar char="•"/>
              <a:tabLst>
                <a:tab pos="291465" algn="l"/>
                <a:tab pos="292100" algn="l"/>
                <a:tab pos="838835" algn="l"/>
                <a:tab pos="1469390" algn="l"/>
                <a:tab pos="2618740" algn="l"/>
                <a:tab pos="3629660" algn="l"/>
                <a:tab pos="4460240" algn="l"/>
                <a:tab pos="4777105" algn="l"/>
                <a:tab pos="5534660" algn="l"/>
                <a:tab pos="5798820" algn="l"/>
                <a:tab pos="7504430" algn="l"/>
              </a:tabLst>
            </a:pPr>
            <a:r>
              <a:rPr sz="2000" dirty="0">
                <a:latin typeface="Times New Roman"/>
                <a:cs typeface="Times New Roman"/>
              </a:rPr>
              <a:t>The	Us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	Da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ram	Pro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ol	(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DP)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	ca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	a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onn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nle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s,	un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  transport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protocol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anything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services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except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provide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process-to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process</a:t>
            </a:r>
            <a:r>
              <a:rPr sz="2000" spc="-20" dirty="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communication </a:t>
            </a:r>
            <a:r>
              <a:rPr sz="2000" dirty="0">
                <a:latin typeface="Times New Roman"/>
                <a:cs typeface="Times New Roman"/>
              </a:rPr>
              <a:t>instead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host-to-host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communication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spc="-20" dirty="0">
                <a:latin typeface="Times New Roman"/>
                <a:cs typeface="Times New Roman"/>
              </a:rPr>
              <a:t>Well-known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ports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used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with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UDP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5" name="object 2"/>
          <p:cNvGrpSpPr/>
          <p:nvPr/>
        </p:nvGrpSpPr>
        <p:grpSpPr>
          <a:xfrm>
            <a:off x="1600200" y="1119020"/>
            <a:ext cx="5441695" cy="4595980"/>
            <a:chOff x="2159380" y="1119021"/>
            <a:chExt cx="4882515" cy="3660140"/>
          </a:xfrm>
        </p:grpSpPr>
        <p:pic>
          <p:nvPicPr>
            <p:cNvPr id="6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1539" y="1272381"/>
              <a:ext cx="4767679" cy="939069"/>
            </a:xfrm>
            <a:prstGeom prst="rect">
              <a:avLst/>
            </a:prstGeom>
          </p:spPr>
        </p:pic>
        <p:pic>
          <p:nvPicPr>
            <p:cNvPr id="7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9380" y="2161595"/>
              <a:ext cx="4743269" cy="24032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676400"/>
            <a:ext cx="8229600" cy="3595212"/>
          </a:xfrm>
          <a:prstGeom prst="rect">
            <a:avLst/>
          </a:prstGeom>
        </p:spPr>
      </p:pic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307340" y="210438"/>
            <a:ext cx="16357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U</a:t>
            </a:r>
            <a:r>
              <a:rPr sz="2600" b="0" spc="5" dirty="0">
                <a:latin typeface="Times New Roman"/>
                <a:cs typeface="Times New Roman"/>
              </a:rPr>
              <a:t>D</a:t>
            </a:r>
            <a:r>
              <a:rPr sz="2600" b="0" dirty="0">
                <a:latin typeface="Times New Roman"/>
                <a:cs typeface="Times New Roman"/>
              </a:rPr>
              <a:t>P</a:t>
            </a:r>
            <a:r>
              <a:rPr sz="2600" b="0" spc="-12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for</a:t>
            </a:r>
            <a:r>
              <a:rPr sz="2600" b="0" spc="-15" dirty="0">
                <a:latin typeface="Times New Roman"/>
                <a:cs typeface="Times New Roman"/>
              </a:rPr>
              <a:t>m</a:t>
            </a:r>
            <a:r>
              <a:rPr sz="2600" b="0" dirty="0">
                <a:latin typeface="Times New Roman"/>
                <a:cs typeface="Times New Roman"/>
              </a:rPr>
              <a:t>at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5334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Pseudo-header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for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checksum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calculation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219200"/>
            <a:ext cx="6629399" cy="443804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UDP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best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effort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delivery</a:t>
            </a:r>
            <a:endParaRPr sz="17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Connectionless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Unreliable</a:t>
            </a:r>
            <a:endParaRPr sz="17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Out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order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delivery</a:t>
            </a:r>
            <a:endParaRPr sz="17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TCP</a:t>
            </a:r>
          </a:p>
          <a:p>
            <a:pPr marL="615950" lvl="1" indent="-232410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Reliable</a:t>
            </a:r>
            <a:endParaRPr sz="17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In-order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delivery</a:t>
            </a:r>
            <a:endParaRPr sz="1700" dirty="0">
              <a:latin typeface="Times New Roman"/>
              <a:cs typeface="Times New Roman"/>
            </a:endParaRP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Congestion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control</a:t>
            </a:r>
          </a:p>
          <a:p>
            <a:pPr marL="615950" lvl="1" indent="-23241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spc="-5" dirty="0">
                <a:latin typeface="Times New Roman"/>
                <a:cs typeface="Times New Roman"/>
              </a:rPr>
              <a:t>Flow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control</a:t>
            </a:r>
          </a:p>
          <a:p>
            <a:pPr marL="615950" lvl="1" indent="-23241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616585" algn="l"/>
              </a:tabLst>
            </a:pPr>
            <a:r>
              <a:rPr sz="1700" dirty="0">
                <a:latin typeface="Times New Roman"/>
                <a:cs typeface="Times New Roman"/>
              </a:rPr>
              <a:t>Connection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setup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533400" y="990600"/>
            <a:ext cx="8229600" cy="397288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TCP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connection-oriented</a:t>
            </a:r>
            <a:r>
              <a:rPr lang="en-US" sz="2000" spc="-5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establishes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destination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segments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belonging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message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path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1465" marR="5080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55" dirty="0">
                <a:latin typeface="Times New Roman"/>
                <a:cs typeface="Times New Roman"/>
              </a:rPr>
              <a:t>TCP,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services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80" dirty="0">
                <a:latin typeface="Times New Roman"/>
                <a:cs typeface="Times New Roman"/>
              </a:rPr>
              <a:t>IP,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connectionless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protocol,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connection-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oriented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TCP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physical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TCP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level</a:t>
            </a:r>
            <a:r>
              <a:rPr lang="en-US" sz="2000" spc="-5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TCP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services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IP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deliver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individual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segments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receiver,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it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controls</a:t>
            </a:r>
            <a:r>
              <a:rPr sz="2000" spc="-55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itself</a:t>
            </a:r>
            <a:r>
              <a:rPr lang="en-US" sz="2000" spc="-5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segment 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corrupted,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retransmitted</a:t>
            </a:r>
            <a:r>
              <a:rPr lang="en-US" sz="2000" spc="-5" dirty="0" smtClean="0">
                <a:latin typeface="Times New Roman"/>
                <a:cs typeface="Times New Roman"/>
              </a:rPr>
              <a:t>.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This protocol works based on full duplex mode.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6"/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Connection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establishment</a:t>
            </a:r>
            <a:r>
              <a:rPr sz="2600" b="0" dirty="0">
                <a:latin typeface="Times New Roman"/>
                <a:cs typeface="Times New Roman"/>
              </a:rPr>
              <a:t> using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three-way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handshake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13" name="Picture 12" descr="images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295400"/>
            <a:ext cx="7162799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2"/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Data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transfer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Picture 4" descr="Data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219200"/>
            <a:ext cx="65532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4572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Connection</a:t>
            </a:r>
            <a:r>
              <a:rPr sz="2600" b="0" spc="-3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termination</a:t>
            </a:r>
            <a:r>
              <a:rPr sz="2600" b="0" spc="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using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three-way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handshaking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131544"/>
            <a:ext cx="7239000" cy="42024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T</a:t>
            </a:r>
            <a:r>
              <a:rPr sz="2600" b="0" spc="5" dirty="0">
                <a:latin typeface="Times New Roman"/>
                <a:cs typeface="Times New Roman"/>
              </a:rPr>
              <a:t>C</a:t>
            </a:r>
            <a:r>
              <a:rPr sz="2600" b="0" dirty="0">
                <a:latin typeface="Times New Roman"/>
                <a:cs typeface="Times New Roman"/>
              </a:rPr>
              <a:t>P</a:t>
            </a:r>
            <a:r>
              <a:rPr sz="2600" b="0" spc="-155" dirty="0">
                <a:latin typeface="Times New Roman"/>
                <a:cs typeface="Times New Roman"/>
              </a:rPr>
              <a:t> </a:t>
            </a:r>
            <a:r>
              <a:rPr sz="2600" b="0" spc="-110" dirty="0">
                <a:latin typeface="Times New Roman"/>
                <a:cs typeface="Times New Roman"/>
              </a:rPr>
              <a:t>W</a:t>
            </a:r>
            <a:r>
              <a:rPr sz="2600" b="0" dirty="0">
                <a:latin typeface="Times New Roman"/>
                <a:cs typeface="Times New Roman"/>
              </a:rPr>
              <a:t>in</a:t>
            </a:r>
            <a:r>
              <a:rPr sz="2600" b="0" spc="5" dirty="0">
                <a:latin typeface="Times New Roman"/>
                <a:cs typeface="Times New Roman"/>
              </a:rPr>
              <a:t>d</a:t>
            </a:r>
            <a:r>
              <a:rPr sz="2600" b="0" dirty="0">
                <a:latin typeface="Times New Roman"/>
                <a:cs typeface="Times New Roman"/>
              </a:rPr>
              <a:t>ow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dirty="0" smtClean="0">
                <a:latin typeface="Times New Roman"/>
                <a:cs typeface="Times New Roman"/>
              </a:rPr>
              <a:t>Manage</a:t>
            </a:r>
            <a:r>
              <a:rPr sz="2600" b="0" spc="-15" dirty="0" smtClean="0">
                <a:latin typeface="Times New Roman"/>
                <a:cs typeface="Times New Roman"/>
              </a:rPr>
              <a:t>m</a:t>
            </a:r>
            <a:r>
              <a:rPr sz="2600" b="0" dirty="0" smtClean="0">
                <a:latin typeface="Times New Roman"/>
                <a:cs typeface="Times New Roman"/>
              </a:rPr>
              <a:t>ent</a:t>
            </a:r>
            <a:r>
              <a:rPr lang="en-US" sz="2600" b="0" dirty="0" smtClean="0">
                <a:latin typeface="Times New Roman"/>
                <a:cs typeface="Times New Roman"/>
              </a:rPr>
              <a:t> (Control Flow)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307340" y="1072133"/>
            <a:ext cx="853059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715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TCP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windows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(send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window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receive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window)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direction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transfer,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means</a:t>
            </a:r>
            <a:r>
              <a:rPr sz="2000" dirty="0">
                <a:latin typeface="Times New Roman"/>
                <a:cs typeface="Times New Roman"/>
              </a:rPr>
              <a:t> four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windows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bidirectional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communication</a:t>
            </a:r>
            <a:endParaRPr sz="2000" dirty="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discussion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simple,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assumption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communication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is</a:t>
            </a:r>
            <a:endParaRPr sz="2000" dirty="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unidirectional</a:t>
            </a:r>
          </a:p>
          <a:p>
            <a:pPr marL="291465" marR="5080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  <a:tab pos="843280" algn="l"/>
                <a:tab pos="2279015" algn="l"/>
                <a:tab pos="4010660" algn="l"/>
                <a:tab pos="4518025" algn="l"/>
                <a:tab pos="4912995" algn="l"/>
                <a:tab pos="5870575" algn="l"/>
                <a:tab pos="6576059" algn="l"/>
                <a:tab pos="7110730" algn="l"/>
              </a:tabLst>
            </a:pPr>
            <a:r>
              <a:rPr sz="2000" dirty="0">
                <a:latin typeface="Times New Roman"/>
                <a:cs typeface="Times New Roman"/>
              </a:rPr>
              <a:t>The	b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rec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nal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om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	c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e	i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	us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	t</a:t>
            </a:r>
            <a:r>
              <a:rPr sz="2000" spc="-1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o	u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  </a:t>
            </a:r>
            <a:r>
              <a:rPr sz="2000" spc="-5" dirty="0">
                <a:latin typeface="Times New Roman"/>
                <a:cs typeface="Times New Roman"/>
              </a:rPr>
              <a:t>communications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piggybacking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 noGrp="1"/>
          </p:cNvSpPr>
          <p:nvPr>
            <p:ph idx="1"/>
          </p:nvPr>
        </p:nvSpPr>
        <p:spPr>
          <a:xfrm>
            <a:off x="457200" y="3810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Send</a:t>
            </a:r>
            <a:r>
              <a:rPr sz="2600" b="0" spc="-3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window</a:t>
            </a:r>
            <a:r>
              <a:rPr sz="2600" b="0" spc="-4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in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TCP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5" name="object 2"/>
          <p:cNvGrpSpPr/>
          <p:nvPr/>
        </p:nvGrpSpPr>
        <p:grpSpPr>
          <a:xfrm>
            <a:off x="838200" y="1219200"/>
            <a:ext cx="7924800" cy="4324985"/>
            <a:chOff x="581456" y="987552"/>
            <a:chExt cx="7447280" cy="3791585"/>
          </a:xfrm>
        </p:grpSpPr>
        <p:pic>
          <p:nvPicPr>
            <p:cNvPr id="6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456" y="987552"/>
              <a:ext cx="7446899" cy="2345563"/>
            </a:xfrm>
            <a:prstGeom prst="rect">
              <a:avLst/>
            </a:prstGeom>
          </p:spPr>
        </p:pic>
        <p:pic>
          <p:nvPicPr>
            <p:cNvPr id="7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2575" y="3349180"/>
              <a:ext cx="6237732" cy="13895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5334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spc="-5" dirty="0">
                <a:latin typeface="Times New Roman"/>
                <a:cs typeface="Times New Roman"/>
              </a:rPr>
              <a:t>Receive</a:t>
            </a:r>
            <a:r>
              <a:rPr sz="2600" b="0" spc="-3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window</a:t>
            </a:r>
            <a:r>
              <a:rPr sz="2600" b="0" spc="-3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in</a:t>
            </a:r>
            <a:r>
              <a:rPr sz="2600" b="0" spc="-6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TCP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219200"/>
            <a:ext cx="65532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685800"/>
            <a:ext cx="8229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Sliding</a:t>
            </a:r>
            <a:r>
              <a:rPr sz="2600" b="0" spc="-7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window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228600" y="1600200"/>
            <a:ext cx="852995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94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sliding window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make transmission more </a:t>
            </a:r>
            <a:r>
              <a:rPr sz="2000" spc="-10" dirty="0">
                <a:latin typeface="Times New Roman"/>
                <a:cs typeface="Times New Roman"/>
              </a:rPr>
              <a:t>efficient </a:t>
            </a:r>
            <a:r>
              <a:rPr sz="2000" spc="-5" dirty="0">
                <a:latin typeface="Times New Roman"/>
                <a:cs typeface="Times New Roman"/>
              </a:rPr>
              <a:t>as well </a:t>
            </a:r>
            <a:r>
              <a:rPr sz="2000" spc="-10" dirty="0">
                <a:latin typeface="Times New Roman"/>
                <a:cs typeface="Times New Roman"/>
              </a:rPr>
              <a:t>as </a:t>
            </a:r>
            <a:r>
              <a:rPr sz="2000" spc="-20" dirty="0">
                <a:latin typeface="Times New Roman"/>
                <a:cs typeface="Times New Roman"/>
              </a:rPr>
              <a:t>to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 the flow of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10" dirty="0">
                <a:latin typeface="Times New Roman"/>
                <a:cs typeface="Times New Roman"/>
              </a:rPr>
              <a:t>so </a:t>
            </a:r>
            <a:r>
              <a:rPr sz="2000" spc="-5" dirty="0">
                <a:latin typeface="Times New Roman"/>
                <a:cs typeface="Times New Roman"/>
              </a:rPr>
              <a:t>that the destination does </a:t>
            </a:r>
            <a:r>
              <a:rPr sz="200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become overwhelmed </a:t>
            </a:r>
            <a:r>
              <a:rPr sz="2000" dirty="0">
                <a:latin typeface="Times New Roman"/>
                <a:cs typeface="Times New Roman"/>
              </a:rPr>
              <a:t> 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data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TCP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sliding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windows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byte-oriented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6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124200"/>
            <a:ext cx="7086600" cy="21400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313</Words>
  <Application>Microsoft Office PowerPoint</Application>
  <PresentationFormat>On-screen Show (4:3)</PresentationFormat>
  <Paragraphs>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TCP connection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Lost segment</vt:lpstr>
      <vt:lpstr>Slide 13</vt:lpstr>
      <vt:lpstr>Slide 14</vt:lpstr>
      <vt:lpstr>Slide 15</vt:lpstr>
      <vt:lpstr>UDP format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connection</dc:title>
  <dc:creator>dipak kumar</dc:creator>
  <cp:lastModifiedBy>dipak kumar</cp:lastModifiedBy>
  <cp:revision>27</cp:revision>
  <dcterms:created xsi:type="dcterms:W3CDTF">2023-04-03T04:57:46Z</dcterms:created>
  <dcterms:modified xsi:type="dcterms:W3CDTF">2023-04-05T08:35:07Z</dcterms:modified>
</cp:coreProperties>
</file>