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71D7-7487-4E16-B418-A22C53E62DB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53D6-8674-499F-9EFE-840A803A6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71D7-7487-4E16-B418-A22C53E62DB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53D6-8674-499F-9EFE-840A803A6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71D7-7487-4E16-B418-A22C53E62DB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53D6-8674-499F-9EFE-840A803A6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71D7-7487-4E16-B418-A22C53E62DB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53D6-8674-499F-9EFE-840A803A6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71D7-7487-4E16-B418-A22C53E62DB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53D6-8674-499F-9EFE-840A803A6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71D7-7487-4E16-B418-A22C53E62DB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53D6-8674-499F-9EFE-840A803A6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71D7-7487-4E16-B418-A22C53E62DB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53D6-8674-499F-9EFE-840A803A6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71D7-7487-4E16-B418-A22C53E62DB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53D6-8674-499F-9EFE-840A803A6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71D7-7487-4E16-B418-A22C53E62DB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53D6-8674-499F-9EFE-840A803A6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71D7-7487-4E16-B418-A22C53E62DB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53D6-8674-499F-9EFE-840A803A6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71D7-7487-4E16-B418-A22C53E62DB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53D6-8674-499F-9EFE-840A803A6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371D7-7487-4E16-B418-A22C53E62DB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753D6-8674-499F-9EFE-840A803A63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0"/>
          <p:cNvSpPr txBox="1">
            <a:spLocks noGrp="1"/>
          </p:cNvSpPr>
          <p:nvPr>
            <p:ph type="ctrTitle"/>
          </p:nvPr>
        </p:nvSpPr>
        <p:spPr>
          <a:xfrm>
            <a:off x="685800" y="2635566"/>
            <a:ext cx="7772400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05"/>
              </a:spcBef>
            </a:pPr>
            <a:r>
              <a:rPr lang="en-US" sz="2900" spc="-10" dirty="0">
                <a:solidFill>
                  <a:srgbClr val="FF0000"/>
                </a:solidFill>
              </a:rPr>
              <a:t>Application Layer</a:t>
            </a:r>
            <a:endParaRPr sz="2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Times New Roman"/>
                <a:cs typeface="Times New Roman"/>
              </a:rPr>
              <a:t>Country</a:t>
            </a:r>
            <a:r>
              <a:rPr sz="2600" b="0" spc="-7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domain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5850" y="838200"/>
            <a:ext cx="4572299" cy="52879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Times New Roman"/>
                <a:cs typeface="Times New Roman"/>
              </a:rPr>
              <a:t>Inverse</a:t>
            </a:r>
            <a:r>
              <a:rPr sz="2600" b="0" spc="-8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domain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838200"/>
            <a:ext cx="5112940" cy="52879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457200" y="63935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Times New Roman"/>
                <a:cs typeface="Times New Roman"/>
              </a:rPr>
              <a:t>Resolution</a:t>
            </a:r>
            <a:r>
              <a:rPr lang="en-US" sz="2600" b="0" dirty="0">
                <a:latin typeface="Times New Roman"/>
                <a:cs typeface="Times New Roman"/>
              </a:rPr>
              <a:t> (Address mapping)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idx="1"/>
          </p:nvPr>
        </p:nvSpPr>
        <p:spPr>
          <a:xfrm>
            <a:off x="457200" y="1143000"/>
            <a:ext cx="822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 marR="5080" indent="-279400" algn="just">
              <a:lnSpc>
                <a:spcPct val="100000"/>
              </a:lnSpc>
              <a:spcBef>
                <a:spcPts val="105"/>
              </a:spcBef>
              <a:buNone/>
              <a:tabLst>
                <a:tab pos="291465" algn="l"/>
                <a:tab pos="292100" algn="l"/>
              </a:tabLst>
            </a:pPr>
            <a:r>
              <a:rPr sz="2000" spc="-5" dirty="0">
                <a:latin typeface="Times New Roman"/>
                <a:cs typeface="Times New Roman"/>
              </a:rPr>
              <a:t>Mapping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name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name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called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name-address </a:t>
            </a:r>
            <a:r>
              <a:rPr sz="2000" dirty="0">
                <a:latin typeface="Times New Roman"/>
                <a:cs typeface="Times New Roman"/>
              </a:rPr>
              <a:t>resolution</a:t>
            </a: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228600" y="1981200"/>
            <a:ext cx="2748915" cy="42227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Recursive</a:t>
            </a:r>
            <a:r>
              <a:rPr kumimoji="0" lang="en-US" sz="2600" b="0" i="0" u="none" strike="noStrike" kern="1200" cap="none" spc="-6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26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resolution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pic>
        <p:nvPicPr>
          <p:cNvPr id="7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0"/>
            <a:ext cx="8152130" cy="30599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5334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spc="-5" dirty="0">
                <a:latin typeface="Times New Roman"/>
                <a:cs typeface="Times New Roman"/>
              </a:rPr>
              <a:t>Iterative</a:t>
            </a:r>
            <a:r>
              <a:rPr sz="2600" b="0" spc="-3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resolution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82" y="1131556"/>
            <a:ext cx="7724775" cy="46596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06E19D2-2111-7984-CA84-CE810262F5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Times New Roman"/>
                <a:cs typeface="Times New Roman"/>
              </a:rPr>
              <a:t>DNS</a:t>
            </a:r>
            <a:r>
              <a:rPr sz="2600" b="0" spc="-9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messages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D0D9AE6-C004-E7E2-B349-DDA6C2B9AB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query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message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consists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</a:p>
          <a:p>
            <a:pPr marL="615950" lvl="1" indent="-232410">
              <a:lnSpc>
                <a:spcPct val="100000"/>
              </a:lnSpc>
              <a:spcBef>
                <a:spcPts val="420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dirty="0">
                <a:latin typeface="Times New Roman"/>
                <a:cs typeface="Times New Roman"/>
              </a:rPr>
              <a:t>Header</a:t>
            </a:r>
          </a:p>
          <a:p>
            <a:pPr marL="615950" lvl="1" indent="-23241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spc="-5" dirty="0">
                <a:latin typeface="Times New Roman"/>
                <a:cs typeface="Times New Roman"/>
              </a:rPr>
              <a:t>Question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records</a:t>
            </a:r>
          </a:p>
          <a:p>
            <a:pPr marL="291465" indent="-2794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message consists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</a:p>
          <a:p>
            <a:pPr marL="615950" lvl="1" indent="-232410">
              <a:lnSpc>
                <a:spcPct val="100000"/>
              </a:lnSpc>
              <a:spcBef>
                <a:spcPts val="420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dirty="0">
                <a:latin typeface="Times New Roman"/>
                <a:cs typeface="Times New Roman"/>
              </a:rPr>
              <a:t>Header</a:t>
            </a:r>
          </a:p>
          <a:p>
            <a:pPr marL="615950" lvl="1" indent="-232410">
              <a:lnSpc>
                <a:spcPct val="100000"/>
              </a:lnSpc>
              <a:spcBef>
                <a:spcPts val="405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spc="-5" dirty="0">
                <a:latin typeface="Times New Roman"/>
                <a:cs typeface="Times New Roman"/>
              </a:rPr>
              <a:t>question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records</a:t>
            </a:r>
          </a:p>
          <a:p>
            <a:pPr marL="615950" lvl="1" indent="-23241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dirty="0">
                <a:latin typeface="Times New Roman"/>
                <a:cs typeface="Times New Roman"/>
              </a:rPr>
              <a:t>answer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records</a:t>
            </a:r>
          </a:p>
          <a:p>
            <a:pPr marL="615950" lvl="1" indent="-23241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spc="-5" dirty="0">
                <a:latin typeface="Times New Roman"/>
                <a:cs typeface="Times New Roman"/>
              </a:rPr>
              <a:t>authoritative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records</a:t>
            </a:r>
          </a:p>
          <a:p>
            <a:pPr marL="615950" lvl="1" indent="-23241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spc="-5" dirty="0">
                <a:latin typeface="Times New Roman"/>
                <a:cs typeface="Times New Roman"/>
              </a:rPr>
              <a:t>additional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records</a:t>
            </a:r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5AA54317-496E-178B-2CA0-DF53EB8B1E7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4648200"/>
            <a:ext cx="7908290" cy="123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45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6072A718-A1BE-A81C-ED59-48C658AAA8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Times New Roman"/>
                <a:cs typeface="Times New Roman"/>
              </a:rPr>
              <a:t>Query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and</a:t>
            </a:r>
            <a:r>
              <a:rPr sz="2600" b="0" spc="-4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response</a:t>
            </a:r>
            <a:r>
              <a:rPr sz="2600" b="0" spc="-3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messages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2933C589-1626-A6C5-45E0-76C3B1BE889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57463"/>
            <a:ext cx="8229600" cy="361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2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EC536431-61AC-EC97-CC40-211C5C8E49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Times New Roman"/>
                <a:cs typeface="Times New Roman"/>
              </a:rPr>
              <a:t>Header</a:t>
            </a:r>
            <a:r>
              <a:rPr sz="2600" b="0" spc="-8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format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AD04885C-A0F9-7A32-4653-BD262C8A3D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388946"/>
            <a:ext cx="8229600" cy="208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3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F873BB8-626C-7885-4575-A83F0D43874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609600"/>
            <a:ext cx="8229600" cy="15754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FTP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291465" marR="5080" indent="-279400">
              <a:lnSpc>
                <a:spcPct val="100000"/>
              </a:lnSpc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spc="-5" dirty="0">
                <a:latin typeface="Times New Roman"/>
                <a:cs typeface="Times New Roman"/>
              </a:rPr>
              <a:t>File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Transfer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Protocol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(FTP)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standard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mechanism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provided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TCP/IP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copying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file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another</a:t>
            </a:r>
          </a:p>
        </p:txBody>
      </p:sp>
    </p:spTree>
    <p:extLst>
      <p:ext uri="{BB962C8B-B14F-4D97-AF65-F5344CB8AC3E}">
        <p14:creationId xmlns:p14="http://schemas.microsoft.com/office/powerpoint/2010/main" val="3250404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EEAE586-946D-61F4-9B01-EF583687AAB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381000"/>
            <a:ext cx="8229600" cy="30578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FTP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FTP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TCP</a:t>
            </a: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TCP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connections</a:t>
            </a: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well-known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port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21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used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control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connection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well-known</a:t>
            </a:r>
            <a:endParaRPr sz="2000" dirty="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port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connection</a:t>
            </a:r>
            <a:endParaRPr lang="en-IN" sz="2000" dirty="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9AE684FC-B74C-0839-F916-56CCA19DEA4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352800"/>
            <a:ext cx="7239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07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DD277B65-7485-01F5-6D01-42966D8A80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23449" y="457200"/>
            <a:ext cx="6897102" cy="56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5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6096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spc="-5" dirty="0">
                <a:latin typeface="Times New Roman"/>
                <a:cs typeface="Times New Roman"/>
              </a:rPr>
              <a:t>Name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space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228600" y="1752600"/>
            <a:ext cx="8529320" cy="19297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names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assigned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machines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must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unique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because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addresses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unique</a:t>
            </a: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name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space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maps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each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unique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name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organized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two</a:t>
            </a:r>
            <a:endParaRPr sz="2000" dirty="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ways</a:t>
            </a:r>
          </a:p>
          <a:p>
            <a:pPr marL="615950" lvl="1" indent="-232410">
              <a:lnSpc>
                <a:spcPct val="100000"/>
              </a:lnSpc>
              <a:spcBef>
                <a:spcPts val="420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spc="-5" dirty="0">
                <a:latin typeface="Times New Roman"/>
                <a:cs typeface="Times New Roman"/>
              </a:rPr>
              <a:t>flat</a:t>
            </a:r>
            <a:endParaRPr sz="1700" dirty="0">
              <a:latin typeface="Times New Roman"/>
              <a:cs typeface="Times New Roman"/>
            </a:endParaRPr>
          </a:p>
          <a:p>
            <a:pPr marL="615950" lvl="1" indent="-23241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spc="-5" dirty="0">
                <a:latin typeface="Times New Roman"/>
                <a:cs typeface="Times New Roman"/>
              </a:rPr>
              <a:t>hierarchical</a:t>
            </a: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C84DA43B-408F-921B-9F97-A16CDF1EA18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38400"/>
            <a:ext cx="8229600" cy="1826355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EA5795B8-818F-41EF-1B4D-ADA5187245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Times New Roman"/>
                <a:cs typeface="Times New Roman"/>
              </a:rPr>
              <a:t>Using</a:t>
            </a:r>
            <a:r>
              <a:rPr sz="2600" b="0" spc="-3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the</a:t>
            </a:r>
            <a:r>
              <a:rPr sz="2600" b="0" spc="-2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data</a:t>
            </a:r>
            <a:r>
              <a:rPr sz="2600" b="0" spc="-4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connection</a:t>
            </a:r>
            <a:endParaRPr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9884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AF78A8A-E78D-B85B-8686-5200ACCE98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228600"/>
            <a:ext cx="8229600" cy="19473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WWW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291465" marR="5080" indent="-279400">
              <a:lnSpc>
                <a:spcPct val="100000"/>
              </a:lnSpc>
              <a:buFont typeface="Arial MT"/>
              <a:buChar char="•"/>
              <a:tabLst>
                <a:tab pos="291465" algn="l"/>
                <a:tab pos="292100" algn="l"/>
                <a:tab pos="815975" algn="l"/>
                <a:tab pos="1957070" algn="l"/>
                <a:tab pos="2199640" algn="l"/>
                <a:tab pos="3411220" algn="l"/>
                <a:tab pos="4806315" algn="l"/>
                <a:tab pos="5717540" algn="l"/>
                <a:tab pos="6043930" algn="l"/>
                <a:tab pos="6793865" algn="l"/>
                <a:tab pos="7036434" algn="l"/>
                <a:tab pos="7725409" algn="l"/>
                <a:tab pos="8404860" algn="l"/>
              </a:tabLst>
            </a:pPr>
            <a:r>
              <a:rPr sz="2000" dirty="0">
                <a:latin typeface="Times New Roman"/>
                <a:cs typeface="Times New Roman"/>
              </a:rPr>
              <a:t>The	WWW </a:t>
            </a:r>
            <a:r>
              <a:rPr sz="2000" spc="-20" dirty="0">
                <a:latin typeface="Times New Roman"/>
                <a:cs typeface="Times New Roman"/>
              </a:rPr>
              <a:t> i</a:t>
            </a:r>
            <a:r>
              <a:rPr sz="2000" dirty="0">
                <a:latin typeface="Times New Roman"/>
                <a:cs typeface="Times New Roman"/>
              </a:rPr>
              <a:t>s	a	d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	c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	se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vic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	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	</a:t>
            </a:r>
            <a:r>
              <a:rPr sz="2000" spc="-10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ch	a	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nt	us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ng</a:t>
            </a:r>
            <a:r>
              <a:rPr lang="en-IN"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 browser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 access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server</a:t>
            </a: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distributed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many</a:t>
            </a:r>
            <a:r>
              <a:rPr sz="2000" dirty="0">
                <a:latin typeface="Times New Roman"/>
                <a:cs typeface="Times New Roman"/>
              </a:rPr>
              <a:t> locations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sites</a:t>
            </a:r>
            <a:r>
              <a:rPr lang="en-IN"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575F3AE5-12ED-FBAF-95F3-822D7B39E5A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375" y="3200400"/>
            <a:ext cx="8226425" cy="3212338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D5673B63-69B5-6DA7-071C-F0DD728249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0763" y="2477026"/>
            <a:ext cx="30448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latin typeface="Times New Roman"/>
                <a:cs typeface="Times New Roman"/>
              </a:rPr>
              <a:t>Architecture</a:t>
            </a:r>
            <a:r>
              <a:rPr sz="2600" b="0" spc="-4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of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WWW</a:t>
            </a:r>
            <a:endParaRPr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4707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1">
            <a:extLst>
              <a:ext uri="{FF2B5EF4-FFF2-40B4-BE49-F238E27FC236}">
                <a16:creationId xmlns:a16="http://schemas.microsoft.com/office/drawing/2014/main" id="{06F096B8-7347-E8C6-4CF4-2D6FA90530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55869" y="5105400"/>
            <a:ext cx="6457143" cy="590476"/>
          </a:xfrm>
          <a:prstGeom prst="rect">
            <a:avLst/>
          </a:prstGeom>
        </p:spPr>
      </p:pic>
      <p:sp>
        <p:nvSpPr>
          <p:cNvPr id="5" name="object 12">
            <a:extLst>
              <a:ext uri="{FF2B5EF4-FFF2-40B4-BE49-F238E27FC236}">
                <a16:creationId xmlns:a16="http://schemas.microsoft.com/office/drawing/2014/main" id="{4496B459-1496-A0FD-6461-08854D432156}"/>
              </a:ext>
            </a:extLst>
          </p:cNvPr>
          <p:cNvSpPr txBox="1"/>
          <p:nvPr/>
        </p:nvSpPr>
        <p:spPr>
          <a:xfrm>
            <a:off x="1357424" y="4343400"/>
            <a:ext cx="6883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URL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61238C9-6210-735C-15E7-3D1927FE6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824" y="381000"/>
            <a:ext cx="11455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Times New Roman"/>
                <a:cs typeface="Times New Roman"/>
              </a:rPr>
              <a:t>Bro</a:t>
            </a:r>
            <a:r>
              <a:rPr sz="2600" b="0" spc="5" dirty="0">
                <a:latin typeface="Times New Roman"/>
                <a:cs typeface="Times New Roman"/>
              </a:rPr>
              <a:t>w</a:t>
            </a:r>
            <a:r>
              <a:rPr sz="2600" b="0" dirty="0">
                <a:latin typeface="Times New Roman"/>
                <a:cs typeface="Times New Roman"/>
              </a:rPr>
              <a:t>s</a:t>
            </a:r>
            <a:r>
              <a:rPr sz="2600" b="0" spc="-15" dirty="0">
                <a:latin typeface="Times New Roman"/>
                <a:cs typeface="Times New Roman"/>
              </a:rPr>
              <a:t>e</a:t>
            </a:r>
            <a:r>
              <a:rPr sz="2600" b="0" dirty="0">
                <a:latin typeface="Times New Roman"/>
                <a:cs typeface="Times New Roman"/>
              </a:rPr>
              <a:t>r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8B3725E6-D7E5-C4ED-3FA2-883C1D58133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340" y="1371600"/>
            <a:ext cx="7696200" cy="196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33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8C9F00C3-0CC5-7CA5-289E-0B9A35E83E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3935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600" b="0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TP</a:t>
            </a:r>
            <a:endParaRPr sz="26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F1B9F5D-2D28-EDFF-EE44-FC9EC32779A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143000"/>
            <a:ext cx="8229600" cy="13728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Hypertext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Transfer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Protocol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(HTTP)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protocol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used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mainly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World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Wide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Web</a:t>
            </a:r>
            <a:r>
              <a:rPr lang="en-IN" sz="2000" spc="-5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HTTP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combination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FTP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SMTP</a:t>
            </a:r>
            <a:r>
              <a:rPr lang="en-IN" sz="200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HTTP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TCP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well-known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port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80</a:t>
            </a:r>
            <a:r>
              <a:rPr lang="en-IN" sz="200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9EDCC67D-DE18-7300-C8E3-A7239A4798D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810000"/>
            <a:ext cx="8299450" cy="2396743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661BDE09-36B1-D63C-6581-70D91CDE9BC2}"/>
              </a:ext>
            </a:extLst>
          </p:cNvPr>
          <p:cNvSpPr txBox="1">
            <a:spLocks/>
          </p:cNvSpPr>
          <p:nvPr/>
        </p:nvSpPr>
        <p:spPr>
          <a:xfrm>
            <a:off x="457200" y="2836862"/>
            <a:ext cx="2370455" cy="42227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2600">
                <a:latin typeface="Times New Roman"/>
                <a:cs typeface="Times New Roman"/>
              </a:rPr>
              <a:t>HTTP</a:t>
            </a:r>
            <a:r>
              <a:rPr lang="en-IN" sz="2600" spc="-150">
                <a:latin typeface="Times New Roman"/>
                <a:cs typeface="Times New Roman"/>
              </a:rPr>
              <a:t> </a:t>
            </a:r>
            <a:r>
              <a:rPr lang="en-IN" sz="2600" spc="-5">
                <a:latin typeface="Times New Roman"/>
                <a:cs typeface="Times New Roman"/>
              </a:rPr>
              <a:t>transaction</a:t>
            </a:r>
            <a:endParaRPr lang="en-IN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8279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E7EDE65-5189-F235-9ED0-5614B72694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381000"/>
            <a:ext cx="8229600" cy="15106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endParaRPr lang="en-IN" sz="2000" spc="-75" dirty="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spc="-75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explain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architecture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email,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few scenarios</a:t>
            </a: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spc="-70" dirty="0">
                <a:latin typeface="Times New Roman"/>
                <a:cs typeface="Times New Roman"/>
              </a:rPr>
              <a:t>We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begin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simplest </a:t>
            </a:r>
            <a:r>
              <a:rPr sz="2000" dirty="0">
                <a:latin typeface="Times New Roman"/>
                <a:cs typeface="Times New Roman"/>
              </a:rPr>
              <a:t>situation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</a:t>
            </a:r>
            <a:r>
              <a:rPr sz="2000" spc="-5" dirty="0">
                <a:latin typeface="Times New Roman"/>
                <a:cs typeface="Times New Roman"/>
              </a:rPr>
              <a:t> complexity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proceed</a:t>
            </a: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fourth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scenario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most </a:t>
            </a:r>
            <a:r>
              <a:rPr sz="2000" spc="-10" dirty="0">
                <a:latin typeface="Times New Roman"/>
                <a:cs typeface="Times New Roman"/>
              </a:rPr>
              <a:t>common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exchange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email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9AF6DF8-4861-ECC7-415D-916DBEE59B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7340" y="210438"/>
            <a:ext cx="89026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SM</a:t>
            </a:r>
            <a:r>
              <a:rPr sz="2600" b="0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26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EA22941-740B-69C3-E93D-3A11398A704D}"/>
              </a:ext>
            </a:extLst>
          </p:cNvPr>
          <p:cNvSpPr txBox="1">
            <a:spLocks/>
          </p:cNvSpPr>
          <p:nvPr/>
        </p:nvSpPr>
        <p:spPr>
          <a:xfrm>
            <a:off x="455645" y="2438400"/>
            <a:ext cx="1814830" cy="42227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2600" spc="-5" dirty="0">
                <a:latin typeface="Times New Roman"/>
                <a:cs typeface="Times New Roman"/>
              </a:rPr>
              <a:t>First</a:t>
            </a:r>
            <a:r>
              <a:rPr lang="en-IN" sz="2600" spc="-65" dirty="0">
                <a:latin typeface="Times New Roman"/>
                <a:cs typeface="Times New Roman"/>
              </a:rPr>
              <a:t> </a:t>
            </a:r>
            <a:r>
              <a:rPr lang="en-IN" sz="2600" dirty="0">
                <a:latin typeface="Times New Roman"/>
                <a:cs typeface="Times New Roman"/>
              </a:rPr>
              <a:t>scenario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C701E1D-D6D3-054E-194D-4C5A7C33FA3F}"/>
              </a:ext>
            </a:extLst>
          </p:cNvPr>
          <p:cNvSpPr txBox="1"/>
          <p:nvPr/>
        </p:nvSpPr>
        <p:spPr>
          <a:xfrm>
            <a:off x="307340" y="3061722"/>
            <a:ext cx="85299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spc="-5" dirty="0">
                <a:latin typeface="Times New Roman"/>
                <a:cs typeface="Times New Roman"/>
              </a:rPr>
              <a:t>When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sender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receiver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email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same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system,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need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agents</a:t>
            </a: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7BD952C6-42D6-CEE2-EB0A-9FEBD532A32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610" y="4071481"/>
            <a:ext cx="7260590" cy="237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91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6A38AF19-307C-0CC6-65F2-5A9794439E8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Times New Roman"/>
                <a:cs typeface="Times New Roman"/>
              </a:rPr>
              <a:t>Second</a:t>
            </a:r>
            <a:r>
              <a:rPr sz="2600" b="0" spc="-7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scenario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1B48ECA-5979-3618-C3C1-14EBBF0951ED}"/>
              </a:ext>
            </a:extLst>
          </p:cNvPr>
          <p:cNvSpPr txBox="1"/>
          <p:nvPr/>
        </p:nvSpPr>
        <p:spPr>
          <a:xfrm>
            <a:off x="494522" y="838200"/>
            <a:ext cx="852868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spc="-5" dirty="0">
                <a:latin typeface="Times New Roman"/>
                <a:cs typeface="Times New Roman"/>
              </a:rPr>
              <a:t>When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sender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receiver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email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different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systems,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pair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MTAs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(client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server)</a:t>
            </a: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AE91F6B2-991A-BE2A-E347-C7DA2FF52D0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0204" y="1752600"/>
            <a:ext cx="7924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68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C238A0E9-D5DD-75D3-EF5E-2C5B38DD713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3048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600" spc="-5" dirty="0">
                <a:latin typeface="Times New Roman"/>
                <a:cs typeface="Times New Roman"/>
              </a:rPr>
              <a:t>Third </a:t>
            </a:r>
            <a:r>
              <a:rPr sz="2600" b="0" spc="-5" dirty="0">
                <a:latin typeface="Times New Roman"/>
                <a:cs typeface="Times New Roman"/>
              </a:rPr>
              <a:t>scenario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12E5DEB-44A6-F620-90E2-D7AC58ECF985}"/>
              </a:ext>
            </a:extLst>
          </p:cNvPr>
          <p:cNvSpPr txBox="1"/>
          <p:nvPr/>
        </p:nvSpPr>
        <p:spPr>
          <a:xfrm>
            <a:off x="457200" y="838200"/>
            <a:ext cx="85299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spc="-5" dirty="0">
                <a:latin typeface="Times New Roman"/>
                <a:cs typeface="Times New Roman"/>
              </a:rPr>
              <a:t>When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sender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connected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mail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server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via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WAN,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need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pairs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MTAs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(client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server)</a:t>
            </a: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2A2EB94A-426D-01B5-5C86-0AB76DF7A61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779714"/>
            <a:ext cx="6400800" cy="296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75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3874BADE-8AEE-6133-B979-EE55FD2C4D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latin typeface="Times New Roman"/>
                <a:cs typeface="Times New Roman"/>
              </a:rPr>
              <a:t>Email</a:t>
            </a:r>
            <a:r>
              <a:rPr sz="2600" b="0" spc="-7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address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D77E3D15-C9FE-4278-EACC-177362897E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7389" y="1140616"/>
            <a:ext cx="7391400" cy="1297784"/>
          </a:xfrm>
          <a:prstGeom prst="rect">
            <a:avLst/>
          </a:prstGeom>
        </p:spPr>
      </p:pic>
      <p:grpSp>
        <p:nvGrpSpPr>
          <p:cNvPr id="6" name="object 2">
            <a:extLst>
              <a:ext uri="{FF2B5EF4-FFF2-40B4-BE49-F238E27FC236}">
                <a16:creationId xmlns:a16="http://schemas.microsoft.com/office/drawing/2014/main" id="{9FFAC3CF-08F5-07CB-893C-9A091AD9ABE1}"/>
              </a:ext>
            </a:extLst>
          </p:cNvPr>
          <p:cNvGrpSpPr/>
          <p:nvPr/>
        </p:nvGrpSpPr>
        <p:grpSpPr>
          <a:xfrm>
            <a:off x="500743" y="2994907"/>
            <a:ext cx="8109857" cy="3405893"/>
            <a:chOff x="142900" y="994283"/>
            <a:chExt cx="8893810" cy="3881754"/>
          </a:xfrm>
        </p:grpSpPr>
        <p:pic>
          <p:nvPicPr>
            <p:cNvPr id="7" name="object 3">
              <a:extLst>
                <a:ext uri="{FF2B5EF4-FFF2-40B4-BE49-F238E27FC236}">
                  <a16:creationId xmlns:a16="http://schemas.microsoft.com/office/drawing/2014/main" id="{68453EB2-5C77-573E-3A28-99807541D6B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900" y="994283"/>
              <a:ext cx="4357116" cy="2297557"/>
            </a:xfrm>
            <a:prstGeom prst="rect">
              <a:avLst/>
            </a:prstGeom>
          </p:spPr>
        </p:pic>
        <p:pic>
          <p:nvPicPr>
            <p:cNvPr id="8" name="object 4">
              <a:extLst>
                <a:ext uri="{FF2B5EF4-FFF2-40B4-BE49-F238E27FC236}">
                  <a16:creationId xmlns:a16="http://schemas.microsoft.com/office/drawing/2014/main" id="{1E89EA22-3CF7-1887-8900-3C713E8DC93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4732" y="3098888"/>
              <a:ext cx="4441697" cy="1777111"/>
            </a:xfrm>
            <a:prstGeom prst="rect">
              <a:avLst/>
            </a:prstGeom>
          </p:spPr>
        </p:pic>
      </p:grpSp>
      <p:sp>
        <p:nvSpPr>
          <p:cNvPr id="9" name="object 5">
            <a:extLst>
              <a:ext uri="{FF2B5EF4-FFF2-40B4-BE49-F238E27FC236}">
                <a16:creationId xmlns:a16="http://schemas.microsoft.com/office/drawing/2014/main" id="{C0EDF501-F28A-426E-1044-2C4479288E20}"/>
              </a:ext>
            </a:extLst>
          </p:cNvPr>
          <p:cNvSpPr txBox="1">
            <a:spLocks/>
          </p:cNvSpPr>
          <p:nvPr/>
        </p:nvSpPr>
        <p:spPr>
          <a:xfrm>
            <a:off x="375935" y="2431382"/>
            <a:ext cx="925830" cy="42227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2600">
                <a:latin typeface="Times New Roman"/>
                <a:cs typeface="Times New Roman"/>
              </a:rPr>
              <a:t>MIME</a:t>
            </a:r>
            <a:endParaRPr lang="en-IN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9126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93567134-B55A-C56A-A3F8-55587F96071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381000"/>
            <a:ext cx="8229600" cy="1462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sz="2600" spc="-65" dirty="0">
                <a:solidFill>
                  <a:srgbClr val="FF0000"/>
                </a:solidFill>
                <a:latin typeface="Times New Roman"/>
                <a:cs typeface="Times New Roman"/>
              </a:rPr>
              <a:t>MTA</a:t>
            </a:r>
            <a:endParaRPr sz="315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actual </a:t>
            </a:r>
            <a:r>
              <a:rPr sz="2000" spc="-10" dirty="0">
                <a:latin typeface="Times New Roman"/>
                <a:cs typeface="Times New Roman"/>
              </a:rPr>
              <a:t>mail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transfer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message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transfer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agents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(MTAs)</a:t>
            </a:r>
            <a:endParaRPr sz="2000" dirty="0">
              <a:latin typeface="Times New Roman"/>
              <a:cs typeface="Times New Roman"/>
            </a:endParaRPr>
          </a:p>
          <a:p>
            <a:pPr marL="291465" marR="5080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protocol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defines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MTA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client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server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Internet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called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Simple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Mail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Transfer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Protocol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(SMTP)</a:t>
            </a:r>
            <a:r>
              <a:rPr lang="en-IN" sz="200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9F1B0EFF-9A4A-2E80-D400-2DA635D7E03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133600"/>
            <a:ext cx="7543800" cy="2378456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52E320DC-C742-95F6-857B-F56CF1624D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4606142"/>
            <a:ext cx="345630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latin typeface="Times New Roman"/>
                <a:cs typeface="Times New Roman"/>
              </a:rPr>
              <a:t>Commands</a:t>
            </a:r>
            <a:r>
              <a:rPr sz="2600" b="0" spc="-3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and</a:t>
            </a:r>
            <a:r>
              <a:rPr sz="2600" b="0" spc="-4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responses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B25DF67B-34A4-D4AD-1016-24667C3DF88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5257800"/>
            <a:ext cx="6934200" cy="62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24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3DFCB23F-0191-3102-1282-57D20BFB7CC9}"/>
              </a:ext>
            </a:extLst>
          </p:cNvPr>
          <p:cNvGrpSpPr/>
          <p:nvPr/>
        </p:nvGrpSpPr>
        <p:grpSpPr>
          <a:xfrm>
            <a:off x="609601" y="685801"/>
            <a:ext cx="8077200" cy="2819399"/>
            <a:chOff x="1183703" y="1119021"/>
            <a:chExt cx="6233795" cy="3853179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1622778E-D87A-6476-9D80-897E440FA8DB}"/>
                </a:ext>
              </a:extLst>
            </p:cNvPr>
            <p:cNvSpPr/>
            <p:nvPr/>
          </p:nvSpPr>
          <p:spPr>
            <a:xfrm>
              <a:off x="2400300" y="4629149"/>
              <a:ext cx="4514850" cy="342900"/>
            </a:xfrm>
            <a:custGeom>
              <a:avLst/>
              <a:gdLst/>
              <a:ahLst/>
              <a:cxnLst/>
              <a:rect l="l" t="t" r="r" b="b"/>
              <a:pathLst>
                <a:path w="4514850" h="342900">
                  <a:moveTo>
                    <a:pt x="45148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4514850" y="342900"/>
                  </a:lnTo>
                  <a:lnTo>
                    <a:pt x="4514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F6D6261B-FB8F-DE67-A7EA-EC7BDEC9EA7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3703" y="1495552"/>
              <a:ext cx="6233668" cy="2297557"/>
            </a:xfrm>
            <a:prstGeom prst="rect">
              <a:avLst/>
            </a:prstGeom>
          </p:spPr>
        </p:pic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9AC85A01-4AF2-8EDB-2D5A-FF3A16B3159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Times New Roman"/>
                <a:cs typeface="Times New Roman"/>
              </a:rPr>
              <a:t>Connection</a:t>
            </a:r>
            <a:r>
              <a:rPr sz="2600" b="0" spc="-6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establishment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463253CC-A53E-40EE-B01B-B7230C2D61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37181"/>
            <a:ext cx="31508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Times New Roman"/>
                <a:cs typeface="Times New Roman"/>
              </a:rPr>
              <a:t>Connection</a:t>
            </a:r>
            <a:r>
              <a:rPr sz="2600" b="0" spc="-7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termination</a:t>
            </a:r>
            <a:endParaRPr sz="2600" dirty="0">
              <a:latin typeface="Times New Roman"/>
              <a:cs typeface="Times New Roman"/>
            </a:endParaRP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AD3A2C80-B282-8B8C-330D-53CF1372AC86}"/>
              </a:ext>
            </a:extLst>
          </p:cNvPr>
          <p:cNvGrpSpPr/>
          <p:nvPr/>
        </p:nvGrpSpPr>
        <p:grpSpPr>
          <a:xfrm>
            <a:off x="1561500" y="3248169"/>
            <a:ext cx="6252845" cy="3152632"/>
            <a:chOff x="1343533" y="1119021"/>
            <a:chExt cx="6252845" cy="3853179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85C81322-8DEF-8C3C-DECD-4738D052328F}"/>
                </a:ext>
              </a:extLst>
            </p:cNvPr>
            <p:cNvSpPr/>
            <p:nvPr/>
          </p:nvSpPr>
          <p:spPr>
            <a:xfrm>
              <a:off x="2400300" y="4629149"/>
              <a:ext cx="4514850" cy="342900"/>
            </a:xfrm>
            <a:custGeom>
              <a:avLst/>
              <a:gdLst/>
              <a:ahLst/>
              <a:cxnLst/>
              <a:rect l="l" t="t" r="r" b="b"/>
              <a:pathLst>
                <a:path w="4514850" h="342900">
                  <a:moveTo>
                    <a:pt x="45148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4514850" y="342900"/>
                  </a:lnTo>
                  <a:lnTo>
                    <a:pt x="4514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4">
              <a:extLst>
                <a:ext uri="{FF2B5EF4-FFF2-40B4-BE49-F238E27FC236}">
                  <a16:creationId xmlns:a16="http://schemas.microsoft.com/office/drawing/2014/main" id="{314E7AF3-76F5-5E57-9AC1-B302933FDBB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3533" y="1647825"/>
              <a:ext cx="6252845" cy="1860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595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6096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Domain</a:t>
            </a:r>
            <a:r>
              <a:rPr sz="2600" b="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Name</a:t>
            </a:r>
            <a:r>
              <a:rPr sz="2600" b="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Space</a:t>
            </a:r>
            <a:r>
              <a:rPr sz="2600" b="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(DNS)</a:t>
            </a:r>
            <a:endParaRPr sz="26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381000" y="1447800"/>
            <a:ext cx="7846059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domain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name </a:t>
            </a:r>
            <a:r>
              <a:rPr sz="2000" dirty="0">
                <a:latin typeface="Times New Roman"/>
                <a:cs typeface="Times New Roman"/>
              </a:rPr>
              <a:t>space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hierarchical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design</a:t>
            </a: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names</a:t>
            </a:r>
            <a:r>
              <a:rPr sz="2000" dirty="0">
                <a:latin typeface="Times New Roman"/>
                <a:cs typeface="Times New Roman"/>
              </a:rPr>
              <a:t> 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 </a:t>
            </a:r>
            <a:r>
              <a:rPr sz="2000" dirty="0">
                <a:latin typeface="Times New Roman"/>
                <a:cs typeface="Times New Roman"/>
              </a:rPr>
              <a:t>inverted-tree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structure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root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top</a:t>
            </a: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dirty="0">
                <a:latin typeface="Times New Roman"/>
                <a:cs typeface="Times New Roman"/>
              </a:rPr>
              <a:t> have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128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levels: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level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(root)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level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127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895600"/>
            <a:ext cx="862965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1">
            <a:extLst>
              <a:ext uri="{FF2B5EF4-FFF2-40B4-BE49-F238E27FC236}">
                <a16:creationId xmlns:a16="http://schemas.microsoft.com/office/drawing/2014/main" id="{0F950E5B-5919-6B89-CEE8-6BA9F552F13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3810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Me</a:t>
            </a:r>
            <a:r>
              <a:rPr sz="2600" b="0" spc="-1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600" b="0" spc="-1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ge</a:t>
            </a:r>
            <a:r>
              <a:rPr sz="2600" b="0" spc="-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Acc</a:t>
            </a:r>
            <a:r>
              <a:rPr sz="2600" b="0" spc="-1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ss</a:t>
            </a:r>
            <a:r>
              <a:rPr sz="2600" b="0" spc="-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b="0" spc="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ent:</a:t>
            </a:r>
            <a:r>
              <a:rPr sz="2600" b="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="0" spc="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="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600" b="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IMAP</a:t>
            </a:r>
            <a:endParaRPr lang="en-IN" sz="2600" b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F4A1E6D8-3829-12E2-FC2A-5D14CB533023}"/>
              </a:ext>
            </a:extLst>
          </p:cNvPr>
          <p:cNvSpPr txBox="1"/>
          <p:nvPr/>
        </p:nvSpPr>
        <p:spPr>
          <a:xfrm>
            <a:off x="457200" y="990600"/>
            <a:ext cx="8532495" cy="1624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third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stage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mail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delivery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message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access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agent;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client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must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pull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messages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Currently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5" dirty="0">
                <a:latin typeface="Times New Roman"/>
                <a:cs typeface="Times New Roman"/>
              </a:rPr>
              <a:t> message access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protocols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available</a:t>
            </a:r>
          </a:p>
          <a:p>
            <a:pPr marL="615950" lvl="1" indent="-232410">
              <a:lnSpc>
                <a:spcPct val="100000"/>
              </a:lnSpc>
              <a:spcBef>
                <a:spcPts val="420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dirty="0">
                <a:latin typeface="Times New Roman"/>
                <a:cs typeface="Times New Roman"/>
              </a:rPr>
              <a:t>Post</a:t>
            </a:r>
            <a:r>
              <a:rPr sz="1700" spc="-10" dirty="0">
                <a:latin typeface="Times New Roman"/>
                <a:cs typeface="Times New Roman"/>
              </a:rPr>
              <a:t> Office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Protocol,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version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3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(POP3)</a:t>
            </a:r>
          </a:p>
          <a:p>
            <a:pPr marL="615950" lvl="1" indent="-23241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dirty="0">
                <a:latin typeface="Times New Roman"/>
                <a:cs typeface="Times New Roman"/>
              </a:rPr>
              <a:t>Internet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Mail</a:t>
            </a:r>
            <a:r>
              <a:rPr sz="1700" spc="-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Access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Protocol,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version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4</a:t>
            </a:r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244D5773-76A2-5FA4-C2BF-732FC3073425}"/>
              </a:ext>
            </a:extLst>
          </p:cNvPr>
          <p:cNvGrpSpPr/>
          <p:nvPr/>
        </p:nvGrpSpPr>
        <p:grpSpPr>
          <a:xfrm>
            <a:off x="838200" y="3004821"/>
            <a:ext cx="7696200" cy="3014979"/>
            <a:chOff x="964857" y="1119021"/>
            <a:chExt cx="7266940" cy="3853179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5ED23E46-4994-1DF7-FE3A-CB008CD06CA6}"/>
                </a:ext>
              </a:extLst>
            </p:cNvPr>
            <p:cNvSpPr/>
            <p:nvPr/>
          </p:nvSpPr>
          <p:spPr>
            <a:xfrm>
              <a:off x="2400300" y="4629149"/>
              <a:ext cx="4514850" cy="342900"/>
            </a:xfrm>
            <a:custGeom>
              <a:avLst/>
              <a:gdLst/>
              <a:ahLst/>
              <a:cxnLst/>
              <a:rect l="l" t="t" r="r" b="b"/>
              <a:pathLst>
                <a:path w="4514850" h="342900">
                  <a:moveTo>
                    <a:pt x="45148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4514850" y="342900"/>
                  </a:lnTo>
                  <a:lnTo>
                    <a:pt x="4514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4">
              <a:extLst>
                <a:ext uri="{FF2B5EF4-FFF2-40B4-BE49-F238E27FC236}">
                  <a16:creationId xmlns:a16="http://schemas.microsoft.com/office/drawing/2014/main" id="{D011F5DA-026E-9C3E-6431-4E6A08C4C40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857" y="1356779"/>
              <a:ext cx="7266685" cy="2832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1409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1">
            <a:extLst>
              <a:ext uri="{FF2B5EF4-FFF2-40B4-BE49-F238E27FC236}">
                <a16:creationId xmlns:a16="http://schemas.microsoft.com/office/drawing/2014/main" id="{7258A31C-C538-3DF3-FCA2-5D58ED17C8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3810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spc="-17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00" b="0" spc="-1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net</a:t>
            </a:r>
            <a:endParaRPr lang="en-IN" sz="2600" b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33C7B3EB-8663-D63A-FA08-339CF34D19BE}"/>
              </a:ext>
            </a:extLst>
          </p:cNvPr>
          <p:cNvSpPr txBox="1"/>
          <p:nvPr/>
        </p:nvSpPr>
        <p:spPr>
          <a:xfrm>
            <a:off x="306387" y="985011"/>
            <a:ext cx="853122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 marR="5080" indent="-2794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TELNET </a:t>
            </a:r>
            <a:r>
              <a:rPr sz="2000" spc="-5" dirty="0">
                <a:latin typeface="Times New Roman"/>
                <a:cs typeface="Times New Roman"/>
              </a:rPr>
              <a:t>enables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establishment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connection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remote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such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way that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local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terminal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appears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terminal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remote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lang="en-IN" sz="200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TELNET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general-purpose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client-server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lang="en-IN" sz="200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F0EC2FB9-EE34-F16D-6AA9-AE0F259203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6387" y="2286000"/>
            <a:ext cx="44189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Times New Roman"/>
                <a:cs typeface="Times New Roman"/>
              </a:rPr>
              <a:t>Network</a:t>
            </a:r>
            <a:r>
              <a:rPr sz="2600" b="0" spc="-80" dirty="0">
                <a:latin typeface="Times New Roman"/>
                <a:cs typeface="Times New Roman"/>
              </a:rPr>
              <a:t> </a:t>
            </a:r>
            <a:r>
              <a:rPr sz="2600" b="0" spc="-25" dirty="0">
                <a:latin typeface="Times New Roman"/>
                <a:cs typeface="Times New Roman"/>
              </a:rPr>
              <a:t>Virtual</a:t>
            </a:r>
            <a:r>
              <a:rPr sz="2600" b="0" spc="-75" dirty="0">
                <a:latin typeface="Times New Roman"/>
                <a:cs typeface="Times New Roman"/>
              </a:rPr>
              <a:t> </a:t>
            </a:r>
            <a:r>
              <a:rPr sz="2600" b="0" spc="-25" dirty="0">
                <a:latin typeface="Times New Roman"/>
                <a:cs typeface="Times New Roman"/>
              </a:rPr>
              <a:t>Terminal</a:t>
            </a:r>
            <a:r>
              <a:rPr sz="2600" b="0" spc="-2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(NVT)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908DD9A-65B2-0FE4-7797-88D379759A96}"/>
              </a:ext>
            </a:extLst>
          </p:cNvPr>
          <p:cNvSpPr txBox="1"/>
          <p:nvPr/>
        </p:nvSpPr>
        <p:spPr>
          <a:xfrm>
            <a:off x="154305" y="3007870"/>
            <a:ext cx="8532495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 marR="5715" indent="-2794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2100" algn="l"/>
              </a:tabLst>
            </a:pPr>
            <a:r>
              <a:rPr sz="2000" spc="-40" dirty="0">
                <a:latin typeface="Times New Roman"/>
                <a:cs typeface="Times New Roman"/>
              </a:rPr>
              <a:t>Via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universal interface called the Network </a:t>
            </a:r>
            <a:r>
              <a:rPr sz="2000" spc="-20" dirty="0">
                <a:latin typeface="Times New Roman"/>
                <a:cs typeface="Times New Roman"/>
              </a:rPr>
              <a:t>Virtual Terminal </a:t>
            </a:r>
            <a:r>
              <a:rPr sz="2000" dirty="0">
                <a:latin typeface="Times New Roman"/>
                <a:cs typeface="Times New Roman"/>
              </a:rPr>
              <a:t>(NVT) </a:t>
            </a:r>
            <a:r>
              <a:rPr sz="2000" spc="-5" dirty="0">
                <a:latin typeface="Times New Roman"/>
                <a:cs typeface="Times New Roman"/>
              </a:rPr>
              <a:t>character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set, </a:t>
            </a:r>
            <a:r>
              <a:rPr sz="2000" dirty="0">
                <a:latin typeface="Times New Roman"/>
                <a:cs typeface="Times New Roman"/>
              </a:rPr>
              <a:t>the TELNET </a:t>
            </a:r>
            <a:r>
              <a:rPr sz="2000" spc="-5" dirty="0">
                <a:latin typeface="Times New Roman"/>
                <a:cs typeface="Times New Roman"/>
              </a:rPr>
              <a:t>client translates characters (data or commands) that come from </a:t>
            </a:r>
            <a:r>
              <a:rPr sz="2000" dirty="0">
                <a:latin typeface="Times New Roman"/>
                <a:cs typeface="Times New Roman"/>
              </a:rPr>
              <a:t>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local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terminal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NVT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delivers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</a:p>
          <a:p>
            <a:pPr marL="291465" indent="-2794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TELNET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server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translates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commands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NVT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into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</a:p>
          <a:p>
            <a:pPr marL="291465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acceptable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remote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computer.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3141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166B3E36-0D57-A86E-FA2F-FD17800E252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52601"/>
            <a:ext cx="8229600" cy="2845994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2C9A3C79-8A7C-D3A9-4B42-AB5E9668D2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7340" y="210438"/>
            <a:ext cx="22447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Times New Roman"/>
                <a:cs typeface="Times New Roman"/>
              </a:rPr>
              <a:t>Concept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of</a:t>
            </a:r>
            <a:r>
              <a:rPr sz="2600" b="0" spc="-4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NVT</a:t>
            </a:r>
            <a:endParaRPr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346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4572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spc="-5" dirty="0">
                <a:latin typeface="Times New Roman"/>
                <a:cs typeface="Times New Roman"/>
              </a:rPr>
              <a:t>Domain</a:t>
            </a:r>
            <a:r>
              <a:rPr sz="2600" b="0" spc="-2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Name</a:t>
            </a:r>
            <a:r>
              <a:rPr sz="2600" b="0" spc="-1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and</a:t>
            </a:r>
            <a:r>
              <a:rPr sz="2600" b="0" spc="-2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Labels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066800"/>
            <a:ext cx="7669149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3810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Zones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and</a:t>
            </a:r>
            <a:r>
              <a:rPr sz="2600" b="0" spc="-3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domains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025" y="1066800"/>
            <a:ext cx="7726299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457200" y="425831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Times New Roman"/>
                <a:cs typeface="Times New Roman"/>
              </a:rPr>
              <a:t>Zones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and</a:t>
            </a:r>
            <a:r>
              <a:rPr sz="2600" b="0" spc="-3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domains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idx="1"/>
          </p:nvPr>
        </p:nvSpPr>
        <p:spPr>
          <a:xfrm>
            <a:off x="457200" y="990600"/>
            <a:ext cx="8229600" cy="143372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3370" indent="-2794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293370" algn="l"/>
                <a:tab pos="294005" algn="l"/>
              </a:tabLst>
            </a:pPr>
            <a:r>
              <a:rPr sz="2000" dirty="0"/>
              <a:t>A</a:t>
            </a:r>
            <a:r>
              <a:rPr sz="2000" spc="-114" dirty="0"/>
              <a:t> </a:t>
            </a:r>
            <a:r>
              <a:rPr sz="2000" spc="-5" dirty="0"/>
              <a:t>primary </a:t>
            </a:r>
            <a:r>
              <a:rPr sz="2000" dirty="0"/>
              <a:t>server</a:t>
            </a:r>
            <a:r>
              <a:rPr sz="2000" spc="-25" dirty="0"/>
              <a:t> </a:t>
            </a:r>
            <a:r>
              <a:rPr sz="2000" dirty="0"/>
              <a:t>loads</a:t>
            </a:r>
            <a:r>
              <a:rPr sz="2000" spc="-15" dirty="0"/>
              <a:t> </a:t>
            </a:r>
            <a:r>
              <a:rPr sz="2000" spc="-5" dirty="0"/>
              <a:t>all</a:t>
            </a:r>
            <a:r>
              <a:rPr sz="2000" spc="-10" dirty="0"/>
              <a:t> </a:t>
            </a:r>
            <a:r>
              <a:rPr sz="2000" spc="-5" dirty="0"/>
              <a:t>information</a:t>
            </a:r>
            <a:r>
              <a:rPr sz="2000" spc="-30" dirty="0"/>
              <a:t> </a:t>
            </a:r>
            <a:r>
              <a:rPr sz="2000" dirty="0"/>
              <a:t>from</a:t>
            </a:r>
            <a:r>
              <a:rPr sz="2000" spc="-20" dirty="0"/>
              <a:t> </a:t>
            </a:r>
            <a:r>
              <a:rPr sz="2000" dirty="0"/>
              <a:t>the</a:t>
            </a:r>
            <a:r>
              <a:rPr sz="2000" spc="-20" dirty="0"/>
              <a:t> </a:t>
            </a:r>
            <a:r>
              <a:rPr sz="2000" dirty="0"/>
              <a:t>disk</a:t>
            </a:r>
            <a:r>
              <a:rPr sz="2000" spc="-15" dirty="0"/>
              <a:t> </a:t>
            </a:r>
            <a:r>
              <a:rPr sz="2000" dirty="0"/>
              <a:t>file</a:t>
            </a:r>
          </a:p>
          <a:p>
            <a:pPr marL="293370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3370" algn="l"/>
                <a:tab pos="294005" algn="l"/>
              </a:tabLst>
            </a:pPr>
            <a:r>
              <a:rPr sz="2000" dirty="0"/>
              <a:t>The secondary</a:t>
            </a:r>
            <a:r>
              <a:rPr sz="2000" spc="-30" dirty="0"/>
              <a:t> </a:t>
            </a:r>
            <a:r>
              <a:rPr sz="2000" dirty="0"/>
              <a:t>server</a:t>
            </a:r>
            <a:r>
              <a:rPr sz="2000" spc="-15" dirty="0"/>
              <a:t> </a:t>
            </a:r>
            <a:r>
              <a:rPr sz="2000" dirty="0"/>
              <a:t>loads</a:t>
            </a:r>
            <a:r>
              <a:rPr sz="2000" spc="-25" dirty="0"/>
              <a:t> </a:t>
            </a:r>
            <a:r>
              <a:rPr sz="2000" spc="-5" dirty="0"/>
              <a:t>all</a:t>
            </a:r>
            <a:r>
              <a:rPr sz="2000" dirty="0"/>
              <a:t> </a:t>
            </a:r>
            <a:r>
              <a:rPr sz="2000" spc="-5" dirty="0"/>
              <a:t>information</a:t>
            </a:r>
            <a:r>
              <a:rPr sz="2000" spc="-25" dirty="0"/>
              <a:t> </a:t>
            </a:r>
            <a:r>
              <a:rPr sz="2000" dirty="0"/>
              <a:t>from</a:t>
            </a:r>
            <a:r>
              <a:rPr sz="2000" spc="-35" dirty="0"/>
              <a:t> </a:t>
            </a:r>
            <a:r>
              <a:rPr sz="2000" dirty="0"/>
              <a:t>the</a:t>
            </a:r>
            <a:r>
              <a:rPr sz="2000" spc="-5" dirty="0"/>
              <a:t> primary</a:t>
            </a:r>
            <a:r>
              <a:rPr sz="2000" dirty="0"/>
              <a:t> server</a:t>
            </a:r>
          </a:p>
          <a:p>
            <a:pPr marL="293370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3370" algn="l"/>
                <a:tab pos="294005" algn="l"/>
              </a:tabLst>
            </a:pPr>
            <a:r>
              <a:rPr sz="2000" spc="-5" dirty="0"/>
              <a:t>When</a:t>
            </a:r>
            <a:r>
              <a:rPr sz="2000" spc="185" dirty="0"/>
              <a:t> </a:t>
            </a:r>
            <a:r>
              <a:rPr sz="2000" spc="-5" dirty="0"/>
              <a:t>the</a:t>
            </a:r>
            <a:r>
              <a:rPr sz="2000" spc="185" dirty="0"/>
              <a:t> </a:t>
            </a:r>
            <a:r>
              <a:rPr sz="2000" spc="-5" dirty="0"/>
              <a:t>secondary</a:t>
            </a:r>
            <a:r>
              <a:rPr sz="2000" spc="180" dirty="0"/>
              <a:t> </a:t>
            </a:r>
            <a:r>
              <a:rPr sz="2000" spc="-5" dirty="0"/>
              <a:t>downloads</a:t>
            </a:r>
            <a:r>
              <a:rPr sz="2000" spc="185" dirty="0"/>
              <a:t> </a:t>
            </a:r>
            <a:r>
              <a:rPr sz="2000" spc="-10" dirty="0"/>
              <a:t>information</a:t>
            </a:r>
            <a:r>
              <a:rPr sz="2000" spc="175" dirty="0"/>
              <a:t> </a:t>
            </a:r>
            <a:r>
              <a:rPr sz="2000" dirty="0"/>
              <a:t>from</a:t>
            </a:r>
            <a:r>
              <a:rPr sz="2000" spc="155" dirty="0"/>
              <a:t> </a:t>
            </a:r>
            <a:r>
              <a:rPr sz="2000" dirty="0"/>
              <a:t>the</a:t>
            </a:r>
            <a:r>
              <a:rPr sz="2000" spc="180" dirty="0"/>
              <a:t> </a:t>
            </a:r>
            <a:r>
              <a:rPr sz="2000" spc="-20" dirty="0"/>
              <a:t>primary,</a:t>
            </a:r>
            <a:r>
              <a:rPr sz="2000" spc="180" dirty="0"/>
              <a:t> </a:t>
            </a:r>
            <a:r>
              <a:rPr sz="2000" spc="-5" dirty="0"/>
              <a:t>it</a:t>
            </a:r>
            <a:r>
              <a:rPr sz="2000" spc="175" dirty="0"/>
              <a:t> </a:t>
            </a:r>
            <a:r>
              <a:rPr sz="2000" spc="-5" dirty="0"/>
              <a:t>is</a:t>
            </a:r>
            <a:r>
              <a:rPr sz="2000" spc="175" dirty="0"/>
              <a:t> </a:t>
            </a:r>
            <a:r>
              <a:rPr sz="2000" spc="-5" dirty="0"/>
              <a:t>called</a:t>
            </a:r>
            <a:r>
              <a:rPr sz="2000" spc="175" dirty="0"/>
              <a:t> </a:t>
            </a:r>
            <a:r>
              <a:rPr sz="2000" dirty="0"/>
              <a:t>zone</a:t>
            </a:r>
            <a:r>
              <a:rPr lang="en-US" sz="2000" dirty="0"/>
              <a:t> </a:t>
            </a:r>
            <a:r>
              <a:rPr sz="2000" dirty="0"/>
              <a:t>transfer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457200" y="349631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Times New Roman"/>
                <a:cs typeface="Times New Roman"/>
              </a:rPr>
              <a:t>DNS</a:t>
            </a:r>
            <a:r>
              <a:rPr sz="2600" b="0" spc="-4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in</a:t>
            </a:r>
            <a:r>
              <a:rPr sz="2600" b="0" spc="-1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the</a:t>
            </a:r>
            <a:r>
              <a:rPr sz="2600" b="0" spc="-1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internet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idx="1"/>
          </p:nvPr>
        </p:nvSpPr>
        <p:spPr>
          <a:xfrm>
            <a:off x="457200" y="838200"/>
            <a:ext cx="8229600" cy="1460656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domain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name</a:t>
            </a:r>
            <a:r>
              <a:rPr sz="2000" dirty="0">
                <a:latin typeface="Times New Roman"/>
                <a:cs typeface="Times New Roman"/>
              </a:rPr>
              <a:t> space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(tree)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divided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different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sections</a:t>
            </a:r>
          </a:p>
          <a:p>
            <a:pPr marL="615950" lvl="1" indent="-232410">
              <a:lnSpc>
                <a:spcPct val="100000"/>
              </a:lnSpc>
              <a:spcBef>
                <a:spcPts val="420"/>
              </a:spcBef>
              <a:buFont typeface="Arial MT"/>
              <a:buChar char="–"/>
              <a:tabLst>
                <a:tab pos="616585" algn="l"/>
              </a:tabLst>
            </a:pPr>
            <a:r>
              <a:rPr sz="2000" spc="-5" dirty="0">
                <a:latin typeface="Times New Roman"/>
                <a:cs typeface="Times New Roman"/>
              </a:rPr>
              <a:t>generic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domains</a:t>
            </a:r>
            <a:endParaRPr sz="2000" dirty="0">
              <a:latin typeface="Times New Roman"/>
              <a:cs typeface="Times New Roman"/>
            </a:endParaRPr>
          </a:p>
          <a:p>
            <a:pPr marL="615950" lvl="1" indent="-23241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616585" algn="l"/>
              </a:tabLst>
            </a:pPr>
            <a:r>
              <a:rPr sz="2000" dirty="0">
                <a:latin typeface="Times New Roman"/>
                <a:cs typeface="Times New Roman"/>
              </a:rPr>
              <a:t>country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domains</a:t>
            </a:r>
            <a:endParaRPr sz="2000" dirty="0">
              <a:latin typeface="Times New Roman"/>
              <a:cs typeface="Times New Roman"/>
            </a:endParaRPr>
          </a:p>
          <a:p>
            <a:pPr marL="615950" lvl="1" indent="-23241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616585" algn="l"/>
              </a:tabLst>
            </a:pPr>
            <a:r>
              <a:rPr sz="2000" spc="-5" dirty="0">
                <a:latin typeface="Times New Roman"/>
                <a:cs typeface="Times New Roman"/>
              </a:rPr>
              <a:t>inverse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domain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0" y="2667000"/>
            <a:ext cx="3308985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DNS</a:t>
            </a:r>
            <a:r>
              <a:rPr kumimoji="0" lang="en-IN" sz="2400" b="0" i="0" u="none" strike="noStrike" kern="1200" cap="none" spc="-4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used</a:t>
            </a:r>
            <a:r>
              <a:rPr kumimoji="0" lang="en-IN" sz="2400" b="0" i="0" u="none" strike="noStrike" kern="1200" cap="none" spc="-1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in</a:t>
            </a:r>
            <a:r>
              <a:rPr kumimoji="0" lang="en-IN" sz="2400" b="0" i="0" u="none" strike="noStrike" kern="1200" cap="none" spc="-3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the</a:t>
            </a:r>
            <a:r>
              <a:rPr kumimoji="0" lang="en-IN" sz="2400" b="0" i="0" u="none" strike="noStrike" kern="1200" cap="none" spc="-1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Internet</a:t>
            </a:r>
          </a:p>
        </p:txBody>
      </p:sp>
      <p:pic>
        <p:nvPicPr>
          <p:cNvPr id="7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276600"/>
            <a:ext cx="8172450" cy="29944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457200" y="235332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Times New Roman"/>
                <a:cs typeface="Times New Roman"/>
              </a:rPr>
              <a:t>Generic</a:t>
            </a:r>
            <a:r>
              <a:rPr sz="2600" b="0" spc="-8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domain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762000"/>
            <a:ext cx="8610600" cy="53641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>
            <a:spLocks noGrp="1"/>
          </p:cNvSpPr>
          <p:nvPr>
            <p:ph type="title"/>
          </p:nvPr>
        </p:nvSpPr>
        <p:spPr>
          <a:xfrm>
            <a:off x="457200" y="349631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Times New Roman"/>
                <a:cs typeface="Times New Roman"/>
              </a:rPr>
              <a:t>Generic</a:t>
            </a:r>
            <a:r>
              <a:rPr sz="2600" b="0" spc="-4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domain</a:t>
            </a:r>
            <a:r>
              <a:rPr sz="2600" b="0" spc="-2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labels</a:t>
            </a:r>
            <a:endParaRPr sz="2600" dirty="0">
              <a:latin typeface="Times New Roman"/>
              <a:cs typeface="Times New Roman"/>
            </a:endParaRPr>
          </a:p>
        </p:txBody>
      </p:sp>
      <p:grpSp>
        <p:nvGrpSpPr>
          <p:cNvPr id="5" name="object 2"/>
          <p:cNvGrpSpPr>
            <a:grpSpLocks noGrp="1"/>
          </p:cNvGrpSpPr>
          <p:nvPr/>
        </p:nvGrpSpPr>
        <p:grpSpPr>
          <a:xfrm>
            <a:off x="457200" y="914400"/>
            <a:ext cx="8229600" cy="5211763"/>
            <a:chOff x="683564" y="1059561"/>
            <a:chExt cx="7680325" cy="3747770"/>
          </a:xfrm>
        </p:grpSpPr>
        <p:pic>
          <p:nvPicPr>
            <p:cNvPr id="6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564" y="1059561"/>
              <a:ext cx="4272026" cy="1728470"/>
            </a:xfrm>
            <a:prstGeom prst="rect">
              <a:avLst/>
            </a:prstGeom>
          </p:spPr>
        </p:pic>
        <p:pic>
          <p:nvPicPr>
            <p:cNvPr id="7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7936" y="3075825"/>
              <a:ext cx="4295774" cy="17313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693</Words>
  <Application>Microsoft Office PowerPoint</Application>
  <PresentationFormat>On-screen Show (4:3)</PresentationFormat>
  <Paragraphs>97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Arial MT</vt:lpstr>
      <vt:lpstr>Calibri</vt:lpstr>
      <vt:lpstr>Times New Roman</vt:lpstr>
      <vt:lpstr>Office Theme</vt:lpstr>
      <vt:lpstr>Application Layer</vt:lpstr>
      <vt:lpstr>PowerPoint Presentation</vt:lpstr>
      <vt:lpstr>PowerPoint Presentation</vt:lpstr>
      <vt:lpstr>PowerPoint Presentation</vt:lpstr>
      <vt:lpstr>PowerPoint Presentation</vt:lpstr>
      <vt:lpstr>Zones and domains</vt:lpstr>
      <vt:lpstr>DNS in the internet</vt:lpstr>
      <vt:lpstr>Generic domain</vt:lpstr>
      <vt:lpstr>Generic domain labels</vt:lpstr>
      <vt:lpstr>Country domain</vt:lpstr>
      <vt:lpstr>Inverse domain</vt:lpstr>
      <vt:lpstr>Resolution (Address mapping)</vt:lpstr>
      <vt:lpstr>PowerPoint Presentation</vt:lpstr>
      <vt:lpstr>DNS messages</vt:lpstr>
      <vt:lpstr>Query and response messages</vt:lpstr>
      <vt:lpstr>Header format</vt:lpstr>
      <vt:lpstr>PowerPoint Presentation</vt:lpstr>
      <vt:lpstr>PowerPoint Presentation</vt:lpstr>
      <vt:lpstr>PowerPoint Presentation</vt:lpstr>
      <vt:lpstr>Using the data connection</vt:lpstr>
      <vt:lpstr>Architecture of WWW</vt:lpstr>
      <vt:lpstr>Browser</vt:lpstr>
      <vt:lpstr>HTTP</vt:lpstr>
      <vt:lpstr>SMTP</vt:lpstr>
      <vt:lpstr>PowerPoint Presentation</vt:lpstr>
      <vt:lpstr>PowerPoint Presentation</vt:lpstr>
      <vt:lpstr>Email address</vt:lpstr>
      <vt:lpstr>Commands and responses</vt:lpstr>
      <vt:lpstr>Connection termination</vt:lpstr>
      <vt:lpstr>PowerPoint Presentation</vt:lpstr>
      <vt:lpstr>Network Virtual Terminal (NVT)</vt:lpstr>
      <vt:lpstr>Concept of NVT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Layer</dc:title>
  <dc:creator>dipak kumar</dc:creator>
  <cp:lastModifiedBy>Dipak Kumar</cp:lastModifiedBy>
  <cp:revision>53</cp:revision>
  <dcterms:created xsi:type="dcterms:W3CDTF">2023-04-11T06:21:09Z</dcterms:created>
  <dcterms:modified xsi:type="dcterms:W3CDTF">2024-04-25T10:49:58Z</dcterms:modified>
</cp:coreProperties>
</file>