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A83C-1A37-4635-886E-B2C59EF79E8C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FC5-0826-45B6-A52A-35DB09E0D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A83C-1A37-4635-886E-B2C59EF79E8C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FC5-0826-45B6-A52A-35DB09E0D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A83C-1A37-4635-886E-B2C59EF79E8C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FC5-0826-45B6-A52A-35DB09E0D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A83C-1A37-4635-886E-B2C59EF79E8C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FC5-0826-45B6-A52A-35DB09E0D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A83C-1A37-4635-886E-B2C59EF79E8C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FC5-0826-45B6-A52A-35DB09E0D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A83C-1A37-4635-886E-B2C59EF79E8C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FC5-0826-45B6-A52A-35DB09E0D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A83C-1A37-4635-886E-B2C59EF79E8C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FC5-0826-45B6-A52A-35DB09E0D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A83C-1A37-4635-886E-B2C59EF79E8C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FC5-0826-45B6-A52A-35DB09E0D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A83C-1A37-4635-886E-B2C59EF79E8C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FC5-0826-45B6-A52A-35DB09E0D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A83C-1A37-4635-886E-B2C59EF79E8C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FC5-0826-45B6-A52A-35DB09E0D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A83C-1A37-4635-886E-B2C59EF79E8C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AFC5-0826-45B6-A52A-35DB09E0D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BA83C-1A37-4635-886E-B2C59EF79E8C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AFC5-0826-45B6-A52A-35DB09E0D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ctrTitle"/>
          </p:nvPr>
        </p:nvSpPr>
        <p:spPr>
          <a:xfrm>
            <a:off x="609600" y="2971800"/>
            <a:ext cx="77724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Congestion</a:t>
            </a:r>
            <a:r>
              <a:rPr sz="2600" b="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control</a:t>
            </a:r>
            <a:endParaRPr sz="2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Leaky Bucket (</a:t>
            </a:r>
            <a:r>
              <a:rPr lang="en-US" sz="2800" b="1" dirty="0" smtClean="0"/>
              <a:t>Open loop </a:t>
            </a:r>
            <a:r>
              <a:rPr lang="en-US" sz="2800" b="1" dirty="0" smtClean="0"/>
              <a:t>based)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83163"/>
          </a:xfrm>
        </p:spPr>
        <p:txBody>
          <a:bodyPr/>
          <a:lstStyle/>
          <a:p>
            <a:r>
              <a:rPr lang="en-IN" sz="2000" dirty="0" smtClean="0"/>
              <a:t>Leaky bucket is token independent.</a:t>
            </a:r>
            <a:r>
              <a:rPr lang="en-IN" dirty="0" smtClean="0"/>
              <a:t> </a:t>
            </a:r>
          </a:p>
          <a:p>
            <a:r>
              <a:rPr lang="en-IN" sz="2000" dirty="0" smtClean="0"/>
              <a:t>If bucket is full packet or data is discarded.</a:t>
            </a:r>
          </a:p>
          <a:p>
            <a:r>
              <a:rPr lang="en-IN" sz="2000" dirty="0" smtClean="0"/>
              <a:t>Leaky bucket sends the packets at an average rate.</a:t>
            </a:r>
          </a:p>
          <a:p>
            <a:r>
              <a:rPr lang="en-IN" sz="2000" dirty="0" smtClean="0"/>
              <a:t>Leaky bucket does not allow saving a constant rate is maintained.</a:t>
            </a:r>
          </a:p>
          <a:p>
            <a:r>
              <a:rPr lang="en-US" sz="2000" dirty="0" smtClean="0"/>
              <a:t>Packet are transmitted continuously.</a:t>
            </a:r>
          </a:p>
          <a:p>
            <a:r>
              <a:rPr lang="en-IN" sz="2000" dirty="0" smtClean="0"/>
              <a:t>It </a:t>
            </a:r>
            <a:r>
              <a:rPr lang="en-IN" sz="2000" dirty="0" smtClean="0"/>
              <a:t> </a:t>
            </a:r>
            <a:r>
              <a:rPr lang="en-IN" sz="2000" dirty="0" smtClean="0"/>
              <a:t>does not save token.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eaky12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447800"/>
            <a:ext cx="6629400" cy="4191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Token </a:t>
            </a:r>
            <a:r>
              <a:rPr lang="en-US" sz="2400" b="1" dirty="0" smtClean="0"/>
              <a:t>Bucket (Open loop based)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83163"/>
          </a:xfrm>
        </p:spPr>
        <p:txBody>
          <a:bodyPr>
            <a:normAutofit/>
          </a:bodyPr>
          <a:lstStyle/>
          <a:p>
            <a:r>
              <a:rPr lang="nl-NL" sz="2000" dirty="0" smtClean="0"/>
              <a:t>Token bucket is token dependent.</a:t>
            </a:r>
          </a:p>
          <a:p>
            <a:r>
              <a:rPr lang="en-IN" sz="2000" dirty="0" smtClean="0"/>
              <a:t>If bucket </a:t>
            </a:r>
            <a:r>
              <a:rPr lang="en-IN" sz="2000" smtClean="0"/>
              <a:t>is </a:t>
            </a:r>
            <a:r>
              <a:rPr lang="en-IN" sz="2000" smtClean="0"/>
              <a:t>full, </a:t>
            </a:r>
            <a:r>
              <a:rPr lang="en-IN" sz="2000" dirty="0" smtClean="0"/>
              <a:t>token are discarded but not the packet.</a:t>
            </a:r>
          </a:p>
          <a:p>
            <a:r>
              <a:rPr lang="en-IN" sz="2000" dirty="0" smtClean="0"/>
              <a:t>Token bucket allows for large bursts to be sent faster by speeding up the output.</a:t>
            </a:r>
          </a:p>
          <a:p>
            <a:r>
              <a:rPr lang="en-IN" sz="2000" dirty="0" smtClean="0"/>
              <a:t>Token bucket allows saving up of tokens (permission) to send large bursts.</a:t>
            </a:r>
          </a:p>
          <a:p>
            <a:r>
              <a:rPr lang="en-IN" sz="2000" dirty="0" smtClean="0"/>
              <a:t>Packets can only transmitted when there are enough token. </a:t>
            </a:r>
          </a:p>
          <a:p>
            <a:r>
              <a:rPr lang="en-US" sz="2000" dirty="0" smtClean="0"/>
              <a:t>It  saves token.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age1.jpg12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533401"/>
            <a:ext cx="8229600" cy="520792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2590800"/>
            <a:ext cx="8229600" cy="13086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715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  <a:tab pos="1608455" algn="l"/>
                <a:tab pos="2484755" algn="l"/>
                <a:tab pos="2841625" algn="l"/>
                <a:tab pos="3456940" algn="l"/>
                <a:tab pos="3784600" algn="l"/>
                <a:tab pos="4521200" algn="l"/>
                <a:tab pos="4935855" algn="l"/>
                <a:tab pos="5545455" algn="l"/>
                <a:tab pos="6199505" algn="l"/>
                <a:tab pos="6809105" algn="l"/>
                <a:tab pos="7334884" algn="l"/>
              </a:tabLst>
            </a:pPr>
            <a:r>
              <a:rPr sz="2000" dirty="0">
                <a:latin typeface="Times New Roman"/>
                <a:cs typeface="Times New Roman"/>
              </a:rPr>
              <a:t>Congest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l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TCP	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	b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sed	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	bo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	open	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oop	a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	c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5" dirty="0">
                <a:latin typeface="Times New Roman"/>
                <a:cs typeface="Times New Roman"/>
              </a:rPr>
              <a:t>loop  mechanisms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TCP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uses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congestion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window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congestion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policy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avoid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congestion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and</a:t>
            </a:r>
            <a:r>
              <a:rPr sz="2000" spc="-55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143000"/>
            <a:ext cx="8382000" cy="1387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1465" marR="5080" indent="-2794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lang="en-IN" sz="2000" spc="-5" dirty="0" smtClean="0">
                <a:latin typeface="Times New Roman"/>
                <a:cs typeface="Times New Roman"/>
              </a:rPr>
              <a:t>When</a:t>
            </a:r>
            <a:r>
              <a:rPr lang="en-IN" sz="2000" spc="280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too</a:t>
            </a:r>
            <a:r>
              <a:rPr lang="en-IN" sz="2000" spc="295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many</a:t>
            </a:r>
            <a:r>
              <a:rPr lang="en-IN" sz="2000" spc="285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packets</a:t>
            </a:r>
            <a:r>
              <a:rPr lang="en-IN" sz="2000" spc="290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are</a:t>
            </a:r>
            <a:r>
              <a:rPr lang="en-IN" sz="2000" spc="280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present</a:t>
            </a:r>
            <a:r>
              <a:rPr lang="en-IN" sz="2000" spc="275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in</a:t>
            </a:r>
            <a:r>
              <a:rPr lang="en-IN" sz="2000" spc="280" dirty="0" smtClean="0"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latin typeface="Times New Roman"/>
                <a:cs typeface="Times New Roman"/>
              </a:rPr>
              <a:t>the</a:t>
            </a:r>
            <a:r>
              <a:rPr lang="en-IN" sz="2000" spc="275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subnet,</a:t>
            </a:r>
            <a:r>
              <a:rPr lang="en-IN" sz="2000" spc="280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performance</a:t>
            </a:r>
            <a:r>
              <a:rPr lang="en-IN" sz="2000" spc="295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degrades,</a:t>
            </a:r>
            <a:r>
              <a:rPr lang="en-IN" sz="2000" spc="295" dirty="0" smtClean="0">
                <a:latin typeface="Times New Roman"/>
                <a:cs typeface="Times New Roman"/>
              </a:rPr>
              <a:t> </a:t>
            </a:r>
            <a:r>
              <a:rPr lang="en-IN" sz="2000" spc="-10" dirty="0" smtClean="0">
                <a:latin typeface="Times New Roman"/>
                <a:cs typeface="Times New Roman"/>
              </a:rPr>
              <a:t>this </a:t>
            </a:r>
            <a:r>
              <a:rPr lang="en-IN" sz="2000" spc="-484" dirty="0" smtClean="0"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latin typeface="Times New Roman"/>
                <a:cs typeface="Times New Roman"/>
              </a:rPr>
              <a:t>situation</a:t>
            </a:r>
            <a:r>
              <a:rPr lang="en-IN" sz="2000" spc="-30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is</a:t>
            </a:r>
            <a:r>
              <a:rPr lang="en-IN" sz="2000" spc="-10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called</a:t>
            </a:r>
            <a:r>
              <a:rPr lang="en-IN" sz="2000" spc="-15" dirty="0" smtClean="0"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latin typeface="Times New Roman"/>
                <a:cs typeface="Times New Roman"/>
              </a:rPr>
              <a:t>congestion</a:t>
            </a:r>
          </a:p>
          <a:p>
            <a:pPr marL="291465" indent="-2794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lang="en-IN" sz="2000" dirty="0" smtClean="0">
                <a:latin typeface="Times New Roman"/>
                <a:cs typeface="Times New Roman"/>
              </a:rPr>
              <a:t>At</a:t>
            </a:r>
            <a:r>
              <a:rPr lang="en-IN" sz="2000" spc="285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very</a:t>
            </a:r>
            <a:r>
              <a:rPr lang="en-IN" sz="2000" spc="280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high</a:t>
            </a:r>
            <a:r>
              <a:rPr lang="en-IN" sz="2000" spc="295" dirty="0" smtClean="0">
                <a:latin typeface="Times New Roman"/>
                <a:cs typeface="Times New Roman"/>
              </a:rPr>
              <a:t> </a:t>
            </a:r>
            <a:r>
              <a:rPr lang="en-IN" sz="2000" spc="-10" dirty="0" smtClean="0">
                <a:latin typeface="Times New Roman"/>
                <a:cs typeface="Times New Roman"/>
              </a:rPr>
              <a:t>traffic,</a:t>
            </a:r>
            <a:r>
              <a:rPr lang="en-IN" sz="2000" spc="290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performance</a:t>
            </a:r>
            <a:r>
              <a:rPr lang="en-IN" sz="2000" spc="300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collapses</a:t>
            </a:r>
            <a:r>
              <a:rPr lang="en-IN" sz="2000" spc="285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completely</a:t>
            </a:r>
            <a:r>
              <a:rPr lang="en-IN" sz="2000" spc="285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and</a:t>
            </a:r>
            <a:r>
              <a:rPr lang="en-IN" sz="2000" spc="295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almost</a:t>
            </a:r>
            <a:r>
              <a:rPr lang="en-IN" sz="2000" spc="280" dirty="0" smtClean="0">
                <a:latin typeface="Times New Roman"/>
                <a:cs typeface="Times New Roman"/>
              </a:rPr>
              <a:t> </a:t>
            </a:r>
            <a:r>
              <a:rPr lang="en-IN" sz="2000" spc="-5" dirty="0" smtClean="0">
                <a:latin typeface="Times New Roman"/>
                <a:cs typeface="Times New Roman"/>
              </a:rPr>
              <a:t>no</a:t>
            </a:r>
            <a:r>
              <a:rPr lang="en-IN" sz="2000" spc="290" dirty="0" smtClean="0"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latin typeface="Times New Roman"/>
                <a:cs typeface="Times New Roman"/>
              </a:rPr>
              <a:t>packets are</a:t>
            </a:r>
            <a:r>
              <a:rPr lang="en-IN" sz="2000" spc="-45" dirty="0" smtClean="0"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latin typeface="Times New Roman"/>
                <a:cs typeface="Times New Roman"/>
              </a:rPr>
              <a:t>delivered</a:t>
            </a:r>
            <a:endParaRPr lang="en-IN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533400" y="1143000"/>
            <a:ext cx="8229600" cy="2252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 smtClean="0">
                <a:latin typeface="Times New Roman"/>
                <a:cs typeface="Times New Roman"/>
              </a:rPr>
              <a:t>Reasons</a:t>
            </a:r>
            <a:r>
              <a:rPr sz="2000" spc="-40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Congestion: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Slow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Processor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High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stream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packets </a:t>
            </a:r>
            <a:r>
              <a:rPr sz="1700" dirty="0">
                <a:latin typeface="Times New Roman"/>
                <a:cs typeface="Times New Roman"/>
              </a:rPr>
              <a:t>sent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from</a:t>
            </a:r>
            <a:r>
              <a:rPr sz="1700" spc="-5" dirty="0">
                <a:latin typeface="Times New Roman"/>
                <a:cs typeface="Times New Roman"/>
              </a:rPr>
              <a:t> one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sender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Insufficient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memory</a:t>
            </a:r>
            <a:endParaRPr sz="17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Low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bandwidth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lines</a:t>
            </a:r>
            <a:endParaRPr sz="1700" dirty="0">
              <a:latin typeface="Times New Roman"/>
              <a:cs typeface="Times New Roman"/>
            </a:endParaRPr>
          </a:p>
          <a:p>
            <a:pPr marL="291465" marR="5080" indent="-2794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Congestion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flow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often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confused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helps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reduce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congestion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42998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93370" indent="-2794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93370" algn="l"/>
                <a:tab pos="294005" algn="l"/>
              </a:tabLst>
            </a:pPr>
            <a:r>
              <a:rPr dirty="0"/>
              <a:t>Dividing</a:t>
            </a:r>
            <a:r>
              <a:rPr spc="-45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algorithms</a:t>
            </a:r>
            <a:r>
              <a:rPr spc="-25" dirty="0"/>
              <a:t> </a:t>
            </a:r>
            <a:r>
              <a:rPr dirty="0"/>
              <a:t>into</a:t>
            </a:r>
          </a:p>
          <a:p>
            <a:pPr marL="617855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8490" algn="l"/>
              </a:tabLst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open</a:t>
            </a:r>
            <a:r>
              <a:rPr sz="18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loop</a:t>
            </a:r>
          </a:p>
          <a:p>
            <a:pPr marL="942975" marR="6985" lvl="2" indent="-18478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94361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further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divide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loop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ones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source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versus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ones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at </a:t>
            </a:r>
            <a:r>
              <a:rPr sz="1800" spc="-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destination</a:t>
            </a:r>
            <a:endParaRPr sz="1800" dirty="0">
              <a:latin typeface="Times New Roman"/>
              <a:cs typeface="Times New Roman"/>
            </a:endParaRPr>
          </a:p>
          <a:p>
            <a:pPr marL="617855" lvl="1" indent="-232410">
              <a:lnSpc>
                <a:spcPct val="100000"/>
              </a:lnSpc>
              <a:spcBef>
                <a:spcPts val="400"/>
              </a:spcBef>
              <a:buFont typeface="Arial MT"/>
              <a:buChar char="–"/>
              <a:tabLst>
                <a:tab pos="618490" algn="l"/>
              </a:tabLst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closed</a:t>
            </a:r>
            <a:r>
              <a:rPr sz="1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loop</a:t>
            </a:r>
          </a:p>
          <a:p>
            <a:pPr marL="942975" lvl="2" indent="-18542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943610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closed </a:t>
            </a:r>
            <a:r>
              <a:rPr sz="1800" dirty="0">
                <a:latin typeface="Times New Roman"/>
                <a:cs typeface="Times New Roman"/>
              </a:rPr>
              <a:t>loop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also </a:t>
            </a:r>
            <a:r>
              <a:rPr sz="1800" dirty="0">
                <a:latin typeface="Times New Roman"/>
                <a:cs typeface="Times New Roman"/>
              </a:rPr>
              <a:t>divided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 subcategories:</a:t>
            </a:r>
            <a:endParaRPr sz="1800" dirty="0">
              <a:latin typeface="Times New Roman"/>
              <a:cs typeface="Times New Roman"/>
            </a:endParaRPr>
          </a:p>
          <a:p>
            <a:pPr marL="1314450" lvl="3" indent="-186690">
              <a:lnSpc>
                <a:spcPct val="100000"/>
              </a:lnSpc>
              <a:spcBef>
                <a:spcPts val="320"/>
              </a:spcBef>
              <a:buFont typeface="Arial MT"/>
              <a:buChar char="–"/>
              <a:tabLst>
                <a:tab pos="1315085" algn="l"/>
              </a:tabLst>
            </a:pP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explicit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feedback algorithms,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packets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back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point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congestion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warn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 smtClean="0">
                <a:latin typeface="Times New Roman"/>
                <a:cs typeface="Times New Roman"/>
              </a:rPr>
              <a:t>source</a:t>
            </a:r>
            <a:r>
              <a:rPr lang="en-US" sz="1800" spc="-10" dirty="0" smtClean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1314450" marR="5080" lvl="3" indent="-186055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1315085" algn="l"/>
              </a:tabLst>
            </a:pP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implicit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algorithms,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source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deduces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existence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congestion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making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local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observations,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such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spc="-3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time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needed</a:t>
            </a:r>
            <a:r>
              <a:rPr sz="1800" dirty="0">
                <a:latin typeface="Times New Roman"/>
                <a:cs typeface="Times New Roman"/>
              </a:rPr>
              <a:t> 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acknowledgements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back</a:t>
            </a:r>
            <a:r>
              <a:rPr lang="en-US" sz="1800" spc="-5" dirty="0" smtClean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293370" marR="6985" indent="-2794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93370" algn="l"/>
                <a:tab pos="294005" algn="l"/>
              </a:tabLst>
            </a:pPr>
            <a:r>
              <a:rPr sz="2000" dirty="0"/>
              <a:t>The</a:t>
            </a:r>
            <a:r>
              <a:rPr sz="2000" spc="85" dirty="0"/>
              <a:t> </a:t>
            </a:r>
            <a:r>
              <a:rPr sz="2000" spc="-5" dirty="0"/>
              <a:t>presence</a:t>
            </a:r>
            <a:r>
              <a:rPr sz="2000" spc="85" dirty="0"/>
              <a:t> </a:t>
            </a:r>
            <a:r>
              <a:rPr sz="2000" spc="-5" dirty="0"/>
              <a:t>of</a:t>
            </a:r>
            <a:r>
              <a:rPr sz="2000" spc="95" dirty="0"/>
              <a:t> </a:t>
            </a:r>
            <a:r>
              <a:rPr sz="2000" spc="-5" dirty="0"/>
              <a:t>congestion</a:t>
            </a:r>
            <a:r>
              <a:rPr sz="2000" spc="95" dirty="0"/>
              <a:t> </a:t>
            </a:r>
            <a:r>
              <a:rPr sz="2000" spc="-5" dirty="0"/>
              <a:t>means</a:t>
            </a:r>
            <a:r>
              <a:rPr sz="2000" spc="85" dirty="0"/>
              <a:t> </a:t>
            </a:r>
            <a:r>
              <a:rPr sz="2000" spc="-5" dirty="0"/>
              <a:t>that</a:t>
            </a:r>
            <a:r>
              <a:rPr sz="2000" spc="85" dirty="0"/>
              <a:t> </a:t>
            </a:r>
            <a:r>
              <a:rPr sz="2000" spc="-5" dirty="0"/>
              <a:t>the</a:t>
            </a:r>
            <a:r>
              <a:rPr sz="2000" spc="100" dirty="0"/>
              <a:t> </a:t>
            </a:r>
            <a:r>
              <a:rPr sz="2000" spc="-10" dirty="0"/>
              <a:t>load</a:t>
            </a:r>
            <a:r>
              <a:rPr sz="2000" spc="100" dirty="0"/>
              <a:t> </a:t>
            </a:r>
            <a:r>
              <a:rPr sz="2000" spc="-10" dirty="0"/>
              <a:t>is</a:t>
            </a:r>
            <a:r>
              <a:rPr sz="2000" spc="80" dirty="0"/>
              <a:t> </a:t>
            </a:r>
            <a:r>
              <a:rPr sz="2000" spc="-5" dirty="0"/>
              <a:t>(temporarily)</a:t>
            </a:r>
            <a:r>
              <a:rPr sz="2000" spc="85" dirty="0"/>
              <a:t> </a:t>
            </a:r>
            <a:r>
              <a:rPr sz="2000" spc="-5" dirty="0"/>
              <a:t>greater</a:t>
            </a:r>
            <a:r>
              <a:rPr sz="2000" spc="100" dirty="0"/>
              <a:t> </a:t>
            </a:r>
            <a:r>
              <a:rPr sz="2000" spc="-10" dirty="0"/>
              <a:t>than</a:t>
            </a:r>
            <a:r>
              <a:rPr sz="2000" spc="100" dirty="0"/>
              <a:t> </a:t>
            </a:r>
            <a:r>
              <a:rPr sz="2000" spc="-5" dirty="0"/>
              <a:t>the </a:t>
            </a:r>
            <a:r>
              <a:rPr sz="2000" spc="-484" dirty="0"/>
              <a:t> </a:t>
            </a:r>
            <a:r>
              <a:rPr sz="2000" dirty="0"/>
              <a:t>resources</a:t>
            </a:r>
            <a:r>
              <a:rPr sz="2000" spc="-50" dirty="0"/>
              <a:t> </a:t>
            </a:r>
            <a:r>
              <a:rPr sz="2000" spc="-5" dirty="0"/>
              <a:t>can </a:t>
            </a:r>
            <a:r>
              <a:rPr sz="2000" dirty="0"/>
              <a:t>handle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Congestion</a:t>
            </a:r>
            <a:r>
              <a:rPr sz="2600" b="0" spc="-3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control</a:t>
            </a:r>
            <a:r>
              <a:rPr sz="2600" b="0" spc="-4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categories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157909"/>
            <a:ext cx="7696200" cy="39474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2286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Congestion</a:t>
            </a:r>
            <a:r>
              <a:rPr sz="2600" b="0" spc="-3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control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in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TCP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1295400" y="1600200"/>
            <a:ext cx="462407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Slow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dit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crease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(Co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gesti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40" dirty="0">
                <a:latin typeface="Times New Roman"/>
                <a:cs typeface="Times New Roman"/>
              </a:rPr>
              <a:t> A</a:t>
            </a: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ida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ce)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Multiplicative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decrease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1"/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Slow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start,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exponential</a:t>
            </a:r>
            <a:r>
              <a:rPr sz="2600" b="0" spc="-4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increase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10"/>
          <p:cNvSpPr txBox="1"/>
          <p:nvPr/>
        </p:nvSpPr>
        <p:spPr>
          <a:xfrm>
            <a:off x="307340" y="1072133"/>
            <a:ext cx="85305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  <a:tab pos="655955" algn="l"/>
                <a:tab pos="1117600" algn="l"/>
                <a:tab pos="1748155" algn="l"/>
                <a:tab pos="2335530" algn="l"/>
                <a:tab pos="3535045" algn="l"/>
                <a:tab pos="3996690" algn="l"/>
                <a:tab pos="4542790" algn="l"/>
                <a:tab pos="4905375" algn="l"/>
                <a:tab pos="5368290" algn="l"/>
                <a:tab pos="6618605" algn="l"/>
                <a:tab pos="7589520" algn="l"/>
              </a:tabLst>
            </a:pPr>
            <a:r>
              <a:rPr sz="2000" dirty="0">
                <a:latin typeface="Times New Roman"/>
                <a:cs typeface="Times New Roman"/>
              </a:rPr>
              <a:t>In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low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rt	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ri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,	the	si</a:t>
            </a:r>
            <a:r>
              <a:rPr sz="2000" spc="-10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e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the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ong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st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	w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ndow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reas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  exponentially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until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reaches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threshold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6" name="object 12"/>
          <p:cNvGrpSpPr/>
          <p:nvPr/>
        </p:nvGrpSpPr>
        <p:grpSpPr>
          <a:xfrm>
            <a:off x="1600200" y="2438400"/>
            <a:ext cx="5954395" cy="3435350"/>
            <a:chOff x="3458209" y="1491665"/>
            <a:chExt cx="4354195" cy="3435350"/>
          </a:xfrm>
        </p:grpSpPr>
        <p:pic>
          <p:nvPicPr>
            <p:cNvPr id="7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3966" y="1491665"/>
              <a:ext cx="2488438" cy="3434841"/>
            </a:xfrm>
            <a:prstGeom prst="rect">
              <a:avLst/>
            </a:prstGeom>
          </p:spPr>
        </p:pic>
        <p:pic>
          <p:nvPicPr>
            <p:cNvPr id="8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6272" y="2480378"/>
              <a:ext cx="86360" cy="85591"/>
            </a:xfrm>
            <a:prstGeom prst="rect">
              <a:avLst/>
            </a:prstGeom>
          </p:spPr>
        </p:pic>
        <p:sp>
          <p:nvSpPr>
            <p:cNvPr id="9" name="object 15"/>
            <p:cNvSpPr/>
            <p:nvPr/>
          </p:nvSpPr>
          <p:spPr>
            <a:xfrm>
              <a:off x="5536518" y="2164134"/>
              <a:ext cx="2022475" cy="371475"/>
            </a:xfrm>
            <a:custGeom>
              <a:avLst/>
              <a:gdLst/>
              <a:ahLst/>
              <a:cxnLst/>
              <a:rect l="l" t="t" r="r" b="b"/>
              <a:pathLst>
                <a:path w="2022475" h="371475">
                  <a:moveTo>
                    <a:pt x="3216" y="0"/>
                  </a:moveTo>
                  <a:lnTo>
                    <a:pt x="0" y="18059"/>
                  </a:lnTo>
                  <a:lnTo>
                    <a:pt x="2019009" y="371127"/>
                  </a:lnTo>
                  <a:lnTo>
                    <a:pt x="2022185" y="353064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6272" y="2480378"/>
              <a:ext cx="86360" cy="85591"/>
            </a:xfrm>
            <a:prstGeom prst="rect">
              <a:avLst/>
            </a:prstGeom>
          </p:spPr>
        </p:pic>
        <p:sp>
          <p:nvSpPr>
            <p:cNvPr id="11" name="object 17"/>
            <p:cNvSpPr/>
            <p:nvPr/>
          </p:nvSpPr>
          <p:spPr>
            <a:xfrm>
              <a:off x="5536196" y="2601328"/>
              <a:ext cx="2063750" cy="267335"/>
            </a:xfrm>
            <a:custGeom>
              <a:avLst/>
              <a:gdLst/>
              <a:ahLst/>
              <a:cxnLst/>
              <a:rect l="l" t="t" r="r" b="b"/>
              <a:pathLst>
                <a:path w="2063750" h="267335">
                  <a:moveTo>
                    <a:pt x="2063572" y="13601"/>
                  </a:moveTo>
                  <a:lnTo>
                    <a:pt x="2062010" y="0"/>
                  </a:lnTo>
                  <a:lnTo>
                    <a:pt x="49301" y="228739"/>
                  </a:lnTo>
                  <a:lnTo>
                    <a:pt x="55587" y="201510"/>
                  </a:lnTo>
                  <a:lnTo>
                    <a:pt x="43637" y="212813"/>
                  </a:lnTo>
                  <a:lnTo>
                    <a:pt x="29527" y="223558"/>
                  </a:lnTo>
                  <a:lnTo>
                    <a:pt x="14554" y="233159"/>
                  </a:lnTo>
                  <a:lnTo>
                    <a:pt x="0" y="241058"/>
                  </a:lnTo>
                  <a:lnTo>
                    <a:pt x="15976" y="245313"/>
                  </a:lnTo>
                  <a:lnTo>
                    <a:pt x="32816" y="251129"/>
                  </a:lnTo>
                  <a:lnTo>
                    <a:pt x="49072" y="258381"/>
                  </a:lnTo>
                  <a:lnTo>
                    <a:pt x="63309" y="266915"/>
                  </a:lnTo>
                  <a:lnTo>
                    <a:pt x="51396" y="242290"/>
                  </a:lnTo>
                  <a:lnTo>
                    <a:pt x="2063572" y="13601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6035" y="2008327"/>
              <a:ext cx="705967" cy="380923"/>
            </a:xfrm>
            <a:prstGeom prst="rect">
              <a:avLst/>
            </a:prstGeom>
          </p:spPr>
        </p:pic>
        <p:pic>
          <p:nvPicPr>
            <p:cNvPr id="13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4059" y="2169020"/>
              <a:ext cx="912025" cy="870343"/>
            </a:xfrm>
            <a:prstGeom prst="rect">
              <a:avLst/>
            </a:prstGeom>
          </p:spPr>
        </p:pic>
        <p:pic>
          <p:nvPicPr>
            <p:cNvPr id="14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2898" y="3205208"/>
              <a:ext cx="86527" cy="85854"/>
            </a:xfrm>
            <a:prstGeom prst="rect">
              <a:avLst/>
            </a:prstGeom>
          </p:spPr>
        </p:pic>
        <p:sp>
          <p:nvSpPr>
            <p:cNvPr id="15" name="object 21"/>
            <p:cNvSpPr/>
            <p:nvPr/>
          </p:nvSpPr>
          <p:spPr>
            <a:xfrm>
              <a:off x="5549308" y="2887977"/>
              <a:ext cx="2026285" cy="372745"/>
            </a:xfrm>
            <a:custGeom>
              <a:avLst/>
              <a:gdLst/>
              <a:ahLst/>
              <a:cxnLst/>
              <a:rect l="l" t="t" r="r" b="b"/>
              <a:pathLst>
                <a:path w="2026284" h="372745">
                  <a:moveTo>
                    <a:pt x="3222" y="0"/>
                  </a:moveTo>
                  <a:lnTo>
                    <a:pt x="0" y="18121"/>
                  </a:lnTo>
                  <a:lnTo>
                    <a:pt x="2022901" y="372282"/>
                  </a:lnTo>
                  <a:lnTo>
                    <a:pt x="2026083" y="354166"/>
                  </a:lnTo>
                  <a:lnTo>
                    <a:pt x="3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33614" y="3205208"/>
              <a:ext cx="95810" cy="187046"/>
            </a:xfrm>
            <a:prstGeom prst="rect">
              <a:avLst/>
            </a:prstGeom>
          </p:spPr>
        </p:pic>
        <p:sp>
          <p:nvSpPr>
            <p:cNvPr id="17" name="object 23"/>
            <p:cNvSpPr/>
            <p:nvPr/>
          </p:nvSpPr>
          <p:spPr>
            <a:xfrm>
              <a:off x="5540036" y="2989169"/>
              <a:ext cx="2026285" cy="372745"/>
            </a:xfrm>
            <a:custGeom>
              <a:avLst/>
              <a:gdLst/>
              <a:ahLst/>
              <a:cxnLst/>
              <a:rect l="l" t="t" r="r" b="b"/>
              <a:pathLst>
                <a:path w="2026284" h="372745">
                  <a:moveTo>
                    <a:pt x="3222" y="0"/>
                  </a:moveTo>
                  <a:lnTo>
                    <a:pt x="0" y="18121"/>
                  </a:lnTo>
                  <a:lnTo>
                    <a:pt x="2022890" y="372282"/>
                  </a:lnTo>
                  <a:lnTo>
                    <a:pt x="2026124" y="354161"/>
                  </a:lnTo>
                  <a:lnTo>
                    <a:pt x="32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33614" y="3306395"/>
              <a:ext cx="86527" cy="85859"/>
            </a:xfrm>
            <a:prstGeom prst="rect">
              <a:avLst/>
            </a:prstGeom>
          </p:spPr>
        </p:pic>
        <p:sp>
          <p:nvSpPr>
            <p:cNvPr id="19" name="object 25"/>
            <p:cNvSpPr/>
            <p:nvPr/>
          </p:nvSpPr>
          <p:spPr>
            <a:xfrm>
              <a:off x="5527522" y="3299828"/>
              <a:ext cx="2061210" cy="355600"/>
            </a:xfrm>
            <a:custGeom>
              <a:avLst/>
              <a:gdLst/>
              <a:ahLst/>
              <a:cxnLst/>
              <a:rect l="l" t="t" r="r" b="b"/>
              <a:pathLst>
                <a:path w="2061209" h="355600">
                  <a:moveTo>
                    <a:pt x="2061108" y="100685"/>
                  </a:moveTo>
                  <a:lnTo>
                    <a:pt x="2059546" y="87033"/>
                  </a:lnTo>
                  <a:lnTo>
                    <a:pt x="49237" y="316661"/>
                  </a:lnTo>
                  <a:lnTo>
                    <a:pt x="55511" y="289318"/>
                  </a:lnTo>
                  <a:lnTo>
                    <a:pt x="43586" y="300672"/>
                  </a:lnTo>
                  <a:lnTo>
                    <a:pt x="29489" y="311467"/>
                  </a:lnTo>
                  <a:lnTo>
                    <a:pt x="14528" y="321106"/>
                  </a:lnTo>
                  <a:lnTo>
                    <a:pt x="0" y="329018"/>
                  </a:lnTo>
                  <a:lnTo>
                    <a:pt x="15951" y="333298"/>
                  </a:lnTo>
                  <a:lnTo>
                    <a:pt x="32766" y="339140"/>
                  </a:lnTo>
                  <a:lnTo>
                    <a:pt x="49009" y="346417"/>
                  </a:lnTo>
                  <a:lnTo>
                    <a:pt x="63220" y="354977"/>
                  </a:lnTo>
                  <a:lnTo>
                    <a:pt x="51320" y="330250"/>
                  </a:lnTo>
                  <a:lnTo>
                    <a:pt x="2061108" y="100685"/>
                  </a:lnTo>
                  <a:close/>
                </a:path>
                <a:path w="2061209" h="355600">
                  <a:moveTo>
                    <a:pt x="2061108" y="13652"/>
                  </a:moveTo>
                  <a:lnTo>
                    <a:pt x="2059546" y="0"/>
                  </a:lnTo>
                  <a:lnTo>
                    <a:pt x="49225" y="229628"/>
                  </a:lnTo>
                  <a:lnTo>
                    <a:pt x="55511" y="202272"/>
                  </a:lnTo>
                  <a:lnTo>
                    <a:pt x="43586" y="213639"/>
                  </a:lnTo>
                  <a:lnTo>
                    <a:pt x="29489" y="224421"/>
                  </a:lnTo>
                  <a:lnTo>
                    <a:pt x="14528" y="234061"/>
                  </a:lnTo>
                  <a:lnTo>
                    <a:pt x="0" y="241985"/>
                  </a:lnTo>
                  <a:lnTo>
                    <a:pt x="15951" y="246253"/>
                  </a:lnTo>
                  <a:lnTo>
                    <a:pt x="32766" y="252095"/>
                  </a:lnTo>
                  <a:lnTo>
                    <a:pt x="49009" y="259372"/>
                  </a:lnTo>
                  <a:lnTo>
                    <a:pt x="63220" y="267944"/>
                  </a:lnTo>
                  <a:lnTo>
                    <a:pt x="51320" y="243217"/>
                  </a:lnTo>
                  <a:lnTo>
                    <a:pt x="2061108" y="13652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4715" y="2983547"/>
              <a:ext cx="1261986" cy="851217"/>
            </a:xfrm>
            <a:prstGeom prst="rect">
              <a:avLst/>
            </a:prstGeom>
          </p:spPr>
        </p:pic>
        <p:pic>
          <p:nvPicPr>
            <p:cNvPr id="21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4312" y="4023573"/>
              <a:ext cx="86430" cy="86005"/>
            </a:xfrm>
            <a:prstGeom prst="rect">
              <a:avLst/>
            </a:prstGeom>
          </p:spPr>
        </p:pic>
        <p:sp>
          <p:nvSpPr>
            <p:cNvPr id="22" name="object 28"/>
            <p:cNvSpPr/>
            <p:nvPr/>
          </p:nvSpPr>
          <p:spPr>
            <a:xfrm>
              <a:off x="5542920" y="3705833"/>
              <a:ext cx="2024380" cy="373380"/>
            </a:xfrm>
            <a:custGeom>
              <a:avLst/>
              <a:gdLst/>
              <a:ahLst/>
              <a:cxnLst/>
              <a:rect l="l" t="t" r="r" b="b"/>
              <a:pathLst>
                <a:path w="2024379" h="373379">
                  <a:moveTo>
                    <a:pt x="3219" y="0"/>
                  </a:moveTo>
                  <a:lnTo>
                    <a:pt x="0" y="18141"/>
                  </a:lnTo>
                  <a:lnTo>
                    <a:pt x="2020618" y="372889"/>
                  </a:lnTo>
                  <a:lnTo>
                    <a:pt x="2023848" y="354737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25039" y="4023573"/>
              <a:ext cx="95704" cy="187369"/>
            </a:xfrm>
            <a:prstGeom prst="rect">
              <a:avLst/>
            </a:prstGeom>
          </p:spPr>
        </p:pic>
        <p:sp>
          <p:nvSpPr>
            <p:cNvPr id="24" name="object 30"/>
            <p:cNvSpPr/>
            <p:nvPr/>
          </p:nvSpPr>
          <p:spPr>
            <a:xfrm>
              <a:off x="5533659" y="3807166"/>
              <a:ext cx="2024380" cy="373380"/>
            </a:xfrm>
            <a:custGeom>
              <a:avLst/>
              <a:gdLst/>
              <a:ahLst/>
              <a:cxnLst/>
              <a:rect l="l" t="t" r="r" b="b"/>
              <a:pathLst>
                <a:path w="2024379" h="373379">
                  <a:moveTo>
                    <a:pt x="3218" y="0"/>
                  </a:moveTo>
                  <a:lnTo>
                    <a:pt x="0" y="18141"/>
                  </a:lnTo>
                  <a:lnTo>
                    <a:pt x="2020606" y="372920"/>
                  </a:lnTo>
                  <a:lnTo>
                    <a:pt x="2023836" y="354768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25039" y="4124937"/>
              <a:ext cx="86430" cy="182756"/>
            </a:xfrm>
            <a:prstGeom prst="rect">
              <a:avLst/>
            </a:prstGeom>
          </p:spPr>
        </p:pic>
        <p:sp>
          <p:nvSpPr>
            <p:cNvPr id="26" name="object 32"/>
            <p:cNvSpPr/>
            <p:nvPr/>
          </p:nvSpPr>
          <p:spPr>
            <a:xfrm>
              <a:off x="5533659" y="3903922"/>
              <a:ext cx="2024380" cy="373380"/>
            </a:xfrm>
            <a:custGeom>
              <a:avLst/>
              <a:gdLst/>
              <a:ahLst/>
              <a:cxnLst/>
              <a:rect l="l" t="t" r="r" b="b"/>
              <a:pathLst>
                <a:path w="2024379" h="373379">
                  <a:moveTo>
                    <a:pt x="3218" y="0"/>
                  </a:moveTo>
                  <a:lnTo>
                    <a:pt x="0" y="18151"/>
                  </a:lnTo>
                  <a:lnTo>
                    <a:pt x="2020606" y="372915"/>
                  </a:lnTo>
                  <a:lnTo>
                    <a:pt x="2023836" y="354768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15765" y="4221693"/>
              <a:ext cx="95704" cy="187363"/>
            </a:xfrm>
            <a:prstGeom prst="rect">
              <a:avLst/>
            </a:prstGeom>
          </p:spPr>
        </p:pic>
        <p:sp>
          <p:nvSpPr>
            <p:cNvPr id="28" name="object 34"/>
            <p:cNvSpPr/>
            <p:nvPr/>
          </p:nvSpPr>
          <p:spPr>
            <a:xfrm>
              <a:off x="5541364" y="4005286"/>
              <a:ext cx="2007235" cy="373380"/>
            </a:xfrm>
            <a:custGeom>
              <a:avLst/>
              <a:gdLst/>
              <a:ahLst/>
              <a:cxnLst/>
              <a:rect l="l" t="t" r="r" b="b"/>
              <a:pathLst>
                <a:path w="2007234" h="373379">
                  <a:moveTo>
                    <a:pt x="3245" y="0"/>
                  </a:moveTo>
                  <a:lnTo>
                    <a:pt x="0" y="18146"/>
                  </a:lnTo>
                  <a:lnTo>
                    <a:pt x="2003628" y="372911"/>
                  </a:lnTo>
                  <a:lnTo>
                    <a:pt x="2006910" y="354768"/>
                  </a:lnTo>
                  <a:lnTo>
                    <a:pt x="32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5765" y="4323052"/>
              <a:ext cx="86430" cy="86004"/>
            </a:xfrm>
            <a:prstGeom prst="rect">
              <a:avLst/>
            </a:prstGeom>
          </p:spPr>
        </p:pic>
        <p:sp>
          <p:nvSpPr>
            <p:cNvPr id="30" name="object 36"/>
            <p:cNvSpPr/>
            <p:nvPr/>
          </p:nvSpPr>
          <p:spPr>
            <a:xfrm>
              <a:off x="5524246" y="4118851"/>
              <a:ext cx="2062480" cy="587375"/>
            </a:xfrm>
            <a:custGeom>
              <a:avLst/>
              <a:gdLst/>
              <a:ahLst/>
              <a:cxnLst/>
              <a:rect l="l" t="t" r="r" b="b"/>
              <a:pathLst>
                <a:path w="2062479" h="587375">
                  <a:moveTo>
                    <a:pt x="2062162" y="331470"/>
                  </a:moveTo>
                  <a:lnTo>
                    <a:pt x="2060536" y="317754"/>
                  </a:lnTo>
                  <a:lnTo>
                    <a:pt x="47701" y="548767"/>
                  </a:lnTo>
                  <a:lnTo>
                    <a:pt x="54038" y="521093"/>
                  </a:lnTo>
                  <a:lnTo>
                    <a:pt x="42989" y="532511"/>
                  </a:lnTo>
                  <a:lnTo>
                    <a:pt x="29337" y="543356"/>
                  </a:lnTo>
                  <a:lnTo>
                    <a:pt x="14528" y="553046"/>
                  </a:lnTo>
                  <a:lnTo>
                    <a:pt x="0" y="561009"/>
                  </a:lnTo>
                  <a:lnTo>
                    <a:pt x="15735" y="565302"/>
                  </a:lnTo>
                  <a:lnTo>
                    <a:pt x="32042" y="571182"/>
                  </a:lnTo>
                  <a:lnTo>
                    <a:pt x="47764" y="578497"/>
                  </a:lnTo>
                  <a:lnTo>
                    <a:pt x="61760" y="587108"/>
                  </a:lnTo>
                  <a:lnTo>
                    <a:pt x="49923" y="562419"/>
                  </a:lnTo>
                  <a:lnTo>
                    <a:pt x="2062162" y="331470"/>
                  </a:lnTo>
                  <a:close/>
                </a:path>
                <a:path w="2062479" h="587375">
                  <a:moveTo>
                    <a:pt x="2062162" y="231698"/>
                  </a:moveTo>
                  <a:lnTo>
                    <a:pt x="2060536" y="217970"/>
                  </a:lnTo>
                  <a:lnTo>
                    <a:pt x="47701" y="448995"/>
                  </a:lnTo>
                  <a:lnTo>
                    <a:pt x="54038" y="421322"/>
                  </a:lnTo>
                  <a:lnTo>
                    <a:pt x="42989" y="432739"/>
                  </a:lnTo>
                  <a:lnTo>
                    <a:pt x="29337" y="443572"/>
                  </a:lnTo>
                  <a:lnTo>
                    <a:pt x="14528" y="453263"/>
                  </a:lnTo>
                  <a:lnTo>
                    <a:pt x="0" y="461225"/>
                  </a:lnTo>
                  <a:lnTo>
                    <a:pt x="15735" y="465518"/>
                  </a:lnTo>
                  <a:lnTo>
                    <a:pt x="32042" y="471398"/>
                  </a:lnTo>
                  <a:lnTo>
                    <a:pt x="47764" y="478713"/>
                  </a:lnTo>
                  <a:lnTo>
                    <a:pt x="61760" y="487324"/>
                  </a:lnTo>
                  <a:lnTo>
                    <a:pt x="49923" y="462635"/>
                  </a:lnTo>
                  <a:lnTo>
                    <a:pt x="2062162" y="231698"/>
                  </a:lnTo>
                  <a:close/>
                </a:path>
                <a:path w="2062479" h="587375">
                  <a:moveTo>
                    <a:pt x="2062162" y="113499"/>
                  </a:moveTo>
                  <a:lnTo>
                    <a:pt x="2060536" y="99771"/>
                  </a:lnTo>
                  <a:lnTo>
                    <a:pt x="47701" y="330796"/>
                  </a:lnTo>
                  <a:lnTo>
                    <a:pt x="54038" y="303123"/>
                  </a:lnTo>
                  <a:lnTo>
                    <a:pt x="42989" y="314540"/>
                  </a:lnTo>
                  <a:lnTo>
                    <a:pt x="29337" y="325374"/>
                  </a:lnTo>
                  <a:lnTo>
                    <a:pt x="14528" y="335064"/>
                  </a:lnTo>
                  <a:lnTo>
                    <a:pt x="0" y="343027"/>
                  </a:lnTo>
                  <a:lnTo>
                    <a:pt x="15735" y="347332"/>
                  </a:lnTo>
                  <a:lnTo>
                    <a:pt x="32042" y="353199"/>
                  </a:lnTo>
                  <a:lnTo>
                    <a:pt x="47764" y="360514"/>
                  </a:lnTo>
                  <a:lnTo>
                    <a:pt x="61760" y="369125"/>
                  </a:lnTo>
                  <a:lnTo>
                    <a:pt x="49923" y="344436"/>
                  </a:lnTo>
                  <a:lnTo>
                    <a:pt x="2062162" y="113499"/>
                  </a:lnTo>
                  <a:close/>
                </a:path>
                <a:path w="2062479" h="587375">
                  <a:moveTo>
                    <a:pt x="2062162" y="13728"/>
                  </a:moveTo>
                  <a:lnTo>
                    <a:pt x="2060536" y="0"/>
                  </a:lnTo>
                  <a:lnTo>
                    <a:pt x="47713" y="231013"/>
                  </a:lnTo>
                  <a:lnTo>
                    <a:pt x="54038" y="203339"/>
                  </a:lnTo>
                  <a:lnTo>
                    <a:pt x="42989" y="214757"/>
                  </a:lnTo>
                  <a:lnTo>
                    <a:pt x="29337" y="225602"/>
                  </a:lnTo>
                  <a:lnTo>
                    <a:pt x="14528" y="235292"/>
                  </a:lnTo>
                  <a:lnTo>
                    <a:pt x="0" y="243255"/>
                  </a:lnTo>
                  <a:lnTo>
                    <a:pt x="15735" y="247548"/>
                  </a:lnTo>
                  <a:lnTo>
                    <a:pt x="32042" y="253428"/>
                  </a:lnTo>
                  <a:lnTo>
                    <a:pt x="47764" y="260743"/>
                  </a:lnTo>
                  <a:lnTo>
                    <a:pt x="61760" y="269354"/>
                  </a:lnTo>
                  <a:lnTo>
                    <a:pt x="49923" y="244665"/>
                  </a:lnTo>
                  <a:lnTo>
                    <a:pt x="2062162" y="13728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58209" y="3908552"/>
              <a:ext cx="2022856" cy="9691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Congestion</a:t>
            </a:r>
            <a:r>
              <a:rPr sz="2600" b="0" spc="-3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avoidance,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additive</a:t>
            </a:r>
            <a:r>
              <a:rPr sz="2600" b="0" spc="-3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increase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228600" y="914400"/>
            <a:ext cx="85312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  <a:tab pos="649605" algn="l"/>
                <a:tab pos="1103630" algn="l"/>
                <a:tab pos="2346325" algn="l"/>
                <a:tab pos="3519804" algn="l"/>
                <a:tab pos="4649470" algn="l"/>
                <a:tab pos="5104765" algn="l"/>
                <a:tab pos="5642610" algn="l"/>
                <a:tab pos="6000115" algn="l"/>
                <a:tab pos="6454140" algn="l"/>
                <a:tab pos="7698105" algn="l"/>
              </a:tabLst>
            </a:pPr>
            <a:r>
              <a:rPr sz="2000" dirty="0">
                <a:latin typeface="Times New Roman"/>
                <a:cs typeface="Times New Roman"/>
              </a:rPr>
              <a:t>In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ong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	a</a:t>
            </a:r>
            <a:r>
              <a:rPr sz="2000" spc="-10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da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e	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gor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thm	the	si</a:t>
            </a:r>
            <a:r>
              <a:rPr sz="2000" spc="-10" dirty="0">
                <a:latin typeface="Times New Roman"/>
                <a:cs typeface="Times New Roman"/>
              </a:rPr>
              <a:t>z</a:t>
            </a:r>
            <a:r>
              <a:rPr sz="2000" dirty="0">
                <a:latin typeface="Times New Roman"/>
                <a:cs typeface="Times New Roman"/>
              </a:rPr>
              <a:t>e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</a:t>
            </a:r>
            <a:r>
              <a:rPr sz="2000" spc="-5" dirty="0">
                <a:latin typeface="Times New Roman"/>
                <a:cs typeface="Times New Roman"/>
              </a:rPr>
              <a:t>th</a:t>
            </a:r>
            <a:r>
              <a:rPr sz="2000" dirty="0">
                <a:latin typeface="Times New Roman"/>
                <a:cs typeface="Times New Roman"/>
              </a:rPr>
              <a:t>e	conge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	window  increases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additively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until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congestion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detected</a:t>
            </a:r>
          </a:p>
        </p:txBody>
      </p:sp>
      <p:pic>
        <p:nvPicPr>
          <p:cNvPr id="6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1" y="1760358"/>
            <a:ext cx="4841112" cy="38784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457200" y="63935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Congestion</a:t>
            </a:r>
            <a:r>
              <a:rPr sz="2600" b="0" spc="-6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example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11362"/>
            <a:ext cx="8229600" cy="37702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284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Congestion control</vt:lpstr>
      <vt:lpstr>Slide 2</vt:lpstr>
      <vt:lpstr>Slide 3</vt:lpstr>
      <vt:lpstr>Slide 4</vt:lpstr>
      <vt:lpstr>Slide 5</vt:lpstr>
      <vt:lpstr>Slide 6</vt:lpstr>
      <vt:lpstr>Slide 7</vt:lpstr>
      <vt:lpstr>Slide 8</vt:lpstr>
      <vt:lpstr>Congestion example</vt:lpstr>
      <vt:lpstr>Leaky Bucket (Open loop based)</vt:lpstr>
      <vt:lpstr>Slide 11</vt:lpstr>
      <vt:lpstr>Token Bucket (Open loop based)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Congestion control</dc:title>
  <dc:creator>dipak kumar</dc:creator>
  <cp:lastModifiedBy>dipak kumar</cp:lastModifiedBy>
  <cp:revision>44</cp:revision>
  <dcterms:created xsi:type="dcterms:W3CDTF">2023-04-05T05:47:16Z</dcterms:created>
  <dcterms:modified xsi:type="dcterms:W3CDTF">2023-04-09T16:26:03Z</dcterms:modified>
</cp:coreProperties>
</file>