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2364-8837-4451-9425-2EA99BDFD528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772400" cy="9175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Function of network layer (IP address)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5"/>
              </a:spcBef>
              <a:buNone/>
              <a:tabLst>
                <a:tab pos="291465" algn="l"/>
                <a:tab pos="292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Consists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Host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46" y="990601"/>
            <a:ext cx="8290814" cy="1777110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307340" y="3204880"/>
            <a:ext cx="6855460" cy="100989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dirty="0">
                <a:latin typeface="Times New Roman"/>
                <a:cs typeface="Times New Roman"/>
              </a:rPr>
              <a:t>Mask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pc="-5" dirty="0">
                <a:latin typeface="Times New Roman"/>
                <a:cs typeface="Times New Roman"/>
              </a:rPr>
              <a:t>32-bit </a:t>
            </a:r>
            <a:r>
              <a:rPr dirty="0">
                <a:latin typeface="Times New Roman"/>
                <a:cs typeface="Times New Roman"/>
              </a:rPr>
              <a:t>number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contiguous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Times New Roman"/>
                <a:cs typeface="Times New Roman"/>
              </a:rPr>
              <a:t>1‟s</a:t>
            </a:r>
            <a:r>
              <a:rPr spc="-5" dirty="0">
                <a:latin typeface="Times New Roman"/>
                <a:cs typeface="Times New Roman"/>
              </a:rPr>
              <a:t> followed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contiguous </a:t>
            </a:r>
            <a:r>
              <a:rPr spc="-95" dirty="0">
                <a:latin typeface="Times New Roman"/>
                <a:cs typeface="Times New Roman"/>
              </a:rPr>
              <a:t>0‟s</a:t>
            </a:r>
            <a:endParaRPr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pc="-60"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help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net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host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3115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IPv4</a:t>
            </a:r>
            <a:r>
              <a:rPr sz="2600" b="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dress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260353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dirty="0">
                <a:latin typeface="Times New Roman"/>
                <a:cs typeface="Times New Roman"/>
              </a:rPr>
              <a:t>Subnetting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large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 into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smaller</a:t>
            </a:r>
            <a:r>
              <a:rPr sz="1800" dirty="0">
                <a:latin typeface="Times New Roman"/>
                <a:cs typeface="Times New Roman"/>
              </a:rPr>
              <a:t> sub-groups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flexible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mask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8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dirty="0">
                <a:latin typeface="Times New Roman"/>
                <a:cs typeface="Times New Roman"/>
              </a:rPr>
              <a:t>Supernetting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>
                <a:latin typeface="Times New Roman"/>
                <a:cs typeface="Times New Roman"/>
              </a:rPr>
              <a:t>Exhaus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ass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 add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>
                <a:latin typeface="Times New Roman"/>
                <a:cs typeface="Times New Roman"/>
              </a:rPr>
              <a:t>Huge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 address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several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contiguous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larger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dirty="0">
                <a:latin typeface="Times New Roman"/>
                <a:cs typeface="Times New Roman"/>
              </a:rPr>
              <a:t> address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Cla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dres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ing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7340" y="1011782"/>
            <a:ext cx="8074660" cy="292131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overcome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depletion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Restriction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 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contiguous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 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divisible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Mask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Consists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consecutive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1‟s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zeros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b/w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 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685800" y="1143000"/>
            <a:ext cx="8229600" cy="29604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addressing,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x.y.z.t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/n,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endParaRPr sz="20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x.y.z.t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/n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mask</a:t>
            </a:r>
            <a:endParaRPr sz="2000" dirty="0">
              <a:latin typeface="Times New Roman"/>
              <a:cs typeface="Times New Roman"/>
            </a:endParaRPr>
          </a:p>
          <a:p>
            <a:pPr marL="3549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found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rightmost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32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0s</a:t>
            </a:r>
            <a:endParaRPr sz="2000" dirty="0">
              <a:latin typeface="Times New Roman"/>
              <a:cs typeface="Times New Roman"/>
            </a:endParaRPr>
          </a:p>
          <a:p>
            <a:pPr marL="354965" marR="8382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found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rightmost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32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1s</a:t>
            </a:r>
          </a:p>
          <a:p>
            <a:pPr marL="354965" indent="-279400">
              <a:lnSpc>
                <a:spcPts val="21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882015" algn="l"/>
                <a:tab pos="1787525" algn="l"/>
                <a:tab pos="2130425" algn="l"/>
                <a:tab pos="3232785" algn="l"/>
                <a:tab pos="3560445" algn="l"/>
                <a:tab pos="4000500" algn="l"/>
                <a:tab pos="4697730" algn="l"/>
                <a:tab pos="5180330" algn="l"/>
                <a:tab pos="5551170" algn="l"/>
                <a:tab pos="6273800" algn="l"/>
                <a:tab pos="6657975" algn="l"/>
                <a:tab pos="7338695" algn="l"/>
                <a:tab pos="7779384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number	of	addresses	in	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block	can	</a:t>
            </a:r>
            <a:r>
              <a:rPr sz="2000" dirty="0">
                <a:latin typeface="Times New Roman"/>
                <a:cs typeface="Times New Roman"/>
              </a:rPr>
              <a:t>be	</a:t>
            </a:r>
            <a:r>
              <a:rPr sz="2000" spc="-5" dirty="0">
                <a:latin typeface="Times New Roman"/>
                <a:cs typeface="Times New Roman"/>
              </a:rPr>
              <a:t>found	by	using	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 smtClean="0">
                <a:latin typeface="Times New Roman"/>
                <a:cs typeface="Times New Roman"/>
              </a:rPr>
              <a:t>formula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3000" spc="22" baseline="-16666" dirty="0" smtClean="0">
                <a:latin typeface="Times New Roman"/>
                <a:cs typeface="Times New Roman"/>
              </a:rPr>
              <a:t>2</a:t>
            </a:r>
            <a:r>
              <a:rPr sz="1300" spc="15" dirty="0" smtClean="0">
                <a:latin typeface="Times New Roman"/>
                <a:cs typeface="Times New Roman"/>
              </a:rPr>
              <a:t>32</a:t>
            </a:r>
            <a:r>
              <a:rPr sz="1300" spc="15" dirty="0">
                <a:latin typeface="Times New Roman"/>
                <a:cs typeface="Times New Roman"/>
              </a:rPr>
              <a:t>−n</a:t>
            </a: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1303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Times New Roman"/>
                <a:cs typeface="Times New Roman"/>
              </a:rPr>
              <a:t>Eg</a:t>
            </a:r>
            <a:endParaRPr sz="2600" dirty="0">
              <a:latin typeface="Times New Roman"/>
              <a:cs typeface="Times New Roman"/>
            </a:endParaRPr>
          </a:p>
          <a:p>
            <a:pPr marL="291465" marR="5080" indent="-279400" algn="just">
              <a:lnSpc>
                <a:spcPct val="100000"/>
              </a:lnSpc>
              <a:buNone/>
              <a:tabLst>
                <a:tab pos="291465" algn="l"/>
                <a:tab pos="292100" algn="l"/>
              </a:tabLst>
            </a:pPr>
            <a:r>
              <a:rPr lang="en-US" sz="315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Figure</a:t>
            </a:r>
            <a:r>
              <a:rPr sz="2000" spc="16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dotted-decimal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notation,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granted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small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16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057400"/>
            <a:ext cx="7315200" cy="190500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228600" y="4572000"/>
            <a:ext cx="85940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43180" indent="-2794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7500" algn="l"/>
              </a:tabLst>
            </a:pPr>
            <a:r>
              <a:rPr sz="2000" spc="-75" dirty="0">
                <a:latin typeface="Times New Roman"/>
                <a:cs typeface="Times New Roman"/>
              </a:rPr>
              <a:t>We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see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restrictions are applied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this block. The addresses 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contiguous. The number of addresses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power of 2 </a:t>
            </a:r>
            <a:r>
              <a:rPr sz="2000" spc="-5" dirty="0">
                <a:latin typeface="Times New Roman"/>
                <a:cs typeface="Times New Roman"/>
              </a:rPr>
              <a:t>(16 </a:t>
            </a:r>
            <a:r>
              <a:rPr sz="2000" dirty="0">
                <a:latin typeface="Times New Roman"/>
                <a:cs typeface="Times New Roman"/>
              </a:rPr>
              <a:t>= 2</a:t>
            </a:r>
            <a:r>
              <a:rPr sz="1950" baseline="25641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), </a:t>
            </a:r>
            <a:r>
              <a:rPr sz="2000" spc="-5" dirty="0">
                <a:latin typeface="Times New Roman"/>
                <a:cs typeface="Times New Roman"/>
              </a:rPr>
              <a:t>and the first </a:t>
            </a:r>
            <a:r>
              <a:rPr sz="2000" dirty="0">
                <a:latin typeface="Times New Roman"/>
                <a:cs typeface="Times New Roman"/>
              </a:rPr>
              <a:t> address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divisible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560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Times New Roman"/>
                <a:cs typeface="Times New Roman"/>
              </a:rPr>
              <a:t>Eg: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granted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organization.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We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205.16.37.39/28.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block?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sz="2000" dirty="0">
                <a:latin typeface="Times New Roman"/>
                <a:cs typeface="Times New Roman"/>
              </a:rPr>
              <a:t>Solution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None/>
              <a:tabLst>
                <a:tab pos="291465" algn="l"/>
                <a:tab pos="2921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       </a:t>
            </a:r>
            <a:r>
              <a:rPr sz="2000" dirty="0" smtClean="0">
                <a:latin typeface="Times New Roman"/>
                <a:cs typeface="Times New Roman"/>
              </a:rPr>
              <a:t>The</a:t>
            </a: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2242185">
              <a:lnSpc>
                <a:spcPct val="100000"/>
              </a:lnSpc>
              <a:spcBef>
                <a:spcPts val="480"/>
              </a:spcBef>
              <a:buNone/>
              <a:tabLst>
                <a:tab pos="3429635" algn="l"/>
                <a:tab pos="4636770" algn="l"/>
                <a:tab pos="5844540" algn="l"/>
              </a:tabLst>
            </a:pPr>
            <a:r>
              <a:rPr lang="en-US" sz="2000" spc="-15" dirty="0" smtClean="0">
                <a:latin typeface="Times New Roman"/>
                <a:cs typeface="Times New Roman"/>
              </a:rPr>
              <a:t>      </a:t>
            </a:r>
            <a:r>
              <a:rPr sz="2000" spc="-15" dirty="0" smtClean="0">
                <a:latin typeface="Times New Roman"/>
                <a:cs typeface="Times New Roman"/>
              </a:rPr>
              <a:t>11001101</a:t>
            </a:r>
            <a:r>
              <a:rPr sz="2000" spc="-15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00010000	00100101	</a:t>
            </a:r>
            <a:r>
              <a:rPr sz="2000" spc="-15" dirty="0">
                <a:latin typeface="Times New Roman"/>
                <a:cs typeface="Times New Roman"/>
              </a:rPr>
              <a:t>00100111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None/>
              <a:tabLst>
                <a:tab pos="291465" algn="l"/>
                <a:tab pos="2921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     </a:t>
            </a:r>
            <a:r>
              <a:rPr sz="2000" dirty="0" smtClean="0">
                <a:latin typeface="Times New Roman"/>
                <a:cs typeface="Times New Roman"/>
              </a:rPr>
              <a:t>If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32−28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rightmost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 to </a:t>
            </a:r>
            <a:r>
              <a:rPr sz="2000" dirty="0">
                <a:latin typeface="Times New Roman"/>
                <a:cs typeface="Times New Roman"/>
              </a:rPr>
              <a:t>0,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</a:p>
          <a:p>
            <a:pPr marL="2242185">
              <a:lnSpc>
                <a:spcPct val="100000"/>
              </a:lnSpc>
              <a:spcBef>
                <a:spcPts val="480"/>
              </a:spcBef>
              <a:buNone/>
              <a:tabLst>
                <a:tab pos="3493770" algn="l"/>
                <a:tab pos="4763770" algn="l"/>
                <a:tab pos="5970905" algn="l"/>
              </a:tabLst>
            </a:pPr>
            <a:r>
              <a:rPr lang="en-US" sz="2000" spc="-15" dirty="0" smtClean="0">
                <a:latin typeface="Times New Roman"/>
                <a:cs typeface="Times New Roman"/>
              </a:rPr>
              <a:t>    </a:t>
            </a:r>
            <a:r>
              <a:rPr sz="2000" spc="-15" dirty="0" smtClean="0">
                <a:latin typeface="Times New Roman"/>
                <a:cs typeface="Times New Roman"/>
              </a:rPr>
              <a:t>11001101</a:t>
            </a:r>
            <a:r>
              <a:rPr sz="2000" spc="-15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00010000	00100101	0010000</a:t>
            </a:r>
          </a:p>
          <a:p>
            <a:pPr marL="4158615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sz="2000" spc="5" dirty="0" smtClean="0">
                <a:latin typeface="Times New Roman"/>
                <a:cs typeface="Times New Roman"/>
              </a:rPr>
              <a:t>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158615">
              <a:lnSpc>
                <a:spcPct val="100000"/>
              </a:lnSpc>
              <a:spcBef>
                <a:spcPts val="480"/>
              </a:spcBef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205.16.37.32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3422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Times New Roman"/>
                <a:cs typeface="Times New Roman"/>
              </a:rPr>
              <a:t>Eg:</a:t>
            </a:r>
            <a:endParaRPr sz="2600" dirty="0">
              <a:latin typeface="Times New Roman"/>
              <a:cs typeface="Times New Roman"/>
            </a:endParaRPr>
          </a:p>
          <a:p>
            <a:pPr marL="12700" marR="1193800">
              <a:lnSpc>
                <a:spcPct val="240000"/>
              </a:lnSpc>
              <a:spcBef>
                <a:spcPts val="305"/>
              </a:spcBef>
              <a:buNone/>
              <a:tabLst>
                <a:tab pos="291465" algn="l"/>
                <a:tab pos="2921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     </a:t>
            </a:r>
            <a:r>
              <a:rPr sz="2000" dirty="0" smtClean="0">
                <a:latin typeface="Times New Roman"/>
                <a:cs typeface="Times New Roman"/>
              </a:rPr>
              <a:t>Find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last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previous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2242185">
              <a:lnSpc>
                <a:spcPct val="100000"/>
              </a:lnSpc>
              <a:spcBef>
                <a:spcPts val="480"/>
              </a:spcBef>
              <a:buNone/>
              <a:tabLst>
                <a:tab pos="3493770" algn="l"/>
                <a:tab pos="4763770" algn="l"/>
                <a:tab pos="6035040" algn="l"/>
              </a:tabLst>
            </a:pP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7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101	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0000	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0101	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75" dirty="0">
                <a:latin typeface="Times New Roman"/>
                <a:cs typeface="Times New Roman"/>
              </a:rPr>
              <a:t>1</a:t>
            </a:r>
            <a:r>
              <a:rPr sz="2000" spc="-8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28 </a:t>
            </a:r>
            <a:r>
              <a:rPr sz="2000" spc="-5" dirty="0">
                <a:latin typeface="Times New Roman"/>
                <a:cs typeface="Times New Roman"/>
              </a:rPr>
              <a:t>rightmost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</a:p>
          <a:p>
            <a:pPr marL="2242185">
              <a:lnSpc>
                <a:spcPct val="100000"/>
              </a:lnSpc>
              <a:spcBef>
                <a:spcPts val="480"/>
              </a:spcBef>
              <a:buNone/>
            </a:pPr>
            <a:r>
              <a:rPr sz="2000" spc="-15" dirty="0">
                <a:latin typeface="Times New Roman"/>
                <a:cs typeface="Times New Roman"/>
              </a:rPr>
              <a:t>11001101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00010000</a:t>
            </a:r>
            <a:r>
              <a:rPr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00100101</a:t>
            </a:r>
            <a:r>
              <a:rPr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00101111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242185">
              <a:lnSpc>
                <a:spcPct val="100000"/>
              </a:lnSpc>
              <a:spcBef>
                <a:spcPts val="480"/>
              </a:spcBef>
              <a:buNone/>
            </a:pPr>
            <a:r>
              <a:rPr sz="2000" spc="5" dirty="0" smtClean="0">
                <a:latin typeface="Times New Roman"/>
                <a:cs typeface="Times New Roman"/>
              </a:rPr>
              <a:t>or </a:t>
            </a:r>
            <a:r>
              <a:rPr sz="2000" spc="10" dirty="0" smtClean="0">
                <a:latin typeface="Times New Roman"/>
                <a:cs typeface="Times New Roman"/>
              </a:rPr>
              <a:t> </a:t>
            </a:r>
            <a:endParaRPr lang="en-US" sz="2000" spc="10" dirty="0" smtClean="0">
              <a:latin typeface="Times New Roman"/>
              <a:cs typeface="Times New Roman"/>
            </a:endParaRPr>
          </a:p>
          <a:p>
            <a:pPr marL="2242185">
              <a:lnSpc>
                <a:spcPct val="100000"/>
              </a:lnSpc>
              <a:spcBef>
                <a:spcPts val="480"/>
              </a:spcBef>
              <a:buNone/>
            </a:pPr>
            <a:r>
              <a:rPr sz="2000" spc="5" dirty="0" smtClean="0">
                <a:latin typeface="Times New Roman"/>
                <a:cs typeface="Times New Roman"/>
              </a:rPr>
              <a:t>205</a:t>
            </a:r>
            <a:r>
              <a:rPr sz="2000" dirty="0" smtClean="0">
                <a:latin typeface="Times New Roman"/>
                <a:cs typeface="Times New Roman"/>
              </a:rPr>
              <a:t>.</a:t>
            </a:r>
            <a:r>
              <a:rPr sz="2000" spc="5" dirty="0" smtClean="0">
                <a:latin typeface="Times New Roman"/>
                <a:cs typeface="Times New Roman"/>
              </a:rPr>
              <a:t>1</a:t>
            </a:r>
            <a:r>
              <a:rPr sz="2000" spc="-10" dirty="0" smtClean="0">
                <a:latin typeface="Times New Roman"/>
                <a:cs typeface="Times New Roman"/>
              </a:rPr>
              <a:t>6</a:t>
            </a:r>
            <a:r>
              <a:rPr sz="2000" dirty="0" smtClean="0">
                <a:latin typeface="Times New Roman"/>
                <a:cs typeface="Times New Roman"/>
              </a:rPr>
              <a:t>.</a:t>
            </a:r>
            <a:r>
              <a:rPr sz="2000" spc="-10" dirty="0" smtClean="0">
                <a:latin typeface="Times New Roman"/>
                <a:cs typeface="Times New Roman"/>
              </a:rPr>
              <a:t>3</a:t>
            </a:r>
            <a:r>
              <a:rPr sz="2000" spc="5" dirty="0" smtClean="0">
                <a:latin typeface="Times New Roman"/>
                <a:cs typeface="Times New Roman"/>
              </a:rPr>
              <a:t>7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r>
              <a:rPr sz="2000" spc="5" dirty="0" smtClean="0">
                <a:latin typeface="Times New Roman"/>
                <a:cs typeface="Times New Roman"/>
              </a:rPr>
              <a:t>47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Times New Roman"/>
                <a:cs typeface="Times New Roman"/>
              </a:rPr>
              <a:t>Eg:</a:t>
            </a:r>
            <a:endParaRPr sz="2600" dirty="0">
              <a:latin typeface="Times New Roman"/>
              <a:cs typeface="Times New Roman"/>
            </a:endParaRPr>
          </a:p>
          <a:p>
            <a:pPr marL="50800" marR="2098675">
              <a:lnSpc>
                <a:spcPct val="240000"/>
              </a:lnSpc>
              <a:spcBef>
                <a:spcPts val="305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</a:t>
            </a:r>
          </a:p>
          <a:p>
            <a:pPr marL="3295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28,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2</a:t>
            </a:r>
            <a:r>
              <a:rPr sz="1950" spc="22" baseline="25641" dirty="0">
                <a:latin typeface="Times New Roman"/>
                <a:cs typeface="Times New Roman"/>
              </a:rPr>
              <a:t>32−28</a:t>
            </a:r>
            <a:r>
              <a:rPr sz="1950" spc="19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304800" y="533400"/>
            <a:ext cx="8229600" cy="289694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Routing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 f</a:t>
            </a:r>
            <a:r>
              <a:rPr sz="2000" dirty="0" smtClean="0">
                <a:latin typeface="Times New Roman"/>
                <a:cs typeface="Times New Roman"/>
              </a:rPr>
              <a:t>orwarding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h</a:t>
            </a:r>
            <a:r>
              <a:rPr sz="2000" dirty="0" smtClean="0">
                <a:latin typeface="Times New Roman"/>
                <a:cs typeface="Times New Roman"/>
              </a:rPr>
              <a:t>ost</a:t>
            </a:r>
            <a:r>
              <a:rPr sz="2000" spc="-1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</a:t>
            </a:r>
            <a:r>
              <a:rPr sz="2000" dirty="0" smtClean="0">
                <a:latin typeface="Times New Roman"/>
                <a:cs typeface="Times New Roman"/>
              </a:rPr>
              <a:t>ost</a:t>
            </a:r>
            <a:r>
              <a:rPr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sz="2000" spc="-5" dirty="0" smtClean="0">
                <a:latin typeface="Times New Roman"/>
                <a:cs typeface="Times New Roman"/>
              </a:rPr>
              <a:t>elivery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Addressing)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latin typeface="Times New Roman"/>
                <a:cs typeface="Times New Roman"/>
              </a:rPr>
              <a:t>transport </a:t>
            </a:r>
            <a:r>
              <a:rPr sz="2000" dirty="0">
                <a:latin typeface="Times New Roman"/>
                <a:cs typeface="Times New Roman"/>
              </a:rPr>
              <a:t>segment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receiving </a:t>
            </a:r>
            <a:r>
              <a:rPr sz="2000" dirty="0">
                <a:latin typeface="Times New Roman"/>
                <a:cs typeface="Times New Roman"/>
              </a:rPr>
              <a:t>host</a:t>
            </a: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sending </a:t>
            </a:r>
            <a:r>
              <a:rPr sz="2000" spc="-5" dirty="0">
                <a:latin typeface="Times New Roman"/>
                <a:cs typeface="Times New Roman"/>
              </a:rPr>
              <a:t>side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encapsulates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datagrams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receiving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side,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delivers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transport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protocols 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host,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router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latin typeface="Times New Roman"/>
                <a:cs typeface="Times New Roman"/>
              </a:rPr>
              <a:t>router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examines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 IP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datagrams passing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04800" y="4053989"/>
            <a:ext cx="82296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6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b="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400" b="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0000"/>
                </a:solidFill>
                <a:latin typeface="Times New Roman"/>
                <a:cs typeface="Times New Roman"/>
              </a:rPr>
              <a:t>network-layer</a:t>
            </a:r>
            <a:r>
              <a:rPr sz="2400" b="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0000"/>
                </a:solidFill>
                <a:latin typeface="Times New Roman"/>
                <a:cs typeface="Times New Roman"/>
              </a:rPr>
              <a:t>functions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57200" y="4648200"/>
            <a:ext cx="8229600" cy="75405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marR="0" lvl="0" indent="-2794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1465" algn="l"/>
                <a:tab pos="292100" algn="l"/>
              </a:tabLst>
              <a:defRPr/>
            </a:pPr>
            <a:r>
              <a:rPr lang="en-I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orwarding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lang="en-IN" sz="20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move</a:t>
            </a:r>
            <a:r>
              <a:rPr kumimoji="0" lang="en-IN" sz="20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packets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-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router's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input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appropriate</a:t>
            </a:r>
            <a:r>
              <a:rPr kumimoji="0" lang="en-IN" sz="2000" b="0" i="0" u="none" strike="noStrike" kern="1200" cap="none" spc="-3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router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</a:p>
          <a:p>
            <a:pPr marL="291465" marR="0" lvl="0" indent="-2794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1465" algn="l"/>
                <a:tab pos="292100" algn="l"/>
              </a:tabLst>
              <a:defRPr/>
            </a:pPr>
            <a:r>
              <a:rPr lang="en-I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outing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lang="en-IN" sz="2000" b="0" i="0" u="none" strike="noStrike" kern="1200" cap="none" spc="-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</a:t>
            </a:r>
            <a:r>
              <a:rPr kumimoji="0" lang="en-IN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route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taken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packets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source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destination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334884"/>
            <a:ext cx="8229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v4</a:t>
            </a:r>
            <a:r>
              <a:rPr sz="2800" b="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sz="2800" b="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ress</a:t>
            </a:r>
            <a:r>
              <a:rPr sz="2800" b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990600"/>
            <a:ext cx="822960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32-bit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Octet</a:t>
            </a:r>
            <a:r>
              <a:rPr sz="2000" spc="-5" dirty="0" smtClean="0">
                <a:latin typeface="Times New Roman"/>
                <a:cs typeface="Times New Roman"/>
              </a:rPr>
              <a:t>)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762000" y="1543100"/>
            <a:ext cx="7708900" cy="4095700"/>
            <a:chOff x="762000" y="1543100"/>
            <a:chExt cx="7708900" cy="3091180"/>
          </a:xfrm>
        </p:grpSpPr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543100"/>
              <a:ext cx="7708900" cy="1065606"/>
            </a:xfrm>
            <a:prstGeom prst="rect">
              <a:avLst/>
            </a:prstGeom>
          </p:spPr>
        </p:pic>
        <p:pic>
          <p:nvPicPr>
            <p:cNvPr id="8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2857487"/>
              <a:ext cx="5943600" cy="1729486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7292847" y="4376051"/>
              <a:ext cx="175260" cy="253365"/>
            </a:xfrm>
            <a:custGeom>
              <a:avLst/>
              <a:gdLst/>
              <a:ahLst/>
              <a:cxnLst/>
              <a:rect l="l" t="t" r="r" b="b"/>
              <a:pathLst>
                <a:path w="175259" h="253364">
                  <a:moveTo>
                    <a:pt x="174815" y="0"/>
                  </a:moveTo>
                  <a:lnTo>
                    <a:pt x="0" y="0"/>
                  </a:lnTo>
                  <a:lnTo>
                    <a:pt x="0" y="253098"/>
                  </a:lnTo>
                  <a:lnTo>
                    <a:pt x="174815" y="253098"/>
                  </a:lnTo>
                  <a:lnTo>
                    <a:pt x="174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7292847" y="4376051"/>
              <a:ext cx="175260" cy="253365"/>
            </a:xfrm>
            <a:custGeom>
              <a:avLst/>
              <a:gdLst/>
              <a:ahLst/>
              <a:cxnLst/>
              <a:rect l="l" t="t" r="r" b="b"/>
              <a:pathLst>
                <a:path w="175259" h="253364">
                  <a:moveTo>
                    <a:pt x="0" y="253098"/>
                  </a:moveTo>
                  <a:lnTo>
                    <a:pt x="174815" y="253098"/>
                  </a:lnTo>
                  <a:lnTo>
                    <a:pt x="174815" y="0"/>
                  </a:lnTo>
                  <a:lnTo>
                    <a:pt x="0" y="0"/>
                  </a:lnTo>
                  <a:lnTo>
                    <a:pt x="0" y="25309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Binary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to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DDN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conversion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915400" cy="129540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381000" y="3429000"/>
            <a:ext cx="8382000" cy="253787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Eg:</a:t>
            </a:r>
          </a:p>
          <a:p>
            <a:pPr marL="384175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following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 addresses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binary</a:t>
            </a:r>
            <a:r>
              <a:rPr sz="2000" spc="-5" dirty="0">
                <a:latin typeface="Times New Roman"/>
                <a:cs typeface="Times New Roman"/>
              </a:rPr>
              <a:t> notation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dotted-decimal notation</a:t>
            </a:r>
            <a:endParaRPr sz="2000" dirty="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409"/>
              </a:spcBef>
            </a:pPr>
            <a:r>
              <a:rPr sz="2000" spc="405" dirty="0" smtClean="0">
                <a:latin typeface="Arial MT"/>
                <a:cs typeface="Arial MT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10000001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00001011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00001011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11101111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latin typeface="Times New Roman"/>
                <a:cs typeface="Times New Roman"/>
              </a:rPr>
              <a:t>Solution</a:t>
            </a:r>
          </a:p>
          <a:p>
            <a:pPr marL="384175">
              <a:lnSpc>
                <a:spcPct val="100000"/>
              </a:lnSpc>
              <a:spcBef>
                <a:spcPts val="420"/>
              </a:spcBef>
            </a:pPr>
            <a:r>
              <a:rPr sz="2000" spc="360" dirty="0" smtClean="0">
                <a:latin typeface="Arial MT"/>
                <a:cs typeface="Arial MT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129.11.11.239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381000" y="381000"/>
            <a:ext cx="8229600" cy="165558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dirty="0" err="1">
                <a:latin typeface="Times New Roman"/>
                <a:cs typeface="Times New Roman"/>
              </a:rPr>
              <a:t>Eg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Arial MT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Change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following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IPv4 addresses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dotted-decimal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notation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binary </a:t>
            </a:r>
            <a:r>
              <a:rPr sz="1800" spc="-5" dirty="0">
                <a:latin typeface="Times New Roman"/>
                <a:cs typeface="Times New Roman"/>
              </a:rPr>
              <a:t>notation</a:t>
            </a:r>
            <a:endParaRPr sz="1800" dirty="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409"/>
              </a:spcBef>
              <a:buNone/>
            </a:pPr>
            <a:r>
              <a:rPr lang="en-US" sz="1800" dirty="0" smtClean="0">
                <a:latin typeface="Arial MT"/>
                <a:cs typeface="Times New Roman"/>
              </a:rPr>
              <a:t> </a:t>
            </a:r>
            <a:r>
              <a:rPr lang="en-US" sz="1800" dirty="0" smtClean="0">
                <a:latin typeface="Arial MT"/>
                <a:cs typeface="Times New Roman"/>
              </a:rPr>
              <a:t>    </a:t>
            </a:r>
            <a:r>
              <a:rPr sz="1800" spc="-10" dirty="0" smtClean="0">
                <a:latin typeface="Times New Roman"/>
                <a:cs typeface="Times New Roman"/>
              </a:rPr>
              <a:t>111.56.45.78</a:t>
            </a:r>
            <a:endParaRPr sz="16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116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600" dirty="0">
                <a:latin typeface="Times New Roman"/>
                <a:cs typeface="Times New Roman"/>
              </a:rPr>
              <a:t>Solution</a:t>
            </a:r>
          </a:p>
          <a:p>
            <a:pPr marL="384175">
              <a:lnSpc>
                <a:spcPct val="100000"/>
              </a:lnSpc>
              <a:spcBef>
                <a:spcPts val="420"/>
              </a:spcBef>
              <a:buNone/>
            </a:pPr>
            <a:r>
              <a:rPr lang="en-US" sz="1600" dirty="0" smtClean="0">
                <a:latin typeface="Arial MT"/>
                <a:cs typeface="Times New Roman"/>
              </a:rPr>
              <a:t> </a:t>
            </a:r>
            <a:r>
              <a:rPr lang="en-US" sz="1600" dirty="0" smtClean="0">
                <a:latin typeface="Arial MT"/>
                <a:cs typeface="Times New Roman"/>
              </a:rPr>
              <a:t> </a:t>
            </a:r>
            <a:r>
              <a:rPr sz="1600" spc="-30" dirty="0" smtClean="0">
                <a:latin typeface="Times New Roman"/>
                <a:cs typeface="Times New Roman"/>
              </a:rPr>
              <a:t>01101111</a:t>
            </a:r>
            <a:r>
              <a:rPr sz="1600" spc="10" dirty="0" smtClean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00111000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00101101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01001110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33400" y="2514600"/>
            <a:ext cx="6705600" cy="35766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dirty="0">
                <a:latin typeface="Times New Roman"/>
                <a:cs typeface="Times New Roman"/>
              </a:rPr>
              <a:t>Eg:</a:t>
            </a:r>
          </a:p>
          <a:p>
            <a:pPr marL="615950" lvl="1" indent="-23241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616585" algn="l"/>
              </a:tabLst>
            </a:pPr>
            <a:r>
              <a:rPr spc="-5" dirty="0">
                <a:latin typeface="Times New Roman"/>
                <a:cs typeface="Times New Roman"/>
              </a:rPr>
              <a:t>Find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error, </a:t>
            </a:r>
            <a:r>
              <a:rPr spc="-5" dirty="0">
                <a:latin typeface="Times New Roman"/>
                <a:cs typeface="Times New Roman"/>
              </a:rPr>
              <a:t>if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any,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following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IPv4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addresses</a:t>
            </a:r>
          </a:p>
          <a:p>
            <a:pPr marL="384175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spc="380" dirty="0">
                <a:latin typeface="Arial MT"/>
                <a:cs typeface="Arial MT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111.56.045.78</a:t>
            </a:r>
            <a:endParaRPr dirty="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spc="365" dirty="0">
                <a:latin typeface="Arial MT"/>
                <a:cs typeface="Arial MT"/>
              </a:rPr>
              <a:t> </a:t>
            </a:r>
            <a:r>
              <a:rPr dirty="0">
                <a:latin typeface="Times New Roman"/>
                <a:cs typeface="Times New Roman"/>
              </a:rPr>
              <a:t>b.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221.34.7.8.20</a:t>
            </a:r>
          </a:p>
          <a:p>
            <a:pPr marL="384175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spc="370" dirty="0">
                <a:latin typeface="Arial MT"/>
                <a:cs typeface="Arial MT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c.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75.45.301.14</a:t>
            </a:r>
          </a:p>
          <a:p>
            <a:pPr marL="384175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spc="385" dirty="0">
                <a:latin typeface="Arial MT"/>
                <a:cs typeface="Arial MT"/>
              </a:rPr>
              <a:t> </a:t>
            </a:r>
            <a:r>
              <a:rPr dirty="0">
                <a:latin typeface="Times New Roman"/>
                <a:cs typeface="Times New Roman"/>
              </a:rPr>
              <a:t>d.</a:t>
            </a:r>
            <a:r>
              <a:rPr spc="-10" dirty="0">
                <a:latin typeface="Times New Roman"/>
                <a:cs typeface="Times New Roman"/>
              </a:rPr>
              <a:t> 11100010.23.14.67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dirty="0">
                <a:latin typeface="Times New Roman"/>
                <a:cs typeface="Times New Roman"/>
              </a:rPr>
              <a:t>Solution</a:t>
            </a:r>
          </a:p>
          <a:p>
            <a:pPr marL="615950" lvl="1" indent="-232410">
              <a:lnSpc>
                <a:spcPct val="100000"/>
              </a:lnSpc>
              <a:spcBef>
                <a:spcPts val="219"/>
              </a:spcBef>
              <a:buFont typeface="Arial MT"/>
              <a:buChar char="–"/>
              <a:tabLst>
                <a:tab pos="616585" algn="l"/>
              </a:tabLst>
            </a:pPr>
            <a:r>
              <a:rPr spc="-5" dirty="0">
                <a:latin typeface="Times New Roman"/>
                <a:cs typeface="Times New Roman"/>
              </a:rPr>
              <a:t>a.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There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should be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leading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zeroes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(045)</a:t>
            </a:r>
          </a:p>
          <a:p>
            <a:pPr marL="615950" lvl="1" indent="-23241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616585" algn="l"/>
              </a:tabLst>
            </a:pPr>
            <a:r>
              <a:rPr dirty="0">
                <a:latin typeface="Times New Roman"/>
                <a:cs typeface="Times New Roman"/>
              </a:rPr>
              <a:t>b.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We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bytes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IPv4 address</a:t>
            </a: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pc="-5" dirty="0">
                <a:latin typeface="Times New Roman"/>
                <a:cs typeface="Times New Roman"/>
              </a:rPr>
              <a:t>c.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byte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should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less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than 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equal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dirty="0">
                <a:latin typeface="Times New Roman"/>
                <a:cs typeface="Times New Roman"/>
              </a:rPr>
              <a:t> 255</a:t>
            </a: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pc="-5" dirty="0">
                <a:latin typeface="Times New Roman"/>
                <a:cs typeface="Times New Roman"/>
              </a:rPr>
              <a:t>d.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mixture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binary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notation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dotted-decimal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notation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3877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IPv4</a:t>
            </a:r>
            <a:r>
              <a:rPr sz="2600" b="0" spc="-1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</a:t>
            </a:r>
            <a:r>
              <a:rPr sz="2600" b="0" spc="5" dirty="0">
                <a:latin typeface="Times New Roman"/>
                <a:cs typeface="Times New Roman"/>
              </a:rPr>
              <a:t>d</a:t>
            </a:r>
            <a:r>
              <a:rPr sz="2600" b="0" dirty="0">
                <a:latin typeface="Times New Roman"/>
                <a:cs typeface="Times New Roman"/>
              </a:rPr>
              <a:t>dres</a:t>
            </a:r>
            <a:r>
              <a:rPr sz="2600" b="0" spc="-15" dirty="0">
                <a:latin typeface="Times New Roman"/>
                <a:cs typeface="Times New Roman"/>
              </a:rPr>
              <a:t>s</a:t>
            </a:r>
            <a:r>
              <a:rPr sz="2600" b="0" dirty="0">
                <a:latin typeface="Times New Roman"/>
                <a:cs typeface="Times New Roman"/>
              </a:rPr>
              <a:t>ing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Cla</a:t>
            </a:r>
            <a:r>
              <a:rPr sz="2600" b="0" spc="-15" dirty="0">
                <a:latin typeface="Times New Roman"/>
                <a:cs typeface="Times New Roman"/>
              </a:rPr>
              <a:t>s</a:t>
            </a:r>
            <a:r>
              <a:rPr sz="2600" b="0" dirty="0">
                <a:latin typeface="Times New Roman"/>
                <a:cs typeface="Times New Roman"/>
              </a:rPr>
              <a:t>s</a:t>
            </a:r>
            <a:r>
              <a:rPr sz="2600" b="0" spc="-10" dirty="0">
                <a:latin typeface="Times New Roman"/>
                <a:cs typeface="Times New Roman"/>
              </a:rPr>
              <a:t>i</a:t>
            </a:r>
            <a:r>
              <a:rPr sz="2600" b="0" dirty="0">
                <a:latin typeface="Times New Roman"/>
                <a:cs typeface="Times New Roman"/>
              </a:rPr>
              <a:t>fi</a:t>
            </a:r>
            <a:r>
              <a:rPr sz="2600" b="0" spc="-15" dirty="0">
                <a:latin typeface="Times New Roman"/>
                <a:cs typeface="Times New Roman"/>
              </a:rPr>
              <a:t>c</a:t>
            </a:r>
            <a:r>
              <a:rPr sz="2600" b="0" dirty="0">
                <a:latin typeface="Times New Roman"/>
                <a:cs typeface="Times New Roman"/>
              </a:rPr>
              <a:t>a</a:t>
            </a:r>
            <a:r>
              <a:rPr sz="2600" b="0" spc="-10" dirty="0">
                <a:latin typeface="Times New Roman"/>
                <a:cs typeface="Times New Roman"/>
              </a:rPr>
              <a:t>t</a:t>
            </a:r>
            <a:r>
              <a:rPr sz="2600" b="0" dirty="0">
                <a:latin typeface="Times New Roman"/>
                <a:cs typeface="Times New Roman"/>
              </a:rPr>
              <a:t>ion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110158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IPv4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classified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 ways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Cla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ul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Cla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590800"/>
            <a:ext cx="6396609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7200" y="3877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Classful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addressing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classful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addressing,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five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classes: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36" y="2015768"/>
            <a:ext cx="8663178" cy="3242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ph idx="1"/>
          </p:nvPr>
        </p:nvGraphicFramePr>
        <p:xfrm>
          <a:off x="408309" y="1143000"/>
          <a:ext cx="8430891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956310"/>
                <a:gridCol w="1031240"/>
                <a:gridCol w="847089"/>
                <a:gridCol w="927100"/>
                <a:gridCol w="975360"/>
                <a:gridCol w="859789"/>
                <a:gridCol w="1146809"/>
                <a:gridCol w="788034"/>
              </a:tblGrid>
              <a:tr h="658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Binary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DDN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3360" marR="197485" indent="1143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1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orks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5104" marR="154940" indent="8382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ault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</a:tr>
              <a:tr h="518702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(2^31)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0-127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2^7=128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2^24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255.0.0.0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/8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883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(2^30)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128-191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2^14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2^16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255.255.0.0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/16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5046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(2^29)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192-223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2^21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2^8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/24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88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(2^28)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224-239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883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(2^28)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1111</a:t>
                      </a: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240-255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07340" y="210438"/>
            <a:ext cx="26041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Classful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addressing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85800" y="5257800"/>
            <a:ext cx="4430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CIDR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Interdomain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Notation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DDN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Dotted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Decimal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370434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dirty="0" err="1" smtClean="0">
                <a:latin typeface="Times New Roman"/>
                <a:cs typeface="Times New Roman"/>
              </a:rPr>
              <a:t>Eg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</a:p>
          <a:p>
            <a:pPr marL="615950" lvl="1" indent="-23241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spc="-5" dirty="0" smtClean="0">
                <a:latin typeface="Times New Roman"/>
                <a:cs typeface="Times New Roman"/>
              </a:rPr>
              <a:t>Find </a:t>
            </a:r>
            <a:r>
              <a:rPr sz="1800" dirty="0" smtClean="0">
                <a:latin typeface="Times New Roman"/>
                <a:cs typeface="Times New Roman"/>
              </a:rPr>
              <a:t>the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class</a:t>
            </a:r>
            <a:r>
              <a:rPr sz="1800" spc="-10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of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each</a:t>
            </a:r>
            <a:r>
              <a:rPr sz="1800" spc="-30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address</a:t>
            </a:r>
          </a:p>
          <a:p>
            <a:pPr marL="384175">
              <a:lnSpc>
                <a:spcPct val="100000"/>
              </a:lnSpc>
              <a:spcBef>
                <a:spcPts val="204"/>
              </a:spcBef>
              <a:buNone/>
              <a:tabLst>
                <a:tab pos="926465" algn="l"/>
              </a:tabLst>
            </a:pPr>
            <a:r>
              <a:rPr lang="en-US" sz="1800" dirty="0" smtClean="0">
                <a:latin typeface="Arial MT"/>
                <a:cs typeface="Arial MT"/>
              </a:rPr>
              <a:t>       </a:t>
            </a:r>
            <a:r>
              <a:rPr sz="1800" dirty="0" smtClean="0">
                <a:latin typeface="Arial MT"/>
                <a:cs typeface="Arial MT"/>
              </a:rPr>
              <a:t>–</a:t>
            </a:r>
            <a:r>
              <a:rPr sz="1800" spc="400" dirty="0" smtClean="0">
                <a:latin typeface="Arial MT"/>
                <a:cs typeface="Arial MT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a.	00000001</a:t>
            </a:r>
            <a:r>
              <a:rPr sz="1800" spc="-10" dirty="0">
                <a:latin typeface="Times New Roman"/>
                <a:cs typeface="Times New Roman"/>
              </a:rPr>
              <a:t> 00001011 00001011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0" dirty="0" smtClean="0">
                <a:latin typeface="Times New Roman"/>
                <a:cs typeface="Times New Roman"/>
              </a:rPr>
              <a:t>11101111</a:t>
            </a:r>
            <a:endParaRPr sz="1800" dirty="0" smtClean="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204"/>
              </a:spcBef>
              <a:buNone/>
              <a:tabLst>
                <a:tab pos="938530" algn="l"/>
              </a:tabLst>
            </a:pPr>
            <a:r>
              <a:rPr lang="en-US" sz="1800" dirty="0" smtClean="0">
                <a:latin typeface="Arial MT"/>
                <a:cs typeface="Arial MT"/>
              </a:rPr>
              <a:t>       </a:t>
            </a:r>
            <a:r>
              <a:rPr sz="1800" dirty="0" smtClean="0">
                <a:latin typeface="Arial MT"/>
                <a:cs typeface="Arial MT"/>
              </a:rPr>
              <a:t>–</a:t>
            </a:r>
            <a:r>
              <a:rPr sz="1800" spc="40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b.	</a:t>
            </a:r>
            <a:r>
              <a:rPr sz="1800" spc="-10" dirty="0" smtClean="0">
                <a:latin typeface="Times New Roman"/>
                <a:cs typeface="Times New Roman"/>
              </a:rPr>
              <a:t>11000001 10000011 </a:t>
            </a:r>
            <a:r>
              <a:rPr sz="1800" spc="-15" dirty="0" smtClean="0">
                <a:latin typeface="Times New Roman"/>
                <a:cs typeface="Times New Roman"/>
              </a:rPr>
              <a:t>00011011 </a:t>
            </a:r>
            <a:r>
              <a:rPr sz="1800" spc="-55" dirty="0" smtClean="0">
                <a:latin typeface="Times New Roman"/>
                <a:cs typeface="Times New Roman"/>
              </a:rPr>
              <a:t>11111111</a:t>
            </a:r>
            <a:endParaRPr sz="1800" dirty="0" smtClean="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204"/>
              </a:spcBef>
              <a:buNone/>
              <a:tabLst>
                <a:tab pos="926465" algn="l"/>
              </a:tabLst>
            </a:pPr>
            <a:r>
              <a:rPr lang="en-US" sz="1800" dirty="0" smtClean="0">
                <a:latin typeface="Arial MT"/>
                <a:cs typeface="Arial MT"/>
              </a:rPr>
              <a:t>       </a:t>
            </a:r>
            <a:r>
              <a:rPr sz="1800" dirty="0" smtClean="0">
                <a:latin typeface="Arial MT"/>
                <a:cs typeface="Arial MT"/>
              </a:rPr>
              <a:t>–</a:t>
            </a:r>
            <a:r>
              <a:rPr sz="1800" spc="400" dirty="0" smtClean="0">
                <a:latin typeface="Arial MT"/>
                <a:cs typeface="Arial MT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c.	14.23.120.8</a:t>
            </a:r>
          </a:p>
          <a:p>
            <a:pPr marL="384175">
              <a:lnSpc>
                <a:spcPct val="100000"/>
              </a:lnSpc>
              <a:spcBef>
                <a:spcPts val="204"/>
              </a:spcBef>
              <a:buNone/>
              <a:tabLst>
                <a:tab pos="939165" algn="l"/>
              </a:tabLst>
            </a:pPr>
            <a:r>
              <a:rPr lang="en-US" sz="1800" dirty="0" smtClean="0">
                <a:latin typeface="Arial MT"/>
                <a:cs typeface="Arial MT"/>
              </a:rPr>
              <a:t>       </a:t>
            </a:r>
            <a:r>
              <a:rPr sz="1800" dirty="0" smtClean="0">
                <a:latin typeface="Arial MT"/>
                <a:cs typeface="Arial MT"/>
              </a:rPr>
              <a:t>–</a:t>
            </a:r>
            <a:r>
              <a:rPr sz="1800" spc="400" dirty="0" smtClean="0">
                <a:latin typeface="Arial MT"/>
                <a:cs typeface="Arial MT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d.	</a:t>
            </a:r>
            <a:r>
              <a:rPr sz="1800" spc="-10" dirty="0">
                <a:latin typeface="Times New Roman"/>
                <a:cs typeface="Times New Roman"/>
              </a:rPr>
              <a:t>252.5.15.111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dirty="0">
                <a:latin typeface="Times New Roman"/>
                <a:cs typeface="Times New Roman"/>
              </a:rPr>
              <a:t>Solution</a:t>
            </a:r>
          </a:p>
          <a:p>
            <a:pPr marL="615950" lvl="1" indent="-232410">
              <a:lnSpc>
                <a:spcPct val="100000"/>
              </a:lnSpc>
              <a:spcBef>
                <a:spcPts val="219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>
                <a:latin typeface="Times New Roman"/>
                <a:cs typeface="Times New Roman"/>
              </a:rPr>
              <a:t>a.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s 0.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s a c</a:t>
            </a:r>
            <a:r>
              <a:rPr sz="1800" spc="-1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ass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</a:t>
            </a:r>
          </a:p>
          <a:p>
            <a:pPr marL="615950" lvl="1" indent="-23241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>
                <a:latin typeface="Times New Roman"/>
                <a:cs typeface="Times New Roman"/>
              </a:rPr>
              <a:t>b.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1;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third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0.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5" dirty="0">
                <a:latin typeface="Times New Roman"/>
                <a:cs typeface="Times New Roman"/>
              </a:rPr>
              <a:t>class </a:t>
            </a:r>
            <a:r>
              <a:rPr sz="1800" dirty="0">
                <a:latin typeface="Times New Roman"/>
                <a:cs typeface="Times New Roman"/>
              </a:rPr>
              <a:t>C address</a:t>
            </a: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>
                <a:latin typeface="Times New Roman"/>
                <a:cs typeface="Times New Roman"/>
              </a:rPr>
              <a:t>c.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14;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800" dirty="0" smtClean="0">
                <a:latin typeface="Times New Roman"/>
                <a:cs typeface="Times New Roman"/>
              </a:rPr>
              <a:t>d.</a:t>
            </a:r>
            <a:r>
              <a:rPr sz="1800" spc="-45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The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first</a:t>
            </a:r>
            <a:r>
              <a:rPr sz="1800" spc="10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byte</a:t>
            </a:r>
            <a:r>
              <a:rPr sz="1800" spc="-1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is</a:t>
            </a:r>
            <a:r>
              <a:rPr sz="1800" dirty="0" smtClean="0">
                <a:latin typeface="Times New Roman"/>
                <a:cs typeface="Times New Roman"/>
              </a:rPr>
              <a:t> 252;</a:t>
            </a:r>
            <a:r>
              <a:rPr sz="1800" spc="-5" dirty="0" smtClean="0">
                <a:latin typeface="Times New Roman"/>
                <a:cs typeface="Times New Roman"/>
              </a:rPr>
              <a:t> the</a:t>
            </a:r>
            <a:r>
              <a:rPr sz="1800" spc="-15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class</a:t>
            </a:r>
            <a:r>
              <a:rPr sz="1800" dirty="0" smtClean="0">
                <a:latin typeface="Times New Roman"/>
                <a:cs typeface="Times New Roman"/>
              </a:rPr>
              <a:t> is</a:t>
            </a:r>
            <a:r>
              <a:rPr sz="1800" spc="10" dirty="0" smtClean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740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Function of network layer (IP address)</vt:lpstr>
      <vt:lpstr>Two key network-layer functions</vt:lpstr>
      <vt:lpstr>IPv4 Addressing</vt:lpstr>
      <vt:lpstr>Binary to DDN conversion</vt:lpstr>
      <vt:lpstr>Slide 5</vt:lpstr>
      <vt:lpstr>IPv4 Addressing Classification</vt:lpstr>
      <vt:lpstr>Classful addressing</vt:lpstr>
      <vt:lpstr>Classful addressing</vt:lpstr>
      <vt:lpstr>Slide 9</vt:lpstr>
      <vt:lpstr>Slide 10</vt:lpstr>
      <vt:lpstr>Use of IPv4 Address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of network layer</dc:title>
  <dc:creator>dipak kumar</dc:creator>
  <cp:lastModifiedBy>dipak kumar</cp:lastModifiedBy>
  <cp:revision>62</cp:revision>
  <dcterms:created xsi:type="dcterms:W3CDTF">2023-03-18T08:42:35Z</dcterms:created>
  <dcterms:modified xsi:type="dcterms:W3CDTF">2023-03-19T16:43:48Z</dcterms:modified>
</cp:coreProperties>
</file>