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FAA5-CC67-410F-86B4-2984A5EED5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9EE4-6DFF-40AC-8A91-77DF5DE83C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Fragmentations </a:t>
            </a:r>
            <a:endParaRPr lang="en-US" dirty="0"/>
          </a:p>
        </p:txBody>
      </p:sp>
      <p:sp>
        <p:nvSpPr>
          <p:cNvPr id="10" name="object 2"/>
          <p:cNvSpPr txBox="1"/>
          <p:nvPr/>
        </p:nvSpPr>
        <p:spPr>
          <a:xfrm>
            <a:off x="307340" y="1011783"/>
            <a:ext cx="8530590" cy="3547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arrived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shown:</a:t>
            </a:r>
            <a:endParaRPr sz="2000" dirty="0">
              <a:latin typeface="Times New Roman"/>
              <a:cs typeface="Times New Roman"/>
            </a:endParaRPr>
          </a:p>
          <a:p>
            <a:pPr marL="37287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01000010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discards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Why?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marR="5080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1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error </a:t>
            </a:r>
            <a:r>
              <a:rPr sz="2000" spc="-10" dirty="0">
                <a:latin typeface="Times New Roman"/>
                <a:cs typeface="Times New Roman"/>
              </a:rPr>
              <a:t>in this </a:t>
            </a:r>
            <a:r>
              <a:rPr sz="2000" dirty="0">
                <a:latin typeface="Times New Roman"/>
                <a:cs typeface="Times New Roman"/>
              </a:rPr>
              <a:t>packet. The 4 </a:t>
            </a:r>
            <a:r>
              <a:rPr sz="2000" spc="-10" dirty="0">
                <a:latin typeface="Times New Roman"/>
                <a:cs typeface="Times New Roman"/>
              </a:rPr>
              <a:t>leftmost </a:t>
            </a: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(0100) </a:t>
            </a:r>
            <a:r>
              <a:rPr sz="2000" spc="-5" dirty="0">
                <a:latin typeface="Times New Roman"/>
                <a:cs typeface="Times New Roman"/>
              </a:rPr>
              <a:t>show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version, </a:t>
            </a:r>
            <a:r>
              <a:rPr sz="2000" dirty="0">
                <a:latin typeface="Times New Roman"/>
                <a:cs typeface="Times New Roman"/>
              </a:rPr>
              <a:t> which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correct.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(0010)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show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invalid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header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length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(2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8)</a:t>
            </a: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minimum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20.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endParaRPr sz="2000" dirty="0">
              <a:latin typeface="Times New Roman"/>
              <a:cs typeface="Times New Roman"/>
            </a:endParaRPr>
          </a:p>
          <a:p>
            <a:pPr marL="29146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corrupted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None/>
              <a:tabLst>
                <a:tab pos="291465" algn="l"/>
                <a:tab pos="2921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. </a:t>
            </a:r>
            <a:r>
              <a:rPr sz="2000" dirty="0" smtClean="0">
                <a:latin typeface="Times New Roman"/>
                <a:cs typeface="Times New Roman"/>
              </a:rPr>
              <a:t>In</a:t>
            </a:r>
            <a:r>
              <a:rPr sz="2000" spc="260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IPv4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HLEN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binary.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packet?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HLEN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total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8×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 bytes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10" dirty="0">
                <a:latin typeface="Times New Roman"/>
                <a:cs typeface="Times New Roman"/>
              </a:rPr>
              <a:t> header,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options.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04800" y="3352800"/>
            <a:ext cx="8533130" cy="3157300"/>
          </a:xfrm>
          <a:prstGeom prst="rect">
            <a:avLst/>
          </a:prstGeom>
        </p:spPr>
        <p:txBody>
          <a:bodyPr vert="horz" wrap="square" lIns="0" tIns="73685" rIns="0" bIns="0" rtlCol="0">
            <a:spAutoFit/>
          </a:bodyPr>
          <a:lstStyle/>
          <a:p>
            <a:pPr marL="293370" marR="5715" lvl="0" indent="-2794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293370" algn="l"/>
                <a:tab pos="294005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In</a:t>
            </a:r>
            <a:r>
              <a:rPr kumimoji="0" lang="en-IN" sz="2000" b="0" i="0" u="none" strike="noStrike" kern="1200" cap="none" spc="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IPv4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packet,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IN" sz="2000" b="0" i="0" u="none" strike="noStrike" kern="1200" cap="none" spc="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HLEN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 </a:t>
            </a:r>
            <a:r>
              <a:rPr kumimoji="0" lang="en-IN" sz="2000" b="0" i="0" u="none" strike="noStrike" kern="1200" cap="none" spc="-48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0x0028.</a:t>
            </a:r>
            <a:r>
              <a:rPr kumimoji="0" lang="en-IN" sz="2000" b="0" i="0" u="none" strike="noStrike" kern="1200" cap="none" spc="-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many</a:t>
            </a:r>
            <a:r>
              <a:rPr kumimoji="0" lang="en-IN" sz="20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carried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packet?</a:t>
            </a:r>
          </a:p>
          <a:p>
            <a:pPr marL="1905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604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  <a:p>
            <a:pPr marL="293370" marR="0" lvl="0" indent="-2794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3370" algn="l"/>
                <a:tab pos="294005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10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HLEN</a:t>
            </a:r>
            <a:r>
              <a:rPr kumimoji="0" lang="en-IN" sz="20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IN" sz="2000" b="0" i="0" u="none" strike="noStrike" kern="1200" cap="none" spc="10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5,</a:t>
            </a:r>
            <a:r>
              <a:rPr kumimoji="0" lang="en-IN" sz="20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IN" sz="2000" b="0" i="0" u="none" strike="noStrike" kern="1200" cap="none" spc="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</a:t>
            </a:r>
            <a:r>
              <a:rPr kumimoji="0" lang="en-IN" sz="2000" b="0" i="0" u="none" strike="noStrike" kern="120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</a:t>
            </a:r>
            <a:r>
              <a:rPr kumimoji="0" lang="en-IN" sz="2000" b="0" i="0" u="none" strike="noStrike" kern="1200" cap="none" spc="8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IN" sz="20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IN" sz="2000" b="0" i="0" u="none" strike="noStrike" kern="1200" cap="none" spc="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  <a:r>
              <a:rPr kumimoji="0" lang="en-IN" sz="2000" b="0" i="0" u="none" strike="noStrike" kern="1200" cap="none" spc="10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IN" sz="2000" b="0" i="0" u="none" strike="noStrike" kern="1200" cap="none" spc="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  <a:r>
              <a:rPr kumimoji="0" lang="en-IN" sz="2000" b="0" i="0" u="none" strike="noStrike" kern="120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9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  <a:p>
            <a:pPr marL="29337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options)</a:t>
            </a:r>
          </a:p>
          <a:p>
            <a:pPr marL="293370" marR="0" lvl="0" indent="-2794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3370" algn="l"/>
                <a:tab pos="294005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r>
              <a:rPr kumimoji="0" lang="en-IN" sz="2000" b="0" i="0" u="none" strike="noStrike" kern="1200" cap="none" spc="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bytes,</a:t>
            </a:r>
            <a:r>
              <a:rPr kumimoji="0" lang="en-IN" sz="2000" b="0" i="0" u="none" strike="noStrike" kern="1200" cap="none" spc="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IN" sz="2000" b="0" i="0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carrying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IN" sz="2000" b="0" i="0" u="none" strike="noStrike" kern="1200" cap="none" spc="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  <a:r>
              <a:rPr kumimoji="0" lang="en-IN" sz="2000" b="0" i="0" u="none" strike="noStrike" kern="1200" cap="none" spc="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IN" sz="2000" b="0" i="0" u="none" strike="noStrike" kern="1200" cap="none" spc="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</a:p>
          <a:p>
            <a:pPr marL="29337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(40</a:t>
            </a:r>
            <a:r>
              <a:rPr kumimoji="0" lang="en-IN" sz="2000" b="0" i="0" u="none" strike="noStrike" kern="1200" cap="none" spc="-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IN" sz="2000" b="0" i="0" u="none" strike="noStrike" kern="1200" cap="none" spc="-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20)</a:t>
            </a:r>
            <a:endParaRPr kumimoji="0" lang="en-IN" sz="2000" b="0" i="0" u="none" strike="noStrike" kern="1200" cap="none" spc="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Maximum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transfer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unit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(MTU)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5438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048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Flags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used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fragmentation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848600" cy="551256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31521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Fragmentation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example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352800"/>
            <a:ext cx="8153400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Detailed fragmentation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example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7620000" cy="4454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317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None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arrived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fragment,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middle fragment? </a:t>
            </a:r>
            <a:r>
              <a:rPr sz="2000" dirty="0">
                <a:latin typeface="Times New Roman"/>
                <a:cs typeface="Times New Roman"/>
              </a:rPr>
              <a:t>Do 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fragmented?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marR="635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fragments;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original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fragmented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not.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</a:t>
            </a: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fragmented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considered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317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None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arrived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fragment,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middle fragment? </a:t>
            </a:r>
            <a:r>
              <a:rPr sz="2000" dirty="0">
                <a:latin typeface="Times New Roman"/>
                <a:cs typeface="Times New Roman"/>
              </a:rPr>
              <a:t>Do 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fragmented?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marR="698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least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middle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75" dirty="0">
                <a:latin typeface="Times New Roman"/>
                <a:cs typeface="Times New Roman"/>
              </a:rPr>
              <a:t>We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don‟t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middle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one;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fragmentation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offset)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 packet has </a:t>
            </a:r>
            <a:r>
              <a:rPr sz="2000" spc="-5" dirty="0">
                <a:latin typeface="Times New Roman"/>
                <a:cs typeface="Times New Roman"/>
              </a:rPr>
              <a:t>arrived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which the </a:t>
            </a:r>
            <a:r>
              <a:rPr sz="2000" spc="-10" dirty="0">
                <a:latin typeface="Times New Roman"/>
                <a:cs typeface="Times New Roman"/>
              </a:rPr>
              <a:t>offset </a:t>
            </a:r>
            <a:r>
              <a:rPr sz="2000" spc="-5" dirty="0">
                <a:latin typeface="Times New Roman"/>
                <a:cs typeface="Times New Roman"/>
              </a:rPr>
              <a:t>value is </a:t>
            </a:r>
            <a:r>
              <a:rPr sz="2000" dirty="0">
                <a:latin typeface="Times New Roman"/>
                <a:cs typeface="Times New Roman"/>
              </a:rPr>
              <a:t>100, the </a:t>
            </a:r>
            <a:r>
              <a:rPr sz="2000" spc="-5" dirty="0">
                <a:latin typeface="Times New Roman"/>
                <a:cs typeface="Times New Roman"/>
              </a:rPr>
              <a:t>value of </a:t>
            </a:r>
            <a:r>
              <a:rPr sz="2000" dirty="0">
                <a:latin typeface="Times New Roman"/>
                <a:cs typeface="Times New Roman"/>
              </a:rPr>
              <a:t>HLEN </a:t>
            </a:r>
            <a:r>
              <a:rPr sz="2000" spc="-5" dirty="0">
                <a:latin typeface="Times New Roman"/>
                <a:cs typeface="Times New Roman"/>
              </a:rPr>
              <a:t>is 5, 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-5" dirty="0">
                <a:latin typeface="Times New Roman"/>
                <a:cs typeface="Times New Roman"/>
              </a:rPr>
              <a:t>the value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total length field is 100. </a:t>
            </a: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are the numbers of the first </a:t>
            </a:r>
            <a:r>
              <a:rPr sz="2000" dirty="0">
                <a:latin typeface="Times New Roman"/>
                <a:cs typeface="Times New Roman"/>
              </a:rPr>
              <a:t> byte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800</a:t>
            </a:r>
            <a:endParaRPr sz="2000" dirty="0">
              <a:latin typeface="Times New Roman"/>
              <a:cs typeface="Times New Roman"/>
            </a:endParaRPr>
          </a:p>
          <a:p>
            <a:pPr marL="291465" marR="571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total length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100 </a:t>
            </a:r>
            <a:r>
              <a:rPr sz="2000" spc="-5" dirty="0">
                <a:latin typeface="Times New Roman"/>
                <a:cs typeface="Times New Roman"/>
              </a:rPr>
              <a:t>bytes, and the header length is 20 </a:t>
            </a:r>
            <a:r>
              <a:rPr sz="2000" dirty="0">
                <a:latin typeface="Times New Roman"/>
                <a:cs typeface="Times New Roman"/>
              </a:rPr>
              <a:t>bytes </a:t>
            </a:r>
            <a:r>
              <a:rPr sz="2000" spc="-5" dirty="0">
                <a:latin typeface="Times New Roman"/>
                <a:cs typeface="Times New Roman"/>
              </a:rPr>
              <a:t>(5 </a:t>
            </a:r>
            <a:r>
              <a:rPr sz="2000" dirty="0">
                <a:latin typeface="Times New Roman"/>
                <a:cs typeface="Times New Roman"/>
              </a:rPr>
              <a:t>× </a:t>
            </a:r>
            <a:r>
              <a:rPr sz="2000" spc="-5" dirty="0">
                <a:latin typeface="Times New Roman"/>
                <a:cs typeface="Times New Roman"/>
              </a:rPr>
              <a:t>4),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80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datagram.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800,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 must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879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538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IP Fragmentations </vt:lpstr>
      <vt:lpstr>Slide 2</vt:lpstr>
      <vt:lpstr>Slide 3</vt:lpstr>
      <vt:lpstr>Fragmentation example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Fragmentations </dc:title>
  <dc:creator>dipak kumar</dc:creator>
  <cp:lastModifiedBy>dipak kumar</cp:lastModifiedBy>
  <cp:revision>24</cp:revision>
  <dcterms:created xsi:type="dcterms:W3CDTF">2023-04-12T06:31:33Z</dcterms:created>
  <dcterms:modified xsi:type="dcterms:W3CDTF">2023-04-12T08:50:52Z</dcterms:modified>
</cp:coreProperties>
</file>