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0"/>
  </p:notesMasterIdLst>
  <p:sldIdLst>
    <p:sldId id="256" r:id="rId5"/>
    <p:sldId id="360" r:id="rId6"/>
    <p:sldId id="364" r:id="rId7"/>
    <p:sldId id="361" r:id="rId8"/>
    <p:sldId id="363" r:id="rId9"/>
    <p:sldId id="350" r:id="rId10"/>
    <p:sldId id="339" r:id="rId11"/>
    <p:sldId id="271" r:id="rId12"/>
    <p:sldId id="257" r:id="rId13"/>
    <p:sldId id="340" r:id="rId14"/>
    <p:sldId id="341" r:id="rId15"/>
    <p:sldId id="342" r:id="rId16"/>
    <p:sldId id="348" r:id="rId17"/>
    <p:sldId id="343" r:id="rId18"/>
    <p:sldId id="344" r:id="rId19"/>
    <p:sldId id="356" r:id="rId20"/>
    <p:sldId id="345" r:id="rId21"/>
    <p:sldId id="357" r:id="rId22"/>
    <p:sldId id="358" r:id="rId23"/>
    <p:sldId id="346" r:id="rId24"/>
    <p:sldId id="347" r:id="rId25"/>
    <p:sldId id="355" r:id="rId26"/>
    <p:sldId id="349" r:id="rId27"/>
    <p:sldId id="351" r:id="rId28"/>
    <p:sldId id="26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FE28B"/>
    <a:srgbClr val="8FC8E3"/>
    <a:srgbClr val="B3B3B3"/>
    <a:srgbClr val="FFD939"/>
    <a:srgbClr val="BBE0E3"/>
    <a:srgbClr val="0D2B8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7" autoAdjust="0"/>
    <p:restoredTop sz="86443" autoAdjust="0"/>
  </p:normalViewPr>
  <p:slideViewPr>
    <p:cSldViewPr>
      <p:cViewPr varScale="1">
        <p:scale>
          <a:sx n="80" d="100"/>
          <a:sy n="80" d="100"/>
        </p:scale>
        <p:origin x="-10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8342291-F078-4DB1-9965-1895F23B6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009F4-4521-4D2B-BADF-FF8DFDCBDE46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B35D4-CB28-4B60-9CE8-7D979D3504A2}" type="slidenum">
              <a:rPr lang="en-US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AS3</a:t>
            </a:r>
            <a:r>
              <a:rPr lang="en-US" i="1" baseline="0" dirty="0" smtClean="0"/>
              <a:t> is supported from Flash player 9 and above</a:t>
            </a:r>
          </a:p>
          <a:p>
            <a:r>
              <a:rPr lang="en-US" i="1" dirty="0" smtClean="0"/>
              <a:t>Adobe Flash </a:t>
            </a:r>
            <a:r>
              <a:rPr lang="en-US" i="1" dirty="0" err="1" smtClean="0"/>
              <a:t>Lite</a:t>
            </a:r>
            <a:r>
              <a:rPr lang="en-US" i="1" dirty="0" smtClean="0"/>
              <a:t> is a profile for use in handsets that utilizes Flash 10 objects and </a:t>
            </a:r>
            <a:r>
              <a:rPr lang="en-US" i="1" dirty="0" err="1" smtClean="0"/>
              <a:t>ActionScript</a:t>
            </a:r>
            <a:r>
              <a:rPr lang="en-US" i="1" dirty="0" smtClean="0"/>
              <a:t> 3.</a:t>
            </a:r>
          </a:p>
          <a:p>
            <a:r>
              <a:rPr lang="en-US" dirty="0" err="1" smtClean="0"/>
              <a:t>Bluestreak</a:t>
            </a:r>
            <a:r>
              <a:rPr lang="en-US" dirty="0" smtClean="0"/>
              <a:t> Legacy flash</a:t>
            </a:r>
            <a:r>
              <a:rPr lang="en-US" baseline="0" dirty="0" smtClean="0"/>
              <a:t> engine</a:t>
            </a:r>
            <a:endParaRPr lang="en-US" b="1" i="1" dirty="0" smtClean="0"/>
          </a:p>
          <a:p>
            <a:r>
              <a:rPr lang="en-US" i="1" dirty="0" smtClean="0"/>
              <a:t>SWF – Flash Executable</a:t>
            </a:r>
          </a:p>
          <a:p>
            <a:r>
              <a:rPr lang="en-US" i="1" dirty="0" smtClean="0"/>
              <a:t>SWC – Flash Component</a:t>
            </a:r>
          </a:p>
          <a:p>
            <a:r>
              <a:rPr lang="en-US" i="1" dirty="0" err="1" smtClean="0"/>
              <a:t>MovieClip</a:t>
            </a:r>
            <a:r>
              <a:rPr lang="en-US" i="1" dirty="0" smtClean="0"/>
              <a:t>- </a:t>
            </a:r>
            <a:r>
              <a:rPr lang="en-US" i="1" dirty="0" err="1" smtClean="0"/>
              <a:t>ActionScript</a:t>
            </a:r>
            <a:r>
              <a:rPr lang="en-US" i="1" dirty="0" smtClean="0"/>
              <a:t> creation that allows easy usage of visible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342291-F078-4DB1-9965-1895F23B63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B35D4-CB28-4B60-9CE8-7D979D3504A2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B35D4-CB28-4B60-9CE8-7D979D3504A2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Considering</a:t>
            </a:r>
            <a:r>
              <a:rPr lang="en-US" baseline="0" dirty="0" smtClean="0"/>
              <a:t> Conservative AVM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342291-F078-4DB1-9965-1895F23B63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B35D4-CB28-4B60-9CE8-7D979D3504A2}" type="slidenum">
              <a:rPr lang="en-US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C1AEF-C1D7-4C89-B09D-669DB250A143}" type="slidenum">
              <a:rPr lang="en-US"/>
              <a:pPr/>
              <a:t>25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cc7209ND_PowerPoint_SPECIAL-Cover_Black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342900" y="6630988"/>
            <a:ext cx="18240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">
                <a:solidFill>
                  <a:srgbClr val="B3B3B3"/>
                </a:solidFill>
                <a:latin typeface="Tahoma" pitchFamily="-80" charset="0"/>
              </a:rPr>
              <a:t>© NDS Ltd 2010. All rights reserved.</a:t>
            </a:r>
          </a:p>
        </p:txBody>
      </p:sp>
      <p:pic>
        <p:nvPicPr>
          <p:cNvPr id="4" name="Picture 38" descr="NDS_SE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6000"/>
            <a:ext cx="8688388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D8FD9-3C06-4DFA-BE07-691298FCF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7D6B3-A65F-4DFF-AAD5-471236D80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6E42A-6F8F-4C27-A509-ADCD7D22B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6264-616E-4F29-B1A4-5D9706FF7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381000"/>
            <a:ext cx="1952625" cy="5553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813" y="381000"/>
            <a:ext cx="5708650" cy="555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5D95-D37E-40E1-8B96-B3F625AB4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7913" y="1065213"/>
            <a:ext cx="3748087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F0001-5987-4170-9C14-D9AF6039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7913" y="1065213"/>
            <a:ext cx="3748087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CCDC2-6732-47EA-88C2-F807FD88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87913" y="1065213"/>
            <a:ext cx="3748087" cy="486886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smtClean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E985-7B29-4378-90B6-164FDC5BF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7913" y="1065213"/>
            <a:ext cx="3748087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829BD-66B5-4740-8B4D-2573609BF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89013" y="1065213"/>
            <a:ext cx="7646987" cy="4868862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GB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80FA3-3B17-4D81-806E-AB18F4D95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AE289-972D-4DA2-B653-DD9E4FD68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89013" y="1065213"/>
            <a:ext cx="7646987" cy="486886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68ACC-58AD-4567-B227-01A7D3D0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DAA865-7831-4D29-9173-DB406F4B9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6AFDA-CB56-4C1D-A442-B15992BBC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c7209ND_PowerPoint_SPECIAL-Black_k_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493741-C330-42A4-A25F-E7CFFB7F5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j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203985-77F3-42F6-9E27-B4487AEDC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208999-F642-419C-BE6F-BA793F066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58FDBD-0C2B-4862-A1DE-D8FBDF9DA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F0BAE1-A842-410C-B8C3-0DB8E09EF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968187-BA44-4467-878C-752B7FD9D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331F23-2C8D-4260-8A91-8D30A95E3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cc7209ND_PowerPoint_SPECIAL-Black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6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029200" y="762000"/>
            <a:ext cx="3698875" cy="510540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E73303-7816-45F4-8BA6-7807305D7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B372D4-973D-46A8-9281-EBB856569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45838B-7F63-42CB-A877-21D53EE5A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8A8C5-FF4E-415C-A521-E4A7C8ACD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c7209ND_PowerPoint_SPECIAL-Black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 descr="NDS_SEI_REV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116F0A-2C54-49FA-A773-374A282B5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7813675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7913" y="1065213"/>
            <a:ext cx="3748087" cy="4868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C0D1E-B575-45B3-81C0-DC4597116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027613" y="762000"/>
            <a:ext cx="3698875" cy="5106988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9013" y="762000"/>
            <a:ext cx="37465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77C4-8DB8-45BF-836F-653B0BAB7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027613" y="762000"/>
            <a:ext cx="3698875" cy="5106988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9013" y="762000"/>
            <a:ext cx="3746500" cy="2359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989013" y="3505200"/>
            <a:ext cx="3746500" cy="2359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0F743-9E84-4E7E-A623-7B3E94547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B83A-8AEB-4086-95A0-FEDDBF9DC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3" y="1065213"/>
            <a:ext cx="3746500" cy="486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7913" y="1065213"/>
            <a:ext cx="3748087" cy="486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DC262-7515-4B15-BF1F-29FDDDEA0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C4BC9-1983-45A0-A2F7-14DBF7155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9519-45C1-4074-AF4E-087F6F1C5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cc7209ND_PowerPoint_SPECIAL-Black_Backgrounds1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813" y="381000"/>
            <a:ext cx="78136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013" y="1065213"/>
            <a:ext cx="7646987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1425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B3B3B3"/>
                </a:solidFill>
                <a:latin typeface="+mn-lt"/>
              </a:defRPr>
            </a:lvl1pPr>
          </a:lstStyle>
          <a:p>
            <a:pPr>
              <a:defRPr/>
            </a:pPr>
            <a:fld id="{DC6A3439-B7CC-45CE-98CB-6B7FBFBA7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" descr="NDS_SEI_REV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54000" y="6092825"/>
            <a:ext cx="86868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8" r:id="rId2"/>
    <p:sldLayoutId id="214748371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16" r:id="rId34"/>
  </p:sldLayoutIdLst>
  <p:transition spd="slow">
    <p:dissolv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8FC8E3"/>
          </a:solidFill>
          <a:latin typeface="Tahoma" pitchFamily="-80" charset="0"/>
          <a:ea typeface="ＭＳ Ｐゴシック" pitchFamily="-80" charset="-128"/>
        </a:defRPr>
      </a:lvl9pPr>
    </p:titleStyle>
    <p:bodyStyle>
      <a:lvl1pPr marL="292100" indent="-2921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SzPct val="70000"/>
        <a:buFont typeface="Wingdings" pitchFamily="-80" charset="2"/>
        <a:buChar char="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–"/>
        <a:defRPr sz="2000">
          <a:solidFill>
            <a:schemeClr val="bg1"/>
          </a:solidFill>
          <a:latin typeface="+mn-lt"/>
          <a:ea typeface="+mn-ea"/>
        </a:defRPr>
      </a:lvl2pPr>
      <a:lvl3pPr marL="10541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14351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18161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2733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7305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1877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644900" indent="-190500" algn="l" rtl="0" eaLnBrk="1" fontAlgn="base" hangingPunct="1">
        <a:spcBef>
          <a:spcPct val="20000"/>
        </a:spcBef>
        <a:spcAft>
          <a:spcPct val="0"/>
        </a:spcAft>
        <a:buClr>
          <a:srgbClr val="B3B3B3"/>
        </a:buClr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1027200" y="523500"/>
            <a:ext cx="6629400" cy="12192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Flash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EPG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and </a:t>
            </a:r>
            <a:b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Environment overview</a:t>
            </a:r>
            <a:endPara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 scalable framework for developing various flavors of EPGs.</a:t>
            </a:r>
          </a:p>
          <a:p>
            <a:endParaRPr lang="en-US" dirty="0" smtClean="0"/>
          </a:p>
          <a:p>
            <a:r>
              <a:rPr lang="en-US" dirty="0" smtClean="0"/>
              <a:t>To reduce time to market by creating reusable, modifiable and configurable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FFFF00"/>
                </a:solidFill>
              </a:rPr>
              <a:t>Widget</a:t>
            </a:r>
            <a:r>
              <a:rPr lang="en-US" dirty="0" smtClean="0"/>
              <a:t>s are classified into basic and domain widgets. Basic Widgets are fundamental elements of user interface. Domain Widgets are fully implemented user interface of the domain data.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FF00"/>
                </a:solidFill>
              </a:rPr>
              <a:t>Screen</a:t>
            </a:r>
            <a:r>
              <a:rPr lang="en-US" dirty="0" smtClean="0"/>
              <a:t> represents the user interface layout and contains Domain &amp; Basic Widgets and handles navigation among them.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FF00"/>
                </a:solidFill>
              </a:rPr>
              <a:t>Aux App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composed of one or more screens that are related. EPG is composed of multiple Aux Apps which can be resident or downloaded at runtime.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646987" cy="5181600"/>
          </a:xfrm>
        </p:spPr>
        <p:txBody>
          <a:bodyPr/>
          <a:lstStyle/>
          <a:p>
            <a:r>
              <a:rPr lang="en-US" dirty="0" smtClean="0"/>
              <a:t>Unity CORE Foundation</a:t>
            </a:r>
          </a:p>
          <a:p>
            <a:pPr lvl="1"/>
            <a:r>
              <a:rPr lang="en-US" dirty="0" smtClean="0"/>
              <a:t>Foundation provides frameworks and domain services to build any flavor of Flash EPG.</a:t>
            </a:r>
          </a:p>
          <a:p>
            <a:pPr lvl="1"/>
            <a:r>
              <a:rPr lang="en-US" dirty="0" smtClean="0"/>
              <a:t>Aux App Model is realized as domain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Unity CORE Aux Apps</a:t>
            </a:r>
          </a:p>
          <a:p>
            <a:pPr lvl="1"/>
            <a:r>
              <a:rPr lang="en-US" dirty="0" smtClean="0"/>
              <a:t>Controller and View classes of Aux Apps</a:t>
            </a:r>
          </a:p>
          <a:p>
            <a:pPr lvl="1"/>
            <a:r>
              <a:rPr lang="en-US" dirty="0" smtClean="0"/>
              <a:t>State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Unity EPG UI</a:t>
            </a:r>
          </a:p>
          <a:p>
            <a:pPr lvl="1"/>
            <a:r>
              <a:rPr lang="en-US" dirty="0" smtClean="0"/>
              <a:t>This is the Presentation Layer specific to a customer.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400800" cy="321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91200" y="16764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Presentation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66700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Controller &amp; View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624590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Model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13675" cy="608013"/>
          </a:xfrm>
        </p:spPr>
        <p:txBody>
          <a:bodyPr/>
          <a:lstStyle/>
          <a:p>
            <a:r>
              <a:rPr lang="en-US" dirty="0" smtClean="0"/>
              <a:t>Unity EPG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676400" y="685800"/>
          <a:ext cx="5562600" cy="5940546"/>
        </p:xfrm>
        <a:graphic>
          <a:graphicData uri="http://schemas.openxmlformats.org/presentationml/2006/ole">
            <p:oleObj spid="_x0000_s4097" name="Visio" r:id="rId3" imgW="5463921" imgH="5835396" progId="Visio.Drawing.11">
              <p:embed/>
            </p:oleObj>
          </a:graphicData>
        </a:graphic>
      </p:graphicFrame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EPG will provide</a:t>
            </a:r>
          </a:p>
          <a:p>
            <a:pPr lvl="1"/>
            <a:r>
              <a:rPr lang="en-US" sz="1800" dirty="0" smtClean="0"/>
              <a:t>Framework to build customizable widgets</a:t>
            </a:r>
          </a:p>
          <a:p>
            <a:pPr lvl="1"/>
            <a:r>
              <a:rPr lang="en-US" sz="1800" dirty="0" smtClean="0"/>
              <a:t>Catalog of widgets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Widgets will be added into the screens as per the demands of the EPG’s Story board.</a:t>
            </a:r>
            <a:endParaRPr lang="en-US" strike="sngStrike" dirty="0" smtClean="0"/>
          </a:p>
          <a:p>
            <a:endParaRPr lang="en-US" dirty="0" smtClean="0"/>
          </a:p>
          <a:p>
            <a:r>
              <a:rPr lang="en-US" dirty="0" smtClean="0"/>
              <a:t>The widgets are classified into two categories:</a:t>
            </a:r>
          </a:p>
          <a:p>
            <a:pPr lvl="1"/>
            <a:r>
              <a:rPr lang="en-US" sz="1800" dirty="0" smtClean="0"/>
              <a:t>Basic Widgets : Fundamental building blocks used in a screen or domain widget e.g., List, Table, etc. </a:t>
            </a:r>
          </a:p>
          <a:p>
            <a:pPr lvl="1"/>
            <a:r>
              <a:rPr lang="en-US" sz="1800" dirty="0" smtClean="0"/>
              <a:t>Domain Widgets : Made up of one or more basic widgets to provide a specific UI representation of a business data e.g. Guide, Channel Bar, Search Result,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065213"/>
            <a:ext cx="7646987" cy="687387"/>
          </a:xfrm>
        </p:spPr>
        <p:txBody>
          <a:bodyPr/>
          <a:lstStyle/>
          <a:p>
            <a:r>
              <a:rPr lang="en-US" dirty="0" smtClean="0"/>
              <a:t>The Unity EPG uses the MVC pattern for Screens and Widgets.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686800" cy="273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MVC-P : Realization in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065213"/>
            <a:ext cx="7646987" cy="6873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Realized using Template Pattern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3999"/>
            <a:ext cx="7543800" cy="482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065213"/>
            <a:ext cx="7646987" cy="68738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799"/>
            <a:ext cx="5791200" cy="633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 App –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065212"/>
            <a:ext cx="7646987" cy="5106987"/>
          </a:xfrm>
        </p:spPr>
        <p:txBody>
          <a:bodyPr/>
          <a:lstStyle/>
          <a:p>
            <a:r>
              <a:rPr lang="en-US" b="1" dirty="0" smtClean="0"/>
              <a:t>Aux App - CORE</a:t>
            </a:r>
          </a:p>
          <a:p>
            <a:pPr lvl="1"/>
            <a:r>
              <a:rPr lang="en-US" sz="1800" dirty="0" smtClean="0"/>
              <a:t>The Aux App CORE </a:t>
            </a:r>
            <a:endParaRPr lang="en-US" sz="1800" dirty="0" smtClean="0"/>
          </a:p>
          <a:p>
            <a:pPr lvl="2"/>
            <a:r>
              <a:rPr lang="en-US" sz="1800" dirty="0" smtClean="0"/>
              <a:t>is </a:t>
            </a:r>
            <a:r>
              <a:rPr lang="en-US" sz="1800" dirty="0" smtClean="0"/>
              <a:t>a common code supporting UI design and navigation paradigm which is tailored via configuration to support different customers.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Aux App</a:t>
            </a:r>
          </a:p>
          <a:p>
            <a:pPr lvl="2"/>
            <a:r>
              <a:rPr lang="en-US" sz="1800" dirty="0" smtClean="0"/>
              <a:t>Implements the interfaces for App, Ctrl and GUI which takes care of App transition, GUI transitions and Key dispatch.</a:t>
            </a:r>
          </a:p>
          <a:p>
            <a:pPr lvl="2"/>
            <a:r>
              <a:rPr lang="en-US" sz="1800" dirty="0" smtClean="0"/>
              <a:t>Have its own states that are managed by an instance of the State Transition.</a:t>
            </a:r>
          </a:p>
          <a:p>
            <a:pPr lvl="2"/>
            <a:r>
              <a:rPr lang="en-US" sz="1800" dirty="0" smtClean="0"/>
              <a:t>Have Screen controllers that use specific and reusable widget controllers to handle UI and widget navigation.</a:t>
            </a:r>
          </a:p>
          <a:p>
            <a:pPr lvl="2"/>
            <a:r>
              <a:rPr lang="en-US" sz="1800" dirty="0" smtClean="0"/>
              <a:t>Have Separate configuration files to support tailoring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 App–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Aux App – </a:t>
            </a:r>
            <a:r>
              <a:rPr lang="en-US" b="1" dirty="0" smtClean="0"/>
              <a:t>UI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dirty="0" smtClean="0"/>
              <a:t>The Aux App UI is specific to a look (customer). Handles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800" dirty="0" smtClean="0"/>
              <a:t>UI </a:t>
            </a:r>
            <a:r>
              <a:rPr lang="en-US" sz="1800" dirty="0" smtClean="0"/>
              <a:t>Layout and Definition of UI elements in FLA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800" dirty="0" smtClean="0"/>
              <a:t>Assets </a:t>
            </a:r>
            <a:r>
              <a:rPr lang="en-US" sz="1800" dirty="0" smtClean="0"/>
              <a:t>(Images) in FLA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800" dirty="0" smtClean="0"/>
              <a:t>Presentation </a:t>
            </a:r>
            <a:r>
              <a:rPr lang="en-US" sz="1800" dirty="0" smtClean="0"/>
              <a:t>of Screen &amp; Widget UI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800" dirty="0" smtClean="0"/>
              <a:t>Animation </a:t>
            </a:r>
            <a:r>
              <a:rPr lang="en-US" sz="1800" dirty="0" smtClean="0"/>
              <a:t>definition in .DAE for 3D or in Code or in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Flash</a:t>
            </a:r>
            <a:r>
              <a:rPr lang="en-GB" baseline="0" dirty="0" smtClean="0"/>
              <a:t> Overview</a:t>
            </a:r>
            <a:endParaRPr lang="en-GB" dirty="0" smtClean="0"/>
          </a:p>
          <a:p>
            <a:r>
              <a:rPr lang="en-GB" dirty="0" smtClean="0"/>
              <a:t>STB Architecture</a:t>
            </a:r>
          </a:p>
          <a:p>
            <a:r>
              <a:rPr lang="en-GB" dirty="0" smtClean="0"/>
              <a:t>EPG Architecture</a:t>
            </a:r>
          </a:p>
          <a:p>
            <a:r>
              <a:rPr lang="en-GB" dirty="0" smtClean="0"/>
              <a:t>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065212"/>
            <a:ext cx="7646987" cy="5259387"/>
          </a:xfrm>
        </p:spPr>
        <p:txBody>
          <a:bodyPr/>
          <a:lstStyle/>
          <a:p>
            <a:r>
              <a:rPr lang="en-US" dirty="0" smtClean="0"/>
              <a:t>Feature Configuration</a:t>
            </a:r>
          </a:p>
          <a:p>
            <a:pPr lvl="1"/>
            <a:r>
              <a:rPr lang="en-US" sz="1600" dirty="0" smtClean="0"/>
              <a:t>Every feature in EPG will have the support for:</a:t>
            </a:r>
          </a:p>
          <a:p>
            <a:pPr lvl="1"/>
            <a:r>
              <a:rPr lang="en-US" sz="1600" dirty="0" smtClean="0"/>
              <a:t>Enabling &amp; Disabling Features and Sub-Features</a:t>
            </a:r>
          </a:p>
          <a:p>
            <a:pPr lvl="1"/>
            <a:r>
              <a:rPr lang="en-US" sz="1600" dirty="0" smtClean="0"/>
              <a:t>Configuring Data required for Features and </a:t>
            </a:r>
            <a:r>
              <a:rPr lang="en-US" sz="1600" dirty="0" smtClean="0"/>
              <a:t>Sub-Features</a:t>
            </a:r>
          </a:p>
          <a:p>
            <a:pPr lvl="1">
              <a:buNone/>
            </a:pPr>
            <a:endParaRPr lang="en-US" sz="800" dirty="0" smtClean="0"/>
          </a:p>
          <a:p>
            <a:r>
              <a:rPr lang="en-US" dirty="0" smtClean="0"/>
              <a:t>GUI Configuration</a:t>
            </a:r>
          </a:p>
          <a:p>
            <a:pPr lvl="1"/>
            <a:r>
              <a:rPr lang="en-US" sz="1600" dirty="0" smtClean="0"/>
              <a:t>Images</a:t>
            </a:r>
          </a:p>
          <a:p>
            <a:pPr lvl="1"/>
            <a:r>
              <a:rPr lang="en-US" sz="1600" dirty="0" smtClean="0"/>
              <a:t>Strings Tables</a:t>
            </a:r>
          </a:p>
          <a:p>
            <a:pPr lvl="1"/>
            <a:r>
              <a:rPr lang="en-US" sz="1600" dirty="0" smtClean="0"/>
              <a:t>Fonts</a:t>
            </a:r>
          </a:p>
          <a:p>
            <a:pPr lvl="1"/>
            <a:r>
              <a:rPr lang="en-US" sz="1600" dirty="0" smtClean="0"/>
              <a:t>Animations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Feature Profiling</a:t>
            </a:r>
          </a:p>
          <a:p>
            <a:pPr lvl="1"/>
            <a:r>
              <a:rPr lang="en-US" sz="1600" dirty="0" smtClean="0"/>
              <a:t>Statically includes or omits features (code) when building Unity Flash EPG for a customer</a:t>
            </a:r>
            <a:r>
              <a:rPr lang="en-US" sz="1600" dirty="0" smtClean="0"/>
              <a:t>.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Navigational flow changes </a:t>
            </a:r>
          </a:p>
          <a:p>
            <a:pPr lvl="1"/>
            <a:r>
              <a:rPr lang="en-US" sz="1600" dirty="0" smtClean="0"/>
              <a:t>Across screens </a:t>
            </a:r>
          </a:p>
          <a:p>
            <a:pPr lvl="1"/>
            <a:r>
              <a:rPr lang="en-US" sz="1600" dirty="0" smtClean="0"/>
              <a:t>Within a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– 3D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518160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Unity Flash EPG needs to be supported on STBs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with &amp; </a:t>
            </a:r>
            <a:r>
              <a:rPr lang="en-US" sz="2400" dirty="0" smtClean="0"/>
              <a:t>without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OPEN </a:t>
            </a:r>
            <a:r>
              <a:rPr lang="en-US" sz="2400" dirty="0" smtClean="0"/>
              <a:t>GLES </a:t>
            </a:r>
            <a:r>
              <a:rPr lang="en-US" sz="2400" dirty="0" smtClean="0"/>
              <a:t>support</a:t>
            </a:r>
            <a:endParaRPr lang="en-US" sz="24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STB with Open GLES support, can have both 3D and 2D animations. </a:t>
            </a:r>
          </a:p>
          <a:p>
            <a:pPr lvl="1" algn="just"/>
            <a:r>
              <a:rPr lang="en-US" sz="1800" dirty="0" smtClean="0"/>
              <a:t>3D animation defined in Cinema 4D and executed by 3D Engine</a:t>
            </a:r>
          </a:p>
          <a:p>
            <a:pPr lvl="1" algn="just"/>
            <a:endParaRPr lang="en-US" sz="800" dirty="0" smtClean="0"/>
          </a:p>
          <a:p>
            <a:pPr lvl="1" algn="just"/>
            <a:r>
              <a:rPr lang="en-US" sz="1800" dirty="0" smtClean="0"/>
              <a:t>2D </a:t>
            </a:r>
            <a:r>
              <a:rPr lang="en-US" sz="1800" dirty="0" smtClean="0"/>
              <a:t>animation where ever applicable defined in action script or timeline and executed by Flash Player.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STB without OPEN GLES support, has only 2D animation </a:t>
            </a:r>
          </a:p>
          <a:p>
            <a:pPr lvl="1" algn="just"/>
            <a:r>
              <a:rPr lang="en-US" sz="1800" dirty="0" smtClean="0"/>
              <a:t>2D animation where ever applicable defined in action script or timeline and executed by Flash Player.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EEF73-DBAB-4987-BD0C-4114128D376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646988" cy="914400"/>
          </a:xfrm>
        </p:spPr>
        <p:txBody>
          <a:bodyPr/>
          <a:lstStyle/>
          <a:p>
            <a:pPr algn="ctr" eaLnBrk="1" hangingPunct="1"/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US" sz="4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Component 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67600" cy="564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Unity Flash EPG modules along with feature configurations are built together into one executable (FEPG.SWF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following resources required for the executable are placed in the resource folder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sz="1000" dirty="0" smtClean="0"/>
          </a:p>
          <a:p>
            <a:pPr lvl="1"/>
            <a:r>
              <a:rPr lang="en-US" sz="1800" dirty="0" smtClean="0"/>
              <a:t>String Tables as XML</a:t>
            </a:r>
          </a:p>
          <a:p>
            <a:pPr lvl="1"/>
            <a:r>
              <a:rPr lang="en-US" sz="1800" dirty="0" smtClean="0"/>
              <a:t>Font Configurations as XML</a:t>
            </a:r>
          </a:p>
          <a:p>
            <a:pPr lvl="1"/>
            <a:r>
              <a:rPr lang="en-US" sz="1800" dirty="0" smtClean="0"/>
              <a:t>Font files as TTF</a:t>
            </a:r>
          </a:p>
          <a:p>
            <a:pPr lvl="1"/>
            <a:r>
              <a:rPr lang="en-US" sz="1800" dirty="0" smtClean="0"/>
              <a:t>Images as a separate SWF</a:t>
            </a:r>
          </a:p>
          <a:p>
            <a:pPr lvl="1"/>
            <a:r>
              <a:rPr lang="en-US" sz="1800" dirty="0" smtClean="0"/>
              <a:t>3D Animations files as .DAE &amp; XML</a:t>
            </a:r>
          </a:p>
          <a:p>
            <a:pPr>
              <a:buNone/>
            </a:pPr>
            <a:r>
              <a:rPr lang="en-US" dirty="0" smtClean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24EEA6-4DEA-4476-9C35-2F34554D589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646988" cy="914400"/>
          </a:xfrm>
        </p:spPr>
        <p:txBody>
          <a:bodyPr/>
          <a:lstStyle/>
          <a:p>
            <a:pPr algn="ctr" eaLnBrk="1" hangingPunct="1"/>
            <a:r>
              <a:rPr lang="en-US" sz="4500" b="1" dirty="0" smtClean="0"/>
              <a:t>THANKS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3503613"/>
            <a:ext cx="7646987" cy="941387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3600" smtClean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EEF73-DBAB-4987-BD0C-4114128D376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646988" cy="914400"/>
          </a:xfrm>
        </p:spPr>
        <p:txBody>
          <a:bodyPr/>
          <a:lstStyle/>
          <a:p>
            <a:pPr algn="ctr" eaLnBrk="1" hangingPunct="1"/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Overview</a:t>
            </a:r>
            <a:endParaRPr lang="en-US" sz="4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Adobe CS5</a:t>
            </a:r>
          </a:p>
          <a:p>
            <a:pPr lvl="1">
              <a:buNone/>
            </a:pPr>
            <a:r>
              <a:rPr lang="en-US" sz="1800" dirty="0" smtClean="0"/>
              <a:t>CS5 used to define the UI layout &amp; 2D timeline </a:t>
            </a:r>
            <a:r>
              <a:rPr lang="en-US" sz="1800" dirty="0" smtClean="0"/>
              <a:t>animation</a:t>
            </a:r>
          </a:p>
          <a:p>
            <a:pPr lvl="1">
              <a:buNone/>
            </a:pPr>
            <a:endParaRPr lang="en-US" sz="1100" dirty="0" smtClean="0"/>
          </a:p>
          <a:p>
            <a:r>
              <a:rPr lang="en-US" dirty="0" err="1" smtClean="0"/>
              <a:t>FlashLite</a:t>
            </a:r>
            <a:r>
              <a:rPr lang="en-US" dirty="0" smtClean="0"/>
              <a:t> 4.0</a:t>
            </a:r>
          </a:p>
          <a:p>
            <a:endParaRPr lang="en-US" sz="1050" dirty="0" smtClean="0"/>
          </a:p>
          <a:p>
            <a:r>
              <a:rPr lang="en-US" dirty="0" err="1" smtClean="0"/>
              <a:t>ActionScript</a:t>
            </a:r>
            <a:r>
              <a:rPr lang="en-US" dirty="0" smtClean="0"/>
              <a:t> </a:t>
            </a:r>
            <a:r>
              <a:rPr lang="en-US" dirty="0" smtClean="0"/>
              <a:t>3.0</a:t>
            </a:r>
          </a:p>
          <a:p>
            <a:endParaRPr lang="en-US" sz="1050" dirty="0" smtClean="0"/>
          </a:p>
          <a:p>
            <a:r>
              <a:rPr lang="en-US" dirty="0" smtClean="0"/>
              <a:t>Adobe </a:t>
            </a:r>
            <a:r>
              <a:rPr lang="en-US" dirty="0" smtClean="0"/>
              <a:t>Illustrator</a:t>
            </a:r>
          </a:p>
          <a:p>
            <a:pPr lvl="1">
              <a:buNone/>
            </a:pPr>
            <a:r>
              <a:rPr lang="en-US" sz="1800" i="1" dirty="0" smtClean="0"/>
              <a:t>Studio Design</a:t>
            </a:r>
            <a:r>
              <a:rPr lang="en-US" sz="1800" dirty="0" smtClean="0"/>
              <a:t> uses Illustrator to define the images to be </a:t>
            </a:r>
            <a:r>
              <a:rPr lang="en-US" sz="1800" dirty="0" smtClean="0"/>
              <a:t>used in </a:t>
            </a:r>
            <a:r>
              <a:rPr lang="en-US" sz="1800" dirty="0" smtClean="0"/>
              <a:t>the Flash EPG.</a:t>
            </a:r>
          </a:p>
          <a:p>
            <a:endParaRPr lang="en-US" sz="1050" dirty="0" smtClean="0"/>
          </a:p>
          <a:p>
            <a:r>
              <a:rPr lang="en-US" dirty="0" smtClean="0"/>
              <a:t>Cinema </a:t>
            </a:r>
            <a:r>
              <a:rPr lang="en-US" dirty="0" smtClean="0"/>
              <a:t>4D</a:t>
            </a:r>
          </a:p>
          <a:p>
            <a:pPr lvl="1">
              <a:buNone/>
            </a:pPr>
            <a:r>
              <a:rPr lang="en-US" sz="1800" i="1" dirty="0" smtClean="0"/>
              <a:t>Studio Design</a:t>
            </a:r>
            <a:r>
              <a:rPr lang="en-US" sz="1800" dirty="0" smtClean="0"/>
              <a:t> defines 3D animations to be used in EPG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SWF</a:t>
            </a:r>
            <a:r>
              <a:rPr lang="en-US" dirty="0" smtClean="0"/>
              <a:t> – Flash </a:t>
            </a:r>
            <a:r>
              <a:rPr lang="en-US" dirty="0" smtClean="0"/>
              <a:t>Executable</a:t>
            </a:r>
          </a:p>
          <a:p>
            <a:endParaRPr lang="en-US" sz="9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SWC</a:t>
            </a:r>
            <a:r>
              <a:rPr lang="en-US" dirty="0" smtClean="0"/>
              <a:t> – Flash Component</a:t>
            </a:r>
          </a:p>
          <a:p>
            <a:endParaRPr lang="en-US" sz="900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MovieClip</a:t>
            </a:r>
            <a:r>
              <a:rPr lang="en-US" dirty="0" smtClean="0"/>
              <a:t>- </a:t>
            </a:r>
            <a:r>
              <a:rPr lang="en-US" dirty="0" smtClean="0"/>
              <a:t>Key element in Flash to create animated content with the Flash authoring tool</a:t>
            </a:r>
          </a:p>
          <a:p>
            <a:endParaRPr lang="en-US" sz="9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FLA</a:t>
            </a:r>
            <a:r>
              <a:rPr lang="en-US" dirty="0" smtClean="0"/>
              <a:t> </a:t>
            </a:r>
            <a:r>
              <a:rPr lang="en-US" dirty="0" smtClean="0"/>
              <a:t>– Flash CS Authoring File</a:t>
            </a:r>
          </a:p>
          <a:p>
            <a:endParaRPr lang="en-US" sz="9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Timeline </a:t>
            </a:r>
            <a:r>
              <a:rPr lang="en-US" dirty="0" smtClean="0">
                <a:solidFill>
                  <a:srgbClr val="FFFF00"/>
                </a:solidFill>
              </a:rPr>
              <a:t>Animations </a:t>
            </a:r>
            <a:r>
              <a:rPr lang="en-US" dirty="0" smtClean="0"/>
              <a:t>– Animations authored in Flash CS5 on </a:t>
            </a:r>
          </a:p>
          <a:p>
            <a:endParaRPr lang="en-US" sz="900" b="1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COLLADA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b="1" dirty="0" err="1" smtClean="0"/>
              <a:t>COLLA</a:t>
            </a:r>
            <a:r>
              <a:rPr lang="en-US" dirty="0" err="1" smtClean="0"/>
              <a:t>borative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esign </a:t>
            </a:r>
            <a:r>
              <a:rPr lang="en-US" b="1" dirty="0" smtClean="0"/>
              <a:t>A</a:t>
            </a:r>
            <a:r>
              <a:rPr lang="en-US" dirty="0" smtClean="0"/>
              <a:t>ctivity an interchange file format for 3D applications</a:t>
            </a:r>
          </a:p>
          <a:p>
            <a:endParaRPr lang="en-US" sz="9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AVM </a:t>
            </a:r>
            <a:r>
              <a:rPr lang="en-US" dirty="0" smtClean="0"/>
              <a:t>– Action Script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EPG</a:t>
            </a:r>
            <a:r>
              <a:rPr lang="en-US" baseline="0" dirty="0" smtClean="0"/>
              <a:t>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467600" cy="49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EEF73-DBAB-4987-BD0C-4114128D376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646988" cy="914400"/>
          </a:xfrm>
        </p:spPr>
        <p:txBody>
          <a:bodyPr/>
          <a:lstStyle/>
          <a:p>
            <a:pPr algn="ctr" eaLnBrk="1" hangingPunct="1"/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STB Architecture</a:t>
            </a:r>
            <a:endParaRPr lang="en-US" sz="4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STB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B83A-8AEB-4086-95A0-FEDDBF9DC7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133600" y="1143000"/>
            <a:ext cx="5334000" cy="5181600"/>
            <a:chOff x="2514600" y="1524000"/>
            <a:chExt cx="4267200" cy="43434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590800" y="5410200"/>
              <a:ext cx="1905000" cy="4572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CORE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819400" y="5562600"/>
              <a:ext cx="457200" cy="228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800" dirty="0">
                  <a:latin typeface="Arial" charset="0"/>
                  <a:ea typeface="ＭＳ Ｐゴシック" pitchFamily="1" charset="-128"/>
                </a:rPr>
                <a:t>DV3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505200" y="4648200"/>
              <a:ext cx="990600" cy="4572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App Engine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505200" y="3886200"/>
              <a:ext cx="990600" cy="4572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514600" y="2590800"/>
              <a:ext cx="4267200" cy="457200"/>
            </a:xfrm>
            <a:prstGeom prst="roundRect">
              <a:avLst/>
            </a:prstGeom>
            <a:solidFill>
              <a:srgbClr val="E4BD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900" dirty="0">
                  <a:latin typeface="Arial" charset="0"/>
                  <a:ea typeface="ＭＳ Ｐゴシック" pitchFamily="1" charset="-128"/>
                </a:rPr>
                <a:t>Adobe Flash </a:t>
              </a:r>
              <a:r>
                <a:rPr lang="en-US" sz="900" dirty="0" smtClean="0">
                  <a:ea typeface="ＭＳ Ｐゴシック" pitchFamily="1" charset="-128"/>
                </a:rPr>
                <a:t>Player</a:t>
              </a:r>
              <a:endParaRPr lang="en-US" sz="900" dirty="0"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5410200"/>
              <a:ext cx="1905000" cy="4572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Fusion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943600" y="3124200"/>
              <a:ext cx="838200" cy="4572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Fusion</a:t>
              </a:r>
            </a:p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Porting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505200" y="3124200"/>
              <a:ext cx="2209800" cy="2286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UAPI Bindings</a:t>
              </a:r>
              <a:endParaRPr lang="en-US" sz="800" dirty="0"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05200" y="3581400"/>
              <a:ext cx="2209800" cy="228600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User API (Native)</a:t>
              </a:r>
              <a:endParaRPr lang="en-US" sz="800" dirty="0"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943600" y="5562600"/>
              <a:ext cx="457200" cy="228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800" dirty="0">
                  <a:latin typeface="Arial" charset="0"/>
                  <a:ea typeface="ＭＳ Ｐゴシック" pitchFamily="1" charset="-128"/>
                </a:rPr>
                <a:t>GFX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4724400" y="4648200"/>
              <a:ext cx="990600" cy="4572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DMS</a:t>
              </a:r>
            </a:p>
          </p:txBody>
        </p:sp>
        <p:sp>
          <p:nvSpPr>
            <p:cNvPr id="20" name="Up-Down Arrow 24"/>
            <p:cNvSpPr>
              <a:spLocks noChangeArrowheads="1"/>
            </p:cNvSpPr>
            <p:nvPr/>
          </p:nvSpPr>
          <p:spPr bwMode="auto">
            <a:xfrm>
              <a:off x="5181600" y="51054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1" name="Up-Down Arrow 25"/>
            <p:cNvSpPr>
              <a:spLocks noChangeArrowheads="1"/>
            </p:cNvSpPr>
            <p:nvPr/>
          </p:nvSpPr>
          <p:spPr bwMode="auto">
            <a:xfrm>
              <a:off x="3962400" y="51054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724400" y="3886200"/>
              <a:ext cx="990600" cy="4572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DFAS</a:t>
              </a:r>
            </a:p>
          </p:txBody>
        </p:sp>
        <p:sp>
          <p:nvSpPr>
            <p:cNvPr id="23" name="Up-Down Arrow 27"/>
            <p:cNvSpPr>
              <a:spLocks noChangeArrowheads="1"/>
            </p:cNvSpPr>
            <p:nvPr/>
          </p:nvSpPr>
          <p:spPr bwMode="auto">
            <a:xfrm>
              <a:off x="5181600" y="43434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4" name="Up-Down Arrow 28"/>
            <p:cNvSpPr>
              <a:spLocks noChangeArrowheads="1"/>
            </p:cNvSpPr>
            <p:nvPr/>
          </p:nvSpPr>
          <p:spPr bwMode="auto">
            <a:xfrm>
              <a:off x="3962400" y="43434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5" name="Up-Down Arrow 29"/>
            <p:cNvSpPr>
              <a:spLocks noChangeArrowheads="1"/>
            </p:cNvSpPr>
            <p:nvPr/>
          </p:nvSpPr>
          <p:spPr bwMode="auto">
            <a:xfrm>
              <a:off x="4495800" y="3352800"/>
              <a:ext cx="152400" cy="228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514600" y="3124200"/>
              <a:ext cx="838200" cy="4572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CORE</a:t>
              </a:r>
            </a:p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Porting</a:t>
              </a:r>
            </a:p>
          </p:txBody>
        </p:sp>
        <p:sp>
          <p:nvSpPr>
            <p:cNvPr id="27" name="Up-Down Arrow 31"/>
            <p:cNvSpPr>
              <a:spLocks noChangeArrowheads="1"/>
            </p:cNvSpPr>
            <p:nvPr/>
          </p:nvSpPr>
          <p:spPr bwMode="auto">
            <a:xfrm>
              <a:off x="2819400" y="3581400"/>
              <a:ext cx="152400" cy="1828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8" name="Up-Down Arrow 32"/>
            <p:cNvSpPr>
              <a:spLocks noChangeArrowheads="1"/>
            </p:cNvSpPr>
            <p:nvPr/>
          </p:nvSpPr>
          <p:spPr bwMode="auto">
            <a:xfrm>
              <a:off x="6324600" y="3581400"/>
              <a:ext cx="152400" cy="1828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800600" y="2286000"/>
              <a:ext cx="1981200" cy="228600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NDS User API (AS)</a:t>
              </a:r>
              <a:endParaRPr lang="en-US" sz="800" dirty="0"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514600" y="2286000"/>
              <a:ext cx="1905000" cy="228600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000" dirty="0">
                  <a:latin typeface="Arial" charset="0"/>
                  <a:ea typeface="ＭＳ Ｐゴシック" pitchFamily="1" charset="-128"/>
                </a:rPr>
                <a:t>Adobe AS API</a:t>
              </a:r>
              <a:endParaRPr lang="en-US" sz="800" dirty="0"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514600" y="1524000"/>
              <a:ext cx="4267200" cy="457200"/>
            </a:xfrm>
            <a:prstGeom prst="roundRect">
              <a:avLst/>
            </a:prstGeom>
            <a:solidFill>
              <a:srgbClr val="B818B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200000"/>
                </a:lnSpc>
                <a:defRPr/>
              </a:pPr>
              <a:r>
                <a:rPr lang="en-US" sz="1000" dirty="0">
                  <a:solidFill>
                    <a:schemeClr val="bg1"/>
                  </a:solidFill>
                  <a:latin typeface="Arial" charset="0"/>
                  <a:ea typeface="ＭＳ Ｐゴシック" pitchFamily="1" charset="-128"/>
                </a:rPr>
                <a:t>Flash EPG</a:t>
              </a:r>
            </a:p>
          </p:txBody>
        </p:sp>
        <p:sp>
          <p:nvSpPr>
            <p:cNvPr id="32" name="Up-Down Arrow 36"/>
            <p:cNvSpPr>
              <a:spLocks noChangeArrowheads="1"/>
            </p:cNvSpPr>
            <p:nvPr/>
          </p:nvSpPr>
          <p:spPr bwMode="auto">
            <a:xfrm>
              <a:off x="5715000" y="19812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33" name="Up-Down Arrow 37"/>
            <p:cNvSpPr>
              <a:spLocks noChangeArrowheads="1"/>
            </p:cNvSpPr>
            <p:nvPr/>
          </p:nvSpPr>
          <p:spPr bwMode="auto">
            <a:xfrm>
              <a:off x="3429000" y="19812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EEF73-DBAB-4987-BD0C-4114128D376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646988" cy="914400"/>
          </a:xfrm>
        </p:spPr>
        <p:txBody>
          <a:bodyPr/>
          <a:lstStyle/>
          <a:p>
            <a:pPr algn="ctr" eaLnBrk="1" hangingPunct="1"/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EPG Architecture</a:t>
            </a:r>
            <a:endParaRPr lang="en-US" sz="4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admap_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D2B88"/>
      </a:accent2>
      <a:accent3>
        <a:srgbClr val="FFFFFF"/>
      </a:accent3>
      <a:accent4>
        <a:srgbClr val="000000"/>
      </a:accent4>
      <a:accent5>
        <a:srgbClr val="DAEDEF"/>
      </a:accent5>
      <a:accent6>
        <a:srgbClr val="0B267B"/>
      </a:accent6>
      <a:hlink>
        <a:srgbClr val="FFD939"/>
      </a:hlink>
      <a:folHlink>
        <a:srgbClr val="FFE28B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D2B88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B267B"/>
        </a:accent6>
        <a:hlink>
          <a:srgbClr val="FFD93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E8E9C8BD8CB0F54A905ED897A991DB05" ma:contentTypeVersion="2" ma:contentTypeDescription="Upload an image or a photograph." ma:contentTypeScope="" ma:versionID="0f38d2f67d393eb717f7eeed88d28710">
  <xsd:schema xmlns:xsd="http://www.w3.org/2001/XMLSchema" xmlns:p="http://schemas.microsoft.com/office/2006/metadata/properties" xmlns:ns1="http://schemas.microsoft.com/sharepoint/v3" xmlns:ns2="f748e44b-4d63-4b4a-92a2-8c9bf3c5f7e7" targetNamespace="http://schemas.microsoft.com/office/2006/metadata/properties" ma:root="true" ma:fieldsID="882dac8307917dfd6471ef52e61f6de1" ns1:_="" ns2:_="">
    <xsd:import namespace="http://schemas.microsoft.com/sharepoint/v3"/>
    <xsd:import namespace="f748e44b-4d63-4b4a-92a2-8c9bf3c5f7e7"/>
    <xsd:element name="properties">
      <xsd:complexType>
        <xsd:sequence>
          <xsd:element name="documentManagement">
            <xsd:complexType>
              <xsd:all>
                <xsd:element ref="ns2:Info_x002e__x0020_Required_x0020_for_x0020_Ordering" minOccurs="0"/>
                <xsd:element ref="ns2:Template_x0020_Types" minOccurs="0"/>
                <xsd:element ref="ns1:Description" minOccurs="0"/>
                <xsd:element ref="ns1:ImageCreateDate" minOccurs="0"/>
                <xsd:element ref="ns1:ImageWidth" minOccurs="0"/>
                <xsd:element ref="ns1:ImageHeigh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Description" ma:index="6" nillable="true" ma:displayName="Description" ma:description="Used as alternative text for the picture." ma:hidden="true" ma:internalName="Description">
      <xsd:simpleType>
        <xsd:restriction base="dms:Note"/>
      </xsd:simpleType>
    </xsd:element>
    <xsd:element name="ImageCreateDate" ma:index="8" nillable="true" ma:displayName="Date Picture Taken" ma:format="DateTime" ma:hidden="true" ma:internalName="ImageCreateDate">
      <xsd:simpleType>
        <xsd:restriction base="dms:DateTime"/>
      </xsd:simpleType>
    </xsd:element>
    <xsd:element name="ImageWidth" ma:index="12" nillable="true" ma:displayName="Picture Width" ma:internalName="ImageWidth" ma:readOnly="true">
      <xsd:simpleType>
        <xsd:restriction base="dms:Unknown"/>
      </xsd:simpleType>
    </xsd:element>
    <xsd:element name="ImageHeight" ma:index="13" nillable="true" ma:displayName="Picture Height" ma:internalName="ImageHeight" ma:readOnly="tru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f748e44b-4d63-4b4a-92a2-8c9bf3c5f7e7" elementFormDefault="qualified">
    <xsd:import namespace="http://schemas.microsoft.com/office/2006/documentManagement/types"/>
    <xsd:element name="Info_x002e__x0020_Required_x0020_for_x0020_Ordering" ma:index="2" nillable="true" ma:displayName="Info. Required for Ordering" ma:internalName="Info_x002e__x0020_Required_x0020_for_x0020_Ordering">
      <xsd:simpleType>
        <xsd:restriction base="dms:Note"/>
      </xsd:simpleType>
    </xsd:element>
    <xsd:element name="Template_x0020_Types" ma:index="5" nillable="true" ma:displayName="Template Types" ma:format="Dropdown" ma:internalName="Template_x0020_Types">
      <xsd:simpleType>
        <xsd:restriction base="dms:Choice">
          <xsd:enumeration value="Powerpoint Slides"/>
          <xsd:enumeration value="Boilerplate"/>
          <xsd:enumeration value="Statione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Template_x0020_Types xmlns="f748e44b-4d63-4b4a-92a2-8c9bf3c5f7e7">Powerpoint Slides</Template_x0020_Types>
    <ImageCreateDate xmlns="http://schemas.microsoft.com/sharepoint/v3" xsi:nil="true"/>
    <Description xmlns="http://schemas.microsoft.com/sharepoint/v3" xsi:nil="true"/>
    <Info_x002e__x0020_Required_x0020_for_x0020_Ordering xmlns="f748e44b-4d63-4b4a-92a2-8c9bf3c5f7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2D69C2-A090-447C-914F-BD1B1737A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48e44b-4d63-4b4a-92a2-8c9bf3c5f7e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D500CE6-52D0-4242-A017-DF01F3A27B4B}">
  <ds:schemaRefs>
    <ds:schemaRef ds:uri="http://schemas.microsoft.com/office/2006/metadata/properties"/>
    <ds:schemaRef ds:uri="f748e44b-4d63-4b4a-92a2-8c9bf3c5f7e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D3AFF80-E4B7-47A1-BF37-A85C4A6A31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Roadmap_2011</Template>
  <TotalTime>6527</TotalTime>
  <Words>895</Words>
  <Application>Microsoft Office PowerPoint</Application>
  <PresentationFormat>On-screen Show (4:3)</PresentationFormat>
  <Paragraphs>203</Paragraphs>
  <Slides>25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Roadmap_2011</vt:lpstr>
      <vt:lpstr>Visio</vt:lpstr>
      <vt:lpstr>Unity Flash EPG Architecture and  Development Environment overview</vt:lpstr>
      <vt:lpstr>Agenda</vt:lpstr>
      <vt:lpstr>Flash Overview</vt:lpstr>
      <vt:lpstr>Tools &amp; Technologies</vt:lpstr>
      <vt:lpstr>Terminologies</vt:lpstr>
      <vt:lpstr>EPG Workflow</vt:lpstr>
      <vt:lpstr>STB Architecture</vt:lpstr>
      <vt:lpstr>STB Software Architecture</vt:lpstr>
      <vt:lpstr>EPG Architecture</vt:lpstr>
      <vt:lpstr>Objective</vt:lpstr>
      <vt:lpstr>Key Definitions</vt:lpstr>
      <vt:lpstr>Multilayered</vt:lpstr>
      <vt:lpstr>Unity EPG  </vt:lpstr>
      <vt:lpstr>Widgets</vt:lpstr>
      <vt:lpstr>MVC-P</vt:lpstr>
      <vt:lpstr>MVC-P : Realization in Widgets</vt:lpstr>
      <vt:lpstr>Aux App</vt:lpstr>
      <vt:lpstr>Aux App – Cont…</vt:lpstr>
      <vt:lpstr>Aux App– Cont…</vt:lpstr>
      <vt:lpstr>Tailoring</vt:lpstr>
      <vt:lpstr>2D – 3D Animations</vt:lpstr>
      <vt:lpstr>Deployment</vt:lpstr>
      <vt:lpstr>Unity Component Dependency</vt:lpstr>
      <vt:lpstr>Deployment</vt:lpstr>
      <vt:lpstr>THANKS</vt:lpstr>
    </vt:vector>
  </TitlesOfParts>
  <Company>NDS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ON EPG Framework</dc:title>
  <dc:creator>roopeshk</dc:creator>
  <cp:lastModifiedBy>sushmar</cp:lastModifiedBy>
  <cp:revision>212</cp:revision>
  <dcterms:created xsi:type="dcterms:W3CDTF">2011-02-24T16:30:40Z</dcterms:created>
  <dcterms:modified xsi:type="dcterms:W3CDTF">2012-02-15T12:38:47Z</dcterms:modified>
  <cp:contentType>Picture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0x01010200E8E9C8BD8CB0F54A905ED897A991DB05</vt:lpwstr>
  </property>
</Properties>
</file>