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9"/>
  </p:notesMasterIdLst>
  <p:sldIdLst>
    <p:sldId id="256" r:id="rId2"/>
    <p:sldId id="257" r:id="rId3"/>
    <p:sldId id="265" r:id="rId4"/>
    <p:sldId id="264" r:id="rId5"/>
    <p:sldId id="258" r:id="rId6"/>
    <p:sldId id="266" r:id="rId7"/>
    <p:sldId id="259" r:id="rId8"/>
    <p:sldId id="260" r:id="rId9"/>
    <p:sldId id="261" r:id="rId10"/>
    <p:sldId id="262" r:id="rId11"/>
    <p:sldId id="263"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0DF10A-D575-4EE0-80E2-7580A4EF536B}">
          <p14:sldIdLst>
            <p14:sldId id="256"/>
            <p14:sldId id="257"/>
            <p14:sldId id="265"/>
            <p14:sldId id="264"/>
            <p14:sldId id="258"/>
            <p14:sldId id="266"/>
            <p14:sldId id="259"/>
            <p14:sldId id="260"/>
            <p14:sldId id="261"/>
            <p14:sldId id="262"/>
          </p14:sldIdLst>
        </p14:section>
        <p14:section name="Untitled Section" id="{4A6A9790-720A-4A48-8F0F-85BA20D99C86}">
          <p14:sldIdLst>
            <p14:sldId id="263"/>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7E7F5-EC53-4464-BB0A-61824C66E42E}" type="datetimeFigureOut">
              <a:rPr lang="en-IN" smtClean="0"/>
              <a:t>30-03-2024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14B2E-515E-4509-A627-F6099008E873}" type="slidenum">
              <a:rPr lang="en-IN" smtClean="0"/>
              <a:t>‹#›</a:t>
            </a:fld>
            <a:endParaRPr lang="en-IN"/>
          </a:p>
        </p:txBody>
      </p:sp>
    </p:spTree>
    <p:extLst>
      <p:ext uri="{BB962C8B-B14F-4D97-AF65-F5344CB8AC3E}">
        <p14:creationId xmlns:p14="http://schemas.microsoft.com/office/powerpoint/2010/main" val="119371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94818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37876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55312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4050904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952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184900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883098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42897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138912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1F77-6761-41EE-B71B-D1A0B6812474}"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97088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D31F77-6761-41EE-B71B-D1A0B6812474}"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27708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D31F77-6761-41EE-B71B-D1A0B6812474}"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64637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D31F77-6761-41EE-B71B-D1A0B6812474}"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61331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31F77-6761-41EE-B71B-D1A0B6812474}"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304192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D31F77-6761-41EE-B71B-D1A0B6812474}"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113554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1F77-6761-41EE-B71B-D1A0B6812474}"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15F93-E3A1-4904-B2D1-C7779B94B4BF}" type="slidenum">
              <a:rPr lang="en-IN" smtClean="0"/>
              <a:t>‹#›</a:t>
            </a:fld>
            <a:endParaRPr lang="en-IN"/>
          </a:p>
        </p:txBody>
      </p:sp>
    </p:spTree>
    <p:extLst>
      <p:ext uri="{BB962C8B-B14F-4D97-AF65-F5344CB8AC3E}">
        <p14:creationId xmlns:p14="http://schemas.microsoft.com/office/powerpoint/2010/main" val="5087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D31F77-6761-41EE-B71B-D1A0B6812474}" type="datetimeFigureOut">
              <a:rPr lang="en-IN" smtClean="0"/>
              <a:t>30-03-2024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715F93-E3A1-4904-B2D1-C7779B94B4BF}" type="slidenum">
              <a:rPr lang="en-IN" smtClean="0"/>
              <a:t>‹#›</a:t>
            </a:fld>
            <a:endParaRPr lang="en-IN"/>
          </a:p>
        </p:txBody>
      </p:sp>
    </p:spTree>
    <p:extLst>
      <p:ext uri="{BB962C8B-B14F-4D97-AF65-F5344CB8AC3E}">
        <p14:creationId xmlns:p14="http://schemas.microsoft.com/office/powerpoint/2010/main" val="338664603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airess/fingerprint_recognition/tree/master/dataset" TargetMode="External"/><Relationship Id="rId2" Type="http://schemas.openxmlformats.org/officeDocument/2006/relationships/hyperlink" Target="https://dx.doi.org/10.21227/3879-6e2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C047-25BC-9390-3AE2-F483DEFB714A}"/>
              </a:ext>
            </a:extLst>
          </p:cNvPr>
          <p:cNvSpPr>
            <a:spLocks noGrp="1"/>
          </p:cNvSpPr>
          <p:nvPr>
            <p:ph type="ctrTitle"/>
          </p:nvPr>
        </p:nvSpPr>
        <p:spPr>
          <a:xfrm>
            <a:off x="1943877" y="1388284"/>
            <a:ext cx="6817567" cy="2483919"/>
          </a:xfrm>
        </p:spPr>
        <p:txBody>
          <a:bodyPr>
            <a:normAutofit/>
          </a:bodyPr>
          <a:lstStyle/>
          <a:p>
            <a:pPr algn="ctr"/>
            <a:r>
              <a:rPr lang="en-US" sz="4400" dirty="0">
                <a:effectLst>
                  <a:outerShdw blurRad="38100" dist="38100" dir="2700000" algn="tl">
                    <a:srgbClr val="000000">
                      <a:alpha val="43137"/>
                    </a:srgbClr>
                  </a:outerShdw>
                </a:effectLst>
              </a:rPr>
              <a:t>DOUBLE IDENTITY FINGERPRINT DETECTION</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065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86686-3E8F-E027-B69B-611029BD4DA9}"/>
              </a:ext>
            </a:extLst>
          </p:cNvPr>
          <p:cNvSpPr>
            <a:spLocks noGrp="1"/>
          </p:cNvSpPr>
          <p:nvPr>
            <p:ph idx="1"/>
          </p:nvPr>
        </p:nvSpPr>
        <p:spPr>
          <a:xfrm>
            <a:off x="382385" y="407324"/>
            <a:ext cx="9004211" cy="5769639"/>
          </a:xfrm>
        </p:spPr>
        <p:txBody>
          <a:bodyPr>
            <a:normAutofit/>
          </a:bodyPr>
          <a:lstStyle/>
          <a:p>
            <a:r>
              <a:rPr lang="en-US" dirty="0"/>
              <a:t>Despite these approaches, fingerprint recognition systems still face challenges due to poor image quality, resulting in spurious or missed features, thus degrading system performance.</a:t>
            </a:r>
          </a:p>
          <a:p>
            <a:r>
              <a:rPr lang="en-US" dirty="0"/>
              <a:t>Due to this challenges we usually set threshold to a low value (nearly 20%).</a:t>
            </a:r>
          </a:p>
          <a:p>
            <a:r>
              <a:rPr lang="en-US" dirty="0"/>
              <a:t>High threshold will lead to false rejection, so choosing an optimal threshold is </a:t>
            </a:r>
            <a:r>
              <a:rPr lang="en-IN" dirty="0"/>
              <a:t>challenging and necessary and can be obtained by fine tuning our matching algorithm.</a:t>
            </a:r>
            <a:endParaRPr lang="en-US" dirty="0"/>
          </a:p>
          <a:p>
            <a:r>
              <a:rPr lang="en-US" dirty="0"/>
              <a:t>Setting a threshold between 20%-30% will ensure that the correct person is not misclassified because fingerprint features are unique for all and  chance of similar fingerprints of two person is nearly 0.</a:t>
            </a:r>
          </a:p>
          <a:p>
            <a:r>
              <a:rPr lang="en-IN" dirty="0"/>
              <a:t>This Low threshold set by us will lead to vulnerability of double identity attack as it can easily bypass the system with a success rate of 90%.</a:t>
            </a:r>
          </a:p>
        </p:txBody>
      </p:sp>
    </p:spTree>
    <p:extLst>
      <p:ext uri="{BB962C8B-B14F-4D97-AF65-F5344CB8AC3E}">
        <p14:creationId xmlns:p14="http://schemas.microsoft.com/office/powerpoint/2010/main" val="328750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A119C5-7EAE-43B8-3BDF-75232AAC2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92" y="274445"/>
            <a:ext cx="3715255" cy="1741526"/>
          </a:xfrm>
          <a:prstGeom prst="rect">
            <a:avLst/>
          </a:prstGeom>
        </p:spPr>
      </p:pic>
      <p:pic>
        <p:nvPicPr>
          <p:cNvPr id="7" name="Picture 6">
            <a:extLst>
              <a:ext uri="{FF2B5EF4-FFF2-40B4-BE49-F238E27FC236}">
                <a16:creationId xmlns:a16="http://schemas.microsoft.com/office/drawing/2014/main" id="{55AB526F-9DD2-143A-161B-865C2FF15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92" y="2719419"/>
            <a:ext cx="3863944" cy="1568972"/>
          </a:xfrm>
          <a:prstGeom prst="rect">
            <a:avLst/>
          </a:prstGeom>
        </p:spPr>
      </p:pic>
      <p:pic>
        <p:nvPicPr>
          <p:cNvPr id="9" name="Picture 8">
            <a:extLst>
              <a:ext uri="{FF2B5EF4-FFF2-40B4-BE49-F238E27FC236}">
                <a16:creationId xmlns:a16="http://schemas.microsoft.com/office/drawing/2014/main" id="{94E03DBE-5F50-C4E4-F0C7-0C482FCD7C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634" y="2557274"/>
            <a:ext cx="2122314" cy="1568972"/>
          </a:xfrm>
          <a:prstGeom prst="rect">
            <a:avLst/>
          </a:prstGeom>
        </p:spPr>
      </p:pic>
      <p:pic>
        <p:nvPicPr>
          <p:cNvPr id="11" name="Picture 10">
            <a:extLst>
              <a:ext uri="{FF2B5EF4-FFF2-40B4-BE49-F238E27FC236}">
                <a16:creationId xmlns:a16="http://schemas.microsoft.com/office/drawing/2014/main" id="{A4DE2683-1B06-24D7-7903-298FC21DCF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7038" y="4342493"/>
            <a:ext cx="3433444" cy="1961968"/>
          </a:xfrm>
          <a:prstGeom prst="rect">
            <a:avLst/>
          </a:prstGeom>
        </p:spPr>
      </p:pic>
      <p:pic>
        <p:nvPicPr>
          <p:cNvPr id="13" name="Picture 12">
            <a:extLst>
              <a:ext uri="{FF2B5EF4-FFF2-40B4-BE49-F238E27FC236}">
                <a16:creationId xmlns:a16="http://schemas.microsoft.com/office/drawing/2014/main" id="{3CB5D0BD-0606-8078-487B-4888FE7BA3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9185" y="288199"/>
            <a:ext cx="3481297" cy="1961968"/>
          </a:xfrm>
          <a:prstGeom prst="rect">
            <a:avLst/>
          </a:prstGeom>
        </p:spPr>
      </p:pic>
      <p:cxnSp>
        <p:nvCxnSpPr>
          <p:cNvPr id="15" name="Straight Arrow Connector 14">
            <a:extLst>
              <a:ext uri="{FF2B5EF4-FFF2-40B4-BE49-F238E27FC236}">
                <a16:creationId xmlns:a16="http://schemas.microsoft.com/office/drawing/2014/main" id="{DC908391-C2B8-73D2-26EB-4DE61B47B2F2}"/>
              </a:ext>
            </a:extLst>
          </p:cNvPr>
          <p:cNvCxnSpPr/>
          <p:nvPr/>
        </p:nvCxnSpPr>
        <p:spPr>
          <a:xfrm>
            <a:off x="1222310" y="2015971"/>
            <a:ext cx="0" cy="8112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86CD5569-FD07-BA04-40F9-B9D9DF30F184}"/>
              </a:ext>
            </a:extLst>
          </p:cNvPr>
          <p:cNvCxnSpPr/>
          <p:nvPr/>
        </p:nvCxnSpPr>
        <p:spPr>
          <a:xfrm>
            <a:off x="2799184" y="2015971"/>
            <a:ext cx="0" cy="8112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02BFCD41-21E5-6C35-3B1A-B0C4BB06FD35}"/>
              </a:ext>
            </a:extLst>
          </p:cNvPr>
          <p:cNvSpPr txBox="1"/>
          <p:nvPr/>
        </p:nvSpPr>
        <p:spPr>
          <a:xfrm>
            <a:off x="326570" y="4219383"/>
            <a:ext cx="4324155" cy="246221"/>
          </a:xfrm>
          <a:prstGeom prst="rect">
            <a:avLst/>
          </a:prstGeom>
          <a:noFill/>
        </p:spPr>
        <p:txBody>
          <a:bodyPr wrap="square" rtlCol="0">
            <a:spAutoFit/>
          </a:bodyPr>
          <a:lstStyle/>
          <a:p>
            <a:r>
              <a:rPr lang="en-IN" sz="1000" dirty="0"/>
              <a:t>Upper slice of Image 1                Lower slice of Image 2</a:t>
            </a:r>
          </a:p>
        </p:txBody>
      </p:sp>
      <p:sp>
        <p:nvSpPr>
          <p:cNvPr id="19" name="TextBox 18">
            <a:extLst>
              <a:ext uri="{FF2B5EF4-FFF2-40B4-BE49-F238E27FC236}">
                <a16:creationId xmlns:a16="http://schemas.microsoft.com/office/drawing/2014/main" id="{2A2754AF-388E-E9E6-D200-43FB5BD4FC62}"/>
              </a:ext>
            </a:extLst>
          </p:cNvPr>
          <p:cNvSpPr txBox="1"/>
          <p:nvPr/>
        </p:nvSpPr>
        <p:spPr>
          <a:xfrm>
            <a:off x="1303591" y="2250167"/>
            <a:ext cx="1604855" cy="246221"/>
          </a:xfrm>
          <a:prstGeom prst="rect">
            <a:avLst/>
          </a:prstGeom>
          <a:noFill/>
        </p:spPr>
        <p:txBody>
          <a:bodyPr wrap="square" rtlCol="0">
            <a:spAutoFit/>
          </a:bodyPr>
          <a:lstStyle/>
          <a:p>
            <a:r>
              <a:rPr lang="en-IN" sz="1000" dirty="0"/>
              <a:t>Slicing of Fingerprints</a:t>
            </a:r>
          </a:p>
        </p:txBody>
      </p:sp>
      <p:cxnSp>
        <p:nvCxnSpPr>
          <p:cNvPr id="21" name="Straight Arrow Connector 20">
            <a:extLst>
              <a:ext uri="{FF2B5EF4-FFF2-40B4-BE49-F238E27FC236}">
                <a16:creationId xmlns:a16="http://schemas.microsoft.com/office/drawing/2014/main" id="{FCE3E132-E34A-AE59-BBA4-39D33AB2D26A}"/>
              </a:ext>
            </a:extLst>
          </p:cNvPr>
          <p:cNvCxnSpPr/>
          <p:nvPr/>
        </p:nvCxnSpPr>
        <p:spPr>
          <a:xfrm>
            <a:off x="3963647" y="3344009"/>
            <a:ext cx="106422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8D03F864-7A5F-D4E0-41AA-06030FE825C6}"/>
              </a:ext>
            </a:extLst>
          </p:cNvPr>
          <p:cNvSpPr txBox="1"/>
          <p:nvPr/>
        </p:nvSpPr>
        <p:spPr>
          <a:xfrm>
            <a:off x="3864840" y="2780726"/>
            <a:ext cx="1753615" cy="549757"/>
          </a:xfrm>
          <a:prstGeom prst="rect">
            <a:avLst/>
          </a:prstGeom>
          <a:noFill/>
        </p:spPr>
        <p:txBody>
          <a:bodyPr wrap="square" tIns="72000" rtlCol="0">
            <a:spAutoFit/>
          </a:bodyPr>
          <a:lstStyle/>
          <a:p>
            <a:pPr>
              <a:spcAft>
                <a:spcPts val="100"/>
              </a:spcAft>
            </a:pPr>
            <a:r>
              <a:rPr lang="en-IN" sz="1400" dirty="0"/>
              <a:t>Combining sliced images and</a:t>
            </a:r>
          </a:p>
        </p:txBody>
      </p:sp>
      <p:sp>
        <p:nvSpPr>
          <p:cNvPr id="24" name="TextBox 23">
            <a:extLst>
              <a:ext uri="{FF2B5EF4-FFF2-40B4-BE49-F238E27FC236}">
                <a16:creationId xmlns:a16="http://schemas.microsoft.com/office/drawing/2014/main" id="{25F8F422-C542-FCBA-DCBB-EC749A7163B8}"/>
              </a:ext>
            </a:extLst>
          </p:cNvPr>
          <p:cNvSpPr txBox="1"/>
          <p:nvPr/>
        </p:nvSpPr>
        <p:spPr>
          <a:xfrm>
            <a:off x="5439159" y="4119625"/>
            <a:ext cx="2122314" cy="276999"/>
          </a:xfrm>
          <a:prstGeom prst="rect">
            <a:avLst/>
          </a:prstGeom>
          <a:noFill/>
        </p:spPr>
        <p:txBody>
          <a:bodyPr wrap="square" rtlCol="0">
            <a:spAutoFit/>
          </a:bodyPr>
          <a:lstStyle/>
          <a:p>
            <a:r>
              <a:rPr lang="en-IN" sz="1200" dirty="0"/>
              <a:t>Double Identity Fingerprint </a:t>
            </a:r>
          </a:p>
        </p:txBody>
      </p:sp>
      <p:cxnSp>
        <p:nvCxnSpPr>
          <p:cNvPr id="34" name="Connector: Curved 33">
            <a:extLst>
              <a:ext uri="{FF2B5EF4-FFF2-40B4-BE49-F238E27FC236}">
                <a16:creationId xmlns:a16="http://schemas.microsoft.com/office/drawing/2014/main" id="{F82DE8F7-E936-B62A-62D4-3B03C0AE1FB0}"/>
              </a:ext>
            </a:extLst>
          </p:cNvPr>
          <p:cNvCxnSpPr>
            <a:cxnSpLocks/>
            <a:endCxn id="13" idx="1"/>
          </p:cNvCxnSpPr>
          <p:nvPr/>
        </p:nvCxnSpPr>
        <p:spPr>
          <a:xfrm flipV="1">
            <a:off x="6389476" y="1269183"/>
            <a:ext cx="1459709" cy="1104094"/>
          </a:xfrm>
          <a:prstGeom prst="curvedConnector3">
            <a:avLst>
              <a:gd name="adj1" fmla="val 14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Connector: Curved 39">
            <a:extLst>
              <a:ext uri="{FF2B5EF4-FFF2-40B4-BE49-F238E27FC236}">
                <a16:creationId xmlns:a16="http://schemas.microsoft.com/office/drawing/2014/main" id="{3FA9C484-9AE0-14FB-F220-38F2BB771395}"/>
              </a:ext>
            </a:extLst>
          </p:cNvPr>
          <p:cNvCxnSpPr>
            <a:cxnSpLocks/>
          </p:cNvCxnSpPr>
          <p:nvPr/>
        </p:nvCxnSpPr>
        <p:spPr>
          <a:xfrm>
            <a:off x="6389476" y="4721290"/>
            <a:ext cx="1354932" cy="967307"/>
          </a:xfrm>
          <a:prstGeom prst="curvedConnector3">
            <a:avLst>
              <a:gd name="adj1" fmla="val 418"/>
            </a:avLst>
          </a:prstGeom>
          <a:ln>
            <a:tailEnd type="triangle"/>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065D4D89-687E-C02A-1CA4-2BAA30B39080}"/>
              </a:ext>
            </a:extLst>
          </p:cNvPr>
          <p:cNvSpPr txBox="1"/>
          <p:nvPr/>
        </p:nvSpPr>
        <p:spPr>
          <a:xfrm>
            <a:off x="5635695" y="924369"/>
            <a:ext cx="1507562" cy="738664"/>
          </a:xfrm>
          <a:prstGeom prst="rect">
            <a:avLst/>
          </a:prstGeom>
          <a:noFill/>
        </p:spPr>
        <p:txBody>
          <a:bodyPr wrap="square" rtlCol="0">
            <a:spAutoFit/>
          </a:bodyPr>
          <a:lstStyle/>
          <a:p>
            <a:r>
              <a:rPr lang="en-IN" sz="1400" dirty="0"/>
              <a:t>Matching Fingerprint with person 1 </a:t>
            </a:r>
          </a:p>
        </p:txBody>
      </p:sp>
      <p:sp>
        <p:nvSpPr>
          <p:cNvPr id="47" name="TextBox 46">
            <a:extLst>
              <a:ext uri="{FF2B5EF4-FFF2-40B4-BE49-F238E27FC236}">
                <a16:creationId xmlns:a16="http://schemas.microsoft.com/office/drawing/2014/main" id="{B04825FA-B7E4-C6E2-30E7-58BA127B2AEF}"/>
              </a:ext>
            </a:extLst>
          </p:cNvPr>
          <p:cNvSpPr txBox="1"/>
          <p:nvPr/>
        </p:nvSpPr>
        <p:spPr>
          <a:xfrm>
            <a:off x="5802525" y="5438554"/>
            <a:ext cx="1701511" cy="738664"/>
          </a:xfrm>
          <a:prstGeom prst="rect">
            <a:avLst/>
          </a:prstGeom>
          <a:noFill/>
        </p:spPr>
        <p:txBody>
          <a:bodyPr wrap="square" rtlCol="0">
            <a:spAutoFit/>
          </a:bodyPr>
          <a:lstStyle/>
          <a:p>
            <a:r>
              <a:rPr lang="en-IN" sz="1400" dirty="0"/>
              <a:t>Matching Fingerprint with person 2</a:t>
            </a:r>
          </a:p>
        </p:txBody>
      </p:sp>
      <p:sp>
        <p:nvSpPr>
          <p:cNvPr id="48" name="TextBox 47">
            <a:extLst>
              <a:ext uri="{FF2B5EF4-FFF2-40B4-BE49-F238E27FC236}">
                <a16:creationId xmlns:a16="http://schemas.microsoft.com/office/drawing/2014/main" id="{BE609785-B5D6-FCC5-5C16-CCCAA2ABB9A5}"/>
              </a:ext>
            </a:extLst>
          </p:cNvPr>
          <p:cNvSpPr txBox="1"/>
          <p:nvPr/>
        </p:nvSpPr>
        <p:spPr>
          <a:xfrm>
            <a:off x="8213904" y="2628781"/>
            <a:ext cx="3000351" cy="1600438"/>
          </a:xfrm>
          <a:prstGeom prst="rect">
            <a:avLst/>
          </a:prstGeom>
          <a:noFill/>
        </p:spPr>
        <p:txBody>
          <a:bodyPr wrap="square" rtlCol="0">
            <a:spAutoFit/>
          </a:bodyPr>
          <a:lstStyle/>
          <a:p>
            <a:r>
              <a:rPr lang="en-IN" sz="1400" dirty="0"/>
              <a:t>In both cases the scores are 33 and 54 for double identity finger print when matched with person 1 and 2 respectively which are more than the  Threshold, leading to False acceptance. </a:t>
            </a:r>
          </a:p>
          <a:p>
            <a:endParaRPr lang="en-IN" sz="1400" dirty="0"/>
          </a:p>
        </p:txBody>
      </p:sp>
      <p:sp>
        <p:nvSpPr>
          <p:cNvPr id="49" name="TextBox 48">
            <a:extLst>
              <a:ext uri="{FF2B5EF4-FFF2-40B4-BE49-F238E27FC236}">
                <a16:creationId xmlns:a16="http://schemas.microsoft.com/office/drawing/2014/main" id="{F02C71AB-207A-2D7B-C709-338EB8B09748}"/>
              </a:ext>
            </a:extLst>
          </p:cNvPr>
          <p:cNvSpPr txBox="1"/>
          <p:nvPr/>
        </p:nvSpPr>
        <p:spPr>
          <a:xfrm>
            <a:off x="326570" y="4963885"/>
            <a:ext cx="4701306" cy="1077218"/>
          </a:xfrm>
          <a:prstGeom prst="rect">
            <a:avLst/>
          </a:prstGeom>
          <a:noFill/>
        </p:spPr>
        <p:txBody>
          <a:bodyPr wrap="square" rtlCol="0">
            <a:spAutoFit/>
          </a:bodyPr>
          <a:lstStyle/>
          <a:p>
            <a:pPr algn="ctr"/>
            <a:r>
              <a:rPr lang="en-IN" sz="3200" b="1" u="sng" dirty="0">
                <a:latin typeface="Calibri" panose="020F0502020204030204" pitchFamily="34" charset="0"/>
                <a:ea typeface="Calibri" panose="020F0502020204030204" pitchFamily="34" charset="0"/>
                <a:cs typeface="Calibri" panose="020F0502020204030204" pitchFamily="34" charset="0"/>
              </a:rPr>
              <a:t>SAMPLE CASE OF FALSE ACCEPTANCE</a:t>
            </a:r>
          </a:p>
        </p:txBody>
      </p:sp>
      <p:sp>
        <p:nvSpPr>
          <p:cNvPr id="50" name="TextBox 49">
            <a:extLst>
              <a:ext uri="{FF2B5EF4-FFF2-40B4-BE49-F238E27FC236}">
                <a16:creationId xmlns:a16="http://schemas.microsoft.com/office/drawing/2014/main" id="{0B3CC864-6298-AAF3-D2EC-B13913C74533}"/>
              </a:ext>
            </a:extLst>
          </p:cNvPr>
          <p:cNvSpPr txBox="1"/>
          <p:nvPr/>
        </p:nvSpPr>
        <p:spPr>
          <a:xfrm>
            <a:off x="3845052" y="3341760"/>
            <a:ext cx="1529794" cy="523220"/>
          </a:xfrm>
          <a:prstGeom prst="rect">
            <a:avLst/>
          </a:prstGeom>
          <a:noFill/>
        </p:spPr>
        <p:txBody>
          <a:bodyPr wrap="square" rtlCol="0">
            <a:spAutoFit/>
          </a:bodyPr>
          <a:lstStyle/>
          <a:p>
            <a:r>
              <a:rPr lang="en-IN" sz="1400" dirty="0"/>
              <a:t>alignment of the ridges</a:t>
            </a:r>
          </a:p>
        </p:txBody>
      </p:sp>
    </p:spTree>
    <p:extLst>
      <p:ext uri="{BB962C8B-B14F-4D97-AF65-F5344CB8AC3E}">
        <p14:creationId xmlns:p14="http://schemas.microsoft.com/office/powerpoint/2010/main" val="61484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162-C138-70C0-F500-CA69A7DC3231}"/>
              </a:ext>
            </a:extLst>
          </p:cNvPr>
          <p:cNvSpPr>
            <a:spLocks noGrp="1"/>
          </p:cNvSpPr>
          <p:nvPr>
            <p:ph type="title"/>
          </p:nvPr>
        </p:nvSpPr>
        <p:spPr>
          <a:xfrm>
            <a:off x="677334" y="609600"/>
            <a:ext cx="8596668" cy="706016"/>
          </a:xfrm>
        </p:spPr>
        <p:txBody>
          <a:bodyPr>
            <a:normAutofit fontScale="90000"/>
          </a:bodyPr>
          <a:lstStyle/>
          <a:p>
            <a:r>
              <a:rPr lang="en-IN" u="sng" dirty="0"/>
              <a:t>SOLUTION </a:t>
            </a:r>
            <a:br>
              <a:rPr lang="en-IN" dirty="0"/>
            </a:br>
            <a:endParaRPr lang="en-IN" dirty="0"/>
          </a:p>
        </p:txBody>
      </p:sp>
      <p:sp>
        <p:nvSpPr>
          <p:cNvPr id="3" name="Content Placeholder 2">
            <a:extLst>
              <a:ext uri="{FF2B5EF4-FFF2-40B4-BE49-F238E27FC236}">
                <a16:creationId xmlns:a16="http://schemas.microsoft.com/office/drawing/2014/main" id="{0CB1ECC8-DC7E-13E0-CBC5-731913116539}"/>
              </a:ext>
            </a:extLst>
          </p:cNvPr>
          <p:cNvSpPr>
            <a:spLocks noGrp="1"/>
          </p:cNvSpPr>
          <p:nvPr>
            <p:ph idx="1"/>
          </p:nvPr>
        </p:nvSpPr>
        <p:spPr>
          <a:xfrm>
            <a:off x="677334" y="1315616"/>
            <a:ext cx="8596668" cy="5262466"/>
          </a:xfrm>
        </p:spPr>
        <p:txBody>
          <a:bodyPr>
            <a:normAutofit/>
          </a:bodyPr>
          <a:lstStyle/>
          <a:p>
            <a:r>
              <a:rPr lang="en-IN" dirty="0"/>
              <a:t>This Proposed Solution consists of Two – stage Detection of Double identity Fingerprint.</a:t>
            </a:r>
          </a:p>
          <a:p>
            <a:pPr lvl="1"/>
            <a:r>
              <a:rPr lang="en-IN" dirty="0"/>
              <a:t>First – at the time of Enrolment.</a:t>
            </a:r>
          </a:p>
          <a:p>
            <a:pPr lvl="1"/>
            <a:r>
              <a:rPr lang="en-IN" dirty="0"/>
              <a:t>Second - at the time of Verification(After matching).</a:t>
            </a:r>
          </a:p>
          <a:p>
            <a:r>
              <a:rPr lang="en-IN" dirty="0"/>
              <a:t>Detection of DIF at the time of enrolment :</a:t>
            </a:r>
          </a:p>
          <a:p>
            <a:pPr lvl="1"/>
            <a:r>
              <a:rPr lang="en-IN" dirty="0"/>
              <a:t>We are using a classification algorithm to distinguish between Double identity fingerprints and bona fide fingerprints.</a:t>
            </a:r>
          </a:p>
          <a:p>
            <a:pPr lvl="1"/>
            <a:r>
              <a:rPr lang="en-IN" dirty="0"/>
              <a:t>Identifying the morphed fingerprint and rejecting them from Registering.</a:t>
            </a:r>
          </a:p>
          <a:p>
            <a:pPr lvl="1"/>
            <a:r>
              <a:rPr lang="en-IN" dirty="0"/>
              <a:t>Fingerprints which are classified as genuine are enrolled and their   details(fingerprint, verification id) get stored in the database.</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7239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0E05-9A89-A68D-A9D1-A0EDD9F87332}"/>
              </a:ext>
            </a:extLst>
          </p:cNvPr>
          <p:cNvSpPr>
            <a:spLocks noGrp="1"/>
          </p:cNvSpPr>
          <p:nvPr>
            <p:ph type="title"/>
          </p:nvPr>
        </p:nvSpPr>
        <p:spPr>
          <a:xfrm>
            <a:off x="677334" y="518400"/>
            <a:ext cx="8596668" cy="650033"/>
          </a:xfrm>
        </p:spPr>
        <p:txBody>
          <a:bodyPr/>
          <a:lstStyle/>
          <a:p>
            <a:r>
              <a:rPr lang="en-IN" dirty="0"/>
              <a:t>At the Time of verification :</a:t>
            </a:r>
          </a:p>
        </p:txBody>
      </p:sp>
      <p:sp>
        <p:nvSpPr>
          <p:cNvPr id="3" name="Content Placeholder 2">
            <a:extLst>
              <a:ext uri="{FF2B5EF4-FFF2-40B4-BE49-F238E27FC236}">
                <a16:creationId xmlns:a16="http://schemas.microsoft.com/office/drawing/2014/main" id="{401D411A-FB00-C13E-F6B2-E3E2C513EA3D}"/>
              </a:ext>
            </a:extLst>
          </p:cNvPr>
          <p:cNvSpPr>
            <a:spLocks noGrp="1"/>
          </p:cNvSpPr>
          <p:nvPr>
            <p:ph idx="1"/>
          </p:nvPr>
        </p:nvSpPr>
        <p:spPr>
          <a:xfrm>
            <a:off x="677334" y="1168434"/>
            <a:ext cx="8596668" cy="5079966"/>
          </a:xfrm>
        </p:spPr>
        <p:txBody>
          <a:bodyPr>
            <a:normAutofit lnSpcReduction="10000"/>
          </a:bodyPr>
          <a:lstStyle/>
          <a:p>
            <a:r>
              <a:rPr lang="en-IN" dirty="0"/>
              <a:t>Person who is trying to gain access over the system provides his fingerprint for authentication.</a:t>
            </a:r>
          </a:p>
          <a:p>
            <a:r>
              <a:rPr lang="en-IN" dirty="0"/>
              <a:t>We use a matching Algorithm to Find a match from our database and deny the access if no match found and notify to the responsible authority(person in charge).</a:t>
            </a:r>
          </a:p>
          <a:p>
            <a:r>
              <a:rPr lang="en-IN" dirty="0"/>
              <a:t>In case of match, we are adding a second stage of security here to detect if the registered fingerprint is a Double identity Fingerprint.</a:t>
            </a:r>
          </a:p>
          <a:p>
            <a:pPr marL="0" indent="0">
              <a:buNone/>
            </a:pPr>
            <a:endParaRPr lang="en-IN" dirty="0"/>
          </a:p>
          <a:p>
            <a:pPr marL="0" indent="0">
              <a:buNone/>
            </a:pPr>
            <a:endParaRPr lang="en-IN" dirty="0"/>
          </a:p>
          <a:p>
            <a:r>
              <a:rPr lang="en-IN" dirty="0"/>
              <a:t>At the time of enrolment, there might be some misclassifications by our model, as it can’t promise 100% accuracy, which might result in False acceptances.</a:t>
            </a:r>
          </a:p>
          <a:p>
            <a:r>
              <a:rPr lang="en-IN" dirty="0"/>
              <a:t>Hence, to detect these misclassifications, we are adding another layer of security at the time of matching.</a:t>
            </a:r>
          </a:p>
          <a:p>
            <a:r>
              <a:rPr lang="en-IN" dirty="0"/>
              <a:t>In this, we use a different algorithm to detect the double identity fingerprints and estimate the optimal cutline if a DIF is found.</a:t>
            </a:r>
          </a:p>
        </p:txBody>
      </p:sp>
      <p:sp>
        <p:nvSpPr>
          <p:cNvPr id="4" name="Title 1">
            <a:extLst>
              <a:ext uri="{FF2B5EF4-FFF2-40B4-BE49-F238E27FC236}">
                <a16:creationId xmlns:a16="http://schemas.microsoft.com/office/drawing/2014/main" id="{31A3BE50-1738-2968-B051-598F1B3BBE50}"/>
              </a:ext>
            </a:extLst>
          </p:cNvPr>
          <p:cNvSpPr txBox="1">
            <a:spLocks/>
          </p:cNvSpPr>
          <p:nvPr/>
        </p:nvSpPr>
        <p:spPr>
          <a:xfrm>
            <a:off x="677334" y="3429000"/>
            <a:ext cx="8596668" cy="6500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t>Need for Detection of DIF After matching :</a:t>
            </a:r>
          </a:p>
        </p:txBody>
      </p:sp>
    </p:spTree>
    <p:extLst>
      <p:ext uri="{BB962C8B-B14F-4D97-AF65-F5344CB8AC3E}">
        <p14:creationId xmlns:p14="http://schemas.microsoft.com/office/powerpoint/2010/main" val="141673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loud 49">
            <a:extLst>
              <a:ext uri="{FF2B5EF4-FFF2-40B4-BE49-F238E27FC236}">
                <a16:creationId xmlns:a16="http://schemas.microsoft.com/office/drawing/2014/main" id="{F3178004-82CC-6373-6132-CC50388F7CBD}"/>
              </a:ext>
            </a:extLst>
          </p:cNvPr>
          <p:cNvSpPr/>
          <p:nvPr/>
        </p:nvSpPr>
        <p:spPr>
          <a:xfrm>
            <a:off x="2288186" y="2018333"/>
            <a:ext cx="1565488" cy="1662217"/>
          </a:xfrm>
          <a:prstGeom prst="cloud">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A5BD993-23FE-716D-E593-34180A90E0E1}"/>
              </a:ext>
            </a:extLst>
          </p:cNvPr>
          <p:cNvSpPr txBox="1"/>
          <p:nvPr/>
        </p:nvSpPr>
        <p:spPr>
          <a:xfrm>
            <a:off x="2202023" y="1171788"/>
            <a:ext cx="1483567" cy="584775"/>
          </a:xfrm>
          <a:prstGeom prst="rect">
            <a:avLst/>
          </a:prstGeom>
          <a:noFill/>
        </p:spPr>
        <p:txBody>
          <a:bodyPr wrap="square" rtlCol="0">
            <a:spAutoFit/>
          </a:bodyPr>
          <a:lstStyle/>
          <a:p>
            <a:r>
              <a:rPr lang="en-IN" sz="1600" dirty="0"/>
              <a:t>DIF Detection Algorithm -1</a:t>
            </a:r>
          </a:p>
        </p:txBody>
      </p:sp>
      <p:pic>
        <p:nvPicPr>
          <p:cNvPr id="10" name="Picture 9">
            <a:extLst>
              <a:ext uri="{FF2B5EF4-FFF2-40B4-BE49-F238E27FC236}">
                <a16:creationId xmlns:a16="http://schemas.microsoft.com/office/drawing/2014/main" id="{18DBA200-7862-86BA-3578-0A20A4B21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50" y="955203"/>
            <a:ext cx="789028" cy="1010854"/>
          </a:xfrm>
          <a:prstGeom prst="rect">
            <a:avLst/>
          </a:prstGeom>
        </p:spPr>
      </p:pic>
      <p:cxnSp>
        <p:nvCxnSpPr>
          <p:cNvPr id="12" name="Straight Arrow Connector 11">
            <a:extLst>
              <a:ext uri="{FF2B5EF4-FFF2-40B4-BE49-F238E27FC236}">
                <a16:creationId xmlns:a16="http://schemas.microsoft.com/office/drawing/2014/main" id="{BB0F6958-EE79-9C24-316C-BD61D0D91100}"/>
              </a:ext>
            </a:extLst>
          </p:cNvPr>
          <p:cNvCxnSpPr>
            <a:cxnSpLocks/>
          </p:cNvCxnSpPr>
          <p:nvPr/>
        </p:nvCxnSpPr>
        <p:spPr>
          <a:xfrm>
            <a:off x="1539551" y="1503843"/>
            <a:ext cx="550507"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61BC3BFD-C190-CBC4-1402-57BFBA5D5EC0}"/>
              </a:ext>
            </a:extLst>
          </p:cNvPr>
          <p:cNvSpPr txBox="1"/>
          <p:nvPr/>
        </p:nvSpPr>
        <p:spPr>
          <a:xfrm>
            <a:off x="316859" y="540546"/>
            <a:ext cx="2934128" cy="338554"/>
          </a:xfrm>
          <a:prstGeom prst="rect">
            <a:avLst/>
          </a:prstGeom>
          <a:noFill/>
        </p:spPr>
        <p:txBody>
          <a:bodyPr wrap="square" rtlCol="0">
            <a:spAutoFit/>
          </a:bodyPr>
          <a:lstStyle/>
          <a:p>
            <a:r>
              <a:rPr lang="en-IN" sz="1600" u="sng" dirty="0"/>
              <a:t>ENROLMENT</a:t>
            </a:r>
            <a:r>
              <a:rPr lang="en-IN" sz="1600" dirty="0"/>
              <a:t> </a:t>
            </a:r>
          </a:p>
        </p:txBody>
      </p:sp>
      <p:sp>
        <p:nvSpPr>
          <p:cNvPr id="15" name="TextBox 14">
            <a:extLst>
              <a:ext uri="{FF2B5EF4-FFF2-40B4-BE49-F238E27FC236}">
                <a16:creationId xmlns:a16="http://schemas.microsoft.com/office/drawing/2014/main" id="{710B012E-39DF-69D9-A84D-67432FF3AA81}"/>
              </a:ext>
            </a:extLst>
          </p:cNvPr>
          <p:cNvSpPr txBox="1"/>
          <p:nvPr/>
        </p:nvSpPr>
        <p:spPr>
          <a:xfrm>
            <a:off x="545250" y="2050508"/>
            <a:ext cx="910326" cy="261610"/>
          </a:xfrm>
          <a:prstGeom prst="rect">
            <a:avLst/>
          </a:prstGeom>
          <a:noFill/>
        </p:spPr>
        <p:txBody>
          <a:bodyPr wrap="square" rtlCol="0">
            <a:spAutoFit/>
          </a:bodyPr>
          <a:lstStyle/>
          <a:p>
            <a:r>
              <a:rPr lang="en-IN" sz="1100" dirty="0"/>
              <a:t>New User </a:t>
            </a:r>
          </a:p>
        </p:txBody>
      </p:sp>
      <p:cxnSp>
        <p:nvCxnSpPr>
          <p:cNvPr id="17" name="Connector: Curved 16">
            <a:extLst>
              <a:ext uri="{FF2B5EF4-FFF2-40B4-BE49-F238E27FC236}">
                <a16:creationId xmlns:a16="http://schemas.microsoft.com/office/drawing/2014/main" id="{943AF230-4E41-62EC-06C1-22822476EAF0}"/>
              </a:ext>
            </a:extLst>
          </p:cNvPr>
          <p:cNvCxnSpPr>
            <a:cxnSpLocks/>
          </p:cNvCxnSpPr>
          <p:nvPr/>
        </p:nvCxnSpPr>
        <p:spPr>
          <a:xfrm flipV="1">
            <a:off x="3125755" y="497576"/>
            <a:ext cx="1306286" cy="584775"/>
          </a:xfrm>
          <a:prstGeom prst="curvedConnector3">
            <a:avLst>
              <a:gd name="adj1" fmla="val 0"/>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BFEF66F0-9E48-A815-036F-C855E0909CC2}"/>
              </a:ext>
            </a:extLst>
          </p:cNvPr>
          <p:cNvSpPr txBox="1"/>
          <p:nvPr/>
        </p:nvSpPr>
        <p:spPr>
          <a:xfrm>
            <a:off x="3209730" y="304419"/>
            <a:ext cx="466531" cy="307777"/>
          </a:xfrm>
          <a:prstGeom prst="rect">
            <a:avLst/>
          </a:prstGeom>
          <a:noFill/>
        </p:spPr>
        <p:txBody>
          <a:bodyPr wrap="square" rtlCol="0">
            <a:spAutoFit/>
          </a:bodyPr>
          <a:lstStyle/>
          <a:p>
            <a:r>
              <a:rPr lang="en-IN" sz="1400" dirty="0"/>
              <a:t>Yes</a:t>
            </a:r>
          </a:p>
        </p:txBody>
      </p:sp>
      <p:sp>
        <p:nvSpPr>
          <p:cNvPr id="28" name="TextBox 27">
            <a:extLst>
              <a:ext uri="{FF2B5EF4-FFF2-40B4-BE49-F238E27FC236}">
                <a16:creationId xmlns:a16="http://schemas.microsoft.com/office/drawing/2014/main" id="{83FE07D1-E3DF-32B8-6372-15A9DB7E2D06}"/>
              </a:ext>
            </a:extLst>
          </p:cNvPr>
          <p:cNvSpPr txBox="1"/>
          <p:nvPr/>
        </p:nvSpPr>
        <p:spPr>
          <a:xfrm>
            <a:off x="4577015" y="221682"/>
            <a:ext cx="1665164" cy="523220"/>
          </a:xfrm>
          <a:prstGeom prst="rect">
            <a:avLst/>
          </a:prstGeom>
          <a:noFill/>
        </p:spPr>
        <p:txBody>
          <a:bodyPr wrap="square" rtlCol="0">
            <a:spAutoFit/>
          </a:bodyPr>
          <a:lstStyle/>
          <a:p>
            <a:r>
              <a:rPr lang="en-IN" sz="1400" dirty="0"/>
              <a:t>DIF Detected, Enrolment denied</a:t>
            </a:r>
          </a:p>
        </p:txBody>
      </p:sp>
      <p:cxnSp>
        <p:nvCxnSpPr>
          <p:cNvPr id="30" name="Straight Arrow Connector 29">
            <a:extLst>
              <a:ext uri="{FF2B5EF4-FFF2-40B4-BE49-F238E27FC236}">
                <a16:creationId xmlns:a16="http://schemas.microsoft.com/office/drawing/2014/main" id="{533FA25A-0CE1-A068-F2F2-6E47ADD001F1}"/>
              </a:ext>
            </a:extLst>
          </p:cNvPr>
          <p:cNvCxnSpPr/>
          <p:nvPr/>
        </p:nvCxnSpPr>
        <p:spPr>
          <a:xfrm>
            <a:off x="3820777" y="1566021"/>
            <a:ext cx="85841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A9634683-824D-51E3-1758-794215582561}"/>
              </a:ext>
            </a:extLst>
          </p:cNvPr>
          <p:cNvSpPr txBox="1"/>
          <p:nvPr/>
        </p:nvSpPr>
        <p:spPr>
          <a:xfrm>
            <a:off x="3974841" y="1267222"/>
            <a:ext cx="410546" cy="307777"/>
          </a:xfrm>
          <a:prstGeom prst="rect">
            <a:avLst/>
          </a:prstGeom>
          <a:noFill/>
        </p:spPr>
        <p:txBody>
          <a:bodyPr wrap="square" rtlCol="0">
            <a:spAutoFit/>
          </a:bodyPr>
          <a:lstStyle/>
          <a:p>
            <a:r>
              <a:rPr lang="en-IN" sz="1400" dirty="0"/>
              <a:t>No</a:t>
            </a:r>
          </a:p>
        </p:txBody>
      </p:sp>
      <p:sp>
        <p:nvSpPr>
          <p:cNvPr id="32" name="TextBox 31">
            <a:extLst>
              <a:ext uri="{FF2B5EF4-FFF2-40B4-BE49-F238E27FC236}">
                <a16:creationId xmlns:a16="http://schemas.microsoft.com/office/drawing/2014/main" id="{0E1F4659-58C1-F28C-4706-12D9B6F55089}"/>
              </a:ext>
            </a:extLst>
          </p:cNvPr>
          <p:cNvSpPr txBox="1"/>
          <p:nvPr/>
        </p:nvSpPr>
        <p:spPr>
          <a:xfrm>
            <a:off x="4730621" y="1406785"/>
            <a:ext cx="1922106" cy="307777"/>
          </a:xfrm>
          <a:prstGeom prst="rect">
            <a:avLst/>
          </a:prstGeom>
          <a:noFill/>
        </p:spPr>
        <p:txBody>
          <a:bodyPr wrap="square" rtlCol="0">
            <a:spAutoFit/>
          </a:bodyPr>
          <a:lstStyle/>
          <a:p>
            <a:r>
              <a:rPr lang="en-IN" sz="1400" dirty="0"/>
              <a:t> Enrolment Granted</a:t>
            </a:r>
          </a:p>
        </p:txBody>
      </p:sp>
      <p:pic>
        <p:nvPicPr>
          <p:cNvPr id="34" name="Picture 33">
            <a:extLst>
              <a:ext uri="{FF2B5EF4-FFF2-40B4-BE49-F238E27FC236}">
                <a16:creationId xmlns:a16="http://schemas.microsoft.com/office/drawing/2014/main" id="{9B3CA8A9-E8EE-DFE5-1682-5D960B625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88" y="3871179"/>
            <a:ext cx="789028" cy="1010854"/>
          </a:xfrm>
          <a:prstGeom prst="rect">
            <a:avLst/>
          </a:prstGeom>
        </p:spPr>
      </p:pic>
      <p:sp>
        <p:nvSpPr>
          <p:cNvPr id="36" name="TextBox 35">
            <a:extLst>
              <a:ext uri="{FF2B5EF4-FFF2-40B4-BE49-F238E27FC236}">
                <a16:creationId xmlns:a16="http://schemas.microsoft.com/office/drawing/2014/main" id="{751843DE-ED57-D897-5075-70B3FF66D708}"/>
              </a:ext>
            </a:extLst>
          </p:cNvPr>
          <p:cNvSpPr txBox="1"/>
          <p:nvPr/>
        </p:nvSpPr>
        <p:spPr>
          <a:xfrm>
            <a:off x="526588" y="4891944"/>
            <a:ext cx="994301" cy="461665"/>
          </a:xfrm>
          <a:prstGeom prst="rect">
            <a:avLst/>
          </a:prstGeom>
          <a:noFill/>
        </p:spPr>
        <p:txBody>
          <a:bodyPr wrap="square">
            <a:spAutoFit/>
          </a:bodyPr>
          <a:lstStyle/>
          <a:p>
            <a:r>
              <a:rPr lang="en-IN" sz="1200" dirty="0"/>
              <a:t>Verifying User</a:t>
            </a:r>
          </a:p>
        </p:txBody>
      </p:sp>
      <p:cxnSp>
        <p:nvCxnSpPr>
          <p:cNvPr id="38" name="Straight Arrow Connector 37">
            <a:extLst>
              <a:ext uri="{FF2B5EF4-FFF2-40B4-BE49-F238E27FC236}">
                <a16:creationId xmlns:a16="http://schemas.microsoft.com/office/drawing/2014/main" id="{A1940800-3569-4CB3-613D-28D4F366F081}"/>
              </a:ext>
            </a:extLst>
          </p:cNvPr>
          <p:cNvCxnSpPr>
            <a:cxnSpLocks/>
          </p:cNvCxnSpPr>
          <p:nvPr/>
        </p:nvCxnSpPr>
        <p:spPr>
          <a:xfrm>
            <a:off x="1511560" y="4367101"/>
            <a:ext cx="57849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202C2C91-3D54-E583-D2B4-6C4FDA142C73}"/>
              </a:ext>
            </a:extLst>
          </p:cNvPr>
          <p:cNvSpPr txBox="1"/>
          <p:nvPr/>
        </p:nvSpPr>
        <p:spPr>
          <a:xfrm>
            <a:off x="2155371" y="4074713"/>
            <a:ext cx="1940767" cy="584775"/>
          </a:xfrm>
          <a:prstGeom prst="rect">
            <a:avLst/>
          </a:prstGeom>
          <a:noFill/>
        </p:spPr>
        <p:txBody>
          <a:bodyPr wrap="square" rtlCol="0">
            <a:spAutoFit/>
          </a:bodyPr>
          <a:lstStyle/>
          <a:p>
            <a:r>
              <a:rPr lang="en-IN" sz="1600" dirty="0"/>
              <a:t>Fingerprint Matching Algorithm</a:t>
            </a:r>
          </a:p>
        </p:txBody>
      </p:sp>
      <p:cxnSp>
        <p:nvCxnSpPr>
          <p:cNvPr id="41" name="Straight Arrow Connector 40">
            <a:extLst>
              <a:ext uri="{FF2B5EF4-FFF2-40B4-BE49-F238E27FC236}">
                <a16:creationId xmlns:a16="http://schemas.microsoft.com/office/drawing/2014/main" id="{817624BA-A509-0889-8F62-E7DA540AA30F}"/>
              </a:ext>
            </a:extLst>
          </p:cNvPr>
          <p:cNvCxnSpPr/>
          <p:nvPr/>
        </p:nvCxnSpPr>
        <p:spPr>
          <a:xfrm>
            <a:off x="4385387" y="4348439"/>
            <a:ext cx="121298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8E20DC69-371F-2449-149F-AE8AAE009E0E}"/>
              </a:ext>
            </a:extLst>
          </p:cNvPr>
          <p:cNvSpPr txBox="1"/>
          <p:nvPr/>
        </p:nvSpPr>
        <p:spPr>
          <a:xfrm>
            <a:off x="4271087" y="3916900"/>
            <a:ext cx="1212980" cy="461665"/>
          </a:xfrm>
          <a:prstGeom prst="rect">
            <a:avLst/>
          </a:prstGeom>
          <a:noFill/>
        </p:spPr>
        <p:txBody>
          <a:bodyPr wrap="square" rtlCol="0">
            <a:spAutoFit/>
          </a:bodyPr>
          <a:lstStyle/>
          <a:p>
            <a:r>
              <a:rPr lang="en-IN" sz="1200" dirty="0"/>
              <a:t>Score less than threshold</a:t>
            </a:r>
          </a:p>
        </p:txBody>
      </p:sp>
      <p:sp>
        <p:nvSpPr>
          <p:cNvPr id="43" name="TextBox 42">
            <a:extLst>
              <a:ext uri="{FF2B5EF4-FFF2-40B4-BE49-F238E27FC236}">
                <a16:creationId xmlns:a16="http://schemas.microsoft.com/office/drawing/2014/main" id="{EA7A3084-46C1-DA84-901B-CCD9E8F1732E}"/>
              </a:ext>
            </a:extLst>
          </p:cNvPr>
          <p:cNvSpPr txBox="1"/>
          <p:nvPr/>
        </p:nvSpPr>
        <p:spPr>
          <a:xfrm>
            <a:off x="5747657" y="4056051"/>
            <a:ext cx="2015412" cy="584775"/>
          </a:xfrm>
          <a:prstGeom prst="rect">
            <a:avLst/>
          </a:prstGeom>
          <a:noFill/>
        </p:spPr>
        <p:txBody>
          <a:bodyPr wrap="square" rtlCol="0">
            <a:spAutoFit/>
          </a:bodyPr>
          <a:lstStyle/>
          <a:p>
            <a:r>
              <a:rPr lang="en-IN" sz="1600" dirty="0"/>
              <a:t>Access Denied as not authorized user</a:t>
            </a:r>
          </a:p>
        </p:txBody>
      </p:sp>
      <p:sp>
        <p:nvSpPr>
          <p:cNvPr id="4" name="TextBox 3">
            <a:extLst>
              <a:ext uri="{FF2B5EF4-FFF2-40B4-BE49-F238E27FC236}">
                <a16:creationId xmlns:a16="http://schemas.microsoft.com/office/drawing/2014/main" id="{184C1C93-C2FA-05CD-82B6-0F81EB2D3E1D}"/>
              </a:ext>
            </a:extLst>
          </p:cNvPr>
          <p:cNvSpPr txBox="1"/>
          <p:nvPr/>
        </p:nvSpPr>
        <p:spPr>
          <a:xfrm>
            <a:off x="2403413" y="2376724"/>
            <a:ext cx="1119673" cy="738664"/>
          </a:xfrm>
          <a:prstGeom prst="rect">
            <a:avLst/>
          </a:prstGeom>
          <a:noFill/>
        </p:spPr>
        <p:txBody>
          <a:bodyPr wrap="square" rtlCol="0">
            <a:spAutoFit/>
          </a:bodyPr>
          <a:lstStyle/>
          <a:p>
            <a:pPr algn="ctr"/>
            <a:r>
              <a:rPr lang="en-IN" sz="1200" b="1" dirty="0"/>
              <a:t>Database</a:t>
            </a:r>
          </a:p>
          <a:p>
            <a:endParaRPr lang="en-IN" sz="1200" dirty="0"/>
          </a:p>
          <a:p>
            <a:endParaRPr lang="en-IN" sz="900" dirty="0"/>
          </a:p>
          <a:p>
            <a:r>
              <a:rPr lang="en-IN" sz="900" dirty="0"/>
              <a:t>user_id  -  </a:t>
            </a:r>
          </a:p>
        </p:txBody>
      </p:sp>
      <p:cxnSp>
        <p:nvCxnSpPr>
          <p:cNvPr id="9" name="Straight Connector 8">
            <a:extLst>
              <a:ext uri="{FF2B5EF4-FFF2-40B4-BE49-F238E27FC236}">
                <a16:creationId xmlns:a16="http://schemas.microsoft.com/office/drawing/2014/main" id="{0DD6F4C3-4652-81C9-676C-0F6646050E94}"/>
              </a:ext>
            </a:extLst>
          </p:cNvPr>
          <p:cNvCxnSpPr>
            <a:cxnSpLocks/>
          </p:cNvCxnSpPr>
          <p:nvPr/>
        </p:nvCxnSpPr>
        <p:spPr>
          <a:xfrm>
            <a:off x="2615388" y="2676806"/>
            <a:ext cx="695722" cy="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1B08707F-8EC8-2ACA-A2D4-F501AF2D2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069" y="2788622"/>
            <a:ext cx="428244" cy="527063"/>
          </a:xfrm>
          <a:prstGeom prst="rect">
            <a:avLst/>
          </a:prstGeom>
        </p:spPr>
      </p:pic>
      <p:cxnSp>
        <p:nvCxnSpPr>
          <p:cNvPr id="44" name="Connector: Curved 43">
            <a:extLst>
              <a:ext uri="{FF2B5EF4-FFF2-40B4-BE49-F238E27FC236}">
                <a16:creationId xmlns:a16="http://schemas.microsoft.com/office/drawing/2014/main" id="{8ACAAEF5-C33B-1275-52BB-42EAB3AEB652}"/>
              </a:ext>
            </a:extLst>
          </p:cNvPr>
          <p:cNvCxnSpPr>
            <a:cxnSpLocks/>
          </p:cNvCxnSpPr>
          <p:nvPr/>
        </p:nvCxnSpPr>
        <p:spPr>
          <a:xfrm rot="10800000" flipV="1">
            <a:off x="3868320" y="2050509"/>
            <a:ext cx="1879339" cy="920652"/>
          </a:xfrm>
          <a:prstGeom prst="curvedConnector3">
            <a:avLst>
              <a:gd name="adj1" fmla="val 352"/>
            </a:avLst>
          </a:prstGeom>
          <a:ln>
            <a:tailEnd type="triangle"/>
          </a:ln>
        </p:spPr>
        <p:style>
          <a:lnRef idx="3">
            <a:schemeClr val="accent2"/>
          </a:lnRef>
          <a:fillRef idx="0">
            <a:schemeClr val="accent2"/>
          </a:fillRef>
          <a:effectRef idx="2">
            <a:schemeClr val="accent2"/>
          </a:effectRef>
          <a:fontRef idx="minor">
            <a:schemeClr val="tx1"/>
          </a:fontRef>
        </p:style>
      </p:cxnSp>
      <p:sp>
        <p:nvSpPr>
          <p:cNvPr id="49" name="TextBox 48">
            <a:extLst>
              <a:ext uri="{FF2B5EF4-FFF2-40B4-BE49-F238E27FC236}">
                <a16:creationId xmlns:a16="http://schemas.microsoft.com/office/drawing/2014/main" id="{18A6F67D-D19D-148A-B13B-3FB900E28184}"/>
              </a:ext>
            </a:extLst>
          </p:cNvPr>
          <p:cNvSpPr txBox="1"/>
          <p:nvPr/>
        </p:nvSpPr>
        <p:spPr>
          <a:xfrm>
            <a:off x="5794310" y="2230025"/>
            <a:ext cx="1110342" cy="523220"/>
          </a:xfrm>
          <a:prstGeom prst="rect">
            <a:avLst/>
          </a:prstGeom>
          <a:noFill/>
        </p:spPr>
        <p:txBody>
          <a:bodyPr wrap="square" rtlCol="0">
            <a:spAutoFit/>
          </a:bodyPr>
          <a:lstStyle/>
          <a:p>
            <a:r>
              <a:rPr lang="en-IN" sz="1400" dirty="0"/>
              <a:t>Register to Database</a:t>
            </a:r>
          </a:p>
        </p:txBody>
      </p:sp>
      <p:cxnSp>
        <p:nvCxnSpPr>
          <p:cNvPr id="58" name="Straight Arrow Connector 57">
            <a:extLst>
              <a:ext uri="{FF2B5EF4-FFF2-40B4-BE49-F238E27FC236}">
                <a16:creationId xmlns:a16="http://schemas.microsoft.com/office/drawing/2014/main" id="{9D1C8253-9069-A42B-2FD0-FEE8EB444B88}"/>
              </a:ext>
            </a:extLst>
          </p:cNvPr>
          <p:cNvCxnSpPr>
            <a:cxnSpLocks/>
          </p:cNvCxnSpPr>
          <p:nvPr/>
        </p:nvCxnSpPr>
        <p:spPr>
          <a:xfrm>
            <a:off x="3023118" y="4739951"/>
            <a:ext cx="0" cy="4314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0" name="TextBox 59">
            <a:extLst>
              <a:ext uri="{FF2B5EF4-FFF2-40B4-BE49-F238E27FC236}">
                <a16:creationId xmlns:a16="http://schemas.microsoft.com/office/drawing/2014/main" id="{13EEF318-80C2-4481-1AA4-EFBF40356DE4}"/>
              </a:ext>
            </a:extLst>
          </p:cNvPr>
          <p:cNvSpPr txBox="1"/>
          <p:nvPr/>
        </p:nvSpPr>
        <p:spPr>
          <a:xfrm>
            <a:off x="3096451" y="4683722"/>
            <a:ext cx="1428897" cy="461665"/>
          </a:xfrm>
          <a:prstGeom prst="rect">
            <a:avLst/>
          </a:prstGeom>
          <a:noFill/>
        </p:spPr>
        <p:txBody>
          <a:bodyPr wrap="square" rtlCol="0">
            <a:spAutoFit/>
          </a:bodyPr>
          <a:lstStyle/>
          <a:p>
            <a:r>
              <a:rPr lang="en-IN" sz="1200" dirty="0"/>
              <a:t>Score greater than threshold</a:t>
            </a:r>
          </a:p>
        </p:txBody>
      </p:sp>
      <p:sp>
        <p:nvSpPr>
          <p:cNvPr id="62" name="TextBox 61">
            <a:extLst>
              <a:ext uri="{FF2B5EF4-FFF2-40B4-BE49-F238E27FC236}">
                <a16:creationId xmlns:a16="http://schemas.microsoft.com/office/drawing/2014/main" id="{40AE406F-DAF3-EA36-DF2E-9949E6AE91BA}"/>
              </a:ext>
            </a:extLst>
          </p:cNvPr>
          <p:cNvSpPr txBox="1"/>
          <p:nvPr/>
        </p:nvSpPr>
        <p:spPr>
          <a:xfrm>
            <a:off x="2344376" y="5171366"/>
            <a:ext cx="1730707" cy="584775"/>
          </a:xfrm>
          <a:prstGeom prst="rect">
            <a:avLst/>
          </a:prstGeom>
          <a:noFill/>
        </p:spPr>
        <p:txBody>
          <a:bodyPr wrap="square" rtlCol="0">
            <a:spAutoFit/>
          </a:bodyPr>
          <a:lstStyle/>
          <a:p>
            <a:r>
              <a:rPr lang="en-IN" sz="1600" dirty="0"/>
              <a:t>DIF Detection Algorithm - 2</a:t>
            </a:r>
          </a:p>
        </p:txBody>
      </p:sp>
      <p:cxnSp>
        <p:nvCxnSpPr>
          <p:cNvPr id="64" name="Straight Arrow Connector 63">
            <a:extLst>
              <a:ext uri="{FF2B5EF4-FFF2-40B4-BE49-F238E27FC236}">
                <a16:creationId xmlns:a16="http://schemas.microsoft.com/office/drawing/2014/main" id="{117EACED-9855-2C58-5B9B-E39C853A841B}"/>
              </a:ext>
            </a:extLst>
          </p:cNvPr>
          <p:cNvCxnSpPr/>
          <p:nvPr/>
        </p:nvCxnSpPr>
        <p:spPr>
          <a:xfrm>
            <a:off x="3938857" y="5380754"/>
            <a:ext cx="138093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6" name="TextBox 65">
            <a:extLst>
              <a:ext uri="{FF2B5EF4-FFF2-40B4-BE49-F238E27FC236}">
                <a16:creationId xmlns:a16="http://schemas.microsoft.com/office/drawing/2014/main" id="{8F5A3808-39BC-9BA0-1BB3-DC18D1833C1E}"/>
              </a:ext>
            </a:extLst>
          </p:cNvPr>
          <p:cNvSpPr txBox="1"/>
          <p:nvPr/>
        </p:nvSpPr>
        <p:spPr>
          <a:xfrm>
            <a:off x="4394718" y="5106782"/>
            <a:ext cx="409494" cy="307777"/>
          </a:xfrm>
          <a:prstGeom prst="rect">
            <a:avLst/>
          </a:prstGeom>
          <a:noFill/>
        </p:spPr>
        <p:txBody>
          <a:bodyPr wrap="square" rtlCol="0">
            <a:spAutoFit/>
          </a:bodyPr>
          <a:lstStyle/>
          <a:p>
            <a:r>
              <a:rPr lang="en-IN" sz="1400" dirty="0"/>
              <a:t>No</a:t>
            </a:r>
          </a:p>
        </p:txBody>
      </p:sp>
      <p:sp>
        <p:nvSpPr>
          <p:cNvPr id="67" name="TextBox 66">
            <a:extLst>
              <a:ext uri="{FF2B5EF4-FFF2-40B4-BE49-F238E27FC236}">
                <a16:creationId xmlns:a16="http://schemas.microsoft.com/office/drawing/2014/main" id="{9473170B-B205-B16E-1EAE-3EA0FD6821B8}"/>
              </a:ext>
            </a:extLst>
          </p:cNvPr>
          <p:cNvSpPr txBox="1"/>
          <p:nvPr/>
        </p:nvSpPr>
        <p:spPr>
          <a:xfrm>
            <a:off x="5446870" y="5252224"/>
            <a:ext cx="1595924" cy="338554"/>
          </a:xfrm>
          <a:prstGeom prst="rect">
            <a:avLst/>
          </a:prstGeom>
          <a:noFill/>
        </p:spPr>
        <p:txBody>
          <a:bodyPr wrap="square" rtlCol="0">
            <a:spAutoFit/>
          </a:bodyPr>
          <a:lstStyle/>
          <a:p>
            <a:r>
              <a:rPr lang="en-IN" sz="1600" dirty="0"/>
              <a:t>Access Granted</a:t>
            </a:r>
          </a:p>
        </p:txBody>
      </p:sp>
      <p:cxnSp>
        <p:nvCxnSpPr>
          <p:cNvPr id="71" name="Connector: Curved 70">
            <a:extLst>
              <a:ext uri="{FF2B5EF4-FFF2-40B4-BE49-F238E27FC236}">
                <a16:creationId xmlns:a16="http://schemas.microsoft.com/office/drawing/2014/main" id="{2076B645-D98D-31D5-99A0-67B00F7D384B}"/>
              </a:ext>
            </a:extLst>
          </p:cNvPr>
          <p:cNvCxnSpPr>
            <a:cxnSpLocks/>
          </p:cNvCxnSpPr>
          <p:nvPr/>
        </p:nvCxnSpPr>
        <p:spPr>
          <a:xfrm>
            <a:off x="3125754" y="5840963"/>
            <a:ext cx="1390745" cy="519461"/>
          </a:xfrm>
          <a:prstGeom prst="curvedConnector3">
            <a:avLst>
              <a:gd name="adj1" fmla="val -318"/>
            </a:avLst>
          </a:prstGeom>
          <a:ln>
            <a:tailEnd type="triangle"/>
          </a:ln>
        </p:spPr>
        <p:style>
          <a:lnRef idx="3">
            <a:schemeClr val="accent2"/>
          </a:lnRef>
          <a:fillRef idx="0">
            <a:schemeClr val="accent2"/>
          </a:fillRef>
          <a:effectRef idx="2">
            <a:schemeClr val="accent2"/>
          </a:effectRef>
          <a:fontRef idx="minor">
            <a:schemeClr val="tx1"/>
          </a:fontRef>
        </p:style>
      </p:cxnSp>
      <p:sp>
        <p:nvSpPr>
          <p:cNvPr id="75" name="TextBox 74">
            <a:extLst>
              <a:ext uri="{FF2B5EF4-FFF2-40B4-BE49-F238E27FC236}">
                <a16:creationId xmlns:a16="http://schemas.microsoft.com/office/drawing/2014/main" id="{BDE047AB-11CA-7830-EFF9-9EF0CD430371}"/>
              </a:ext>
            </a:extLst>
          </p:cNvPr>
          <p:cNvSpPr txBox="1"/>
          <p:nvPr/>
        </p:nvSpPr>
        <p:spPr>
          <a:xfrm>
            <a:off x="3494313" y="5987516"/>
            <a:ext cx="569169" cy="307777"/>
          </a:xfrm>
          <a:prstGeom prst="rect">
            <a:avLst/>
          </a:prstGeom>
          <a:noFill/>
        </p:spPr>
        <p:txBody>
          <a:bodyPr wrap="square" rtlCol="0">
            <a:spAutoFit/>
          </a:bodyPr>
          <a:lstStyle/>
          <a:p>
            <a:r>
              <a:rPr lang="en-IN" sz="1400" dirty="0"/>
              <a:t>Yes</a:t>
            </a:r>
          </a:p>
        </p:txBody>
      </p:sp>
      <p:sp>
        <p:nvSpPr>
          <p:cNvPr id="76" name="TextBox 75">
            <a:extLst>
              <a:ext uri="{FF2B5EF4-FFF2-40B4-BE49-F238E27FC236}">
                <a16:creationId xmlns:a16="http://schemas.microsoft.com/office/drawing/2014/main" id="{69F6AE8A-A05E-79E2-115A-DC15622DD00C}"/>
              </a:ext>
            </a:extLst>
          </p:cNvPr>
          <p:cNvSpPr txBox="1"/>
          <p:nvPr/>
        </p:nvSpPr>
        <p:spPr>
          <a:xfrm>
            <a:off x="4717572" y="6019656"/>
            <a:ext cx="1595924" cy="584775"/>
          </a:xfrm>
          <a:prstGeom prst="rect">
            <a:avLst/>
          </a:prstGeom>
          <a:noFill/>
        </p:spPr>
        <p:txBody>
          <a:bodyPr wrap="square" rtlCol="0">
            <a:spAutoFit/>
          </a:bodyPr>
          <a:lstStyle/>
          <a:p>
            <a:r>
              <a:rPr lang="en-IN" sz="1600" dirty="0"/>
              <a:t>DIF Detected</a:t>
            </a:r>
          </a:p>
          <a:p>
            <a:r>
              <a:rPr lang="en-IN" sz="1600" dirty="0"/>
              <a:t>Access Denied</a:t>
            </a:r>
          </a:p>
        </p:txBody>
      </p:sp>
      <p:sp>
        <p:nvSpPr>
          <p:cNvPr id="77" name="Oval 76">
            <a:extLst>
              <a:ext uri="{FF2B5EF4-FFF2-40B4-BE49-F238E27FC236}">
                <a16:creationId xmlns:a16="http://schemas.microsoft.com/office/drawing/2014/main" id="{45D76F3A-269E-3533-22B7-F4F2181B71D7}"/>
              </a:ext>
            </a:extLst>
          </p:cNvPr>
          <p:cNvSpPr/>
          <p:nvPr/>
        </p:nvSpPr>
        <p:spPr>
          <a:xfrm>
            <a:off x="4440551" y="64332"/>
            <a:ext cx="1758471" cy="86958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1C026363-EEA3-4295-19F0-793C65C633D2}"/>
              </a:ext>
            </a:extLst>
          </p:cNvPr>
          <p:cNvSpPr/>
          <p:nvPr/>
        </p:nvSpPr>
        <p:spPr>
          <a:xfrm>
            <a:off x="5691675" y="3946849"/>
            <a:ext cx="2015412" cy="84565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E6D6CDDB-D62B-1900-4380-B457D4ECD17E}"/>
              </a:ext>
            </a:extLst>
          </p:cNvPr>
          <p:cNvSpPr/>
          <p:nvPr/>
        </p:nvSpPr>
        <p:spPr>
          <a:xfrm>
            <a:off x="4637314" y="5864750"/>
            <a:ext cx="1595924" cy="92832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a:extLst>
              <a:ext uri="{FF2B5EF4-FFF2-40B4-BE49-F238E27FC236}">
                <a16:creationId xmlns:a16="http://schemas.microsoft.com/office/drawing/2014/main" id="{93C5E89A-5C33-E984-EF01-F182B945DFE6}"/>
              </a:ext>
            </a:extLst>
          </p:cNvPr>
          <p:cNvSpPr/>
          <p:nvPr/>
        </p:nvSpPr>
        <p:spPr>
          <a:xfrm>
            <a:off x="2118047" y="1146313"/>
            <a:ext cx="1642188" cy="6932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a:extLst>
              <a:ext uri="{FF2B5EF4-FFF2-40B4-BE49-F238E27FC236}">
                <a16:creationId xmlns:a16="http://schemas.microsoft.com/office/drawing/2014/main" id="{489C825D-64CC-7141-8EDB-2CC6D9584ADB}"/>
              </a:ext>
            </a:extLst>
          </p:cNvPr>
          <p:cNvSpPr/>
          <p:nvPr/>
        </p:nvSpPr>
        <p:spPr>
          <a:xfrm>
            <a:off x="2202023" y="4074713"/>
            <a:ext cx="1861457" cy="612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EE995EE1-01A1-D490-BEBB-4A1D44E1A8BD}"/>
              </a:ext>
            </a:extLst>
          </p:cNvPr>
          <p:cNvSpPr/>
          <p:nvPr/>
        </p:nvSpPr>
        <p:spPr>
          <a:xfrm>
            <a:off x="2344376" y="5171366"/>
            <a:ext cx="1534767" cy="6126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Rounded Corners 82">
            <a:extLst>
              <a:ext uri="{FF2B5EF4-FFF2-40B4-BE49-F238E27FC236}">
                <a16:creationId xmlns:a16="http://schemas.microsoft.com/office/drawing/2014/main" id="{0135EE3D-2715-F2F2-DAE6-0E7AA0208EE9}"/>
              </a:ext>
            </a:extLst>
          </p:cNvPr>
          <p:cNvSpPr/>
          <p:nvPr/>
        </p:nvSpPr>
        <p:spPr>
          <a:xfrm>
            <a:off x="4797992" y="1279293"/>
            <a:ext cx="1665164" cy="5494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Rounded Corners 83">
            <a:extLst>
              <a:ext uri="{FF2B5EF4-FFF2-40B4-BE49-F238E27FC236}">
                <a16:creationId xmlns:a16="http://schemas.microsoft.com/office/drawing/2014/main" id="{2BDACACF-7DCC-89BE-0A95-A10404A7FEF3}"/>
              </a:ext>
            </a:extLst>
          </p:cNvPr>
          <p:cNvSpPr/>
          <p:nvPr/>
        </p:nvSpPr>
        <p:spPr>
          <a:xfrm>
            <a:off x="5446870" y="5252223"/>
            <a:ext cx="1595924" cy="42387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130CAB4E-C503-5FC2-0944-CF0CAD87606C}"/>
              </a:ext>
            </a:extLst>
          </p:cNvPr>
          <p:cNvSpPr txBox="1"/>
          <p:nvPr/>
        </p:nvSpPr>
        <p:spPr>
          <a:xfrm>
            <a:off x="7566083" y="2020306"/>
            <a:ext cx="3126534" cy="1569660"/>
          </a:xfrm>
          <a:prstGeom prst="rect">
            <a:avLst/>
          </a:prstGeom>
          <a:noFill/>
        </p:spPr>
        <p:txBody>
          <a:bodyPr wrap="square" rtlCol="0">
            <a:spAutoFit/>
          </a:bodyPr>
          <a:lstStyle/>
          <a:p>
            <a:r>
              <a:rPr lang="en-IN" sz="2400" u="sng" dirty="0">
                <a:solidFill>
                  <a:srgbClr val="92D050"/>
                </a:solidFill>
              </a:rPr>
              <a:t>PROCESS FLOWCHART </a:t>
            </a:r>
          </a:p>
          <a:p>
            <a:r>
              <a:rPr lang="en-IN" sz="2400" u="sng" dirty="0">
                <a:solidFill>
                  <a:srgbClr val="92D050"/>
                </a:solidFill>
              </a:rPr>
              <a:t>FOR DIF DETECTION </a:t>
            </a:r>
          </a:p>
          <a:p>
            <a:r>
              <a:rPr lang="en-IN" sz="2400" u="sng" dirty="0">
                <a:solidFill>
                  <a:srgbClr val="92D050"/>
                </a:solidFill>
              </a:rPr>
              <a:t>MODEL  </a:t>
            </a:r>
          </a:p>
        </p:txBody>
      </p:sp>
      <p:sp>
        <p:nvSpPr>
          <p:cNvPr id="2" name="TextBox 1">
            <a:extLst>
              <a:ext uri="{FF2B5EF4-FFF2-40B4-BE49-F238E27FC236}">
                <a16:creationId xmlns:a16="http://schemas.microsoft.com/office/drawing/2014/main" id="{480AF2A9-768F-074D-BC60-6BE77BED65D3}"/>
              </a:ext>
            </a:extLst>
          </p:cNvPr>
          <p:cNvSpPr txBox="1"/>
          <p:nvPr/>
        </p:nvSpPr>
        <p:spPr>
          <a:xfrm>
            <a:off x="535419" y="2822648"/>
            <a:ext cx="771365" cy="584775"/>
          </a:xfrm>
          <a:prstGeom prst="rect">
            <a:avLst/>
          </a:prstGeom>
          <a:noFill/>
        </p:spPr>
        <p:txBody>
          <a:bodyPr wrap="non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User id</a:t>
            </a: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A1CF282A-E9C1-9694-733D-092C7821DAC2}"/>
              </a:ext>
            </a:extLst>
          </p:cNvPr>
          <p:cNvSpPr/>
          <p:nvPr/>
        </p:nvSpPr>
        <p:spPr>
          <a:xfrm>
            <a:off x="506646" y="2759530"/>
            <a:ext cx="862732" cy="4118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3C35B113-E600-D499-15A2-40774B63AA82}"/>
              </a:ext>
            </a:extLst>
          </p:cNvPr>
          <p:cNvCxnSpPr>
            <a:cxnSpLocks/>
          </p:cNvCxnSpPr>
          <p:nvPr/>
        </p:nvCxnSpPr>
        <p:spPr>
          <a:xfrm>
            <a:off x="1585482" y="2971162"/>
            <a:ext cx="608323" cy="13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4AE0B13C-5E8C-FB73-832F-BF094F2052C3}"/>
              </a:ext>
            </a:extLst>
          </p:cNvPr>
          <p:cNvCxnSpPr/>
          <p:nvPr/>
        </p:nvCxnSpPr>
        <p:spPr>
          <a:xfrm>
            <a:off x="2963249" y="3661415"/>
            <a:ext cx="0" cy="3946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39D6B2A5-5E93-B7F2-8292-E536AC93C2C3}"/>
              </a:ext>
            </a:extLst>
          </p:cNvPr>
          <p:cNvCxnSpPr>
            <a:cxnSpLocks/>
          </p:cNvCxnSpPr>
          <p:nvPr/>
        </p:nvCxnSpPr>
        <p:spPr>
          <a:xfrm>
            <a:off x="3938857" y="3237722"/>
            <a:ext cx="2736808" cy="594356"/>
          </a:xfrm>
          <a:prstGeom prst="curvedConnector3">
            <a:avLst>
              <a:gd name="adj1" fmla="val 99776"/>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EEC1522-9549-75D7-FE5A-306B8B4F634B}"/>
              </a:ext>
            </a:extLst>
          </p:cNvPr>
          <p:cNvSpPr txBox="1"/>
          <p:nvPr/>
        </p:nvSpPr>
        <p:spPr>
          <a:xfrm>
            <a:off x="5319786" y="3040845"/>
            <a:ext cx="1464906" cy="276999"/>
          </a:xfrm>
          <a:prstGeom prst="rect">
            <a:avLst/>
          </a:prstGeom>
          <a:noFill/>
        </p:spPr>
        <p:txBody>
          <a:bodyPr wrap="square" rtlCol="0">
            <a:spAutoFit/>
          </a:bodyPr>
          <a:lstStyle/>
          <a:p>
            <a:r>
              <a:rPr lang="en-IN" sz="1200" dirty="0"/>
              <a:t>User Id not found</a:t>
            </a:r>
          </a:p>
        </p:txBody>
      </p:sp>
      <p:sp>
        <p:nvSpPr>
          <p:cNvPr id="29" name="TextBox 28">
            <a:extLst>
              <a:ext uri="{FF2B5EF4-FFF2-40B4-BE49-F238E27FC236}">
                <a16:creationId xmlns:a16="http://schemas.microsoft.com/office/drawing/2014/main" id="{A27F57BF-A4B4-DBED-6912-5024C7F0C1B9}"/>
              </a:ext>
            </a:extLst>
          </p:cNvPr>
          <p:cNvSpPr txBox="1"/>
          <p:nvPr/>
        </p:nvSpPr>
        <p:spPr>
          <a:xfrm>
            <a:off x="1873804" y="3673452"/>
            <a:ext cx="1174635" cy="276999"/>
          </a:xfrm>
          <a:prstGeom prst="rect">
            <a:avLst/>
          </a:prstGeom>
          <a:noFill/>
        </p:spPr>
        <p:txBody>
          <a:bodyPr wrap="square" rtlCol="0">
            <a:spAutoFit/>
          </a:bodyPr>
          <a:lstStyle/>
          <a:p>
            <a:r>
              <a:rPr lang="en-IN" sz="1200" dirty="0"/>
              <a:t>User Id found</a:t>
            </a:r>
          </a:p>
        </p:txBody>
      </p:sp>
      <p:sp>
        <p:nvSpPr>
          <p:cNvPr id="35" name="Rectangle 34">
            <a:extLst>
              <a:ext uri="{FF2B5EF4-FFF2-40B4-BE49-F238E27FC236}">
                <a16:creationId xmlns:a16="http://schemas.microsoft.com/office/drawing/2014/main" id="{FAD5B51F-BEEB-9E66-97D4-DF1BAFE29B5A}"/>
              </a:ext>
            </a:extLst>
          </p:cNvPr>
          <p:cNvSpPr/>
          <p:nvPr/>
        </p:nvSpPr>
        <p:spPr>
          <a:xfrm>
            <a:off x="376982" y="497576"/>
            <a:ext cx="1162569" cy="1833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A9617A40-A791-9515-A617-05D1A9CCE45D}"/>
              </a:ext>
            </a:extLst>
          </p:cNvPr>
          <p:cNvSpPr/>
          <p:nvPr/>
        </p:nvSpPr>
        <p:spPr>
          <a:xfrm>
            <a:off x="376982" y="2676806"/>
            <a:ext cx="1143907" cy="27377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E5752447-8698-48DF-755D-3473CB654440}"/>
              </a:ext>
            </a:extLst>
          </p:cNvPr>
          <p:cNvSpPr txBox="1"/>
          <p:nvPr/>
        </p:nvSpPr>
        <p:spPr>
          <a:xfrm>
            <a:off x="316859" y="3429000"/>
            <a:ext cx="1289213" cy="307777"/>
          </a:xfrm>
          <a:prstGeom prst="rect">
            <a:avLst/>
          </a:prstGeom>
          <a:noFill/>
        </p:spPr>
        <p:txBody>
          <a:bodyPr wrap="square" rtlCol="0">
            <a:spAutoFit/>
          </a:bodyPr>
          <a:lstStyle/>
          <a:p>
            <a:r>
              <a:rPr lang="en-IN" sz="1400" u="sng" dirty="0"/>
              <a:t>VERIFICATION</a:t>
            </a:r>
          </a:p>
        </p:txBody>
      </p:sp>
    </p:spTree>
    <p:extLst>
      <p:ext uri="{BB962C8B-B14F-4D97-AF65-F5344CB8AC3E}">
        <p14:creationId xmlns:p14="http://schemas.microsoft.com/office/powerpoint/2010/main" val="328002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F82F-0878-836C-2315-B3E0790E835C}"/>
              </a:ext>
            </a:extLst>
          </p:cNvPr>
          <p:cNvSpPr>
            <a:spLocks noGrp="1"/>
          </p:cNvSpPr>
          <p:nvPr>
            <p:ph type="title"/>
          </p:nvPr>
        </p:nvSpPr>
        <p:spPr>
          <a:xfrm>
            <a:off x="677334" y="1141444"/>
            <a:ext cx="8596668" cy="650033"/>
          </a:xfrm>
        </p:spPr>
        <p:txBody>
          <a:bodyPr/>
          <a:lstStyle/>
          <a:p>
            <a:r>
              <a:rPr lang="en-IN" dirty="0"/>
              <a:t>TECHNOLOGIES :</a:t>
            </a:r>
          </a:p>
        </p:txBody>
      </p:sp>
      <p:sp>
        <p:nvSpPr>
          <p:cNvPr id="3" name="Content Placeholder 2">
            <a:extLst>
              <a:ext uri="{FF2B5EF4-FFF2-40B4-BE49-F238E27FC236}">
                <a16:creationId xmlns:a16="http://schemas.microsoft.com/office/drawing/2014/main" id="{90FE273F-6F24-38E4-B8D1-B8862FCF8D24}"/>
              </a:ext>
            </a:extLst>
          </p:cNvPr>
          <p:cNvSpPr>
            <a:spLocks noGrp="1"/>
          </p:cNvSpPr>
          <p:nvPr>
            <p:ph idx="1"/>
          </p:nvPr>
        </p:nvSpPr>
        <p:spPr>
          <a:xfrm>
            <a:off x="677334" y="2080727"/>
            <a:ext cx="8596668" cy="3880773"/>
          </a:xfrm>
        </p:spPr>
        <p:txBody>
          <a:bodyPr>
            <a:normAutofit/>
          </a:bodyPr>
          <a:lstStyle/>
          <a:p>
            <a:r>
              <a:rPr lang="en-IN" sz="1600" dirty="0"/>
              <a:t>Double identity Fingerprint Algorithm 1 at the time of registering a new user.</a:t>
            </a:r>
          </a:p>
          <a:p>
            <a:pPr lvl="1"/>
            <a:r>
              <a:rPr lang="en-IN" dirty="0"/>
              <a:t>Image preprocessing to enhance quality and extract relevant features using </a:t>
            </a:r>
            <a:r>
              <a:rPr lang="en-IN" dirty="0" err="1"/>
              <a:t>opencv</a:t>
            </a:r>
            <a:r>
              <a:rPr lang="en-IN" dirty="0"/>
              <a:t>.</a:t>
            </a:r>
          </a:p>
          <a:p>
            <a:pPr lvl="2"/>
            <a:r>
              <a:rPr lang="en-IN" sz="1600" dirty="0"/>
              <a:t>Blurring - </a:t>
            </a:r>
            <a:r>
              <a:rPr lang="en-US" sz="1600" dirty="0"/>
              <a:t>high-frequency noise components are attenuated, resulting in a cleaner image.</a:t>
            </a:r>
            <a:endParaRPr lang="en-IN" sz="1600" dirty="0"/>
          </a:p>
          <a:p>
            <a:pPr lvl="2"/>
            <a:r>
              <a:rPr lang="en-IN" sz="1600" dirty="0"/>
              <a:t>Normalization – Remove noise due to sensor and pressure differences.</a:t>
            </a:r>
          </a:p>
          <a:p>
            <a:pPr lvl="2"/>
            <a:r>
              <a:rPr lang="en-IN" sz="1600" dirty="0"/>
              <a:t>Gabor Filter Process – Ridge detection.</a:t>
            </a:r>
          </a:p>
          <a:p>
            <a:pPr lvl="2"/>
            <a:r>
              <a:rPr lang="en-IN" sz="1600" dirty="0"/>
              <a:t>Thinning – reducing the width of the ridges.</a:t>
            </a:r>
          </a:p>
          <a:p>
            <a:pPr lvl="1"/>
            <a:r>
              <a:rPr lang="en-IN" dirty="0"/>
              <a:t>Random Forest Classifier – An ensemble technique used in classification, produces robust results to classify Between Single and Double Fingerprints.</a:t>
            </a:r>
          </a:p>
          <a:p>
            <a:pPr lvl="2"/>
            <a:r>
              <a:rPr lang="en-IN" sz="1600" dirty="0"/>
              <a:t>Trained on the Dataset containing a mix of both double and single identity Fingerprints from </a:t>
            </a:r>
            <a:r>
              <a:rPr lang="en-IN" sz="1600" dirty="0" err="1">
                <a:hlinkClick r:id="rId2"/>
              </a:rPr>
              <a:t>Double_fp_dataset</a:t>
            </a:r>
            <a:r>
              <a:rPr lang="en-IN" sz="1600" dirty="0"/>
              <a:t> and </a:t>
            </a:r>
            <a:r>
              <a:rPr lang="en-IN" sz="1600" dirty="0" err="1">
                <a:hlinkClick r:id="rId3"/>
              </a:rPr>
              <a:t>Single_fp_dataset</a:t>
            </a:r>
            <a:r>
              <a:rPr lang="en-IN" sz="1600" dirty="0"/>
              <a:t>.</a:t>
            </a:r>
          </a:p>
          <a:p>
            <a:pPr lvl="1"/>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266972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48617-B0BD-B67E-01A9-68606C447B91}"/>
              </a:ext>
            </a:extLst>
          </p:cNvPr>
          <p:cNvSpPr>
            <a:spLocks noGrp="1"/>
          </p:cNvSpPr>
          <p:nvPr>
            <p:ph idx="1"/>
          </p:nvPr>
        </p:nvSpPr>
        <p:spPr>
          <a:xfrm>
            <a:off x="714657" y="574384"/>
            <a:ext cx="8596668" cy="3880773"/>
          </a:xfrm>
        </p:spPr>
        <p:txBody>
          <a:bodyPr/>
          <a:lstStyle/>
          <a:p>
            <a:r>
              <a:rPr lang="en-IN" dirty="0"/>
              <a:t>Matching Algorithm</a:t>
            </a:r>
          </a:p>
          <a:p>
            <a:pPr lvl="1"/>
            <a:r>
              <a:rPr lang="en-IN" dirty="0"/>
              <a:t>Preprocessing of fingerprint obtained from the user and Database(via user id).</a:t>
            </a:r>
          </a:p>
          <a:p>
            <a:pPr lvl="1"/>
            <a:r>
              <a:rPr lang="en-IN" dirty="0"/>
              <a:t>Minutiae Based Matching algorithm </a:t>
            </a:r>
          </a:p>
          <a:p>
            <a:pPr lvl="2"/>
            <a:r>
              <a:rPr lang="en-IN" dirty="0"/>
              <a:t>SIFT – Feature Extraction</a:t>
            </a:r>
          </a:p>
          <a:p>
            <a:pPr lvl="2"/>
            <a:r>
              <a:rPr lang="en-IN" dirty="0"/>
              <a:t>KNN – To match the features.</a:t>
            </a:r>
          </a:p>
          <a:p>
            <a:pPr lvl="2"/>
            <a:r>
              <a:rPr lang="en-IN" dirty="0"/>
              <a:t>Threshold Based Acceptance</a:t>
            </a:r>
          </a:p>
          <a:p>
            <a:r>
              <a:rPr lang="en-IN" sz="1800" dirty="0"/>
              <a:t>Double identity Fingerprint Algorithm 2</a:t>
            </a:r>
          </a:p>
          <a:p>
            <a:pPr lvl="1"/>
            <a:r>
              <a:rPr lang="en-IN" dirty="0"/>
              <a:t>Deep Convolutional Neural Network to add another layer of security to overcome False Acceptance which bypassed Algorithm 1.</a:t>
            </a:r>
          </a:p>
          <a:p>
            <a:pPr lvl="2"/>
            <a:r>
              <a:rPr lang="en-IN" dirty="0"/>
              <a:t>Classification and Optimal Cut-line estimation(axis along which Fingerprints are joined). </a:t>
            </a:r>
          </a:p>
        </p:txBody>
      </p:sp>
      <p:pic>
        <p:nvPicPr>
          <p:cNvPr id="5" name="Picture 4">
            <a:extLst>
              <a:ext uri="{FF2B5EF4-FFF2-40B4-BE49-F238E27FC236}">
                <a16:creationId xmlns:a16="http://schemas.microsoft.com/office/drawing/2014/main" id="{DB4C8F9B-AB17-F682-5FB9-A3D702BAE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441" y="4083795"/>
            <a:ext cx="6338305" cy="2027619"/>
          </a:xfrm>
          <a:prstGeom prst="rect">
            <a:avLst/>
          </a:prstGeom>
        </p:spPr>
      </p:pic>
    </p:spTree>
    <p:extLst>
      <p:ext uri="{BB962C8B-B14F-4D97-AF65-F5344CB8AC3E}">
        <p14:creationId xmlns:p14="http://schemas.microsoft.com/office/powerpoint/2010/main" val="69015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44DE9-1926-6944-758A-C82E14ADF789}"/>
              </a:ext>
            </a:extLst>
          </p:cNvPr>
          <p:cNvSpPr>
            <a:spLocks noGrp="1"/>
          </p:cNvSpPr>
          <p:nvPr>
            <p:ph idx="1"/>
          </p:nvPr>
        </p:nvSpPr>
        <p:spPr>
          <a:xfrm>
            <a:off x="817293" y="677022"/>
            <a:ext cx="8596668" cy="5611811"/>
          </a:xfrm>
        </p:spPr>
        <p:txBody>
          <a:bodyPr>
            <a:normAutofit/>
          </a:bodyPr>
          <a:lstStyle/>
          <a:p>
            <a:r>
              <a:rPr lang="en-IN" dirty="0"/>
              <a:t>Libraries : </a:t>
            </a:r>
          </a:p>
          <a:p>
            <a:pPr lvl="1"/>
            <a:r>
              <a:rPr lang="en-IN" dirty="0"/>
              <a:t>Open-cv, Numpy, Pandas, OS, TensorFlow, Matplotlib, </a:t>
            </a:r>
            <a:r>
              <a:rPr lang="en-IN"/>
              <a:t>Scikit-</a:t>
            </a:r>
            <a:r>
              <a:rPr lang="en-IN" err="1"/>
              <a:t>learn</a:t>
            </a:r>
            <a:r>
              <a:rPr lang="en-IN"/>
              <a:t>, joblib</a:t>
            </a:r>
            <a:endParaRPr lang="en-IN" dirty="0"/>
          </a:p>
          <a:p>
            <a:r>
              <a:rPr lang="en-IN" dirty="0"/>
              <a:t>Algorithm Architecture</a:t>
            </a:r>
          </a:p>
          <a:p>
            <a:pPr lvl="1"/>
            <a:r>
              <a:rPr lang="en-IN" dirty="0"/>
              <a:t>Algorithm 1 – Random Forest with 100 estimators(decision Tree).</a:t>
            </a:r>
          </a:p>
          <a:p>
            <a:pPr lvl="1"/>
            <a:r>
              <a:rPr lang="en-IN" dirty="0"/>
              <a:t>Feature extraction algorithm – SIFT (500 Features(key points)) .</a:t>
            </a:r>
          </a:p>
          <a:p>
            <a:pPr lvl="1"/>
            <a:r>
              <a:rPr lang="en-IN" dirty="0"/>
              <a:t>Algorithm 2 – CNN with Multiple convolution and pooling layers and a Fully connected layer with softmax as Activation Function used at output Layer.</a:t>
            </a:r>
          </a:p>
          <a:p>
            <a:r>
              <a:rPr lang="en-IN" dirty="0"/>
              <a:t>References:</a:t>
            </a:r>
          </a:p>
          <a:p>
            <a:pPr lvl="1"/>
            <a:r>
              <a:rPr lang="en-IN" dirty="0"/>
              <a:t>Deep Convolutional Neural Network for Double-Identity Fingerprint Detection Ishank Goel, Niladri B. Puhan and Bappaditya Mandal.</a:t>
            </a:r>
          </a:p>
          <a:p>
            <a:pPr lvl="1"/>
            <a:r>
              <a:rPr lang="en-US" dirty="0"/>
              <a:t>Detecting Double-Identity Fingerprint Attacks M. Ferrara, R. Cappelli and  D.Maltoni, Senior Member, IEEE</a:t>
            </a:r>
            <a:r>
              <a:rPr lang="en-IN" dirty="0"/>
              <a:t>.</a:t>
            </a:r>
          </a:p>
          <a:p>
            <a:r>
              <a:rPr lang="en-IN" dirty="0"/>
              <a:t>Future Aspects – Willing to continue the research in this area and Publish a research paper.</a:t>
            </a:r>
          </a:p>
          <a:p>
            <a:pPr marL="457200" lvl="1" indent="0">
              <a:buNone/>
            </a:pPr>
            <a:endParaRPr lang="en-IN" dirty="0"/>
          </a:p>
          <a:p>
            <a:endParaRPr lang="en-IN" dirty="0"/>
          </a:p>
        </p:txBody>
      </p:sp>
    </p:spTree>
    <p:extLst>
      <p:ext uri="{BB962C8B-B14F-4D97-AF65-F5344CB8AC3E}">
        <p14:creationId xmlns:p14="http://schemas.microsoft.com/office/powerpoint/2010/main" val="302752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C48B-47F1-5A1D-3CB0-9BCCC94E45DD}"/>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TEAM SPARTANS</a:t>
            </a:r>
            <a:endParaRPr lang="en-IN"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E4F7D8CE-4851-FC92-57DE-57047BE95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454" y="1337490"/>
            <a:ext cx="1986546" cy="2380873"/>
          </a:xfrm>
          <a:prstGeom prst="rect">
            <a:avLst/>
          </a:prstGeom>
        </p:spPr>
      </p:pic>
      <p:sp>
        <p:nvSpPr>
          <p:cNvPr id="8" name="Rectangle 7">
            <a:extLst>
              <a:ext uri="{FF2B5EF4-FFF2-40B4-BE49-F238E27FC236}">
                <a16:creationId xmlns:a16="http://schemas.microsoft.com/office/drawing/2014/main" id="{32DC21F2-2135-FB09-B4E8-52DF572C8D30}"/>
              </a:ext>
            </a:extLst>
          </p:cNvPr>
          <p:cNvSpPr/>
          <p:nvPr/>
        </p:nvSpPr>
        <p:spPr>
          <a:xfrm>
            <a:off x="1074988" y="1337489"/>
            <a:ext cx="1996751" cy="2407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149A930-BD85-DF6D-937C-C949A3FF0045}"/>
              </a:ext>
            </a:extLst>
          </p:cNvPr>
          <p:cNvSpPr/>
          <p:nvPr/>
        </p:nvSpPr>
        <p:spPr>
          <a:xfrm>
            <a:off x="4109454" y="1337490"/>
            <a:ext cx="1996751" cy="2407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9DDBE1C-4877-61BA-1E0B-1FA04616F392}"/>
              </a:ext>
            </a:extLst>
          </p:cNvPr>
          <p:cNvSpPr/>
          <p:nvPr/>
        </p:nvSpPr>
        <p:spPr>
          <a:xfrm>
            <a:off x="7123512" y="1337489"/>
            <a:ext cx="1996751" cy="2407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326AD5A-88D2-FA9C-5795-246A47432A9F}"/>
              </a:ext>
            </a:extLst>
          </p:cNvPr>
          <p:cNvSpPr txBox="1"/>
          <p:nvPr/>
        </p:nvSpPr>
        <p:spPr>
          <a:xfrm>
            <a:off x="1053902" y="3819605"/>
            <a:ext cx="1915076" cy="369332"/>
          </a:xfrm>
          <a:prstGeom prst="rect">
            <a:avLst/>
          </a:prstGeom>
          <a:noFill/>
        </p:spPr>
        <p:txBody>
          <a:bodyPr wrap="none" rtlCol="0">
            <a:spAutoFit/>
          </a:bodyPr>
          <a:lstStyle/>
          <a:p>
            <a:r>
              <a:rPr lang="en-IN" dirty="0"/>
              <a:t>Ganesh Kumbhar</a:t>
            </a:r>
          </a:p>
        </p:txBody>
      </p:sp>
      <p:sp>
        <p:nvSpPr>
          <p:cNvPr id="12" name="TextBox 11">
            <a:extLst>
              <a:ext uri="{FF2B5EF4-FFF2-40B4-BE49-F238E27FC236}">
                <a16:creationId xmlns:a16="http://schemas.microsoft.com/office/drawing/2014/main" id="{CF1C5253-85C6-3285-9647-A9E06A1C90FC}"/>
              </a:ext>
            </a:extLst>
          </p:cNvPr>
          <p:cNvSpPr txBox="1"/>
          <p:nvPr/>
        </p:nvSpPr>
        <p:spPr>
          <a:xfrm>
            <a:off x="4204663" y="3797633"/>
            <a:ext cx="2029723" cy="369332"/>
          </a:xfrm>
          <a:prstGeom prst="rect">
            <a:avLst/>
          </a:prstGeom>
          <a:noFill/>
        </p:spPr>
        <p:txBody>
          <a:bodyPr wrap="none" rtlCol="0">
            <a:spAutoFit/>
          </a:bodyPr>
          <a:lstStyle/>
          <a:p>
            <a:r>
              <a:rPr lang="en-IN" dirty="0"/>
              <a:t>Rahul K (</a:t>
            </a:r>
            <a:r>
              <a:rPr lang="en-IN" b="1" dirty="0"/>
              <a:t>LEADER</a:t>
            </a:r>
            <a:r>
              <a:rPr lang="en-IN" dirty="0"/>
              <a:t>)</a:t>
            </a:r>
          </a:p>
        </p:txBody>
      </p:sp>
      <p:sp>
        <p:nvSpPr>
          <p:cNvPr id="13" name="TextBox 12">
            <a:extLst>
              <a:ext uri="{FF2B5EF4-FFF2-40B4-BE49-F238E27FC236}">
                <a16:creationId xmlns:a16="http://schemas.microsoft.com/office/drawing/2014/main" id="{770EEA40-3537-90F9-51B5-2436C7E5D7EB}"/>
              </a:ext>
            </a:extLst>
          </p:cNvPr>
          <p:cNvSpPr txBox="1"/>
          <p:nvPr/>
        </p:nvSpPr>
        <p:spPr>
          <a:xfrm>
            <a:off x="7221095" y="3744786"/>
            <a:ext cx="1801583" cy="369332"/>
          </a:xfrm>
          <a:prstGeom prst="rect">
            <a:avLst/>
          </a:prstGeom>
          <a:noFill/>
        </p:spPr>
        <p:txBody>
          <a:bodyPr wrap="none" rtlCol="0">
            <a:spAutoFit/>
          </a:bodyPr>
          <a:lstStyle/>
          <a:p>
            <a:r>
              <a:rPr lang="en-IN" dirty="0"/>
              <a:t>Vaibhav Mahant</a:t>
            </a:r>
          </a:p>
        </p:txBody>
      </p:sp>
      <p:sp>
        <p:nvSpPr>
          <p:cNvPr id="16" name="TextBox 15">
            <a:extLst>
              <a:ext uri="{FF2B5EF4-FFF2-40B4-BE49-F238E27FC236}">
                <a16:creationId xmlns:a16="http://schemas.microsoft.com/office/drawing/2014/main" id="{5496D939-E582-C603-4FF6-D98BC35E7669}"/>
              </a:ext>
            </a:extLst>
          </p:cNvPr>
          <p:cNvSpPr txBox="1"/>
          <p:nvPr/>
        </p:nvSpPr>
        <p:spPr>
          <a:xfrm>
            <a:off x="3919156" y="4140541"/>
            <a:ext cx="2877711" cy="1754326"/>
          </a:xfrm>
          <a:prstGeom prst="rect">
            <a:avLst/>
          </a:prstGeom>
          <a:noFill/>
        </p:spPr>
        <p:txBody>
          <a:bodyPr wrap="none" rtlCol="0">
            <a:spAutoFit/>
          </a:bodyPr>
          <a:lstStyle/>
          <a:p>
            <a:pPr marL="285750" indent="-285750">
              <a:buFont typeface="Wingdings" panose="05000000000000000000" pitchFamily="2" charset="2"/>
              <a:buChar char="q"/>
            </a:pPr>
            <a:r>
              <a:rPr lang="en-IN" dirty="0"/>
              <a:t>BTech CSE –</a:t>
            </a:r>
          </a:p>
          <a:p>
            <a:r>
              <a:rPr lang="en-IN" dirty="0"/>
              <a:t>    IIITDM Kancheepuram</a:t>
            </a:r>
          </a:p>
          <a:p>
            <a:pPr marL="285750" indent="-285750">
              <a:buFont typeface="Wingdings" panose="05000000000000000000" pitchFamily="2" charset="2"/>
              <a:buChar char="q"/>
            </a:pPr>
            <a:r>
              <a:rPr lang="en-IN" dirty="0"/>
              <a:t>Pre-Final Year</a:t>
            </a:r>
          </a:p>
          <a:p>
            <a:pPr marL="285750" indent="-285750">
              <a:buFont typeface="Wingdings" panose="05000000000000000000" pitchFamily="2" charset="2"/>
              <a:buChar char="q"/>
            </a:pPr>
            <a:r>
              <a:rPr lang="en-IN" dirty="0"/>
              <a:t>Expertise in ML/DL and</a:t>
            </a:r>
          </a:p>
          <a:p>
            <a:r>
              <a:rPr lang="en-IN" dirty="0"/>
              <a:t>     Parallel Programming </a:t>
            </a:r>
          </a:p>
          <a:p>
            <a:pPr marL="285750" indent="-285750">
              <a:buFont typeface="Wingdings" panose="05000000000000000000" pitchFamily="2" charset="2"/>
              <a:buChar char="q"/>
            </a:pPr>
            <a:endParaRPr lang="en-IN" dirty="0"/>
          </a:p>
        </p:txBody>
      </p:sp>
      <p:sp>
        <p:nvSpPr>
          <p:cNvPr id="17" name="TextBox 16">
            <a:extLst>
              <a:ext uri="{FF2B5EF4-FFF2-40B4-BE49-F238E27FC236}">
                <a16:creationId xmlns:a16="http://schemas.microsoft.com/office/drawing/2014/main" id="{0F717B9C-6C0D-5455-0910-F67E1D732D98}"/>
              </a:ext>
            </a:extLst>
          </p:cNvPr>
          <p:cNvSpPr txBox="1"/>
          <p:nvPr/>
        </p:nvSpPr>
        <p:spPr>
          <a:xfrm>
            <a:off x="7033111" y="4188937"/>
            <a:ext cx="3201902" cy="1754326"/>
          </a:xfrm>
          <a:prstGeom prst="rect">
            <a:avLst/>
          </a:prstGeom>
          <a:noFill/>
        </p:spPr>
        <p:txBody>
          <a:bodyPr wrap="none" rtlCol="0">
            <a:spAutoFit/>
          </a:bodyPr>
          <a:lstStyle/>
          <a:p>
            <a:pPr marL="285750" indent="-285750">
              <a:buFont typeface="Wingdings" panose="05000000000000000000" pitchFamily="2" charset="2"/>
              <a:buChar char="q"/>
            </a:pPr>
            <a:r>
              <a:rPr lang="en-IN" dirty="0"/>
              <a:t>BTech CSE –</a:t>
            </a:r>
          </a:p>
          <a:p>
            <a:r>
              <a:rPr lang="en-IN" dirty="0"/>
              <a:t>    IIITDM Kancheepuram</a:t>
            </a:r>
          </a:p>
          <a:p>
            <a:pPr marL="285750" indent="-285750">
              <a:buFont typeface="Wingdings" panose="05000000000000000000" pitchFamily="2" charset="2"/>
              <a:buChar char="q"/>
            </a:pPr>
            <a:r>
              <a:rPr lang="en-IN" dirty="0"/>
              <a:t>Pre-Final Year</a:t>
            </a:r>
          </a:p>
          <a:p>
            <a:pPr marL="285750" indent="-285750">
              <a:buFont typeface="Wingdings" panose="05000000000000000000" pitchFamily="2" charset="2"/>
              <a:buChar char="q"/>
            </a:pPr>
            <a:r>
              <a:rPr lang="en-IN" dirty="0"/>
              <a:t>Expertise in Image </a:t>
            </a:r>
          </a:p>
          <a:p>
            <a:r>
              <a:rPr lang="en-IN" dirty="0"/>
              <a:t>     Processing and GUI design</a:t>
            </a:r>
          </a:p>
          <a:p>
            <a:pPr marL="285750" indent="-285750">
              <a:buFont typeface="Wingdings" panose="05000000000000000000" pitchFamily="2" charset="2"/>
              <a:buChar char="q"/>
            </a:pPr>
            <a:endParaRPr lang="en-IN" dirty="0"/>
          </a:p>
        </p:txBody>
      </p:sp>
      <p:sp>
        <p:nvSpPr>
          <p:cNvPr id="18" name="TextBox 17">
            <a:extLst>
              <a:ext uri="{FF2B5EF4-FFF2-40B4-BE49-F238E27FC236}">
                <a16:creationId xmlns:a16="http://schemas.microsoft.com/office/drawing/2014/main" id="{2D1301A7-1831-3D97-2772-A2B016EF1867}"/>
              </a:ext>
            </a:extLst>
          </p:cNvPr>
          <p:cNvSpPr txBox="1"/>
          <p:nvPr/>
        </p:nvSpPr>
        <p:spPr>
          <a:xfrm>
            <a:off x="943537" y="4114118"/>
            <a:ext cx="2926827" cy="2031325"/>
          </a:xfrm>
          <a:prstGeom prst="rect">
            <a:avLst/>
          </a:prstGeom>
          <a:noFill/>
        </p:spPr>
        <p:txBody>
          <a:bodyPr wrap="none" rtlCol="0">
            <a:spAutoFit/>
          </a:bodyPr>
          <a:lstStyle/>
          <a:p>
            <a:pPr marL="285750" indent="-285750">
              <a:buFont typeface="Wingdings" panose="05000000000000000000" pitchFamily="2" charset="2"/>
              <a:buChar char="q"/>
            </a:pPr>
            <a:r>
              <a:rPr lang="en-IN" dirty="0"/>
              <a:t>BTech CSE –</a:t>
            </a:r>
          </a:p>
          <a:p>
            <a:r>
              <a:rPr lang="en-IN" dirty="0"/>
              <a:t>    IIITDM Kancheepuram</a:t>
            </a:r>
          </a:p>
          <a:p>
            <a:pPr marL="285750" indent="-285750">
              <a:buFont typeface="Wingdings" panose="05000000000000000000" pitchFamily="2" charset="2"/>
              <a:buChar char="q"/>
            </a:pPr>
            <a:r>
              <a:rPr lang="en-IN" dirty="0"/>
              <a:t>Pre-Final Year</a:t>
            </a:r>
          </a:p>
          <a:p>
            <a:pPr marL="285750" indent="-285750">
              <a:buFont typeface="Wingdings" panose="05000000000000000000" pitchFamily="2" charset="2"/>
              <a:buChar char="q"/>
            </a:pPr>
            <a:r>
              <a:rPr lang="en-IN" dirty="0"/>
              <a:t>Expertise in Building</a:t>
            </a:r>
          </a:p>
          <a:p>
            <a:r>
              <a:rPr lang="en-IN" dirty="0"/>
              <a:t>    ML/DL models and their</a:t>
            </a:r>
          </a:p>
          <a:p>
            <a:r>
              <a:rPr lang="en-IN" dirty="0"/>
              <a:t>    Deployment</a:t>
            </a:r>
          </a:p>
          <a:p>
            <a:pPr marL="285750" indent="-285750">
              <a:buFont typeface="Wingdings" panose="05000000000000000000" pitchFamily="2" charset="2"/>
              <a:buChar char="q"/>
            </a:pPr>
            <a:endParaRPr lang="en-IN" dirty="0"/>
          </a:p>
        </p:txBody>
      </p:sp>
      <p:pic>
        <p:nvPicPr>
          <p:cNvPr id="22" name="Picture 21">
            <a:extLst>
              <a:ext uri="{FF2B5EF4-FFF2-40B4-BE49-F238E27FC236}">
                <a16:creationId xmlns:a16="http://schemas.microsoft.com/office/drawing/2014/main" id="{8783AD81-A7F4-C79E-2BFF-2E2F56612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511" y="1337490"/>
            <a:ext cx="1996751" cy="2407296"/>
          </a:xfrm>
          <a:prstGeom prst="rect">
            <a:avLst/>
          </a:prstGeom>
        </p:spPr>
      </p:pic>
      <p:pic>
        <p:nvPicPr>
          <p:cNvPr id="4" name="Picture 3">
            <a:extLst>
              <a:ext uri="{FF2B5EF4-FFF2-40B4-BE49-F238E27FC236}">
                <a16:creationId xmlns:a16="http://schemas.microsoft.com/office/drawing/2014/main" id="{57E68340-A67C-549F-6729-891F503BF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93" y="1337489"/>
            <a:ext cx="1986546" cy="2407297"/>
          </a:xfrm>
          <a:prstGeom prst="rect">
            <a:avLst/>
          </a:prstGeom>
        </p:spPr>
      </p:pic>
    </p:spTree>
    <p:extLst>
      <p:ext uri="{BB962C8B-B14F-4D97-AF65-F5344CB8AC3E}">
        <p14:creationId xmlns:p14="http://schemas.microsoft.com/office/powerpoint/2010/main" val="250033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7082-695A-5E12-13BF-A90499405F86}"/>
              </a:ext>
            </a:extLst>
          </p:cNvPr>
          <p:cNvSpPr>
            <a:spLocks noGrp="1"/>
          </p:cNvSpPr>
          <p:nvPr>
            <p:ph type="title"/>
          </p:nvPr>
        </p:nvSpPr>
        <p:spPr/>
        <p:txBody>
          <a:bodyPr/>
          <a:lstStyle/>
          <a:p>
            <a:pPr algn="ctr"/>
            <a:r>
              <a:rPr lang="en-IN" u="sng" dirty="0"/>
              <a:t>AIM</a:t>
            </a:r>
          </a:p>
        </p:txBody>
      </p:sp>
      <p:sp>
        <p:nvSpPr>
          <p:cNvPr id="3" name="Content Placeholder 2">
            <a:extLst>
              <a:ext uri="{FF2B5EF4-FFF2-40B4-BE49-F238E27FC236}">
                <a16:creationId xmlns:a16="http://schemas.microsoft.com/office/drawing/2014/main" id="{CC9DBC42-038A-E02C-E5E1-0AE78501E941}"/>
              </a:ext>
            </a:extLst>
          </p:cNvPr>
          <p:cNvSpPr>
            <a:spLocks noGrp="1"/>
          </p:cNvSpPr>
          <p:nvPr>
            <p:ph idx="1"/>
          </p:nvPr>
        </p:nvSpPr>
        <p:spPr>
          <a:xfrm>
            <a:off x="677334" y="1488613"/>
            <a:ext cx="8596668" cy="3880773"/>
          </a:xfrm>
        </p:spPr>
        <p:txBody>
          <a:bodyPr>
            <a:noAutofit/>
          </a:bodyPr>
          <a:lstStyle/>
          <a:p>
            <a:r>
              <a:rPr lang="en-IN" sz="2000" dirty="0"/>
              <a:t>Abstract </a:t>
            </a:r>
          </a:p>
          <a:p>
            <a:pPr marL="457200" lvl="1" indent="0">
              <a:buNone/>
            </a:pPr>
            <a:r>
              <a:rPr lang="en-IN" sz="2000" dirty="0"/>
              <a:t>Detection of Double Identity Fingerprints to </a:t>
            </a:r>
            <a:r>
              <a:rPr lang="en-US" sz="2000" b="0" i="0" dirty="0">
                <a:solidFill>
                  <a:srgbClr val="0D0D0D"/>
                </a:solidFill>
                <a:effectLst/>
                <a:latin typeface="Söhne"/>
              </a:rPr>
              <a:t>maintain the integrity of Fingerprint –based biometric security systems and avoid unauthorized access.</a:t>
            </a:r>
            <a:endParaRPr lang="en-US" sz="2000" dirty="0">
              <a:solidFill>
                <a:srgbClr val="0D0D0D"/>
              </a:solidFill>
              <a:latin typeface="Söhne"/>
            </a:endParaRPr>
          </a:p>
          <a:p>
            <a:r>
              <a:rPr lang="en-US" sz="2000" dirty="0">
                <a:solidFill>
                  <a:srgbClr val="0D0D0D"/>
                </a:solidFill>
                <a:latin typeface="Söhne"/>
              </a:rPr>
              <a:t>Details</a:t>
            </a:r>
          </a:p>
          <a:p>
            <a:pPr lvl="1"/>
            <a:r>
              <a:rPr lang="en-IN" sz="2000" dirty="0"/>
              <a:t>Fingerprints are often used as biometric identifiers at border security, financial transactions etc in authentication.</a:t>
            </a:r>
          </a:p>
          <a:p>
            <a:pPr lvl="1"/>
            <a:r>
              <a:rPr lang="en-IN" sz="2000" dirty="0"/>
              <a:t>Users consider fingerprint based security systems as Trust-worthy but due to Vulnerabilities like double fingerprints ,they may lose confidence in technology.</a:t>
            </a:r>
          </a:p>
          <a:p>
            <a:pPr lvl="1"/>
            <a:r>
              <a:rPr lang="en-IN" sz="2000" dirty="0"/>
              <a:t>Detection of these vulnerabilities can prevent such fraudulent actions and ensure responsibility of individuals.</a:t>
            </a:r>
          </a:p>
        </p:txBody>
      </p:sp>
    </p:spTree>
    <p:extLst>
      <p:ext uri="{BB962C8B-B14F-4D97-AF65-F5344CB8AC3E}">
        <p14:creationId xmlns:p14="http://schemas.microsoft.com/office/powerpoint/2010/main" val="28078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C8F6-9477-19E9-B21B-29DEE1033A12}"/>
              </a:ext>
            </a:extLst>
          </p:cNvPr>
          <p:cNvSpPr>
            <a:spLocks noGrp="1"/>
          </p:cNvSpPr>
          <p:nvPr>
            <p:ph type="title"/>
          </p:nvPr>
        </p:nvSpPr>
        <p:spPr/>
        <p:txBody>
          <a:bodyPr/>
          <a:lstStyle/>
          <a:p>
            <a:r>
              <a:rPr lang="en-IN" sz="4000" u="sng" dirty="0"/>
              <a:t>TOPIC</a:t>
            </a:r>
            <a:r>
              <a:rPr lang="en-IN" dirty="0"/>
              <a:t> : CLASSIFICATION</a:t>
            </a:r>
          </a:p>
        </p:txBody>
      </p:sp>
      <p:sp>
        <p:nvSpPr>
          <p:cNvPr id="3" name="Content Placeholder 2">
            <a:extLst>
              <a:ext uri="{FF2B5EF4-FFF2-40B4-BE49-F238E27FC236}">
                <a16:creationId xmlns:a16="http://schemas.microsoft.com/office/drawing/2014/main" id="{7EF9B985-A3B6-164C-D390-EC71033D3319}"/>
              </a:ext>
            </a:extLst>
          </p:cNvPr>
          <p:cNvSpPr>
            <a:spLocks noGrp="1"/>
          </p:cNvSpPr>
          <p:nvPr>
            <p:ph idx="1"/>
          </p:nvPr>
        </p:nvSpPr>
        <p:spPr/>
        <p:txBody>
          <a:bodyPr>
            <a:normAutofit lnSpcReduction="10000"/>
          </a:bodyPr>
          <a:lstStyle/>
          <a:p>
            <a:r>
              <a:rPr lang="en-IN" sz="2400" dirty="0"/>
              <a:t>We as a group are exploring the field of Biometrics and use of Artificial Intelligence to make Fingerprint based security systems more robust and trustworthy.</a:t>
            </a:r>
          </a:p>
          <a:p>
            <a:r>
              <a:rPr lang="en-IN" sz="2400" dirty="0"/>
              <a:t>We Found out there is a high chance(90%) of bypassing the Fingerprint security systems by this method and no reliable architecture is built till date to detect these attacks.</a:t>
            </a:r>
          </a:p>
          <a:p>
            <a:r>
              <a:rPr lang="en-IN" sz="2400" dirty="0"/>
              <a:t>This Problem is a recent discovery(2017) in the area of biometrics with not much research done which we found challenging</a:t>
            </a:r>
            <a:r>
              <a:rPr lang="en-IN" dirty="0"/>
              <a:t>.</a:t>
            </a:r>
          </a:p>
        </p:txBody>
      </p:sp>
    </p:spTree>
    <p:extLst>
      <p:ext uri="{BB962C8B-B14F-4D97-AF65-F5344CB8AC3E}">
        <p14:creationId xmlns:p14="http://schemas.microsoft.com/office/powerpoint/2010/main" val="160422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1610-80A4-0654-B8FD-880C24A16900}"/>
              </a:ext>
            </a:extLst>
          </p:cNvPr>
          <p:cNvSpPr>
            <a:spLocks noGrp="1"/>
          </p:cNvSpPr>
          <p:nvPr>
            <p:ph type="title"/>
          </p:nvPr>
        </p:nvSpPr>
        <p:spPr>
          <a:xfrm>
            <a:off x="770640" y="347271"/>
            <a:ext cx="8596668" cy="1320800"/>
          </a:xfrm>
        </p:spPr>
        <p:txBody>
          <a:bodyPr>
            <a:normAutofit/>
          </a:bodyPr>
          <a:lstStyle/>
          <a:p>
            <a:pPr algn="ctr"/>
            <a:r>
              <a:rPr lang="en-US" u="sng" dirty="0"/>
              <a:t>PROBLEM STATEMENT</a:t>
            </a:r>
            <a:br>
              <a:rPr lang="en-US" u="sng" dirty="0"/>
            </a:br>
            <a:endParaRPr lang="en-IN" u="sng" dirty="0"/>
          </a:p>
        </p:txBody>
      </p:sp>
      <p:sp>
        <p:nvSpPr>
          <p:cNvPr id="3" name="Content Placeholder 2">
            <a:extLst>
              <a:ext uri="{FF2B5EF4-FFF2-40B4-BE49-F238E27FC236}">
                <a16:creationId xmlns:a16="http://schemas.microsoft.com/office/drawing/2014/main" id="{41638556-1510-645D-1168-B87FDB7F5962}"/>
              </a:ext>
            </a:extLst>
          </p:cNvPr>
          <p:cNvSpPr>
            <a:spLocks noGrp="1"/>
          </p:cNvSpPr>
          <p:nvPr>
            <p:ph idx="1"/>
          </p:nvPr>
        </p:nvSpPr>
        <p:spPr>
          <a:xfrm>
            <a:off x="-83976" y="1568579"/>
            <a:ext cx="9993085" cy="4087811"/>
          </a:xfrm>
        </p:spPr>
        <p:txBody>
          <a:bodyPr>
            <a:normAutofit fontScale="85000" lnSpcReduction="20000"/>
          </a:bodyPr>
          <a:lstStyle/>
          <a:p>
            <a:pPr lvl="1"/>
            <a:r>
              <a:rPr lang="en-US" sz="3200" dirty="0"/>
              <a:t>Automatic human recognition using universal fingerprint sensors is mostly used modality in modern biometrics based security systems.</a:t>
            </a:r>
          </a:p>
          <a:p>
            <a:pPr lvl="1"/>
            <a:r>
              <a:rPr lang="en-US" sz="3200" dirty="0"/>
              <a:t> The double identity fingerprint is a fake fingerprint created by aligning two fingerprints for max ridge similarity and then joining them along an estimated cutline such that relevant features of both fingerprints are present on either sides of the cutline.</a:t>
            </a:r>
          </a:p>
          <a:p>
            <a:pPr lvl="1"/>
            <a:r>
              <a:rPr lang="en-US" sz="3200" dirty="0"/>
              <a:t>To ensure security of an organization/system, need to identify such imposter fingerprint which is threat to respected system</a:t>
            </a:r>
            <a:endParaRPr lang="en-IN" sz="3200" dirty="0"/>
          </a:p>
        </p:txBody>
      </p:sp>
      <p:sp>
        <p:nvSpPr>
          <p:cNvPr id="9" name="TextBox 8">
            <a:extLst>
              <a:ext uri="{FF2B5EF4-FFF2-40B4-BE49-F238E27FC236}">
                <a16:creationId xmlns:a16="http://schemas.microsoft.com/office/drawing/2014/main" id="{D7A2C245-EB05-0DAF-3B7C-D2BDFEF7E639}"/>
              </a:ext>
            </a:extLst>
          </p:cNvPr>
          <p:cNvSpPr txBox="1"/>
          <p:nvPr/>
        </p:nvSpPr>
        <p:spPr>
          <a:xfrm>
            <a:off x="10769318" y="3164809"/>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50832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D8983A6-7007-E07B-7F1F-82F19BBD3F7A}"/>
              </a:ext>
            </a:extLst>
          </p:cNvPr>
          <p:cNvSpPr/>
          <p:nvPr/>
        </p:nvSpPr>
        <p:spPr>
          <a:xfrm>
            <a:off x="7380515" y="4752773"/>
            <a:ext cx="2329224" cy="8024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8E0A0BD-BDDC-CD6D-FFDE-94DD764D0918}"/>
              </a:ext>
            </a:extLst>
          </p:cNvPr>
          <p:cNvSpPr/>
          <p:nvPr/>
        </p:nvSpPr>
        <p:spPr>
          <a:xfrm>
            <a:off x="1113772" y="1763487"/>
            <a:ext cx="2329224" cy="8024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D59750A-4407-DC73-E7D7-D0F619EE10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9212" y="1428454"/>
            <a:ext cx="3217172" cy="3113716"/>
          </a:xfrm>
          <a:prstGeom prst="rect">
            <a:avLst/>
          </a:prstGeom>
          <a:noFill/>
          <a:ln>
            <a:noFill/>
          </a:ln>
        </p:spPr>
      </p:pic>
      <p:pic>
        <p:nvPicPr>
          <p:cNvPr id="1028" name="Picture 4" descr="Human Clipart Images - Free Download on Freepik">
            <a:extLst>
              <a:ext uri="{FF2B5EF4-FFF2-40B4-BE49-F238E27FC236}">
                <a16:creationId xmlns:a16="http://schemas.microsoft.com/office/drawing/2014/main" id="{D993FF1B-6EDB-0487-6696-7F003ED16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605" y="1275575"/>
            <a:ext cx="1333500" cy="341947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05A16595-1D98-B486-3F1E-F7BD96E162DE}"/>
              </a:ext>
            </a:extLst>
          </p:cNvPr>
          <p:cNvCxnSpPr/>
          <p:nvPr/>
        </p:nvCxnSpPr>
        <p:spPr>
          <a:xfrm flipH="1">
            <a:off x="6096000" y="2146041"/>
            <a:ext cx="154460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032" name="Picture 8" descr="Download Child, Little Girl, Person. Royalty-Free Stock Illustration Image  - Pixabay">
            <a:extLst>
              <a:ext uri="{FF2B5EF4-FFF2-40B4-BE49-F238E27FC236}">
                <a16:creationId xmlns:a16="http://schemas.microsoft.com/office/drawing/2014/main" id="{0453BFE8-2417-65FB-5297-AAE119462E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469" y="2702184"/>
            <a:ext cx="1724025" cy="264795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7D0953B4-3F7D-D91D-E5BA-8EE43FC43AFD}"/>
              </a:ext>
            </a:extLst>
          </p:cNvPr>
          <p:cNvCxnSpPr/>
          <p:nvPr/>
        </p:nvCxnSpPr>
        <p:spPr>
          <a:xfrm>
            <a:off x="3020494" y="3517641"/>
            <a:ext cx="1495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238F304B-EE18-2382-2615-AEC55764A3B0}"/>
              </a:ext>
            </a:extLst>
          </p:cNvPr>
          <p:cNvSpPr txBox="1"/>
          <p:nvPr/>
        </p:nvSpPr>
        <p:spPr>
          <a:xfrm>
            <a:off x="1113772" y="1846782"/>
            <a:ext cx="2158348" cy="646331"/>
          </a:xfrm>
          <a:prstGeom prst="rect">
            <a:avLst/>
          </a:prstGeom>
          <a:noFill/>
        </p:spPr>
        <p:txBody>
          <a:bodyPr wrap="none" rtlCol="0">
            <a:spAutoFit/>
          </a:bodyPr>
          <a:lstStyle/>
          <a:p>
            <a:r>
              <a:rPr lang="en-IN" dirty="0"/>
              <a:t>Person 1-Legit user</a:t>
            </a:r>
          </a:p>
          <a:p>
            <a:r>
              <a:rPr lang="en-IN" dirty="0"/>
              <a:t>as in Database</a:t>
            </a:r>
          </a:p>
        </p:txBody>
      </p:sp>
      <p:sp>
        <p:nvSpPr>
          <p:cNvPr id="19" name="TextBox 18">
            <a:extLst>
              <a:ext uri="{FF2B5EF4-FFF2-40B4-BE49-F238E27FC236}">
                <a16:creationId xmlns:a16="http://schemas.microsoft.com/office/drawing/2014/main" id="{CFD00E9C-35E9-FD04-3DC1-764CCD4530E6}"/>
              </a:ext>
            </a:extLst>
          </p:cNvPr>
          <p:cNvSpPr txBox="1"/>
          <p:nvPr/>
        </p:nvSpPr>
        <p:spPr>
          <a:xfrm>
            <a:off x="7380515" y="4766306"/>
            <a:ext cx="2444620" cy="646331"/>
          </a:xfrm>
          <a:prstGeom prst="rect">
            <a:avLst/>
          </a:prstGeom>
          <a:noFill/>
        </p:spPr>
        <p:txBody>
          <a:bodyPr wrap="square" rtlCol="0">
            <a:spAutoFit/>
          </a:bodyPr>
          <a:lstStyle/>
          <a:p>
            <a:r>
              <a:rPr lang="en-IN" dirty="0"/>
              <a:t>Person 2-Criminal user As per Database</a:t>
            </a:r>
          </a:p>
        </p:txBody>
      </p:sp>
      <p:sp>
        <p:nvSpPr>
          <p:cNvPr id="20" name="TextBox 19">
            <a:extLst>
              <a:ext uri="{FF2B5EF4-FFF2-40B4-BE49-F238E27FC236}">
                <a16:creationId xmlns:a16="http://schemas.microsoft.com/office/drawing/2014/main" id="{E4837684-CC4E-0B1F-6D52-0F7C8E2730A1}"/>
              </a:ext>
            </a:extLst>
          </p:cNvPr>
          <p:cNvSpPr txBox="1"/>
          <p:nvPr/>
        </p:nvSpPr>
        <p:spPr>
          <a:xfrm>
            <a:off x="4005931" y="4746362"/>
            <a:ext cx="3217172" cy="1200329"/>
          </a:xfrm>
          <a:prstGeom prst="rect">
            <a:avLst/>
          </a:prstGeom>
          <a:noFill/>
        </p:spPr>
        <p:txBody>
          <a:bodyPr wrap="square" rtlCol="0">
            <a:spAutoFit/>
          </a:bodyPr>
          <a:lstStyle/>
          <a:p>
            <a:r>
              <a:rPr lang="en-IN" dirty="0"/>
              <a:t>Double identity fingerprint generated using Both Fingerprints sliced and joined along the Boundary.</a:t>
            </a:r>
          </a:p>
        </p:txBody>
      </p:sp>
      <p:sp>
        <p:nvSpPr>
          <p:cNvPr id="24" name="Rectangle 23">
            <a:extLst>
              <a:ext uri="{FF2B5EF4-FFF2-40B4-BE49-F238E27FC236}">
                <a16:creationId xmlns:a16="http://schemas.microsoft.com/office/drawing/2014/main" id="{B5E5B7A7-1AC3-D811-25C0-F569A648B51D}"/>
              </a:ext>
            </a:extLst>
          </p:cNvPr>
          <p:cNvSpPr/>
          <p:nvPr/>
        </p:nvSpPr>
        <p:spPr>
          <a:xfrm>
            <a:off x="4005931" y="4766306"/>
            <a:ext cx="3060453" cy="11803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737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251-496C-5B1B-012F-F2D1A90CBE2E}"/>
              </a:ext>
            </a:extLst>
          </p:cNvPr>
          <p:cNvSpPr>
            <a:spLocks noGrp="1"/>
          </p:cNvSpPr>
          <p:nvPr>
            <p:ph type="title"/>
          </p:nvPr>
        </p:nvSpPr>
        <p:spPr>
          <a:xfrm>
            <a:off x="677334" y="227045"/>
            <a:ext cx="8596668" cy="1320800"/>
          </a:xfrm>
        </p:spPr>
        <p:txBody>
          <a:bodyPr/>
          <a:lstStyle/>
          <a:p>
            <a:pPr algn="ctr"/>
            <a:r>
              <a:rPr lang="en-US" u="sng" dirty="0"/>
              <a:t>EXAMPLE SCENARIO</a:t>
            </a:r>
            <a:endParaRPr lang="en-IN" u="sng" dirty="0"/>
          </a:p>
        </p:txBody>
      </p:sp>
      <p:sp>
        <p:nvSpPr>
          <p:cNvPr id="3" name="Content Placeholder 2">
            <a:extLst>
              <a:ext uri="{FF2B5EF4-FFF2-40B4-BE49-F238E27FC236}">
                <a16:creationId xmlns:a16="http://schemas.microsoft.com/office/drawing/2014/main" id="{11344AF1-86FF-6B0F-DD5C-5361AD1A27EC}"/>
              </a:ext>
            </a:extLst>
          </p:cNvPr>
          <p:cNvSpPr>
            <a:spLocks noGrp="1"/>
          </p:cNvSpPr>
          <p:nvPr>
            <p:ph idx="1"/>
          </p:nvPr>
        </p:nvSpPr>
        <p:spPr>
          <a:xfrm>
            <a:off x="677334" y="887445"/>
            <a:ext cx="8596668" cy="5013012"/>
          </a:xfrm>
        </p:spPr>
        <p:txBody>
          <a:bodyPr>
            <a:noAutofit/>
          </a:bodyPr>
          <a:lstStyle/>
          <a:p>
            <a:pPr marL="0" indent="0">
              <a:buNone/>
            </a:pPr>
            <a:r>
              <a:rPr lang="en-US" sz="2400" b="1" dirty="0"/>
              <a:t>John</a:t>
            </a:r>
            <a:r>
              <a:rPr lang="en-US" sz="2400" dirty="0"/>
              <a:t>, a criminal, and his accomplice, </a:t>
            </a:r>
            <a:r>
              <a:rPr lang="en-US" sz="2400" b="1" dirty="0"/>
              <a:t>Sarah</a:t>
            </a:r>
            <a:r>
              <a:rPr lang="en-US" sz="2400" dirty="0"/>
              <a:t>, want to cross a border using fraudulent means. John has a criminal record and wants to </a:t>
            </a:r>
            <a:r>
              <a:rPr lang="en-US" sz="2400" b="1" dirty="0"/>
              <a:t>evade detection</a:t>
            </a:r>
            <a:r>
              <a:rPr lang="en-US" sz="2400" dirty="0"/>
              <a:t>, while Sarah has a clean record and agrees to help John cross the border. They came up with  a plan to execute a fingerprint attack.</a:t>
            </a:r>
          </a:p>
          <a:p>
            <a:pPr marL="0" indent="0">
              <a:buNone/>
            </a:pPr>
            <a:endParaRPr lang="en-US" sz="2400" dirty="0"/>
          </a:p>
          <a:p>
            <a:pPr marL="0" indent="0">
              <a:buNone/>
            </a:pPr>
            <a:r>
              <a:rPr lang="en-US" sz="2400" dirty="0"/>
              <a:t>Creating the Double-Identity Fingerprint:</a:t>
            </a:r>
          </a:p>
          <a:p>
            <a:r>
              <a:rPr lang="en-US" sz="2400" dirty="0"/>
              <a:t>John and Sarah obtain fingerprints from both individuals. John's fingerprints are of interest to evade detection, while Sarah's are used to create a double-identity fingerprint. They combine selected features from both fingerprints to create a new fingerprint that contains characteristics of both individuals. This new fingerprint will be referred to as the "double-identity fingerprint."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207875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4006E-99A1-C53F-7053-BEA5B6069F49}"/>
              </a:ext>
            </a:extLst>
          </p:cNvPr>
          <p:cNvSpPr>
            <a:spLocks noGrp="1"/>
          </p:cNvSpPr>
          <p:nvPr>
            <p:ph idx="1"/>
          </p:nvPr>
        </p:nvSpPr>
        <p:spPr>
          <a:xfrm>
            <a:off x="532015" y="415636"/>
            <a:ext cx="10821785" cy="5761327"/>
          </a:xfrm>
        </p:spPr>
        <p:txBody>
          <a:bodyPr>
            <a:normAutofit fontScale="92500" lnSpcReduction="10000"/>
          </a:bodyPr>
          <a:lstStyle/>
          <a:p>
            <a:r>
              <a:rPr lang="en-US" sz="2800" dirty="0"/>
              <a:t>Enrolling the Double-Identity Fingerprint:</a:t>
            </a:r>
          </a:p>
          <a:p>
            <a:r>
              <a:rPr lang="en-US" sz="2800" dirty="0"/>
              <a:t>Sarah, using a synthesized fake fingertip, enrolls the double-identity fingerprint into government records or an electronic machine-readable travel document (e-MRTD). This process involves submitting the fingerprint data under the guise of Sarah's identity, effectively associating the double-identity fingerprint with Sarah's record.</a:t>
            </a:r>
          </a:p>
          <a:p>
            <a:endParaRPr lang="en-US" sz="2800" dirty="0"/>
          </a:p>
          <a:p>
            <a:r>
              <a:rPr lang="en-US" sz="2800" dirty="0"/>
              <a:t>Crossing the Border:</a:t>
            </a:r>
          </a:p>
          <a:p>
            <a:r>
              <a:rPr lang="en-US" sz="2800" dirty="0"/>
              <a:t>John presents the e-MRTD containing the double-identity fingerprint at the border gate, impersonating Sarah. The border security system verifies the fingerprint against the enrolled data associated with Sarah's identity. Since the double-identity fingerprint contains features from both John and Sarah, it matches the enrolled data, allowing John to cross the border without raising any suspicions.</a:t>
            </a:r>
          </a:p>
          <a:p>
            <a:endParaRPr lang="en-IN" dirty="0"/>
          </a:p>
        </p:txBody>
      </p:sp>
    </p:spTree>
    <p:extLst>
      <p:ext uri="{BB962C8B-B14F-4D97-AF65-F5344CB8AC3E}">
        <p14:creationId xmlns:p14="http://schemas.microsoft.com/office/powerpoint/2010/main" val="284146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D134-9052-79A2-871C-D9D7D9397D08}"/>
              </a:ext>
            </a:extLst>
          </p:cNvPr>
          <p:cNvSpPr>
            <a:spLocks noGrp="1"/>
          </p:cNvSpPr>
          <p:nvPr>
            <p:ph type="title"/>
          </p:nvPr>
        </p:nvSpPr>
        <p:spPr>
          <a:xfrm>
            <a:off x="551523" y="337134"/>
            <a:ext cx="8629799" cy="1222606"/>
          </a:xfrm>
        </p:spPr>
        <p:txBody>
          <a:bodyPr>
            <a:normAutofit/>
          </a:bodyPr>
          <a:lstStyle/>
          <a:p>
            <a:r>
              <a:rPr lang="en-IN" sz="2800" u="sng" dirty="0"/>
              <a:t>WHY EXISTING ALGORITHM FAILS IN CASE OF DOUBLE IDENTITY FINGERPRINT </a:t>
            </a:r>
            <a:r>
              <a:rPr lang="en-IN" sz="2800" dirty="0"/>
              <a:t>?</a:t>
            </a:r>
          </a:p>
        </p:txBody>
      </p:sp>
      <p:sp>
        <p:nvSpPr>
          <p:cNvPr id="3" name="Content Placeholder 2">
            <a:extLst>
              <a:ext uri="{FF2B5EF4-FFF2-40B4-BE49-F238E27FC236}">
                <a16:creationId xmlns:a16="http://schemas.microsoft.com/office/drawing/2014/main" id="{DF8519B7-158A-3DB3-011A-2C503E67CBAC}"/>
              </a:ext>
            </a:extLst>
          </p:cNvPr>
          <p:cNvSpPr>
            <a:spLocks noGrp="1"/>
          </p:cNvSpPr>
          <p:nvPr>
            <p:ph idx="1"/>
          </p:nvPr>
        </p:nvSpPr>
        <p:spPr>
          <a:xfrm>
            <a:off x="773084" y="1404851"/>
            <a:ext cx="8912092" cy="4772112"/>
          </a:xfrm>
        </p:spPr>
        <p:txBody>
          <a:bodyPr>
            <a:normAutofit/>
          </a:bodyPr>
          <a:lstStyle/>
          <a:p>
            <a:r>
              <a:rPr lang="en-US" dirty="0"/>
              <a:t>FOR FINGERPRINT MATCHING WE HAVE THE FOLLOWING APPROCHES</a:t>
            </a:r>
          </a:p>
          <a:p>
            <a:r>
              <a:rPr lang="en-US" dirty="0"/>
              <a:t>Correlation-based approaches directly compare grayscale images using correlation measures.</a:t>
            </a:r>
          </a:p>
          <a:p>
            <a:r>
              <a:rPr lang="en-US" dirty="0"/>
              <a:t>DRAWBACK :  nonlinear distortion can render this comparison unreliable, and it's </a:t>
            </a:r>
            <a:r>
              <a:rPr lang="en-US" b="1" dirty="0"/>
              <a:t>computationally expensive</a:t>
            </a:r>
            <a:r>
              <a:rPr lang="en-US" dirty="0"/>
              <a:t>. (Not very popular).</a:t>
            </a:r>
          </a:p>
          <a:p>
            <a:r>
              <a:rPr lang="en-US" dirty="0"/>
              <a:t>Minutiae-based approaches are popular, where fingerprints are modeled as sets of minutiae points represented by spatial coordinates and angles. Alignment and matching of corresponding minutiae are performed, often with tolerance for noise and distortion. </a:t>
            </a:r>
          </a:p>
          <a:p>
            <a:r>
              <a:rPr lang="en-US" dirty="0"/>
              <a:t>DRAWBACK:  extraction of minutiae can be unreliable, especially in </a:t>
            </a:r>
            <a:r>
              <a:rPr lang="en-US" b="1" dirty="0"/>
              <a:t>low-quality </a:t>
            </a:r>
            <a:r>
              <a:rPr lang="en-US" dirty="0"/>
              <a:t>images.</a:t>
            </a:r>
          </a:p>
          <a:p>
            <a:r>
              <a:rPr lang="en-US" dirty="0"/>
              <a:t>Ridge feature-based approaches utilize texture information from fingerprint patterns, providing additional discriminative information but are </a:t>
            </a:r>
            <a:r>
              <a:rPr lang="en-US" b="1" dirty="0"/>
              <a:t>less discriminative</a:t>
            </a:r>
            <a:r>
              <a:rPr lang="en-US" dirty="0"/>
              <a:t> than minutiae and more reliable under </a:t>
            </a:r>
            <a:r>
              <a:rPr lang="en-US" b="1" dirty="0"/>
              <a:t>low-quality conditions</a:t>
            </a:r>
            <a:r>
              <a:rPr lang="en-US" dirty="0"/>
              <a:t>.</a:t>
            </a:r>
          </a:p>
          <a:p>
            <a:endParaRPr lang="en-US" dirty="0"/>
          </a:p>
          <a:p>
            <a:endParaRPr lang="en-US" dirty="0"/>
          </a:p>
        </p:txBody>
      </p:sp>
    </p:spTree>
    <p:extLst>
      <p:ext uri="{BB962C8B-B14F-4D97-AF65-F5344CB8AC3E}">
        <p14:creationId xmlns:p14="http://schemas.microsoft.com/office/powerpoint/2010/main" val="32227046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2127</TotalTime>
  <Words>1569</Words>
  <Application>Microsoft Office PowerPoint</Application>
  <PresentationFormat>Widescreen</PresentationFormat>
  <Paragraphs>158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Söhne</vt:lpstr>
      <vt:lpstr>Trebuchet MS</vt:lpstr>
      <vt:lpstr>Wingdings</vt:lpstr>
      <vt:lpstr>Wingdings 3</vt:lpstr>
      <vt:lpstr>Facet</vt:lpstr>
      <vt:lpstr>DOUBLE IDENTITY FINGERPRINT DETECTION</vt:lpstr>
      <vt:lpstr>TEAM SPARTANS</vt:lpstr>
      <vt:lpstr>AIM</vt:lpstr>
      <vt:lpstr>TOPIC : CLASSIFICATION</vt:lpstr>
      <vt:lpstr>PROBLEM STATEMENT </vt:lpstr>
      <vt:lpstr>PowerPoint Presentation</vt:lpstr>
      <vt:lpstr>EXAMPLE SCENARIO</vt:lpstr>
      <vt:lpstr>PowerPoint Presentation</vt:lpstr>
      <vt:lpstr>WHY EXISTING ALGORITHM FAILS IN CASE OF DOUBLE IDENTITY FINGERPRINT ?</vt:lpstr>
      <vt:lpstr>PowerPoint Presentation</vt:lpstr>
      <vt:lpstr>PowerPoint Presentation</vt:lpstr>
      <vt:lpstr>SOLUTION  </vt:lpstr>
      <vt:lpstr>At the Time of verification :</vt:lpstr>
      <vt:lpstr>PowerPoint Presentation</vt:lpstr>
      <vt:lpstr>TECHNOLOGIES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IDENTITY FINGERPRINT DETECTION</dc:title>
  <dc:creator>Ganesh Kumbhar</dc:creator>
  <cp:lastModifiedBy>Rahul Kotha</cp:lastModifiedBy>
  <cp:revision>44</cp:revision>
  <dcterms:created xsi:type="dcterms:W3CDTF">2024-03-17T04:31:04Z</dcterms:created>
  <dcterms:modified xsi:type="dcterms:W3CDTF">2024-03-30T05:05:49Z</dcterms:modified>
</cp:coreProperties>
</file>