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 id="2147483676" r:id="rId5"/>
  </p:sldMasterIdLst>
  <p:notesMasterIdLst>
    <p:notesMasterId r:id="rId7"/>
  </p:notesMasterIdLst>
  <p:sldIdLst>
    <p:sldId id="256" r:id="rId6"/>
    <p:sldId id="259" r:id="rId8"/>
    <p:sldId id="258" r:id="rId9"/>
    <p:sldId id="271" r:id="rId10"/>
    <p:sldId id="262" r:id="rId11"/>
    <p:sldId id="272" r:id="rId12"/>
    <p:sldId id="273" r:id="rId13"/>
    <p:sldId id="285" r:id="rId14"/>
    <p:sldId id="286" r:id="rId15"/>
    <p:sldId id="290" r:id="rId16"/>
    <p:sldId id="28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5529" autoAdjust="0"/>
  </p:normalViewPr>
  <p:slideViewPr>
    <p:cSldViewPr>
      <p:cViewPr>
        <p:scale>
          <a:sx n="97" d="100"/>
          <a:sy n="97" d="100"/>
        </p:scale>
        <p:origin x="1066" y="58"/>
      </p:cViewPr>
      <p:guideLst>
        <p:guide orient="horz" pos="21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2F5CF-AC78-4613-8ADF-55D6A7877F7F}"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AFCE9-621E-421C-9710-DF657B84351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6AFCE9-621E-421C-9710-DF657B84351D}" type="slidenum">
              <a:rPr lang="en-IN" smtClean="0"/>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a:solidFill>
                  <a:prstClr val="black"/>
                </a:solidFill>
              </a:rPr>
            </a:fld>
            <a:endParaRPr lang="en-I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BE0502E-1345-4E45-AE42-786E722241A2}" type="slidenum">
              <a:rPr lang="en-IN" smtClean="0">
                <a:solidFill>
                  <a:prstClr val="black"/>
                </a:solidFill>
              </a:rPr>
            </a:fld>
            <a:endParaRPr lang="en-I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ubtitle 2"/>
          <p:cNvSpPr>
            <a:spLocks noGrp="1"/>
          </p:cNvSpPr>
          <p:nvPr>
            <p:ph type="subTitle" idx="1"/>
          </p:nvPr>
        </p:nvSpPr>
        <p:spPr>
          <a:xfrm>
            <a:off x="1331641" y="2060848"/>
            <a:ext cx="6400800" cy="2520280"/>
          </a:xfrm>
          <a:prstGeom prst="rect">
            <a:avLst/>
          </a:prstGeom>
        </p:spPr>
        <p:txBody>
          <a:bodyPr/>
          <a:lstStyle/>
          <a:p>
            <a:pPr>
              <a:spcBef>
                <a:spcPct val="0"/>
              </a:spcBef>
            </a:pPr>
            <a:r>
              <a:rPr lang="en-US" sz="2400">
                <a:solidFill>
                  <a:schemeClr val="tx1"/>
                </a:solidFill>
                <a:latin typeface="Times New Roman" panose="02020603050405020304" pitchFamily="18" charset="0"/>
                <a:ea typeface="+mj-ea"/>
                <a:cs typeface="Times New Roman" panose="02020603050405020304" pitchFamily="18" charset="0"/>
              </a:rPr>
              <a:t>Click to edit Master subtitle style</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12DAA-D404-41A7-B18C-FABCC214ED2F}" type="datetime1">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E6924-D6D4-499D-BF06-D000A9469C8D}"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7C93B5-F38C-4D04-BED2-422CDA9635C0}"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CEA7FCE-91A7-4C79-9112-9E251BF87268}"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246D3D4-59D2-4994-8064-E4A7A511F57D}"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1FAA7C-C61F-48AB-92CA-1B94CB9A05DE}"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C02B1F8-1B53-43C5-8FDF-AF2734741CF9}"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2B81F8-3E6A-47F6-83CF-CC2E24C21CE6}"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0816904-FD05-4597-AEAB-E5B065E7360C}"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D38424E-28C4-4005-B3AD-36C77F8E0B97}" type="datetime1">
              <a:rPr lang="en-US" smtClean="0">
                <a:solidFill>
                  <a:prstClr val="black">
                    <a:tint val="75000"/>
                  </a:prstClr>
                </a:solidFill>
              </a:rPr>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95536" y="2348880"/>
            <a:ext cx="8229600" cy="1143000"/>
          </a:xfrm>
          <a:prstGeom prst="rect">
            <a:avLst/>
          </a:prstGeom>
        </p:spPr>
        <p:txBody>
          <a:bodyPr/>
          <a:lstStyle/>
          <a:p>
            <a:r>
              <a:rPr lang="en-US"/>
              <a:t>Click to edit Master title style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E7E064-EA5F-4577-B3DC-38C264B6E5D4}" type="datetime1">
              <a:rPr lang="en-US" smtClean="0">
                <a:solidFill>
                  <a:prstClr val="black">
                    <a:tint val="75000"/>
                  </a:prstClr>
                </a:solidFill>
              </a:rPr>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BE1BA-8C85-460B-9E04-37AFF2F4FFFE}" type="datetime1">
              <a:rPr lang="en-US" smtClean="0">
                <a:solidFill>
                  <a:prstClr val="black">
                    <a:tint val="75000"/>
                  </a:prstClr>
                </a:solidFill>
              </a:rPr>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7194FC9-6614-42AF-8093-F3386EA46D3E}"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34846E-4584-4336-9E36-F7F503F37D38}"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272C9B7-DD1C-462A-BC29-86AEDB9E2962}"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B6E245E-63AF-4DA7-829F-F333B7144E25}"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573309-53FF-4744-9BFE-6C07E55A3679}"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BFE8836-81FD-4D60-8DB7-AD0569361210}"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E9BE05-879B-4718-AFE9-D7576D38F7F7}"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9D7ED71-8E8F-4A24-87C9-E7A4D090416A}"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128D91F-0CC6-4C4E-9ABB-5FCA573D7925}" type="datetime1">
              <a:rPr lang="en-US" smtClean="0">
                <a:solidFill>
                  <a:prstClr val="black">
                    <a:tint val="75000"/>
                  </a:prstClr>
                </a:solidFill>
              </a:rPr>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41DA0-F0B5-4676-99E4-9AD183C0DBCC}" type="datetime1">
              <a:rPr lang="en-US" smtClean="0">
                <a:solidFill>
                  <a:prstClr val="black">
                    <a:tint val="75000"/>
                  </a:prstClr>
                </a:solidFill>
              </a:rPr>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AF1E2-386F-44D3-8FBC-C8448F23CBCA}" type="datetime1">
              <a:rPr lang="en-US" smtClean="0">
                <a:solidFill>
                  <a:prstClr val="black">
                    <a:tint val="75000"/>
                  </a:prstClr>
                </a:solidFill>
              </a:rPr>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614661-BF40-4006-89C6-C5580DE34805}"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D3A4FCC-D11A-47DF-AD38-F8FA5C63BD57}" type="datetime1">
              <a:rPr lang="en-US" smtClean="0">
                <a:solidFill>
                  <a:prstClr val="black">
                    <a:tint val="75000"/>
                  </a:prstClr>
                </a:solidFill>
              </a:rPr>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FDD4A-0A2F-43EB-9D03-54EC91AA98F3}"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44B0B39-5B39-4EA4-8BB2-1B7E5F213BEB}"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CAC9E5-02F4-40F1-B0F9-56AA26967B2C}"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1375B2F-8205-4BA3-9C8B-2D0A71B22DDA}"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88B59F-0972-4B6A-8B42-56E56E2B2590}"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1712388-9D77-4658-9347-A2F78B31AE2E}"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31411C1-8B32-4FC6-AE42-C0DF543B8A6C}" type="datetime1">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59006C-60A0-47D8-9138-66854CD35EAE}" type="datetime1">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3D7D49-2298-4CF7-AFAC-33619B8987B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3.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4.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 descr="C:\Users\Dell\Desktop\Report and PPT\WalchandBuil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9490" y="5707380"/>
            <a:ext cx="2065020" cy="11506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79386" y="404664"/>
            <a:ext cx="8137030"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              Department of Information Technology </a:t>
            </a: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11560" y="44624"/>
            <a:ext cx="8136904" cy="523220"/>
          </a:xfrm>
          <a:prstGeom prst="rect">
            <a:avLst/>
          </a:prstGeom>
          <a:noFill/>
        </p:spPr>
        <p:txBody>
          <a:bodyPr wrap="square" rtlCol="0">
            <a:spAutoFit/>
          </a:bodyPr>
          <a:lstStyle/>
          <a:p>
            <a:pPr algn="ctr"/>
            <a:r>
              <a:rPr lang="en-US" sz="1600" b="1" dirty="0">
                <a:solidFill>
                  <a:schemeClr val="tx2"/>
                </a:solidFill>
                <a:latin typeface="Times New Roman" panose="02020603050405020304" pitchFamily="18" charset="0"/>
                <a:cs typeface="Times New Roman" panose="02020603050405020304" pitchFamily="18" charset="0"/>
              </a:rPr>
              <a:t>Walchand College of Engineering, Sangli</a:t>
            </a:r>
            <a:endParaRPr lang="en-US" sz="1600" b="1" dirty="0">
              <a:solidFill>
                <a:schemeClr val="tx2"/>
              </a:solidFill>
              <a:latin typeface="Times New Roman" panose="02020603050405020304" pitchFamily="18" charset="0"/>
              <a:cs typeface="Times New Roman" panose="02020603050405020304" pitchFamily="18" charset="0"/>
            </a:endParaRPr>
          </a:p>
          <a:p>
            <a:pPr algn="ctr"/>
            <a:r>
              <a:rPr lang="en-US" sz="1100" b="0" i="1" dirty="0">
                <a:solidFill>
                  <a:schemeClr val="tx2"/>
                </a:solidFill>
                <a:latin typeface="Times New Roman" panose="02020603050405020304" pitchFamily="18" charset="0"/>
                <a:cs typeface="Times New Roman" panose="02020603050405020304" pitchFamily="18" charset="0"/>
              </a:rPr>
              <a:t>(An Government Aided Institute)</a:t>
            </a:r>
            <a:endParaRPr lang="en-IN" sz="1100" b="0" i="1" dirty="0">
              <a:solidFill>
                <a:schemeClr val="tx2"/>
              </a:solidFill>
              <a:latin typeface="Times New Roman" panose="02020603050405020304" pitchFamily="18" charset="0"/>
              <a:cs typeface="Times New Roman" panose="02020603050405020304" pitchFamily="18" charset="0"/>
            </a:endParaRPr>
          </a:p>
        </p:txBody>
      </p:sp>
      <p:pic>
        <p:nvPicPr>
          <p:cNvPr id="11" name="Picture 4" descr="D:\Bhandare\IT Dept\A Format &amp; other\WCE Logo\Department 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5" descr="D:\Bhandare\IT Dept\A Format &amp; other\WCE Logo\WC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831" y="150634"/>
            <a:ext cx="853785" cy="68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38D17-CA03-413B-B388-7D727A8D2AF0}" type="datetime1">
              <a:rPr lang="en-US"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D7D49-2298-4CF7-AFAC-33619B8987B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AA8-D51E-492C-8C61-CFFF0649A200}"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98D22-E6CB-4814-B011-439FCCBB58DF}" type="datetime1">
              <a:rPr lang="en-US" smtClean="0">
                <a:solidFill>
                  <a:prstClr val="black">
                    <a:tint val="75000"/>
                  </a:prstClr>
                </a:solidFill>
              </a:rPr>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A7F63-023E-463D-92CD-BE99AC9D8E8A}" type="slidenum">
              <a:rPr lang="en-IN" smtClean="0">
                <a:solidFill>
                  <a:prstClr val="black">
                    <a:tint val="75000"/>
                  </a:prstClr>
                </a:solidFill>
              </a:rPr>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2856"/>
            <a:ext cx="7772400" cy="1802631"/>
          </a:xfrm>
          <a:prstGeom prst="rect">
            <a:avLst/>
          </a:prstGeom>
        </p:spPr>
        <p:txBody>
          <a:body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en-US" altLang="en-IN" sz="2800" b="1" i="0" u="none" strike="noStrike" kern="1200" cap="none" spc="0" normalizeH="0" baseline="0" noProof="0" dirty="0">
                <a:ln w="1905"/>
                <a:solidFill>
                  <a:schemeClr val="accent5">
                    <a:lumMod val="50000"/>
                  </a:schemeClr>
                </a:solidFill>
                <a:effectLst>
                  <a:innerShdw blurRad="69850" dist="43180" dir="5400000">
                    <a:srgbClr val="000000">
                      <a:alpha val="65000"/>
                    </a:srgbClr>
                  </a:innerShdw>
                </a:effectLst>
                <a:uLnTx/>
                <a:uFillTx/>
                <a:latin typeface="Times New Roman" panose="02020603050405020304" pitchFamily="18" charset="0"/>
                <a:ea typeface="+mn-ea"/>
                <a:cs typeface="Times New Roman" panose="02020603050405020304" pitchFamily="18" charset="0"/>
              </a:rPr>
              <a:t> Mini-</a:t>
            </a:r>
            <a:r>
              <a:rPr kumimoji="0" lang="en-IN" sz="2800" b="1" i="0" u="none" strike="noStrike" kern="1200" cap="none" spc="0" normalizeH="0" baseline="0" noProof="0" dirty="0">
                <a:ln w="1905"/>
                <a:solidFill>
                  <a:schemeClr val="accent5">
                    <a:lumMod val="50000"/>
                  </a:schemeClr>
                </a:solidFill>
                <a:effectLst>
                  <a:innerShdw blurRad="69850" dist="43180" dir="5400000">
                    <a:srgbClr val="000000">
                      <a:alpha val="65000"/>
                    </a:srgbClr>
                  </a:innerShdw>
                </a:effectLst>
                <a:uLnTx/>
                <a:uFillTx/>
                <a:latin typeface="Times New Roman" panose="02020603050405020304" pitchFamily="18" charset="0"/>
                <a:ea typeface="+mn-ea"/>
                <a:cs typeface="Times New Roman" panose="02020603050405020304" pitchFamily="18" charset="0"/>
              </a:rPr>
              <a:t>Project</a:t>
            </a:r>
            <a:br>
              <a:rPr kumimoji="0" lang="en-IN" sz="2800" b="1" i="0" u="none" strike="noStrike" kern="1200" cap="none" spc="0" normalizeH="0" baseline="0" noProof="0" dirty="0">
                <a:ln w="1905"/>
                <a:solidFill>
                  <a:schemeClr val="accent5">
                    <a:lumMod val="50000"/>
                  </a:schemeClr>
                </a:solidFill>
                <a:effectLst>
                  <a:innerShdw blurRad="69850" dist="43180" dir="5400000">
                    <a:srgbClr val="000000">
                      <a:alpha val="65000"/>
                    </a:srgbClr>
                  </a:innerShdw>
                </a:effectLst>
                <a:uLnTx/>
                <a:uFillTx/>
                <a:latin typeface="Times New Roman" panose="02020603050405020304" pitchFamily="18" charset="0"/>
                <a:ea typeface="+mn-ea"/>
                <a:cs typeface="Times New Roman" panose="02020603050405020304" pitchFamily="18" charset="0"/>
              </a:rPr>
            </a:br>
            <a:br>
              <a:rPr kumimoji="0" lang="en-IN" sz="2800" b="1" i="0" u="none" strike="noStrike" kern="1200" cap="none" spc="0" normalizeH="0" baseline="0" noProof="0" dirty="0">
                <a:ln w="1905"/>
                <a:solidFill>
                  <a:schemeClr val="accent5">
                    <a:lumMod val="50000"/>
                  </a:schemeClr>
                </a:solidFill>
                <a:effectLst>
                  <a:innerShdw blurRad="69850" dist="43180" dir="5400000">
                    <a:srgbClr val="000000">
                      <a:alpha val="65000"/>
                    </a:srgbClr>
                  </a:innerShdw>
                </a:effectLst>
                <a:uLnTx/>
                <a:uFillTx/>
                <a:latin typeface="Times New Roman" panose="02020603050405020304" pitchFamily="18" charset="0"/>
                <a:ea typeface="+mn-ea"/>
                <a:cs typeface="Times New Roman" panose="02020603050405020304" pitchFamily="18" charset="0"/>
              </a:rPr>
            </a:br>
            <a:br>
              <a:rPr kumimoji="0" lang="en-IN" sz="2800" b="1" i="0" u="none" strike="noStrike" kern="1200" cap="none" spc="0" normalizeH="0" baseline="0" noProof="0" dirty="0">
                <a:ln w="1905"/>
                <a:solidFill>
                  <a:schemeClr val="accent5">
                    <a:lumMod val="50000"/>
                  </a:schemeClr>
                </a:solidFill>
                <a:effectLst>
                  <a:innerShdw blurRad="69850" dist="43180" dir="5400000">
                    <a:srgbClr val="000000">
                      <a:alpha val="65000"/>
                    </a:srgbClr>
                  </a:innerShdw>
                </a:effectLst>
                <a:uLnTx/>
                <a:uFillTx/>
                <a:latin typeface="Times New Roman" panose="02020603050405020304" pitchFamily="18" charset="0"/>
                <a:ea typeface="+mn-ea"/>
                <a:cs typeface="Times New Roman" panose="02020603050405020304" pitchFamily="18" charset="0"/>
              </a:rPr>
            </a:br>
            <a:r>
              <a:rPr lang="en-IN" altLang="en-US" sz="3600" b="1" u="sng"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ATTENDANCE USING FACE RECOGNIZATION</a:t>
            </a:r>
            <a:r>
              <a:rPr lang="en-IN" altLang="en-US" sz="4800" b="1" u="sng" dirty="0">
                <a:solidFill>
                  <a:schemeClr val="tx2">
                    <a:lumMod val="50000"/>
                  </a:schemeClr>
                </a:solidFill>
                <a:latin typeface="Times New Roman" panose="02020603050405020304" pitchFamily="18" charset="0"/>
                <a:cs typeface="Times New Roman" panose="02020603050405020304" pitchFamily="18" charset="0"/>
              </a:rPr>
              <a:t> </a:t>
            </a:r>
            <a:br>
              <a:rPr lang="en-US" sz="4800" b="1" u="sng" dirty="0">
                <a:solidFill>
                  <a:schemeClr val="tx2">
                    <a:lumMod val="50000"/>
                  </a:schemeClr>
                </a:solidFill>
                <a:latin typeface="Times New Roman" panose="02020603050405020304" pitchFamily="18" charset="0"/>
                <a:cs typeface="Times New Roman" panose="02020603050405020304" pitchFamily="18" charset="0"/>
              </a:rPr>
            </a:br>
            <a:br>
              <a:rPr lang="en-US" sz="4800" b="1" u="sng" dirty="0">
                <a:solidFill>
                  <a:schemeClr val="tx2">
                    <a:lumMod val="50000"/>
                  </a:schemeClr>
                </a:solidFill>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6563072" cy="706090"/>
          </a:xfrm>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a:t>
            </a:r>
            <a:r>
              <a:rPr lang="en-IN" altLang="en-US" sz="2800" b="1" dirty="0">
                <a:solidFill>
                  <a:schemeClr val="tx2"/>
                </a:solidFill>
                <a:latin typeface="Times New Roman" panose="02020603050405020304" pitchFamily="18" charset="0"/>
                <a:ea typeface="+mn-ea"/>
                <a:cs typeface="Times New Roman" panose="02020603050405020304" pitchFamily="18" charset="0"/>
              </a:rPr>
              <a:t>REFRENCES</a:t>
            </a:r>
            <a:endParaRPr lang="en-IN" altLang="en-US" sz="2800" b="1" dirty="0">
              <a:solidFill>
                <a:schemeClr val="tx2"/>
              </a:solidFill>
              <a:latin typeface="Times New Roman" panose="02020603050405020304" pitchFamily="18" charset="0"/>
              <a:ea typeface="+mn-ea"/>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TextBox 2"/>
          <p:cNvSpPr txBox="1"/>
          <p:nvPr/>
        </p:nvSpPr>
        <p:spPr>
          <a:xfrm>
            <a:off x="611560" y="1700808"/>
            <a:ext cx="7488832" cy="5262245"/>
          </a:xfrm>
          <a:prstGeom prst="rect">
            <a:avLst/>
          </a:prstGeom>
          <a:noFill/>
        </p:spPr>
        <p:txBody>
          <a:bodyPr wrap="square" rtlCol="0">
            <a:spAutoFit/>
          </a:bodyPr>
          <a:lstStyle/>
          <a:p>
            <a:pPr marL="800100" lvl="1" indent="-342900" algn="l">
              <a:buFont typeface="Arial" panose="020B0604020202020204" pitchFamily="34" charset="0"/>
              <a:buChar char="•"/>
            </a:pPr>
            <a:r>
              <a:rPr lang="en-IN" altLang="en-US" sz="2400" dirty="0">
                <a:solidFill>
                  <a:schemeClr val="tx1"/>
                </a:solidFill>
                <a:effectLst/>
                <a:latin typeface="Times New Roman" panose="02020603050405020304" pitchFamily="18" charset="0"/>
                <a:cs typeface="Times New Roman" panose="02020603050405020304" pitchFamily="18" charset="0"/>
              </a:rPr>
              <a:t>Anuradha Srinivasaraghavan and Vincy Joseph(2019) Machine Learning, Willey India PVT. Ltd.</a:t>
            </a:r>
            <a:endParaRPr lang="en-IN" altLang="en-US" sz="240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endParaRPr lang="en-IN" altLang="en-US" sz="240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IN" altLang="en-US" sz="2400" dirty="0">
                <a:solidFill>
                  <a:schemeClr val="tx1"/>
                </a:solidFill>
                <a:effectLst/>
                <a:latin typeface="Times New Roman" panose="02020603050405020304" pitchFamily="18" charset="0"/>
                <a:cs typeface="Times New Roman" panose="02020603050405020304" pitchFamily="18" charset="0"/>
              </a:rPr>
              <a:t>Deeplearning By Ian Goodfellow and  Yoshua Bengio and Aaron Courville </a:t>
            </a:r>
            <a:endParaRPr lang="en-IN" altLang="en-US" sz="2400" dirty="0">
              <a:solidFill>
                <a:schemeClr val="tx1"/>
              </a:solidFill>
              <a:effectLst/>
              <a:latin typeface="Times New Roman" panose="02020603050405020304" pitchFamily="18" charset="0"/>
              <a:cs typeface="Times New Roman" panose="02020603050405020304" pitchFamily="18" charset="0"/>
            </a:endParaRPr>
          </a:p>
          <a:p>
            <a:pPr lvl="1" indent="0" algn="l">
              <a:buFont typeface="Arial" panose="020B0604020202020204" pitchFamily="34" charset="0"/>
              <a:buNone/>
            </a:pPr>
            <a:r>
              <a:rPr lang="en-IN" altLang="en-US" sz="2400" dirty="0">
                <a:solidFill>
                  <a:schemeClr val="tx1"/>
                </a:solidFill>
                <a:effectLst/>
                <a:latin typeface="Times New Roman" panose="02020603050405020304" pitchFamily="18" charset="0"/>
                <a:cs typeface="Times New Roman" panose="02020603050405020304" pitchFamily="18" charset="0"/>
              </a:rPr>
              <a:t>     An MIT Pressbook.</a:t>
            </a:r>
            <a:endParaRPr lang="en-IN" altLang="en-US" sz="240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endParaRPr lang="en-IN" altLang="en-US" sz="2400" dirty="0">
              <a:solidFill>
                <a:schemeClr val="tx1"/>
              </a:solidFill>
              <a:effectLst/>
              <a:latin typeface="Times New Roman" panose="02020603050405020304" pitchFamily="18" charset="0"/>
              <a:cs typeface="Times New Roman" panose="02020603050405020304" pitchFamily="18" charset="0"/>
            </a:endParaRPr>
          </a:p>
          <a:p>
            <a:pPr lvl="1" indent="0">
              <a:buFont typeface="Arial" panose="020B0604020202020204" pitchFamily="34" charset="0"/>
              <a:buNone/>
            </a:pPr>
            <a:endParaRPr lang="en-IN" altLang="en-US"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1" indent="0">
              <a:buFont typeface="Arial" panose="020B0604020202020204" pitchFamily="34" charset="0"/>
              <a:buNone/>
            </a:pPr>
            <a:endParaRPr lang="en-US" altLang="en-I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1" indent="0">
              <a:buFont typeface="Arial" panose="020B0604020202020204" pitchFamily="34" charset="0"/>
              <a:buNone/>
            </a:pPr>
            <a:endParaRPr lang="en-US" altLang="en-I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1" indent="0">
              <a:buFont typeface="Wingdings" panose="05000000000000000000" charset="0"/>
              <a:buNone/>
            </a:pPr>
            <a:endParaRPr lang="en-US" altLang="en-I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I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IN"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402" y="2839218"/>
            <a:ext cx="8229600" cy="102183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95468" y="123912"/>
            <a:ext cx="1152996" cy="7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2826296" y="3090446"/>
            <a:ext cx="3257872" cy="770602"/>
          </a:xfrm>
        </p:spPr>
        <p:txBody>
          <a:bodyPr/>
          <a:lstStyle/>
          <a:p>
            <a:pPr algn="ctr"/>
            <a:r>
              <a:rPr lang="en-IN" sz="4000" dirty="0">
                <a:solidFill>
                  <a:schemeClr val="tx2"/>
                </a:solidFill>
              </a:rPr>
              <a:t>Thank You !!</a:t>
            </a:r>
            <a:endParaRPr lang="en-IN" sz="4000" dirty="0">
              <a:solidFill>
                <a:schemeClr val="tx2"/>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a:solidFill>
                  <a:prstClr val="black">
                    <a:tint val="75000"/>
                  </a:prstClr>
                </a:solidFill>
              </a:rPr>
            </a:fld>
            <a:endParaRPr lang="en-IN">
              <a:solidFill>
                <a:prstClr val="black">
                  <a:tint val="75000"/>
                </a:prstClr>
              </a:solidFill>
            </a:endParaRPr>
          </a:p>
        </p:txBody>
      </p:sp>
      <p:sp>
        <p:nvSpPr>
          <p:cNvPr id="8" name="Rectangle 7"/>
          <p:cNvSpPr/>
          <p:nvPr/>
        </p:nvSpPr>
        <p:spPr>
          <a:xfrm>
            <a:off x="0" y="924343"/>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9552" y="1988840"/>
            <a:ext cx="7772400" cy="3168352"/>
          </a:xfrm>
          <a:prstGeom prst="rect">
            <a:avLst/>
          </a:prstGeom>
        </p:spPr>
        <p:txBody>
          <a:bodyPr anchor="ctr"/>
          <a:lstStyle/>
          <a:p>
            <a:pPr marL="342900" indent="-342900">
              <a:spcAft>
                <a:spcPts val="1000"/>
              </a:spcAf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Name of Students and PRN No:</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(Group No.</a:t>
            </a:r>
            <a:r>
              <a:rPr lang="en-IN" altLang="en-US" sz="2400" b="1" u="sng" dirty="0">
                <a:latin typeface="Times New Roman" panose="02020603050405020304" pitchFamily="18" charset="0"/>
                <a:cs typeface="Times New Roman" panose="02020603050405020304" pitchFamily="18" charset="0"/>
              </a:rPr>
              <a:t>06</a:t>
            </a:r>
            <a:r>
              <a:rPr lang="en-US" sz="2400" b="1" u="sng" dirty="0">
                <a:latin typeface="Times New Roman" panose="02020603050405020304" pitchFamily="18" charset="0"/>
                <a:cs typeface="Times New Roman" panose="02020603050405020304" pitchFamily="18" charset="0"/>
              </a:rPr>
              <a:t>)</a:t>
            </a:r>
            <a:br>
              <a:rPr lang="en-IN" sz="2400" b="1" u="sng" dirty="0">
                <a:latin typeface="Calibri" panose="020F0502020204030204" pitchFamily="34" charset="0"/>
                <a:cs typeface="Mangal" panose="02040503050203030202" pitchFamily="18" charset="0"/>
              </a:rPr>
            </a:br>
            <a:br>
              <a:rPr lang="en-IN" sz="1700" dirty="0">
                <a:effectLst/>
                <a:latin typeface="Calibri" panose="020F0502020204030204" pitchFamily="34" charset="0"/>
                <a:ea typeface="Times New Roman" panose="02020603050405020304" pitchFamily="18" charset="0"/>
                <a:cs typeface="Mangal" panose="02040503050203030202" pitchFamily="18" charset="0"/>
              </a:rPr>
            </a:br>
            <a:r>
              <a:rPr lang="en-IN" sz="1700" dirty="0">
                <a:latin typeface="Calibri" panose="020F0502020204030204" pitchFamily="34" charset="0"/>
                <a:ea typeface="Times New Roman" panose="02020603050405020304" pitchFamily="18" charset="0"/>
                <a:cs typeface="Mangal" panose="02040503050203030202" pitchFamily="18" charset="0"/>
              </a:rPr>
              <a:t>Vaibhav </a:t>
            </a:r>
            <a:r>
              <a:rPr lang="en-IN" sz="1700" dirty="0" err="1">
                <a:latin typeface="Calibri" panose="020F0502020204030204" pitchFamily="34" charset="0"/>
                <a:ea typeface="Times New Roman" panose="02020603050405020304" pitchFamily="18" charset="0"/>
                <a:cs typeface="Mangal" panose="02040503050203030202" pitchFamily="18" charset="0"/>
              </a:rPr>
              <a:t>Sonta</a:t>
            </a:r>
            <a:r>
              <a:rPr lang="en-US" altLang="en-IN" sz="1700" dirty="0" err="1">
                <a:latin typeface="Calibri" panose="020F0502020204030204" pitchFamily="34" charset="0"/>
                <a:ea typeface="Times New Roman" panose="02020603050405020304" pitchFamily="18" charset="0"/>
                <a:cs typeface="Mangal" panose="02040503050203030202" pitchFamily="18" charset="0"/>
              </a:rPr>
              <a:t>k</a:t>
            </a:r>
            <a:r>
              <a:rPr lang="en-IN" sz="1700" dirty="0" err="1">
                <a:latin typeface="Calibri" panose="020F0502020204030204" pitchFamily="34" charset="0"/>
                <a:ea typeface="Times New Roman" panose="02020603050405020304" pitchFamily="18" charset="0"/>
                <a:cs typeface="Mangal" panose="02040503050203030202" pitchFamily="18" charset="0"/>
              </a:rPr>
              <a:t>ke</a:t>
            </a:r>
            <a:r>
              <a:rPr lang="en-IN" sz="1700" dirty="0">
                <a:latin typeface="Calibri" panose="020F0502020204030204" pitchFamily="34" charset="0"/>
                <a:ea typeface="Times New Roman" panose="02020603050405020304" pitchFamily="18" charset="0"/>
                <a:cs typeface="Mangal" panose="02040503050203030202" pitchFamily="18" charset="0"/>
              </a:rPr>
              <a:t>     (2020BTEIT00074)</a:t>
            </a:r>
            <a:br>
              <a:rPr lang="en-IN" sz="1700" dirty="0">
                <a:latin typeface="Calibri" panose="020F0502020204030204" pitchFamily="34" charset="0"/>
                <a:ea typeface="Times New Roman" panose="02020603050405020304" pitchFamily="18" charset="0"/>
                <a:cs typeface="Mangal" panose="02040503050203030202" pitchFamily="18" charset="0"/>
              </a:rPr>
            </a:br>
            <a:r>
              <a:rPr lang="en-IN" sz="1700" dirty="0" err="1">
                <a:latin typeface="Calibri" panose="020F0502020204030204" pitchFamily="34" charset="0"/>
                <a:ea typeface="Times New Roman" panose="02020603050405020304" pitchFamily="18" charset="0"/>
                <a:cs typeface="Mangal" panose="02040503050203030202" pitchFamily="18" charset="0"/>
              </a:rPr>
              <a:t>Sejal</a:t>
            </a:r>
            <a:r>
              <a:rPr lang="en-IN" sz="1700" dirty="0">
                <a:latin typeface="Calibri" panose="020F0502020204030204" pitchFamily="34" charset="0"/>
                <a:ea typeface="Times New Roman" panose="02020603050405020304" pitchFamily="18" charset="0"/>
                <a:cs typeface="Mangal" panose="02040503050203030202" pitchFamily="18" charset="0"/>
              </a:rPr>
              <a:t> </a:t>
            </a:r>
            <a:r>
              <a:rPr lang="en-IN" sz="1700" dirty="0" err="1">
                <a:latin typeface="Calibri" panose="020F0502020204030204" pitchFamily="34" charset="0"/>
                <a:ea typeface="Times New Roman" panose="02020603050405020304" pitchFamily="18" charset="0"/>
                <a:cs typeface="Mangal" panose="02040503050203030202" pitchFamily="18" charset="0"/>
              </a:rPr>
              <a:t>Atram</a:t>
            </a:r>
            <a:r>
              <a:rPr lang="en-IN" sz="1700" dirty="0">
                <a:latin typeface="Calibri" panose="020F0502020204030204" pitchFamily="34" charset="0"/>
                <a:ea typeface="Times New Roman" panose="02020603050405020304" pitchFamily="18" charset="0"/>
                <a:cs typeface="Mangal" panose="02040503050203030202" pitchFamily="18" charset="0"/>
              </a:rPr>
              <a:t>              </a:t>
            </a:r>
            <a:r>
              <a:rPr lang="en-US" altLang="en-IN" sz="1700" dirty="0">
                <a:latin typeface="Calibri" panose="020F0502020204030204" pitchFamily="34" charset="0"/>
                <a:ea typeface="Times New Roman" panose="02020603050405020304" pitchFamily="18" charset="0"/>
                <a:cs typeface="Mangal" panose="02040503050203030202" pitchFamily="18" charset="0"/>
              </a:rPr>
              <a:t> </a:t>
            </a:r>
            <a:r>
              <a:rPr lang="en-IN" sz="1700" dirty="0">
                <a:latin typeface="Calibri" panose="020F0502020204030204" pitchFamily="34" charset="0"/>
                <a:ea typeface="Times New Roman" panose="02020603050405020304" pitchFamily="18" charset="0"/>
                <a:cs typeface="Mangal" panose="02040503050203030202" pitchFamily="18" charset="0"/>
              </a:rPr>
              <a:t>(2020BTEIT00067)</a:t>
            </a:r>
            <a:br>
              <a:rPr lang="en-IN" sz="1700" dirty="0">
                <a:latin typeface="Calibri" panose="020F0502020204030204" pitchFamily="34" charset="0"/>
                <a:ea typeface="Times New Roman" panose="02020603050405020304" pitchFamily="18" charset="0"/>
                <a:cs typeface="Mangal" panose="02040503050203030202" pitchFamily="18" charset="0"/>
              </a:rPr>
            </a:br>
            <a:r>
              <a:rPr lang="en-IN" sz="1700" dirty="0">
                <a:latin typeface="Calibri" panose="020F0502020204030204" pitchFamily="34" charset="0"/>
                <a:ea typeface="Times New Roman" panose="02020603050405020304" pitchFamily="18" charset="0"/>
                <a:cs typeface="Mangal" panose="02040503050203030202" pitchFamily="18" charset="0"/>
              </a:rPr>
              <a:t>Kanchan Korde         (2020BTEIT00065)</a:t>
            </a:r>
            <a:br>
              <a:rPr lang="en-IN" sz="1700" dirty="0">
                <a:latin typeface="Calibri" panose="020F0502020204030204" pitchFamily="34" charset="0"/>
                <a:ea typeface="Times New Roman" panose="02020603050405020304" pitchFamily="18" charset="0"/>
                <a:cs typeface="Mangal" panose="02040503050203030202" pitchFamily="18" charset="0"/>
              </a:rPr>
            </a:br>
            <a:r>
              <a:rPr lang="en-IN" sz="1700" dirty="0">
                <a:latin typeface="Calibri" panose="020F0502020204030204" pitchFamily="34" charset="0"/>
                <a:ea typeface="Times New Roman" panose="02020603050405020304" pitchFamily="18" charset="0"/>
                <a:cs typeface="Mangal" panose="02040503050203030202" pitchFamily="18" charset="0"/>
              </a:rPr>
              <a:t>Priyanka Thombare  (2020BTEIT00046)</a:t>
            </a:r>
            <a:br>
              <a:rPr lang="en-IN" sz="1700" dirty="0">
                <a:latin typeface="Calibri" panose="020F0502020204030204" pitchFamily="34" charset="0"/>
                <a:ea typeface="Times New Roman" panose="02020603050405020304" pitchFamily="18" charset="0"/>
                <a:cs typeface="Mangal" panose="02040503050203030202" pitchFamily="18" charset="0"/>
              </a:rPr>
            </a:br>
            <a:r>
              <a:rPr lang="en-US" sz="1700" b="1" dirty="0">
                <a:effectLst/>
                <a:latin typeface="Times New Roman" panose="02020603050405020304" pitchFamily="18" charset="0"/>
                <a:ea typeface="Times New Roman" panose="02020603050405020304" pitchFamily="18" charset="0"/>
                <a:cs typeface="Mangal" panose="02040503050203030202" pitchFamily="18" charset="0"/>
              </a:rPr>
              <a:t> </a:t>
            </a:r>
            <a:br>
              <a:rPr lang="en-IN" sz="1700" dirty="0">
                <a:effectLst/>
                <a:latin typeface="Calibri" panose="020F0502020204030204" pitchFamily="34" charset="0"/>
                <a:ea typeface="Times New Roman" panose="02020603050405020304" pitchFamily="18" charset="0"/>
                <a:cs typeface="Mangal" panose="02040503050203030202" pitchFamily="18" charset="0"/>
              </a:rPr>
            </a:b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Under the Guidance of</a:t>
            </a:r>
            <a:br>
              <a:rPr lang="en-IN" sz="1800" dirty="0">
                <a:effectLst/>
                <a:latin typeface="Calibri" panose="020F0502020204030204" pitchFamily="34" charset="0"/>
                <a:ea typeface="Times New Roman" panose="02020603050405020304" pitchFamily="18" charset="0"/>
                <a:cs typeface="Mangal" panose="02040503050203030202"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Prof.</a:t>
            </a:r>
            <a:r>
              <a:rPr lang="en-US" alt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Umesh Chavan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1337"/>
            <a:ext cx="6552728" cy="909815"/>
          </a:xfrm>
        </p:spPr>
        <p:txBody>
          <a:bodyPr>
            <a:normAutofit/>
          </a:bodyPr>
          <a:lstStyle/>
          <a:p>
            <a:pPr algn="just"/>
            <a:r>
              <a:rPr lang="en-US" sz="2800" b="1" dirty="0">
                <a:solidFill>
                  <a:schemeClr val="tx2"/>
                </a:solidFill>
                <a:latin typeface="Times New Roman" panose="02020603050405020304" pitchFamily="18" charset="0"/>
                <a:ea typeface="+mn-ea"/>
                <a:cs typeface="Times New Roman" panose="02020603050405020304" pitchFamily="18" charset="0"/>
              </a:rPr>
              <a:t>   AGENDA</a:t>
            </a: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252536" y="1348781"/>
            <a:ext cx="8229600" cy="5372694"/>
          </a:xfrm>
        </p:spPr>
        <p:txBody>
          <a:bodyPr>
            <a:noAutofit/>
          </a:bodyPr>
          <a:lstStyle/>
          <a:p>
            <a:pPr marL="1200150" lvl="2"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Flowchart</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Technology Stack</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1200150" lvl="2" indent="-342900"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6563072" cy="706090"/>
          </a:xfrm>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INTRODUCTION</a:t>
            </a: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734888" y="908720"/>
            <a:ext cx="8229600" cy="4525963"/>
          </a:xfrm>
        </p:spPr>
        <p:txBody>
          <a:bodyPr>
            <a:normAutofit/>
          </a:bodyPr>
          <a:lstStyle/>
          <a:p>
            <a:pPr marR="0" lvl="2" indent="-285750" defTabSz="914400" rtl="0" eaLnBrk="1" fontAlgn="auto" latinLnBrk="0" hangingPunct="1">
              <a:lnSpc>
                <a:spcPct val="100000"/>
              </a:lnSpc>
              <a:spcBef>
                <a:spcPts val="0"/>
              </a:spcBef>
              <a:spcAft>
                <a:spcPts val="0"/>
              </a:spcAft>
              <a:buClrTx/>
              <a:buSzTx/>
              <a:buFont typeface="Wingdings" panose="05000000000000000000" pitchFamily="2" charset="2"/>
              <a:buChar char="§"/>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2" indent="-285750" defTabSz="914400" rtl="0" eaLnBrk="1" fontAlgn="auto" latinLnBrk="0" hangingPunct="1">
              <a:lnSpc>
                <a:spcPct val="100000"/>
              </a:lnSpc>
              <a:spcBef>
                <a:spcPts val="0"/>
              </a:spcBef>
              <a:spcAft>
                <a:spcPts val="0"/>
              </a:spcAft>
              <a:buClrTx/>
              <a:buSzTx/>
              <a:buFont typeface="Wingdings" panose="05000000000000000000" pitchFamily="2" charset="2"/>
              <a:buChar char="§"/>
              <a:defRPr/>
            </a:pPr>
            <a:endParaRPr lang="en-US" sz="1800" dirty="0">
              <a:solidFill>
                <a:prstClr val="black"/>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Attendance Management System using face reconition is a system developed for daily student attendance in college. Face recognition could be a trending technology used in many areas using security, automation and many more thinga. We are aiming and targeting on the attendance of the scholars by applying OpenCV and few other python libraries.</a:t>
            </a:r>
            <a:endParaRPr lang="en-US" sz="2400" dirty="0">
              <a:latin typeface="Times New Roman" panose="02020603050405020304" pitchFamily="18" charset="0"/>
              <a:cs typeface="Times New Roman" panose="02020603050405020304" pitchFamily="18" charset="0"/>
            </a:endParaRPr>
          </a:p>
          <a:p>
            <a:pPr algn="r">
              <a:buFont typeface="Wingdings" panose="05000000000000000000" pitchFamily="2" charset="2"/>
              <a:buChar char="Ø"/>
            </a:pPr>
            <a:endParaRPr lang="en-IN" dirty="0"/>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6563072" cy="706090"/>
          </a:xfrm>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PROBLEM STATEMENT</a:t>
            </a: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533127" y="828236"/>
            <a:ext cx="8136904" cy="4774573"/>
          </a:xfrm>
        </p:spPr>
        <p:txBody>
          <a:bodyPr>
            <a:noAutofit/>
          </a:bodyPr>
          <a:lstStyle/>
          <a:p>
            <a:pPr marL="857250" lvl="2" indent="0" algn="just">
              <a:buNone/>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endParaRPr lang="en-IN" alt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endParaRPr lang="en-IN" alt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Taking manual attendance by teacher daily in the classroom in is a time consuming task. Maintaning attendance is also a probalamatic task for teachers.</a:t>
            </a:r>
            <a:endParaRPr lang="en-US" sz="2400" dirty="0">
              <a:latin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r>
              <a:rPr lang="en-IN" dirty="0" err="1">
                <a:solidFill>
                  <a:prstClr val="black">
                    <a:tint val="75000"/>
                  </a:prstClr>
                </a:solidFill>
              </a:rPr>
              <a:t>buyi</a:t>
            </a:r>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6" name="Isosceles Triangle 5"/>
          <p:cNvSpPr/>
          <p:nvPr/>
        </p:nvSpPr>
        <p:spPr>
          <a:xfrm>
            <a:off x="107504" y="2060848"/>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=&gt;=--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OBJECTIVE</a:t>
            </a: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half" idx="1"/>
          </p:nvPr>
        </p:nvSpPr>
        <p:spPr/>
        <p:txBody>
          <a:bodyPr>
            <a:normAutofit lnSpcReduction="10000"/>
          </a:bodyPr>
          <a:lstStyle/>
          <a:p>
            <a:pPr marR="0" lvl="2" indent="-285750" defTabSz="914400" rtl="0" eaLnBrk="1" fontAlgn="auto" latinLnBrk="0" hangingPunct="1">
              <a:lnSpc>
                <a:spcPct val="100000"/>
              </a:lnSpc>
              <a:spcBef>
                <a:spcPts val="0"/>
              </a:spcBef>
              <a:spcAft>
                <a:spcPts val="0"/>
              </a:spcAft>
              <a:buClrTx/>
              <a:buSzTx/>
              <a:buFont typeface="Wingdings" panose="05000000000000000000" pitchFamily="2" charset="2"/>
              <a:buChar char="§"/>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2" indent="-285750" defTabSz="914400" rtl="0" eaLnBrk="1" fontAlgn="auto" latinLnBrk="0" hangingPunct="1">
              <a:lnSpc>
                <a:spcPct val="100000"/>
              </a:lnSpc>
              <a:spcBef>
                <a:spcPts val="0"/>
              </a:spcBef>
              <a:spcAft>
                <a:spcPts val="0"/>
              </a:spcAft>
              <a:buClrTx/>
              <a:buSzTx/>
              <a:buFont typeface="Wingdings" panose="05000000000000000000" pitchFamily="2" charset="2"/>
              <a:buChar char="§"/>
              <a:defRPr/>
            </a:pPr>
            <a:endParaRPr lang="en-US" dirty="0">
              <a:solidFill>
                <a:prstClr val="black"/>
              </a:solidFill>
              <a:latin typeface="Times New Roman" panose="02020603050405020304" pitchFamily="18" charset="0"/>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pic>
        <p:nvPicPr>
          <p:cNvPr id="6" name="Content Placeholder 5"/>
          <p:cNvPicPr>
            <a:picLocks noChangeAspect="1"/>
          </p:cNvPicPr>
          <p:nvPr>
            <p:ph sz="half" idx="2"/>
          </p:nvPr>
        </p:nvPicPr>
        <p:blipFill>
          <a:blip r:embed="rId2"/>
          <a:stretch>
            <a:fillRect/>
          </a:stretch>
        </p:blipFill>
        <p:spPr>
          <a:xfrm>
            <a:off x="1063625" y="2086610"/>
            <a:ext cx="6746875" cy="3562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a:t>
            </a:r>
            <a:r>
              <a:rPr lang="en-IN" altLang="en-US" sz="2800" b="1" dirty="0">
                <a:solidFill>
                  <a:schemeClr val="tx2"/>
                </a:solidFill>
                <a:latin typeface="Times New Roman" panose="02020603050405020304" pitchFamily="18" charset="0"/>
                <a:ea typeface="+mn-ea"/>
                <a:cs typeface="Times New Roman" panose="02020603050405020304" pitchFamily="18" charset="0"/>
              </a:rPr>
              <a:t>FLOWCHART</a:t>
            </a:r>
            <a:endParaRPr lang="en-IN" altLang="en-US" sz="2800" b="1" dirty="0">
              <a:solidFill>
                <a:schemeClr val="tx2"/>
              </a:solidFill>
              <a:latin typeface="Times New Roman" panose="02020603050405020304" pitchFamily="18" charset="0"/>
              <a:ea typeface="+mn-ea"/>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6" name="Content Placeholder 5"/>
          <p:cNvSpPr/>
          <p:nvPr>
            <p:ph sz="half" idx="1"/>
          </p:nvPr>
        </p:nvSpPr>
        <p:spPr/>
        <p:txBody>
          <a:bodyPr/>
          <a:p>
            <a:endParaRPr lang="en-US"/>
          </a:p>
          <a:p>
            <a:endParaRPr lang="en-US"/>
          </a:p>
        </p:txBody>
      </p:sp>
      <p:pic>
        <p:nvPicPr>
          <p:cNvPr id="11" name="Content Placeholder 10"/>
          <p:cNvPicPr>
            <a:picLocks noChangeAspect="1"/>
          </p:cNvPicPr>
          <p:nvPr>
            <p:ph sz="half" idx="2"/>
          </p:nvPr>
        </p:nvPicPr>
        <p:blipFill>
          <a:blip r:embed="rId2"/>
          <a:stretch>
            <a:fillRect/>
          </a:stretch>
        </p:blipFill>
        <p:spPr>
          <a:xfrm>
            <a:off x="1835785" y="1417955"/>
            <a:ext cx="4888865" cy="5020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8349"/>
            <a:ext cx="6635080" cy="706090"/>
          </a:xfrm>
        </p:spPr>
        <p:txBody>
          <a:bodyPr>
            <a:normAutofit fontScale="90000"/>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METHODOLOGY</a:t>
            </a:r>
            <a:br>
              <a:rPr lang="en-US" sz="2800" b="1" dirty="0">
                <a:solidFill>
                  <a:schemeClr val="tx2"/>
                </a:solidFill>
                <a:latin typeface="Times New Roman" panose="02020603050405020304" pitchFamily="18" charset="0"/>
                <a:ea typeface="+mn-ea"/>
                <a:cs typeface="Times New Roman" panose="02020603050405020304" pitchFamily="18" charset="0"/>
              </a:rPr>
            </a:b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p:nvPr/>
        </p:nvSpPr>
        <p:spPr>
          <a:xfrm flipH="1">
            <a:off x="179512" y="1340768"/>
            <a:ext cx="8784976" cy="4154170"/>
          </a:xfrm>
          <a:prstGeom prst="rect">
            <a:avLst/>
          </a:prstGeom>
          <a:noFill/>
        </p:spPr>
        <p:txBody>
          <a:bodyPr wrap="square" rtlCol="0">
            <a:spAutoFit/>
          </a:bodyPr>
          <a:lstStyle/>
          <a:p>
            <a:pPr indent="0">
              <a:buFont typeface="Wingdings" panose="05000000000000000000" pitchFamily="2" charset="2"/>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Collecting data: first step is to collect the images of student.</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Process the Images and store the incoded data of the images.</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take the photo using camera </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a faces recognised in photo matches with the data data stored of images, then maek the attendance.</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6563072" cy="706090"/>
          </a:xfrm>
        </p:spPr>
        <p:txBody>
          <a:bodyPr>
            <a:normAutofit/>
          </a:bodyPr>
          <a:lstStyle/>
          <a:p>
            <a:pPr algn="l"/>
            <a:r>
              <a:rPr lang="en-US" sz="2800" b="1" dirty="0">
                <a:solidFill>
                  <a:schemeClr val="tx2"/>
                </a:solidFill>
                <a:latin typeface="Times New Roman" panose="02020603050405020304" pitchFamily="18" charset="0"/>
                <a:ea typeface="+mn-ea"/>
                <a:cs typeface="Times New Roman" panose="02020603050405020304" pitchFamily="18" charset="0"/>
              </a:rPr>
              <a:t> TECHNOLOGY STACK</a:t>
            </a:r>
            <a:endParaRPr lang="en-IN" sz="2800" b="1" dirty="0">
              <a:solidFill>
                <a:schemeClr val="tx2"/>
              </a:solidFill>
              <a:latin typeface="Times New Roman" panose="02020603050405020304" pitchFamily="18" charset="0"/>
              <a:ea typeface="+mn-ea"/>
              <a:cs typeface="Times New Roman" panose="02020603050405020304" pitchFamily="18" charset="0"/>
            </a:endParaRPr>
          </a:p>
        </p:txBody>
      </p:sp>
      <p:pic>
        <p:nvPicPr>
          <p:cNvPr id="4" name="Picture 4" descr="D:\Bhandare\IT Dept\A Format &amp; other\WCE Logo\Department Logo.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626" y="116632"/>
            <a:ext cx="1153862" cy="71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A8DADC8-4E20-44A4-ABA5-F52F0246F76A}" type="datetime1">
              <a:rPr lang="en-US" smtClean="0">
                <a:solidFill>
                  <a:prstClr val="black">
                    <a:tint val="75000"/>
                  </a:prstClr>
                </a:solidFill>
              </a:rPr>
            </a:fld>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F63A7F63-023E-463D-92CD-BE99AC9D8E8A}" type="slidenum">
              <a:rPr lang="en-IN" smtClean="0">
                <a:solidFill>
                  <a:prstClr val="black">
                    <a:tint val="75000"/>
                  </a:prstClr>
                </a:solidFill>
              </a:rPr>
            </a:fld>
            <a:endParaRPr lang="en-IN" dirty="0">
              <a:solidFill>
                <a:prstClr val="black">
                  <a:tint val="75000"/>
                </a:prstClr>
              </a:solidFill>
            </a:endParaRPr>
          </a:p>
        </p:txBody>
      </p:sp>
      <p:sp>
        <p:nvSpPr>
          <p:cNvPr id="8" name="Rectangle 7"/>
          <p:cNvSpPr/>
          <p:nvPr/>
        </p:nvSpPr>
        <p:spPr>
          <a:xfrm>
            <a:off x="0" y="908720"/>
            <a:ext cx="9144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TextBox 2"/>
          <p:cNvSpPr txBox="1"/>
          <p:nvPr/>
        </p:nvSpPr>
        <p:spPr>
          <a:xfrm>
            <a:off x="611560" y="1700808"/>
            <a:ext cx="7488832" cy="5692775"/>
          </a:xfrm>
          <a:prstGeom prst="rect">
            <a:avLst/>
          </a:prstGeom>
          <a:noFill/>
        </p:spPr>
        <p:txBody>
          <a:bodyPr wrap="square" rtlCol="0">
            <a:spAutoFit/>
          </a:bodyPr>
          <a:lstStyle/>
          <a:p>
            <a:pPr marL="457200" indent="-457200">
              <a:buFont typeface="Arial" panose="020B0604020202020204" pitchFamily="34" charset="0"/>
              <a:buChar char="•"/>
            </a:pPr>
            <a:r>
              <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Language : </a:t>
            </a:r>
            <a:r>
              <a:rPr lang="en-US" altLang="en-IN" sz="2800" dirty="0">
                <a:solidFill>
                  <a:schemeClr val="tx1"/>
                </a:solidFill>
                <a:effectLst/>
                <a:latin typeface="Times New Roman" panose="02020603050405020304" pitchFamily="18" charset="0"/>
                <a:cs typeface="Times New Roman" panose="02020603050405020304" pitchFamily="18" charset="0"/>
              </a:rPr>
              <a:t>Pytho</a:t>
            </a:r>
            <a:r>
              <a:rPr lang="en-IN" altLang="en-US" sz="2800" dirty="0">
                <a:solidFill>
                  <a:schemeClr val="tx1"/>
                </a:solidFill>
                <a:effectLst/>
                <a:latin typeface="Times New Roman" panose="02020603050405020304" pitchFamily="18" charset="0"/>
                <a:cs typeface="Times New Roman" panose="02020603050405020304" pitchFamily="18" charset="0"/>
              </a:rPr>
              <a:t>n</a:t>
            </a: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Domain : </a:t>
            </a:r>
            <a:r>
              <a:rPr lang="en-US" altLang="en-IN" sz="2800" dirty="0">
                <a:solidFill>
                  <a:schemeClr val="tx1"/>
                </a:solidFill>
                <a:effectLst/>
                <a:latin typeface="Times New Roman" panose="02020603050405020304" pitchFamily="18" charset="0"/>
                <a:cs typeface="Times New Roman" panose="02020603050405020304" pitchFamily="18" charset="0"/>
              </a:rPr>
              <a:t>Machine Learning</a:t>
            </a:r>
            <a:endParaRPr lang="en-US" altLang="en-IN" sz="280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t>
            </a:r>
            <a:r>
              <a:rPr lang="en-IN" altLang="en-US" sz="2800" dirty="0">
                <a:solidFill>
                  <a:schemeClr val="tx1"/>
                </a:solidFill>
                <a:effectLst/>
                <a:latin typeface="Times New Roman" panose="02020603050405020304" pitchFamily="18" charset="0"/>
                <a:cs typeface="Times New Roman" panose="02020603050405020304" pitchFamily="18" charset="0"/>
              </a:rPr>
              <a:t> My SQL</a:t>
            </a: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t>
            </a: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914400" lvl="1" indent="-457200">
              <a:buFont typeface="Wingdings" panose="05000000000000000000" charset="0"/>
              <a:buChar char="§"/>
            </a:pPr>
            <a:r>
              <a:rPr lang="en-IN" altLang="en-US" sz="2800" dirty="0">
                <a:solidFill>
                  <a:schemeClr val="tx1"/>
                </a:solidFill>
                <a:effectLst/>
                <a:latin typeface="Times New Roman" panose="02020603050405020304" pitchFamily="18" charset="0"/>
                <a:cs typeface="Times New Roman" panose="02020603050405020304" pitchFamily="18" charset="0"/>
              </a:rPr>
              <a:t>OpenCV</a:t>
            </a:r>
            <a:r>
              <a:rPr lang="en-US" altLang="en-IN" sz="2800" dirty="0">
                <a:solidFill>
                  <a:schemeClr val="tx1"/>
                </a:solidFill>
                <a:effectLst/>
                <a:latin typeface="Times New Roman" panose="02020603050405020304" pitchFamily="18" charset="0"/>
                <a:cs typeface="Times New Roman" panose="02020603050405020304" pitchFamily="18" charset="0"/>
              </a:rPr>
              <a:t> : </a:t>
            </a:r>
            <a:r>
              <a:rPr lang="en-IN" altLang="en-US" sz="2800" dirty="0">
                <a:solidFill>
                  <a:schemeClr val="tx1"/>
                </a:solidFill>
                <a:effectLst/>
                <a:latin typeface="Times New Roman" panose="02020603050405020304" pitchFamily="18" charset="0"/>
                <a:cs typeface="Times New Roman" panose="02020603050405020304" pitchFamily="18" charset="0"/>
              </a:rPr>
              <a:t>Image Processing</a:t>
            </a:r>
            <a:endParaRPr lang="en-US" altLang="en-IN" sz="2800" dirty="0">
              <a:solidFill>
                <a:schemeClr val="tx1"/>
              </a:solidFill>
              <a:effectLst/>
              <a:latin typeface="Times New Roman" panose="02020603050405020304" pitchFamily="18" charset="0"/>
              <a:cs typeface="Times New Roman" panose="02020603050405020304" pitchFamily="18" charset="0"/>
            </a:endParaRPr>
          </a:p>
          <a:p>
            <a:pPr marL="914400" lvl="1" indent="-457200">
              <a:buFont typeface="Wingdings" panose="05000000000000000000" charset="0"/>
              <a:buChar char="§"/>
            </a:pPr>
            <a:r>
              <a:rPr lang="en-IN" altLang="en-US" sz="2800" dirty="0">
                <a:solidFill>
                  <a:schemeClr val="tx1"/>
                </a:solidFill>
                <a:effectLst/>
                <a:latin typeface="Times New Roman" panose="02020603050405020304" pitchFamily="18" charset="0"/>
                <a:cs typeface="Times New Roman" panose="02020603050405020304" pitchFamily="18" charset="0"/>
              </a:rPr>
              <a:t>Face Recognition</a:t>
            </a:r>
            <a:r>
              <a:rPr lang="en-US" altLang="en-IN" sz="2800" dirty="0">
                <a:solidFill>
                  <a:schemeClr val="tx1"/>
                </a:solidFill>
                <a:effectLst/>
                <a:latin typeface="Times New Roman" panose="02020603050405020304" pitchFamily="18" charset="0"/>
                <a:cs typeface="Times New Roman" panose="02020603050405020304" pitchFamily="18" charset="0"/>
              </a:rPr>
              <a:t> : For</a:t>
            </a:r>
            <a:r>
              <a:rPr lang="en-IN" altLang="en-US" sz="2800" dirty="0">
                <a:solidFill>
                  <a:schemeClr val="tx1"/>
                </a:solidFill>
                <a:effectLst/>
                <a:latin typeface="Times New Roman" panose="02020603050405020304" pitchFamily="18" charset="0"/>
                <a:cs typeface="Times New Roman" panose="02020603050405020304" pitchFamily="18" charset="0"/>
              </a:rPr>
              <a:t> Face Recognition </a:t>
            </a:r>
            <a:endParaRPr lang="en-IN" altLang="en-US" sz="2800" dirty="0">
              <a:solidFill>
                <a:schemeClr val="tx1"/>
              </a:solidFill>
              <a:effectLst/>
              <a:latin typeface="Times New Roman" panose="02020603050405020304" pitchFamily="18" charset="0"/>
              <a:cs typeface="Times New Roman" panose="02020603050405020304" pitchFamily="18" charset="0"/>
            </a:endParaRPr>
          </a:p>
          <a:p>
            <a:pPr marL="914400" lvl="1" indent="-457200">
              <a:buFont typeface="Wingdings" panose="05000000000000000000" charset="0"/>
              <a:buChar char="§"/>
            </a:pPr>
            <a:r>
              <a:rPr lang="en-IN" altLang="en-US" sz="2800" dirty="0">
                <a:solidFill>
                  <a:schemeClr val="tx1"/>
                </a:solidFill>
                <a:effectLst/>
                <a:latin typeface="Times New Roman" panose="02020603050405020304" pitchFamily="18" charset="0"/>
                <a:cs typeface="Times New Roman" panose="02020603050405020304" pitchFamily="18" charset="0"/>
              </a:rPr>
              <a:t>Numpy</a:t>
            </a: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lvl="1" indent="0">
              <a:buFont typeface="Wingdings" panose="05000000000000000000" charset="0"/>
              <a:buNone/>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IN"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PT Format Seminar_Project_Mini_Project_Disser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Format Seminar_Project_Mini_Project_Dissertation</Template>
  <TotalTime>0</TotalTime>
  <Words>1619</Words>
  <Application>WPS Presentation</Application>
  <PresentationFormat>On-screen Show (4:3)</PresentationFormat>
  <Paragraphs>122</Paragraphs>
  <Slides>11</Slides>
  <Notes>13</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11</vt:i4>
      </vt:variant>
    </vt:vector>
  </HeadingPairs>
  <TitlesOfParts>
    <vt:vector size="26" baseType="lpstr">
      <vt:lpstr>Arial</vt:lpstr>
      <vt:lpstr>SimSun</vt:lpstr>
      <vt:lpstr>Wingdings</vt:lpstr>
      <vt:lpstr>Times New Roman</vt:lpstr>
      <vt:lpstr>Arial</vt:lpstr>
      <vt:lpstr>Calibri</vt:lpstr>
      <vt:lpstr>Mangal</vt:lpstr>
      <vt:lpstr>Segoe Print</vt:lpstr>
      <vt:lpstr>Wingdings</vt:lpstr>
      <vt:lpstr>Microsoft YaHei</vt:lpstr>
      <vt:lpstr>Arial Unicode MS</vt:lpstr>
      <vt:lpstr>PPT Format Seminar_Project_Mini_Project_Dissertation</vt:lpstr>
      <vt:lpstr>Custom Design</vt:lpstr>
      <vt:lpstr>Office Theme</vt:lpstr>
      <vt:lpstr>1_Office Theme</vt:lpstr>
      <vt:lpstr>B.Tech  Mini-Project   ATTENDANCE USING FACE RECOGNIZATION   </vt:lpstr>
      <vt:lpstr>Name of Students and PRN No: (Group No.06)  Vaibhav Sontakke     (2020BTEIT00074) Sejal Atram               (2020BTEIT00067) Kanchan Korde         (2020BTEIT00065) Priyanka Thombare  (2020BTEIT00046)   Under the Guidance of Prof. Dr. Umesh Chavan  </vt:lpstr>
      <vt:lpstr>   AGENDA</vt:lpstr>
      <vt:lpstr>   INTRODUCTION</vt:lpstr>
      <vt:lpstr>   PROBLEM STATEMENT</vt:lpstr>
      <vt:lpstr>   OBJECTIVE</vt:lpstr>
      <vt:lpstr>  FLOWCHART</vt:lpstr>
      <vt:lpstr>  METHODOLOGY </vt:lpstr>
      <vt:lpstr> TECHNOLOGY STACK</vt:lpstr>
      <vt:lpstr> REFRENCES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Dell</dc:creator>
  <cp:lastModifiedBy>vsont</cp:lastModifiedBy>
  <cp:revision>68</cp:revision>
  <dcterms:created xsi:type="dcterms:W3CDTF">2021-03-15T05:46:00Z</dcterms:created>
  <dcterms:modified xsi:type="dcterms:W3CDTF">2023-03-24T05:10:09Z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B538F263FB5E415D817BBB42562C4261</vt:lpwstr>
  </property>
  <property fmtid="{D5CDD505-2E9C-101B-9397-08002B2CF9AE}" pid="3" name="KSOProductBuildVer">
    <vt:lpwstr>1033-11.2.0.11513</vt:lpwstr>
  </property>
</Properties>
</file>