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9528-FBF8-79CC-7DDE-AA6D40C1E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5B88A-C84A-A818-7C40-41CE5436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6502-283C-5865-0839-6EB5D9DF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D8CA-E1DF-FE80-20BD-CE0064B4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99F9-8C44-BF84-EDD3-B107B57A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024-AEA2-F5CA-27CA-7629B2B7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3A81E-DF81-7327-FC01-14915F569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6281-82CF-1774-1554-7B767069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6ACE-0171-2421-0FD5-F5293940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7EE9-95DC-0806-2E96-5AB1803A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6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30C94-028D-D127-D51E-F930AA12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63DD3-B7BB-5419-5DDE-D8D12C24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CDF1-EB3E-F61A-1563-A935029E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D2D2-BD36-8A2F-2795-7D044EA7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BB5C-DA47-87BA-61E5-43516809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9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E900-F1F1-AFD0-8D90-A0089CE1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511A-9907-A072-F3D5-58160EAF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8616-2AAA-181D-DC38-78B69D46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3B13-7B13-91A0-800B-CC919FF4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C61B-2F9F-92E0-5339-DEC395AD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38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F5B2-6C57-EC2E-1827-F019AB10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F6A72-0D2F-A916-B225-A64BE90C6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6459C-904F-F8DE-EB02-D9EB9119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FBAE-CA05-861D-E668-72B18E46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D218-3021-C7C7-A5DB-112B7942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5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BB15-B25A-0858-ECEE-9CE36785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0F4C-6084-6B56-3DB4-47C4ED9EE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5ECB1-92A8-0DC1-F889-471A0840E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38A9-8158-DF14-30F5-392DDAC9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F75D-612D-FE3E-4278-811B4E59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2071-EF75-1B5E-2B81-C896CD8A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124C-0811-4F47-DAD9-5FAC1690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87EA-C945-6BA5-6E52-BBFF7AE6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AFF8B-011F-9037-8911-76C42E77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6EEBE-9291-53A0-7A6D-F79664D7F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68BCD-0571-8CF1-1565-64FC171D3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B4C06-6BEE-1260-C395-00F40C2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16B12-43DB-308C-5F8A-AFCAB7C1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B205-B405-9A26-1DBE-90A6E07E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6F9C-FA03-FDAD-D3DC-D9F0E804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A95EC-5E2E-0590-1D43-23AB2D6E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4F8B3-0B4F-5063-6885-F79D393E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5520D-1678-AD54-2798-27F5554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5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61EE-3E7F-9A24-37FC-BD7D300B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8AB9-B3F3-6CAA-58EC-F6C02943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94C04-ADD8-3354-0BEE-102B57B4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E3B3-E991-EC61-089B-FF37427F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B674-85A8-8430-A31C-B565DCE6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F36B4-346E-9DD5-AD6C-D624DEB34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54C6-DE4B-9788-08D3-1C942369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0A19-5E06-EF04-54EE-81E3140B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8184F-6DDB-0D09-C9F0-6A6656C1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88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10D2-AE60-99B0-EAFE-D15CE95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215F9-8F12-808D-5230-C2D59639D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C5F6-9E3F-2F1B-3312-3B9172788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07F2-143A-4E3B-74A0-87BCBD01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CDC2-1A53-9F91-E682-42404F2C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A5311-8379-4419-114D-0126C6D4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5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15146-00A7-24E8-FCFE-8E695C02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2792-7BF3-7854-C181-31EE0A68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957B-098C-F2EB-76DF-CA1BDE132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0219-6043-4BD2-8823-2F029C04920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C4B5-7D0A-3119-FB36-B40A53E62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584B-D185-9E82-F62C-F63D8CC7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A28D-8CF3-4A32-B2F8-888084A68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6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60CD-C77C-B052-9161-75BD96A45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Telecom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999EF-9BBA-631D-A834-381EF73E4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Predicting High-Value Customer Churn with Logistic Regression and Random Forest</a:t>
            </a:r>
          </a:p>
          <a:p>
            <a:r>
              <a:rPr lang="en-US" dirty="0"/>
              <a:t>By </a:t>
            </a:r>
            <a:r>
              <a:rPr lang="en-US" b="1" dirty="0"/>
              <a:t>Vaibhav Tipayale</a:t>
            </a:r>
          </a:p>
        </p:txBody>
      </p:sp>
    </p:spTree>
    <p:extLst>
      <p:ext uri="{BB962C8B-B14F-4D97-AF65-F5344CB8AC3E}">
        <p14:creationId xmlns:p14="http://schemas.microsoft.com/office/powerpoint/2010/main" val="235993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ED12-6661-4A1B-0B57-8A71E307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chemeClr val="accent2">
                    <a:lumMod val="50000"/>
                  </a:schemeClr>
                </a:solidFill>
              </a:rPr>
              <a:t>Next Steps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746B-8D1B-8E6F-80D7-D54B08CA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Deploy the Model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for high-value customers showing early churn signs.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Further Improvements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sophisticated techniques like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Continue monitoring performance with updated datasets.</a:t>
            </a:r>
          </a:p>
        </p:txBody>
      </p:sp>
    </p:spTree>
    <p:extLst>
      <p:ext uri="{BB962C8B-B14F-4D97-AF65-F5344CB8AC3E}">
        <p14:creationId xmlns:p14="http://schemas.microsoft.com/office/powerpoint/2010/main" val="8610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E7BF-AAF0-309E-589D-A6F8B23F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7A98D3-2F94-2BD4-8937-6D52FCF2A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70078"/>
            <a:ext cx="9769021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customer churn in a telecom company using customer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high-value customers to reduce revenue leakage.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Business Problem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churn rates in the telecom industry (15-25% annually).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Retaining high-value customers is critical for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3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0354-219E-0056-9D26-7B7229B5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accent2">
                    <a:lumMod val="50000"/>
                  </a:schemeClr>
                </a:solidFill>
              </a:rPr>
              <a:t>Data Overview</a:t>
            </a:r>
            <a:br>
              <a:rPr lang="en-US" b="1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34F1-A4B6-BC3A-FD95-ACEBF13D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data for 4 months: June, July, August, and September.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30,000 high-value customers filtered from the total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Features: Recharge amounts, call volumes, internet 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 Variable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Churn (1 = churn, 0 = no churn).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41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A2BD-613F-EF0C-1537-0CD36CE3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solidFill>
                  <a:schemeClr val="accent2">
                    <a:lumMod val="50000"/>
                  </a:schemeClr>
                </a:solidFill>
              </a:rPr>
              <a:t>Preprocessing and 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16164-45B1-42AA-6816-348269486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75563"/>
            <a:ext cx="955013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features with more than 30%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Filled missing values with median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Filtered high-value customers based on the 70th percentile of    recharge amount.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Graph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 histogram showing the distribution of recharge amounts for high-value customers. </a:t>
            </a:r>
          </a:p>
        </p:txBody>
      </p:sp>
    </p:spTree>
    <p:extLst>
      <p:ext uri="{BB962C8B-B14F-4D97-AF65-F5344CB8AC3E}">
        <p14:creationId xmlns:p14="http://schemas.microsoft.com/office/powerpoint/2010/main" val="15066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7E4-8E0F-EBA2-248B-6E8D1B7B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Feature Engineering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B8A6-FE08-AC42-B69D-FB9EC68F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Tagged churners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with zero incoming/outgoing calls and no data usage in September.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Imbalance Handling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SMOTE to balance the dataset (from 5-10% churn rate to a balanced 50% rate).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Graph</a:t>
            </a:r>
            <a:r>
              <a:rPr lang="en-US" dirty="0"/>
              <a:t>: Show class distribution before and after SMOTE.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39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BC32-9233-837F-AF62-E5F2A2CA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accent2">
                    <a:lumMod val="50000"/>
                  </a:schemeClr>
                </a:solidFill>
              </a:rPr>
              <a:t>Model Training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DB3-474A-273C-3EAF-CF67CBB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Features Used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volumes (local, STD).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data usage (2G, 3G).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Recharge amounts.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location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03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E05B-C50A-5D7E-06AF-BDA4FADA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chemeClr val="accent2">
                    <a:lumMod val="50000"/>
                  </a:schemeClr>
                </a:solidFill>
              </a:rPr>
              <a:t>Feature Importance (Random Forest)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4F18-BEE9-DF63-BECA-ECD60A3C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Predictors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outgoing calls in July.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recharge amount in June and July.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usage in August.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Bar plot of the top 10 most important features from Random Forest.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8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8E1-B338-3DD3-7585-5A0B0538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accent2">
                    <a:lumMod val="50000"/>
                  </a:schemeClr>
                </a:solidFill>
              </a:rPr>
              <a:t>Feature Importance (Logistic Regression)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F5B9-69BB-29DF-2051-27357D8B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Predictors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Coefficients for each feature (both positive and negative influence on churn).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/>
              <a:t>Horizontal bar chart showing the top features and their coefficients.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4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1615-37D4-525C-EFB9-F229C501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chemeClr val="accent2">
                    <a:lumMod val="50000"/>
                  </a:schemeClr>
                </a:solidFill>
              </a:rPr>
              <a:t>Conclusion and Recommendations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745-0826-EF16-9499-E5335E6C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outperformed Logistic Regression in terms of accuracy and feature interpretability.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indicators of churn: Reduced call activity, reduced data usage, and lower recharge amounts.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high-value customers with special offers before they reduce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customers showing early signs of decreased usage to prevent churn.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7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Telecom Churn Prediction</vt:lpstr>
      <vt:lpstr>Introduction</vt:lpstr>
      <vt:lpstr>Data Overview </vt:lpstr>
      <vt:lpstr>Preprocessing and Data Cleaning</vt:lpstr>
      <vt:lpstr>Feature Engineering </vt:lpstr>
      <vt:lpstr>Model Training </vt:lpstr>
      <vt:lpstr>Feature Importance (Random Forest) </vt:lpstr>
      <vt:lpstr>Feature Importance (Logistic Regression) </vt:lpstr>
      <vt:lpstr>Conclusion and Recommendations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kshitij saxena</dc:creator>
  <cp:lastModifiedBy>Vaibhav Tipayale</cp:lastModifiedBy>
  <cp:revision>3</cp:revision>
  <dcterms:created xsi:type="dcterms:W3CDTF">2024-09-27T10:38:54Z</dcterms:created>
  <dcterms:modified xsi:type="dcterms:W3CDTF">2024-09-28T14:17:56Z</dcterms:modified>
</cp:coreProperties>
</file>