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0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69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5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0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2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9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2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61AD3-3A06-4DEF-899D-6816BD8E5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0"/>
            <a:ext cx="12191979" cy="6525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4697E-E15B-4B8A-9853-D43868673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/>
              <a:t>Implementation of 128-bit AES(Advanced Encryption Standard) algorithm using Verilog HDL(encryption part only)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399B5-82C7-4584-81F7-19DDA477C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3172" y="3864629"/>
            <a:ext cx="5361469" cy="27146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Prepared By: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Pankaj Vishwakarma(19116046)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Shivam Kumar(19116070)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Vaibhav Anuragi(19116085)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Yash Raj(19116089)</a:t>
            </a:r>
          </a:p>
        </p:txBody>
      </p:sp>
    </p:spTree>
    <p:extLst>
      <p:ext uri="{BB962C8B-B14F-4D97-AF65-F5344CB8AC3E}">
        <p14:creationId xmlns:p14="http://schemas.microsoft.com/office/powerpoint/2010/main" val="2351903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1F5CD-B1EE-497D-9DA2-9127A8FAB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655" b="5758"/>
          <a:stretch/>
        </p:blipFill>
        <p:spPr>
          <a:xfrm>
            <a:off x="20" y="-180976"/>
            <a:ext cx="12191980" cy="7038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D22F3-5202-4B47-A71C-3226B3A3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Architecture of the Design: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11E-84D7-42E7-8465-9878DF75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5876"/>
            <a:ext cx="8946541" cy="53054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dirty="0"/>
              <a:t>The AES algorithm(encryption part) consists of two main process- Cypher and Key Expansion. Cipher converts data to an unintelligible form known as cipher text. Key expansion generates a key schedule that is used in Cipher.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dirty="0"/>
              <a:t>The input of AES is a 128 bit block and is known as the matrix. This block is copied into a state array which is modified at each stage of the algorithm and then copied to the output matrix. Both the plaintext and key are depicted as a 128 bit square matrix of bytes. This key is then expanded into an array of key schedule words. The algorithm begins with an Add Round Key stage followed by 9 rounds of four stages and a tenth round of three stages.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dirty="0"/>
              <a:t>The four stages are as follows: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dirty="0"/>
              <a:t>Substitute bytes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dirty="0"/>
              <a:t>Shift rows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dirty="0"/>
              <a:t>Mix columns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dirty="0"/>
              <a:t>Add round key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tenth round simply leaves the Mix column stage.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0525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6F73-2A07-4327-ABE5-5574C6CF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Flow Chart of the AES(encryption)</a:t>
            </a:r>
            <a:endParaRPr lang="en-IN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CCF87E-5856-4025-8BF9-51BB1B125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6" y="1225119"/>
            <a:ext cx="9774314" cy="5504156"/>
          </a:xfrm>
        </p:spPr>
      </p:pic>
    </p:spTree>
    <p:extLst>
      <p:ext uri="{BB962C8B-B14F-4D97-AF65-F5344CB8AC3E}">
        <p14:creationId xmlns:p14="http://schemas.microsoft.com/office/powerpoint/2010/main" val="303559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7A4C-2B2D-4A06-A110-C9187075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Major Challenges faced:-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D5D3-E559-4BD0-84F5-797A6889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7454762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Due to the ongoing global pandemic COVID-19 we had to face a lot of issues for making this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Because of colleges shutdown in the global pandemic a proper knowledge of Verilog could not be imparted to us due to which it was quite difficult for us to work on this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Despite this being a group project it was difficult to work in a group and contribute equally to the project for all group members because of the ongoing global pandemic.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66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17DE-DDE9-4001-87BB-D5C0D0B9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Simulation Results:-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BE6E52F-A78B-4BFF-BF89-45BC615AE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71796"/>
              </p:ext>
            </p:extLst>
          </p:nvPr>
        </p:nvGraphicFramePr>
        <p:xfrm>
          <a:off x="646111" y="1347155"/>
          <a:ext cx="7584440" cy="3281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4641">
                  <a:extLst>
                    <a:ext uri="{9D8B030D-6E8A-4147-A177-3AD203B41FA5}">
                      <a16:colId xmlns:a16="http://schemas.microsoft.com/office/drawing/2014/main" val="2038627626"/>
                    </a:ext>
                  </a:extLst>
                </a:gridCol>
                <a:gridCol w="3591559">
                  <a:extLst>
                    <a:ext uri="{9D8B030D-6E8A-4147-A177-3AD203B41FA5}">
                      <a16:colId xmlns:a16="http://schemas.microsoft.com/office/drawing/2014/main" val="1390926269"/>
                    </a:ext>
                  </a:extLst>
                </a:gridCol>
                <a:gridCol w="3318240">
                  <a:extLst>
                    <a:ext uri="{9D8B030D-6E8A-4147-A177-3AD203B41FA5}">
                      <a16:colId xmlns:a16="http://schemas.microsoft.com/office/drawing/2014/main" val="608683131"/>
                    </a:ext>
                  </a:extLst>
                </a:gridCol>
              </a:tblGrid>
              <a:tr h="8406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S.No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Input 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IN" sz="1800">
                          <a:effectLst/>
                        </a:rPr>
                        <a:t>Cipher Text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616081"/>
                  </a:ext>
                </a:extLst>
              </a:tr>
              <a:tr h="600355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128’hdda97ca4864cdfe06eaf70a0ec0d7191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128’hef0bc156ed8ff21223f247b3e0318a99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474291"/>
                  </a:ext>
                </a:extLst>
              </a:tr>
              <a:tr h="620314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128’h3243f6a8885a308d313198a2e0370731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128’hf91914cd01924b124c2ec316b4b35a79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7361286"/>
                  </a:ext>
                </a:extLst>
              </a:tr>
              <a:tr h="620314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128’h00112233445566778899aabbccddeeff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128’h8df4e9aac5c7573a27d8d055d6e4d64b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9698497"/>
                  </a:ext>
                </a:extLst>
              </a:tr>
              <a:tr h="600355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>
                          <a:effectLst/>
                        </a:rPr>
                        <a:t>128’h8ea2b7ca516745bfeafc49904b496089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600"/>
                        </a:spcAft>
                      </a:pPr>
                      <a:r>
                        <a:rPr lang="en-IN" sz="1200" dirty="0">
                          <a:effectLst/>
                        </a:rPr>
                        <a:t>128’hec8ce641087165a463d4118dc35f9001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8048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76CD18-A9F5-472F-9F74-C91DCA590612}"/>
              </a:ext>
            </a:extLst>
          </p:cNvPr>
          <p:cNvSpPr txBox="1"/>
          <p:nvPr/>
        </p:nvSpPr>
        <p:spPr>
          <a:xfrm>
            <a:off x="561975" y="4752975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used in above simulations: 128’h2b7e151628aed2a7abf7158809cf4f3c</a:t>
            </a:r>
          </a:p>
          <a:p>
            <a:r>
              <a:rPr lang="en-IN" dirty="0"/>
              <a:t>AES block length=128 bits</a:t>
            </a:r>
          </a:p>
          <a:p>
            <a:r>
              <a:rPr lang="en-IN" dirty="0"/>
              <a:t>Key length=128 bits</a:t>
            </a:r>
          </a:p>
          <a:p>
            <a:r>
              <a:rPr lang="en-IN" dirty="0"/>
              <a:t>No of rounds=10</a:t>
            </a:r>
          </a:p>
          <a:p>
            <a:r>
              <a:rPr lang="en-IN" dirty="0"/>
              <a:t>The correctness of the Verilog model was tested using simulation in </a:t>
            </a:r>
            <a:r>
              <a:rPr lang="en-IN" dirty="0" err="1"/>
              <a:t>ModelSim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52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8EA2-152E-4DD9-8AB4-BFF116D2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IN" dirty="0"/>
              <a:t>Summary:-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193F0-B401-41FC-9CA4-6464F980E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70" r="20825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2BE-142C-4C2F-B03A-6145C06D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1314450"/>
            <a:ext cx="6142875" cy="5090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AES is a symmetric block cipher encryption that receives 128-bit size for each block and the size of key is 128, 192, and 256 bits.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AES procedure involves some encryption rounds (Nr), which are determined by the cipher key size.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The mentioned standard uses 10 rounds in AES-128, 12 rounds in AES-192, and 14 rounds in AES-256.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Through encryption, every round is collected(except the last round which does not has </a:t>
            </a:r>
            <a:r>
              <a:rPr lang="en-US" sz="1600" dirty="0" err="1"/>
              <a:t>MixColumn</a:t>
            </a:r>
            <a:r>
              <a:rPr lang="en-US" sz="1600" dirty="0"/>
              <a:t>) as a set of four main transformations –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 </a:t>
            </a:r>
            <a:r>
              <a:rPr lang="en-US" sz="1600" dirty="0" err="1"/>
              <a:t>SubByte</a:t>
            </a:r>
            <a:r>
              <a:rPr lang="en-US" sz="1600" dirty="0"/>
              <a:t> Transformation,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         </a:t>
            </a:r>
            <a:r>
              <a:rPr lang="en-US" sz="1600" dirty="0" err="1"/>
              <a:t>ShiftRows</a:t>
            </a:r>
            <a:r>
              <a:rPr lang="en-US" sz="1600" dirty="0"/>
              <a:t> Transformation,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 </a:t>
            </a:r>
            <a:r>
              <a:rPr lang="en-IN" sz="1600" dirty="0" err="1"/>
              <a:t>MixColumns</a:t>
            </a:r>
            <a:r>
              <a:rPr lang="en-IN" sz="1600" dirty="0"/>
              <a:t> Transformation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/>
              <a:t>        </a:t>
            </a:r>
            <a:r>
              <a:rPr lang="en-IN" sz="1600" dirty="0" err="1"/>
              <a:t>AddRound</a:t>
            </a:r>
            <a:r>
              <a:rPr lang="en-IN" sz="1600" dirty="0"/>
              <a:t> Key.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  After the above round our plain text is converted into a cipher </a:t>
            </a:r>
            <a:r>
              <a:rPr lang="en-IN" sz="1600"/>
              <a:t>text which </a:t>
            </a:r>
            <a:r>
              <a:rPr lang="en-IN" sz="1600" dirty="0"/>
              <a:t>is a much more secure form of electronic data.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8060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498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Wingdings 3</vt:lpstr>
      <vt:lpstr>Ion</vt:lpstr>
      <vt:lpstr>Implementation of 128-bit AES(Advanced Encryption Standard) algorithm using Verilog HDL(encryption part only)</vt:lpstr>
      <vt:lpstr>Architecture of the Design:</vt:lpstr>
      <vt:lpstr> Flow Chart of the AES(encryption)</vt:lpstr>
      <vt:lpstr>Major Challenges faced:-</vt:lpstr>
      <vt:lpstr> Simulation Results:-</vt:lpstr>
      <vt:lpstr>Summary:-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128-bit AES(Advanced Encryption Standard) algorithm using Verilog HDL(encryption part only)</dc:title>
  <dc:creator>SHIVAM KUMAR</dc:creator>
  <cp:lastModifiedBy>SHIVAM KUMAR</cp:lastModifiedBy>
  <cp:revision>6</cp:revision>
  <dcterms:created xsi:type="dcterms:W3CDTF">2020-06-14T04:46:41Z</dcterms:created>
  <dcterms:modified xsi:type="dcterms:W3CDTF">2020-06-14T12:38:38Z</dcterms:modified>
</cp:coreProperties>
</file>