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71" r:id="rId3"/>
    <p:sldId id="272" r:id="rId4"/>
    <p:sldId id="258" r:id="rId5"/>
    <p:sldId id="275" r:id="rId6"/>
    <p:sldId id="274"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82" d="100"/>
          <a:sy n="82"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04429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58011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090575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34524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2104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B0A250-5CC0-1746-B209-08E8B0DAE6AF}" type="datetimeFigureOut">
              <a:rPr lang="en-US" smtClean="0"/>
              <a:pPr/>
              <a:t>12/29/2023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95807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B0A250-5CC0-1746-B209-08E8B0DAE6AF}" type="datetimeFigureOut">
              <a:rPr lang="en-US" smtClean="0"/>
              <a:pPr/>
              <a:t>12/29/2023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466302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618637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92475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B0A250-5CC0-1746-B209-08E8B0DAE6AF}" type="datetimeFigureOut">
              <a:rPr lang="en-US" smtClean="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5201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76125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71833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57237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5B0A250-5CC0-1746-B209-08E8B0DAE6AF}" type="datetimeFigureOut">
              <a:rPr lang="en-US" smtClean="0"/>
              <a:t>12/29/2023</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56700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5B0A250-5CC0-1746-B209-08E8B0DAE6AF}" type="datetimeFigureOut">
              <a:rPr lang="en-US" smtClean="0"/>
              <a:pPr/>
              <a:t>12/29/2023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930936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5B0A250-5CC0-1746-B209-08E8B0DAE6AF}" type="datetimeFigureOut">
              <a:rPr lang="en-US" smtClean="0"/>
              <a:t>12/29/2023</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9678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12/29/2023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21876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5B0A250-5CC0-1746-B209-08E8B0DAE6AF}" type="datetimeFigureOut">
              <a:rPr lang="en-US" smtClean="0"/>
              <a:pPr/>
              <a:t>12/29/2023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1719452"/>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326D-1B4B-66C2-D370-76C631534D4A}"/>
              </a:ext>
            </a:extLst>
          </p:cNvPr>
          <p:cNvSpPr>
            <a:spLocks noGrp="1"/>
          </p:cNvSpPr>
          <p:nvPr>
            <p:ph type="ctrTitle"/>
          </p:nvPr>
        </p:nvSpPr>
        <p:spPr>
          <a:xfrm>
            <a:off x="565150" y="770889"/>
            <a:ext cx="4134537" cy="2866405"/>
          </a:xfrm>
        </p:spPr>
        <p:txBody>
          <a:bodyPr>
            <a:normAutofit fontScale="90000"/>
          </a:bodyPr>
          <a:lstStyle/>
          <a:p>
            <a:pPr>
              <a:lnSpc>
                <a:spcPct val="90000"/>
              </a:lnSpc>
            </a:pPr>
            <a:r>
              <a:rPr lang="en-IN" sz="3800" dirty="0"/>
              <a:t>KIET Group of Institutions </a:t>
            </a:r>
            <a:br>
              <a:rPr lang="en-IN" sz="3800" dirty="0"/>
            </a:br>
            <a:r>
              <a:rPr lang="en-IN" sz="3800" dirty="0"/>
              <a:t>Ghaziabad     </a:t>
            </a:r>
            <a:br>
              <a:rPr lang="en-IN" sz="3800" dirty="0"/>
            </a:br>
            <a:br>
              <a:rPr lang="en-IN" sz="3800" dirty="0"/>
            </a:br>
            <a:r>
              <a:rPr lang="en-IN" sz="3800" dirty="0">
                <a:solidFill>
                  <a:srgbClr val="FF0000"/>
                </a:solidFill>
              </a:rPr>
              <a:t>DEPARTMENT</a:t>
            </a:r>
            <a:r>
              <a:rPr lang="en-IN" sz="3800" dirty="0"/>
              <a:t>:</a:t>
            </a:r>
            <a:br>
              <a:rPr lang="en-IN" sz="3800" dirty="0"/>
            </a:br>
            <a:r>
              <a:rPr lang="en-IN" sz="3800" dirty="0">
                <a:solidFill>
                  <a:srgbClr val="00B050"/>
                </a:solidFill>
              </a:rPr>
              <a:t>CSE(AI AND ML)</a:t>
            </a:r>
          </a:p>
        </p:txBody>
      </p:sp>
      <p:sp>
        <p:nvSpPr>
          <p:cNvPr id="3" name="Subtitle 2">
            <a:extLst>
              <a:ext uri="{FF2B5EF4-FFF2-40B4-BE49-F238E27FC236}">
                <a16:creationId xmlns:a16="http://schemas.microsoft.com/office/drawing/2014/main" id="{BCC72AB2-F133-F13C-4ECA-F10EE3228B15}"/>
              </a:ext>
            </a:extLst>
          </p:cNvPr>
          <p:cNvSpPr>
            <a:spLocks noGrp="1"/>
          </p:cNvSpPr>
          <p:nvPr>
            <p:ph type="subTitle" idx="1"/>
          </p:nvPr>
        </p:nvSpPr>
        <p:spPr>
          <a:xfrm>
            <a:off x="565150" y="4283239"/>
            <a:ext cx="4134537" cy="1475177"/>
          </a:xfrm>
        </p:spPr>
        <p:txBody>
          <a:bodyPr>
            <a:normAutofit fontScale="25000" lnSpcReduction="20000"/>
          </a:bodyPr>
          <a:lstStyle/>
          <a:p>
            <a:r>
              <a:rPr lang="en-IN" sz="6400" dirty="0"/>
              <a:t>MINI PROJECT  by</a:t>
            </a:r>
            <a:endParaRPr lang="en-IN" sz="5500" dirty="0">
              <a:solidFill>
                <a:schemeClr val="accent6"/>
              </a:solidFill>
            </a:endParaRPr>
          </a:p>
          <a:p>
            <a:r>
              <a:rPr lang="en-IN" sz="5500" dirty="0">
                <a:solidFill>
                  <a:schemeClr val="tx2"/>
                </a:solidFill>
              </a:rPr>
              <a:t>VAIBHAV PANJIYAR </a:t>
            </a:r>
          </a:p>
          <a:p>
            <a:r>
              <a:rPr lang="en-IN" sz="5500" dirty="0">
                <a:solidFill>
                  <a:schemeClr val="tx2"/>
                </a:solidFill>
              </a:rPr>
              <a:t>PUNEET SINGH </a:t>
            </a:r>
          </a:p>
          <a:p>
            <a:r>
              <a:rPr lang="en-IN" sz="5500" dirty="0">
                <a:solidFill>
                  <a:schemeClr val="tx2"/>
                </a:solidFill>
              </a:rPr>
              <a:t>VAISHANV YADAV</a:t>
            </a:r>
          </a:p>
          <a:p>
            <a:r>
              <a:rPr lang="en-IN" dirty="0">
                <a:solidFill>
                  <a:schemeClr val="accent6"/>
                </a:solidFill>
              </a:rPr>
              <a:t>      </a:t>
            </a:r>
          </a:p>
          <a:p>
            <a:endParaRPr lang="en-IN" dirty="0">
              <a:solidFill>
                <a:schemeClr val="accent6"/>
              </a:solidFill>
            </a:endParaRPr>
          </a:p>
        </p:txBody>
      </p:sp>
      <p:pic>
        <p:nvPicPr>
          <p:cNvPr id="5" name="Picture 4">
            <a:extLst>
              <a:ext uri="{FF2B5EF4-FFF2-40B4-BE49-F238E27FC236}">
                <a16:creationId xmlns:a16="http://schemas.microsoft.com/office/drawing/2014/main" id="{2CD7BB26-C16D-6FB2-E57B-6F0D694A444F}"/>
              </a:ext>
            </a:extLst>
          </p:cNvPr>
          <p:cNvPicPr>
            <a:picLocks noChangeAspect="1"/>
          </p:cNvPicPr>
          <p:nvPr/>
        </p:nvPicPr>
        <p:blipFill>
          <a:blip r:embed="rId2"/>
          <a:stretch>
            <a:fillRect/>
          </a:stretch>
        </p:blipFill>
        <p:spPr>
          <a:xfrm>
            <a:off x="3908613" y="1099585"/>
            <a:ext cx="1237128" cy="1081526"/>
          </a:xfrm>
          <a:prstGeom prst="rect">
            <a:avLst/>
          </a:prstGeom>
        </p:spPr>
      </p:pic>
    </p:spTree>
    <p:extLst>
      <p:ext uri="{BB962C8B-B14F-4D97-AF65-F5344CB8AC3E}">
        <p14:creationId xmlns:p14="http://schemas.microsoft.com/office/powerpoint/2010/main" val="140814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3B7E08-9887-C56E-BCBD-E2264509B0C0}"/>
              </a:ext>
            </a:extLst>
          </p:cNvPr>
          <p:cNvSpPr>
            <a:spLocks noGrp="1"/>
          </p:cNvSpPr>
          <p:nvPr>
            <p:ph type="ctrTitle"/>
          </p:nvPr>
        </p:nvSpPr>
        <p:spPr>
          <a:xfrm>
            <a:off x="162811" y="-1433203"/>
            <a:ext cx="10569015" cy="2866405"/>
          </a:xfrm>
        </p:spPr>
        <p:txBody>
          <a:bodyPr/>
          <a:lstStyle/>
          <a:p>
            <a:r>
              <a:rPr lang="en-IN" b="1" u="sng" dirty="0">
                <a:solidFill>
                  <a:srgbClr val="FFFF00"/>
                </a:solidFill>
              </a:rPr>
              <a:t>FAKE NEWS DETECTION</a:t>
            </a:r>
          </a:p>
        </p:txBody>
      </p:sp>
      <p:sp>
        <p:nvSpPr>
          <p:cNvPr id="3" name="Subtitle 2">
            <a:extLst>
              <a:ext uri="{FF2B5EF4-FFF2-40B4-BE49-F238E27FC236}">
                <a16:creationId xmlns:a16="http://schemas.microsoft.com/office/drawing/2014/main" id="{4C591EF0-57E1-36FD-0673-13A804956D17}"/>
              </a:ext>
            </a:extLst>
          </p:cNvPr>
          <p:cNvSpPr>
            <a:spLocks noGrp="1"/>
          </p:cNvSpPr>
          <p:nvPr>
            <p:ph type="subTitle" idx="1"/>
          </p:nvPr>
        </p:nvSpPr>
        <p:spPr>
          <a:xfrm>
            <a:off x="654424" y="1967457"/>
            <a:ext cx="4976727" cy="3676122"/>
          </a:xfrm>
        </p:spPr>
        <p:txBody>
          <a:bodyPr>
            <a:normAutofit fontScale="25000" lnSpcReduction="20000"/>
          </a:bodyPr>
          <a:lstStyle/>
          <a:p>
            <a:r>
              <a:rPr lang="en-US" sz="12800" b="1" dirty="0">
                <a:solidFill>
                  <a:schemeClr val="accent3">
                    <a:lumMod val="75000"/>
                  </a:schemeClr>
                </a:solidFill>
              </a:rPr>
              <a:t>What is fake news?</a:t>
            </a:r>
          </a:p>
          <a:p>
            <a:r>
              <a:rPr lang="en-US" sz="8000" dirty="0">
                <a:solidFill>
                  <a:schemeClr val="tx1">
                    <a:lumMod val="85000"/>
                    <a:lumOff val="15000"/>
                  </a:schemeClr>
                </a:solidFill>
              </a:rPr>
              <a:t>Fake news is false or misleading information presented as news. Fake news often has the aim of damaging the reputation of a person or entity, or making money through advertising revenue</a:t>
            </a:r>
            <a:r>
              <a:rPr lang="en-US" sz="4500" dirty="0"/>
              <a:t>.</a:t>
            </a:r>
            <a:endParaRPr lang="en-US" sz="4500" b="1" dirty="0">
              <a:solidFill>
                <a:schemeClr val="accent3">
                  <a:lumMod val="75000"/>
                </a:schemeClr>
              </a:solidFill>
            </a:endParaRPr>
          </a:p>
          <a:p>
            <a:endParaRPr lang="en-GB" dirty="0"/>
          </a:p>
        </p:txBody>
      </p:sp>
      <p:pic>
        <p:nvPicPr>
          <p:cNvPr id="5" name="Picture 4">
            <a:extLst>
              <a:ext uri="{FF2B5EF4-FFF2-40B4-BE49-F238E27FC236}">
                <a16:creationId xmlns:a16="http://schemas.microsoft.com/office/drawing/2014/main" id="{0C1E78F8-778C-62A5-894F-109B8D1D59E7}"/>
              </a:ext>
            </a:extLst>
          </p:cNvPr>
          <p:cNvPicPr>
            <a:picLocks noChangeAspect="1"/>
          </p:cNvPicPr>
          <p:nvPr/>
        </p:nvPicPr>
        <p:blipFill>
          <a:blip r:embed="rId2"/>
          <a:stretch>
            <a:fillRect/>
          </a:stretch>
        </p:blipFill>
        <p:spPr>
          <a:xfrm>
            <a:off x="5872065" y="1843392"/>
            <a:ext cx="3377766" cy="2412690"/>
          </a:xfrm>
          <a:prstGeom prst="rect">
            <a:avLst/>
          </a:prstGeom>
        </p:spPr>
      </p:pic>
      <p:sp>
        <p:nvSpPr>
          <p:cNvPr id="4" name="Oval 3">
            <a:extLst>
              <a:ext uri="{FF2B5EF4-FFF2-40B4-BE49-F238E27FC236}">
                <a16:creationId xmlns:a16="http://schemas.microsoft.com/office/drawing/2014/main" id="{4A525F4B-0701-DD5C-F7EE-F01E1634F156}"/>
              </a:ext>
            </a:extLst>
          </p:cNvPr>
          <p:cNvSpPr/>
          <p:nvPr/>
        </p:nvSpPr>
        <p:spPr>
          <a:xfrm flipV="1">
            <a:off x="451935" y="3290048"/>
            <a:ext cx="113215" cy="93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0E631B5-0568-2E02-DCE0-5261E30E1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8554" y="4170955"/>
            <a:ext cx="2857500" cy="1600200"/>
          </a:xfrm>
          <a:prstGeom prst="rect">
            <a:avLst/>
          </a:prstGeom>
        </p:spPr>
      </p:pic>
    </p:spTree>
    <p:extLst>
      <p:ext uri="{BB962C8B-B14F-4D97-AF65-F5344CB8AC3E}">
        <p14:creationId xmlns:p14="http://schemas.microsoft.com/office/powerpoint/2010/main" val="3378552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2CCD-C0B1-AD89-68E0-13715596C620}"/>
              </a:ext>
            </a:extLst>
          </p:cNvPr>
          <p:cNvSpPr>
            <a:spLocks noGrp="1"/>
          </p:cNvSpPr>
          <p:nvPr>
            <p:ph type="title"/>
          </p:nvPr>
        </p:nvSpPr>
        <p:spPr>
          <a:xfrm>
            <a:off x="359876" y="373224"/>
            <a:ext cx="7335835" cy="1268984"/>
          </a:xfrm>
        </p:spPr>
        <p:txBody>
          <a:bodyPr>
            <a:normAutofit/>
          </a:bodyPr>
          <a:lstStyle/>
          <a:p>
            <a:r>
              <a:rPr lang="en-GB" b="1" u="sng" dirty="0">
                <a:solidFill>
                  <a:srgbClr val="92D050"/>
                </a:solidFill>
              </a:rPr>
              <a:t>OBJECTIVE</a:t>
            </a:r>
          </a:p>
        </p:txBody>
      </p:sp>
      <p:sp>
        <p:nvSpPr>
          <p:cNvPr id="3" name="Content Placeholder 2">
            <a:extLst>
              <a:ext uri="{FF2B5EF4-FFF2-40B4-BE49-F238E27FC236}">
                <a16:creationId xmlns:a16="http://schemas.microsoft.com/office/drawing/2014/main" id="{652DCFCF-58AF-5DA7-B216-5DBCA6AD01C9}"/>
              </a:ext>
            </a:extLst>
          </p:cNvPr>
          <p:cNvSpPr>
            <a:spLocks noGrp="1"/>
          </p:cNvSpPr>
          <p:nvPr>
            <p:ph idx="1"/>
          </p:nvPr>
        </p:nvSpPr>
        <p:spPr>
          <a:xfrm>
            <a:off x="223935" y="1175657"/>
            <a:ext cx="9759820" cy="5859625"/>
          </a:xfrm>
        </p:spPr>
        <p:txBody>
          <a:bodyPr>
            <a:noAutofit/>
          </a:bodyPr>
          <a:lstStyle/>
          <a:p>
            <a:pPr algn="l"/>
            <a:r>
              <a:rPr lang="en-US" sz="1500" b="0" i="0" dirty="0">
                <a:effectLst/>
                <a:latin typeface="Söhne"/>
              </a:rPr>
              <a:t>To develop a system that can classify news articles as either real or fake.</a:t>
            </a:r>
          </a:p>
          <a:p>
            <a:pPr algn="l">
              <a:buFont typeface="+mj-lt"/>
              <a:buAutoNum type="arabicPeriod"/>
            </a:pPr>
            <a:r>
              <a:rPr lang="en-US" sz="1500" b="1" i="0" dirty="0">
                <a:effectLst/>
                <a:latin typeface="Söhne"/>
              </a:rPr>
              <a:t>Mitigating the Spread of Misinformation:</a:t>
            </a:r>
            <a:endParaRPr lang="en-US" sz="1500" b="0" i="0" dirty="0">
              <a:effectLst/>
              <a:latin typeface="Söhne"/>
            </a:endParaRPr>
          </a:p>
          <a:p>
            <a:pPr marL="742950" lvl="1" indent="-285750" algn="l">
              <a:buFont typeface="+mj-lt"/>
              <a:buAutoNum type="arabicPeriod"/>
            </a:pPr>
            <a:r>
              <a:rPr lang="en-US" sz="1500" b="0" i="0" dirty="0">
                <a:effectLst/>
                <a:latin typeface="Söhne"/>
              </a:rPr>
              <a:t>Provide a reliable solution to identify and flag potential instances of fake news, contributing to the reduction of the inadvertent dissemination of false information.</a:t>
            </a:r>
          </a:p>
          <a:p>
            <a:pPr algn="l">
              <a:buFont typeface="+mj-lt"/>
              <a:buAutoNum type="arabicPeriod"/>
            </a:pPr>
            <a:r>
              <a:rPr lang="en-US" sz="1500" b="1" i="0" dirty="0">
                <a:effectLst/>
                <a:latin typeface="Söhne"/>
              </a:rPr>
              <a:t>Enhancing Media Literacy:</a:t>
            </a:r>
            <a:endParaRPr lang="en-US" sz="1500" b="0" i="0" dirty="0">
              <a:effectLst/>
              <a:latin typeface="Söhne"/>
            </a:endParaRPr>
          </a:p>
          <a:p>
            <a:pPr marL="742950" lvl="1" indent="-285750" algn="l">
              <a:buFont typeface="+mj-lt"/>
              <a:buAutoNum type="arabicPeriod"/>
            </a:pPr>
            <a:r>
              <a:rPr lang="en-US" sz="1500" b="0" i="0" dirty="0">
                <a:effectLst/>
                <a:latin typeface="Söhne"/>
              </a:rPr>
              <a:t>Facilitate media literacy by offering a tool that educates users on the characteristics of fake news and encourages critical thinking when consuming online content.</a:t>
            </a:r>
          </a:p>
          <a:p>
            <a:pPr algn="l">
              <a:buFont typeface="+mj-lt"/>
              <a:buAutoNum type="arabicPeriod"/>
            </a:pPr>
            <a:r>
              <a:rPr lang="en-US" sz="1500" b="1" i="0" dirty="0">
                <a:effectLst/>
                <a:latin typeface="Söhne"/>
              </a:rPr>
              <a:t>Supporting Journalistic Integrity:</a:t>
            </a:r>
            <a:endParaRPr lang="en-US" sz="1500" b="0" i="0" dirty="0">
              <a:effectLst/>
              <a:latin typeface="Söhne"/>
            </a:endParaRPr>
          </a:p>
          <a:p>
            <a:pPr marL="742950" lvl="1" indent="-285750" algn="l">
              <a:buFont typeface="+mj-lt"/>
              <a:buAutoNum type="arabicPeriod"/>
            </a:pPr>
            <a:r>
              <a:rPr lang="en-US" sz="1500" b="0" i="0" dirty="0">
                <a:effectLst/>
                <a:latin typeface="Söhne"/>
              </a:rPr>
              <a:t>Assist journalists and news organizations in verifying the authenticity of information, reinforcing their commitment to accuracy and ethical reporting.</a:t>
            </a:r>
          </a:p>
          <a:p>
            <a:pPr algn="l">
              <a:buFont typeface="+mj-lt"/>
              <a:buAutoNum type="arabicPeriod"/>
            </a:pPr>
            <a:r>
              <a:rPr lang="en-US" sz="1500" b="1" i="0" dirty="0">
                <a:effectLst/>
                <a:latin typeface="Söhne"/>
              </a:rPr>
              <a:t>Adapting to Evolving Threats:</a:t>
            </a:r>
            <a:endParaRPr lang="en-US" sz="1500" b="0" i="0" dirty="0">
              <a:effectLst/>
              <a:latin typeface="Söhne"/>
            </a:endParaRPr>
          </a:p>
          <a:p>
            <a:pPr marL="742950" lvl="1" indent="-285750" algn="l">
              <a:buFont typeface="+mj-lt"/>
              <a:buAutoNum type="arabicPeriod"/>
            </a:pPr>
            <a:r>
              <a:rPr lang="en-US" sz="1500" b="0" i="0" dirty="0">
                <a:effectLst/>
                <a:latin typeface="Söhne"/>
              </a:rPr>
              <a:t>Address the dynamic nature of misinformation by incorporating mechanisms for regular updates and improvements, ensuring the system remains effective against emerging trends in fake news.</a:t>
            </a:r>
          </a:p>
          <a:p>
            <a:pPr algn="l">
              <a:buFont typeface="+mj-lt"/>
              <a:buAutoNum type="arabicPeriod"/>
            </a:pPr>
            <a:r>
              <a:rPr lang="en-US" sz="1500" b="1" i="0" dirty="0">
                <a:effectLst/>
                <a:latin typeface="Söhne"/>
              </a:rPr>
              <a:t>Educational Tool:</a:t>
            </a:r>
            <a:endParaRPr lang="en-US" sz="1500" b="0" i="0" dirty="0">
              <a:effectLst/>
              <a:latin typeface="Söhne"/>
            </a:endParaRPr>
          </a:p>
          <a:p>
            <a:pPr marL="742950" lvl="1" indent="-285750" algn="l">
              <a:buFont typeface="+mj-lt"/>
              <a:buAutoNum type="arabicPeriod"/>
            </a:pPr>
            <a:r>
              <a:rPr lang="en-US" sz="1500" b="0" i="0" dirty="0">
                <a:effectLst/>
                <a:latin typeface="Söhne"/>
              </a:rPr>
              <a:t>Serve as an educational tool for researchers, data scientists, and enthusiasts interested in the fields of natural language processing, machine learning, and information verification</a:t>
            </a:r>
          </a:p>
          <a:p>
            <a:pPr algn="l"/>
            <a:endParaRPr lang="en-US" sz="1500" b="0" i="0" dirty="0">
              <a:effectLst/>
              <a:latin typeface="Söhne"/>
            </a:endParaRPr>
          </a:p>
        </p:txBody>
      </p:sp>
    </p:spTree>
    <p:extLst>
      <p:ext uri="{BB962C8B-B14F-4D97-AF65-F5344CB8AC3E}">
        <p14:creationId xmlns:p14="http://schemas.microsoft.com/office/powerpoint/2010/main" val="263623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51D4018-215C-249E-7748-5B6C2A7E95B5}"/>
              </a:ext>
            </a:extLst>
          </p:cNvPr>
          <p:cNvSpPr>
            <a:spLocks noGrp="1"/>
          </p:cNvSpPr>
          <p:nvPr>
            <p:ph type="body" sz="half" idx="2"/>
          </p:nvPr>
        </p:nvSpPr>
        <p:spPr>
          <a:xfrm>
            <a:off x="933059" y="634482"/>
            <a:ext cx="9395927" cy="4646645"/>
          </a:xfrm>
        </p:spPr>
        <p:txBody>
          <a:bodyPr>
            <a:noAutofit/>
          </a:bodyPr>
          <a:lstStyle/>
          <a:p>
            <a:pPr algn="l"/>
            <a:r>
              <a:rPr lang="en-IN" sz="5000" b="1" i="0" u="sng" dirty="0">
                <a:solidFill>
                  <a:srgbClr val="92D050"/>
                </a:solidFill>
                <a:effectLst/>
                <a:latin typeface="Söhne"/>
              </a:rPr>
              <a:t>Tools and Technologies:</a:t>
            </a:r>
          </a:p>
          <a:p>
            <a:pPr algn="l">
              <a:buFont typeface="Arial" panose="020B0604020202020204" pitchFamily="34" charset="0"/>
              <a:buChar char="•"/>
            </a:pPr>
            <a:r>
              <a:rPr lang="en-IN" sz="4000" b="0" i="0" dirty="0">
                <a:solidFill>
                  <a:schemeClr val="accent2"/>
                </a:solidFill>
                <a:effectLst/>
                <a:latin typeface="Söhne"/>
              </a:rPr>
              <a:t>Programming Language: Python</a:t>
            </a:r>
          </a:p>
          <a:p>
            <a:pPr algn="l">
              <a:buFont typeface="Arial" panose="020B0604020202020204" pitchFamily="34" charset="0"/>
              <a:buChar char="•"/>
            </a:pPr>
            <a:r>
              <a:rPr lang="en-IN" sz="4000" b="0" i="0" dirty="0">
                <a:solidFill>
                  <a:schemeClr val="accent2"/>
                </a:solidFill>
                <a:effectLst/>
                <a:latin typeface="Söhne"/>
              </a:rPr>
              <a:t>Libraries/Frameworks: Natural Language Processing (NLP) tools (NLTK)</a:t>
            </a:r>
          </a:p>
          <a:p>
            <a:pPr algn="l">
              <a:buFont typeface="Arial" panose="020B0604020202020204" pitchFamily="34" charset="0"/>
              <a:buChar char="•"/>
            </a:pPr>
            <a:r>
              <a:rPr lang="en-IN" sz="4000" b="0" i="0" dirty="0">
                <a:solidFill>
                  <a:schemeClr val="accent2"/>
                </a:solidFill>
                <a:effectLst/>
                <a:latin typeface="Söhne"/>
              </a:rPr>
              <a:t> Machine Learning (</a:t>
            </a:r>
            <a:r>
              <a:rPr lang="en-IN" sz="4000" b="0" i="0" dirty="0" err="1">
                <a:solidFill>
                  <a:schemeClr val="accent2"/>
                </a:solidFill>
                <a:effectLst/>
                <a:latin typeface="Söhne"/>
              </a:rPr>
              <a:t>tfidf</a:t>
            </a:r>
            <a:r>
              <a:rPr lang="en-IN" sz="4000" b="0" i="0" dirty="0">
                <a:solidFill>
                  <a:schemeClr val="accent2"/>
                </a:solidFill>
                <a:effectLst/>
                <a:latin typeface="Söhne"/>
              </a:rPr>
              <a:t> vectorizer</a:t>
            </a:r>
            <a:r>
              <a:rPr lang="en-IN" sz="4000" dirty="0">
                <a:solidFill>
                  <a:schemeClr val="accent2"/>
                </a:solidFill>
                <a:latin typeface="Söhne"/>
              </a:rPr>
              <a:t>,</a:t>
            </a:r>
          </a:p>
          <a:p>
            <a:pPr algn="l"/>
            <a:r>
              <a:rPr lang="en-IN" sz="4000" dirty="0" err="1">
                <a:solidFill>
                  <a:schemeClr val="accent2"/>
                </a:solidFill>
                <a:latin typeface="Söhne"/>
              </a:rPr>
              <a:t>Stopword</a:t>
            </a:r>
            <a:r>
              <a:rPr lang="en-IN" sz="4000" err="1">
                <a:solidFill>
                  <a:schemeClr val="accent2"/>
                </a:solidFill>
                <a:latin typeface="Söhne"/>
              </a:rPr>
              <a:t>,</a:t>
            </a:r>
            <a:r>
              <a:rPr lang="en-IN" sz="4000">
                <a:solidFill>
                  <a:schemeClr val="accent2"/>
                </a:solidFill>
                <a:latin typeface="Söhne"/>
              </a:rPr>
              <a:t>porterstremmer</a:t>
            </a:r>
            <a:r>
              <a:rPr lang="en-IN" sz="4000" b="0" i="0">
                <a:solidFill>
                  <a:schemeClr val="accent2"/>
                </a:solidFill>
                <a:effectLst/>
                <a:latin typeface="Söhne"/>
              </a:rPr>
              <a:t>)</a:t>
            </a:r>
            <a:endParaRPr lang="en-IN" sz="4000" b="0" i="0" dirty="0">
              <a:solidFill>
                <a:schemeClr val="accent2"/>
              </a:solidFill>
              <a:effectLst/>
              <a:latin typeface="Söhne"/>
            </a:endParaRPr>
          </a:p>
          <a:p>
            <a:pPr algn="l">
              <a:buFont typeface="Arial" panose="020B0604020202020204" pitchFamily="34" charset="0"/>
              <a:buChar char="•"/>
            </a:pPr>
            <a:r>
              <a:rPr lang="en-IN" sz="4000" b="0" i="0" dirty="0">
                <a:solidFill>
                  <a:schemeClr val="accent2"/>
                </a:solidFill>
                <a:effectLst/>
                <a:latin typeface="Söhne"/>
              </a:rPr>
              <a:t>Dataset: </a:t>
            </a:r>
            <a:r>
              <a:rPr lang="en-IN" sz="4000" b="0" i="0" u="none" strike="noStrike" dirty="0">
                <a:solidFill>
                  <a:schemeClr val="accent2"/>
                </a:solidFill>
                <a:effectLst/>
                <a:latin typeface="Söhne"/>
              </a:rPr>
              <a:t>Fake News Dataset</a:t>
            </a:r>
            <a:r>
              <a:rPr lang="en-IN" sz="4000" b="0" i="0" dirty="0">
                <a:solidFill>
                  <a:schemeClr val="accent2"/>
                </a:solidFill>
                <a:effectLst/>
                <a:latin typeface="Söhne"/>
              </a:rPr>
              <a:t> on Kaggle.</a:t>
            </a:r>
          </a:p>
        </p:txBody>
      </p:sp>
    </p:spTree>
    <p:extLst>
      <p:ext uri="{BB962C8B-B14F-4D97-AF65-F5344CB8AC3E}">
        <p14:creationId xmlns:p14="http://schemas.microsoft.com/office/powerpoint/2010/main" val="422803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D1B26-6615-83A5-5517-D94956148A52}"/>
              </a:ext>
            </a:extLst>
          </p:cNvPr>
          <p:cNvPicPr>
            <a:picLocks noChangeAspect="1"/>
          </p:cNvPicPr>
          <p:nvPr/>
        </p:nvPicPr>
        <p:blipFill rotWithShape="1">
          <a:blip r:embed="rId2"/>
          <a:srcRect r="80286"/>
          <a:stretch/>
        </p:blipFill>
        <p:spPr>
          <a:xfrm>
            <a:off x="1722647" y="1015318"/>
            <a:ext cx="1627043" cy="1537777"/>
          </a:xfrm>
          <a:prstGeom prst="rect">
            <a:avLst/>
          </a:prstGeom>
        </p:spPr>
      </p:pic>
      <p:pic>
        <p:nvPicPr>
          <p:cNvPr id="12" name="Picture 11">
            <a:extLst>
              <a:ext uri="{FF2B5EF4-FFF2-40B4-BE49-F238E27FC236}">
                <a16:creationId xmlns:a16="http://schemas.microsoft.com/office/drawing/2014/main" id="{0CF20B9C-1BDC-684E-42D4-2E6B64CC31FB}"/>
              </a:ext>
            </a:extLst>
          </p:cNvPr>
          <p:cNvPicPr>
            <a:picLocks noChangeAspect="1"/>
          </p:cNvPicPr>
          <p:nvPr/>
        </p:nvPicPr>
        <p:blipFill rotWithShape="1">
          <a:blip r:embed="rId3"/>
          <a:srcRect l="61722"/>
          <a:stretch/>
        </p:blipFill>
        <p:spPr>
          <a:xfrm>
            <a:off x="6904653" y="1015320"/>
            <a:ext cx="3159219" cy="1537778"/>
          </a:xfrm>
          <a:prstGeom prst="rect">
            <a:avLst/>
          </a:prstGeom>
        </p:spPr>
      </p:pic>
      <p:pic>
        <p:nvPicPr>
          <p:cNvPr id="14" name="Picture 13">
            <a:extLst>
              <a:ext uri="{FF2B5EF4-FFF2-40B4-BE49-F238E27FC236}">
                <a16:creationId xmlns:a16="http://schemas.microsoft.com/office/drawing/2014/main" id="{780051DC-6320-E59B-F53D-4F2109C53461}"/>
              </a:ext>
            </a:extLst>
          </p:cNvPr>
          <p:cNvPicPr>
            <a:picLocks noChangeAspect="1"/>
          </p:cNvPicPr>
          <p:nvPr/>
        </p:nvPicPr>
        <p:blipFill rotWithShape="1">
          <a:blip r:embed="rId3"/>
          <a:srcRect l="19506" r="37875"/>
          <a:stretch/>
        </p:blipFill>
        <p:spPr>
          <a:xfrm>
            <a:off x="3349690" y="1015319"/>
            <a:ext cx="3554963" cy="1537779"/>
          </a:xfrm>
          <a:prstGeom prst="rect">
            <a:avLst/>
          </a:prstGeom>
        </p:spPr>
      </p:pic>
      <p:pic>
        <p:nvPicPr>
          <p:cNvPr id="16" name="Picture 15">
            <a:extLst>
              <a:ext uri="{FF2B5EF4-FFF2-40B4-BE49-F238E27FC236}">
                <a16:creationId xmlns:a16="http://schemas.microsoft.com/office/drawing/2014/main" id="{6B3B22EC-1BAF-4505-3D59-C7DE46D00E22}"/>
              </a:ext>
            </a:extLst>
          </p:cNvPr>
          <p:cNvPicPr>
            <a:picLocks noChangeAspect="1"/>
          </p:cNvPicPr>
          <p:nvPr/>
        </p:nvPicPr>
        <p:blipFill rotWithShape="1">
          <a:blip r:embed="rId4"/>
          <a:srcRect l="37068" t="76373"/>
          <a:stretch/>
        </p:blipFill>
        <p:spPr>
          <a:xfrm>
            <a:off x="4814596" y="5225143"/>
            <a:ext cx="5249276" cy="1302381"/>
          </a:xfrm>
          <a:prstGeom prst="rect">
            <a:avLst/>
          </a:prstGeom>
        </p:spPr>
      </p:pic>
      <p:pic>
        <p:nvPicPr>
          <p:cNvPr id="20" name="Picture 19">
            <a:extLst>
              <a:ext uri="{FF2B5EF4-FFF2-40B4-BE49-F238E27FC236}">
                <a16:creationId xmlns:a16="http://schemas.microsoft.com/office/drawing/2014/main" id="{88A27D7F-FE47-90AA-C4B0-C103993574F1}"/>
              </a:ext>
            </a:extLst>
          </p:cNvPr>
          <p:cNvPicPr>
            <a:picLocks noChangeAspect="1"/>
          </p:cNvPicPr>
          <p:nvPr/>
        </p:nvPicPr>
        <p:blipFill rotWithShape="1">
          <a:blip r:embed="rId4"/>
          <a:srcRect t="76373" r="62932"/>
          <a:stretch/>
        </p:blipFill>
        <p:spPr>
          <a:xfrm>
            <a:off x="1722647" y="5225143"/>
            <a:ext cx="3091949" cy="1302376"/>
          </a:xfrm>
          <a:prstGeom prst="rect">
            <a:avLst/>
          </a:prstGeom>
        </p:spPr>
      </p:pic>
      <p:pic>
        <p:nvPicPr>
          <p:cNvPr id="22" name="Picture 21">
            <a:extLst>
              <a:ext uri="{FF2B5EF4-FFF2-40B4-BE49-F238E27FC236}">
                <a16:creationId xmlns:a16="http://schemas.microsoft.com/office/drawing/2014/main" id="{CAB47775-18CF-B24E-8AFD-81544F3F3F29}"/>
              </a:ext>
            </a:extLst>
          </p:cNvPr>
          <p:cNvPicPr>
            <a:picLocks noChangeAspect="1"/>
          </p:cNvPicPr>
          <p:nvPr/>
        </p:nvPicPr>
        <p:blipFill rotWithShape="1">
          <a:blip r:embed="rId4"/>
          <a:srcRect t="27898" b="23626"/>
          <a:stretch/>
        </p:blipFill>
        <p:spPr>
          <a:xfrm>
            <a:off x="1722647" y="2553095"/>
            <a:ext cx="8341225" cy="2672048"/>
          </a:xfrm>
          <a:prstGeom prst="rect">
            <a:avLst/>
          </a:prstGeom>
        </p:spPr>
      </p:pic>
      <p:sp>
        <p:nvSpPr>
          <p:cNvPr id="23" name="TextBox 22">
            <a:extLst>
              <a:ext uri="{FF2B5EF4-FFF2-40B4-BE49-F238E27FC236}">
                <a16:creationId xmlns:a16="http://schemas.microsoft.com/office/drawing/2014/main" id="{7C6CB9E3-3052-9C99-F247-C4795299D455}"/>
              </a:ext>
            </a:extLst>
          </p:cNvPr>
          <p:cNvSpPr txBox="1"/>
          <p:nvPr/>
        </p:nvSpPr>
        <p:spPr>
          <a:xfrm>
            <a:off x="4814595" y="233265"/>
            <a:ext cx="2948473" cy="553998"/>
          </a:xfrm>
          <a:prstGeom prst="rect">
            <a:avLst/>
          </a:prstGeom>
          <a:noFill/>
        </p:spPr>
        <p:txBody>
          <a:bodyPr wrap="square" rtlCol="0">
            <a:spAutoFit/>
          </a:bodyPr>
          <a:lstStyle/>
          <a:p>
            <a:r>
              <a:rPr lang="en-IN" sz="3000" b="1" u="sng" dirty="0">
                <a:solidFill>
                  <a:srgbClr val="92D050"/>
                </a:solidFill>
                <a:effectLst>
                  <a:outerShdw blurRad="38100" dist="38100" dir="2700000" algn="tl">
                    <a:srgbClr val="000000">
                      <a:alpha val="43137"/>
                    </a:srgbClr>
                  </a:outerShdw>
                </a:effectLst>
              </a:rPr>
              <a:t>WORKFLOW</a:t>
            </a:r>
          </a:p>
        </p:txBody>
      </p:sp>
    </p:spTree>
    <p:extLst>
      <p:ext uri="{BB962C8B-B14F-4D97-AF65-F5344CB8AC3E}">
        <p14:creationId xmlns:p14="http://schemas.microsoft.com/office/powerpoint/2010/main" val="48349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randombar(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randombar(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7DAF-ADCA-5145-85D6-B1C09713D585}"/>
              </a:ext>
            </a:extLst>
          </p:cNvPr>
          <p:cNvSpPr>
            <a:spLocks noGrp="1"/>
          </p:cNvSpPr>
          <p:nvPr>
            <p:ph type="title"/>
          </p:nvPr>
        </p:nvSpPr>
        <p:spPr/>
        <p:txBody>
          <a:bodyPr/>
          <a:lstStyle/>
          <a:p>
            <a:r>
              <a:rPr lang="en-IN" sz="5500" b="1" u="sng" dirty="0">
                <a:solidFill>
                  <a:srgbClr val="92D050"/>
                </a:solidFill>
              </a:rPr>
              <a:t>CONCLUSION</a:t>
            </a:r>
          </a:p>
        </p:txBody>
      </p:sp>
      <p:sp>
        <p:nvSpPr>
          <p:cNvPr id="3" name="Content Placeholder 2">
            <a:extLst>
              <a:ext uri="{FF2B5EF4-FFF2-40B4-BE49-F238E27FC236}">
                <a16:creationId xmlns:a16="http://schemas.microsoft.com/office/drawing/2014/main" id="{71180530-EF30-8D86-2F35-BA8AC7640EB2}"/>
              </a:ext>
            </a:extLst>
          </p:cNvPr>
          <p:cNvSpPr>
            <a:spLocks noGrp="1"/>
          </p:cNvSpPr>
          <p:nvPr>
            <p:ph idx="1"/>
          </p:nvPr>
        </p:nvSpPr>
        <p:spPr>
          <a:xfrm>
            <a:off x="307910" y="1614196"/>
            <a:ext cx="9741943" cy="4634203"/>
          </a:xfrm>
        </p:spPr>
        <p:txBody>
          <a:bodyPr>
            <a:noAutofit/>
          </a:bodyPr>
          <a:lstStyle/>
          <a:p>
            <a:r>
              <a:rPr lang="en-US" sz="3500" dirty="0">
                <a:solidFill>
                  <a:schemeClr val="tx1"/>
                </a:solidFill>
                <a:latin typeface="STIXGeneral-Regular"/>
              </a:rPr>
              <a:t>F</a:t>
            </a:r>
            <a:r>
              <a:rPr lang="en-US" sz="3500" b="0" i="0" dirty="0">
                <a:solidFill>
                  <a:schemeClr val="tx1"/>
                </a:solidFill>
                <a:effectLst/>
                <a:latin typeface="STIXGeneral-Regular"/>
              </a:rPr>
              <a:t>ake news detection has many open issues that require attention of researchers. For instance, in order to reduce the spread of fake news, identifying key elements involved in the spread of news is an important step. Graph theory and machine learning techniques can be employed to identify the key sources involved in spread of fake news. Likewise, real time fake news identification in  can be another possible future direction.</a:t>
            </a:r>
            <a:endParaRPr lang="en-IN" sz="3500" dirty="0"/>
          </a:p>
        </p:txBody>
      </p:sp>
    </p:spTree>
    <p:extLst>
      <p:ext uri="{BB962C8B-B14F-4D97-AF65-F5344CB8AC3E}">
        <p14:creationId xmlns:p14="http://schemas.microsoft.com/office/powerpoint/2010/main" val="395555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E8A91ED-5E8D-E784-96BC-F6BDB42C471C}"/>
              </a:ext>
            </a:extLst>
          </p:cNvPr>
          <p:cNvSpPr>
            <a:spLocks noGrp="1"/>
          </p:cNvSpPr>
          <p:nvPr>
            <p:ph idx="1"/>
          </p:nvPr>
        </p:nvSpPr>
        <p:spPr>
          <a:xfrm>
            <a:off x="358962" y="2519083"/>
            <a:ext cx="8390591" cy="4577887"/>
          </a:xfrm>
        </p:spPr>
        <p:txBody>
          <a:bodyPr>
            <a:normAutofit/>
          </a:bodyPr>
          <a:lstStyle/>
          <a:p>
            <a:pPr marL="0" indent="0">
              <a:buNone/>
            </a:pPr>
            <a:r>
              <a:rPr lang="en-IN" sz="4800" dirty="0"/>
              <a:t>                  </a:t>
            </a:r>
            <a:r>
              <a:rPr lang="en-IN" sz="5400" b="1" dirty="0"/>
              <a:t>THANK YOU</a:t>
            </a:r>
          </a:p>
        </p:txBody>
      </p:sp>
    </p:spTree>
    <p:extLst>
      <p:ext uri="{BB962C8B-B14F-4D97-AF65-F5344CB8AC3E}">
        <p14:creationId xmlns:p14="http://schemas.microsoft.com/office/powerpoint/2010/main" val="202429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311</TotalTime>
  <Words>356</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Söhne</vt:lpstr>
      <vt:lpstr>STIXGeneral-Regular</vt:lpstr>
      <vt:lpstr>Wingdings 3</vt:lpstr>
      <vt:lpstr>Ion</vt:lpstr>
      <vt:lpstr>KIET Group of Institutions  Ghaziabad       DEPARTMENT: CSE(AI AND ML)</vt:lpstr>
      <vt:lpstr>FAKE NEWS DETECTION</vt:lpstr>
      <vt:lpstr>OBJECTIVE</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Group of Institutions  Ghaziabad</dc:title>
  <dc:creator>ADITYA MISHRA</dc:creator>
  <cp:lastModifiedBy>Puneet Singh</cp:lastModifiedBy>
  <cp:revision>15</cp:revision>
  <dcterms:created xsi:type="dcterms:W3CDTF">2022-09-19T09:11:40Z</dcterms:created>
  <dcterms:modified xsi:type="dcterms:W3CDTF">2023-12-29T04:09:11Z</dcterms:modified>
</cp:coreProperties>
</file>