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2" r:id="rId6"/>
    <p:sldId id="263" r:id="rId7"/>
    <p:sldId id="264" r:id="rId8"/>
    <p:sldId id="265" r:id="rId9"/>
    <p:sldId id="269" r:id="rId10"/>
    <p:sldId id="266" r:id="rId11"/>
    <p:sldId id="267" r:id="rId12"/>
    <p:sldId id="268" r:id="rId13"/>
    <p:sldId id="270" r:id="rId14"/>
    <p:sldId id="276" r:id="rId15"/>
    <p:sldId id="271" r:id="rId16"/>
    <p:sldId id="274" r:id="rId17"/>
    <p:sldId id="272" r:id="rId18"/>
    <p:sldId id="273" r:id="rId19"/>
    <p:sldId id="275" r:id="rId20"/>
    <p:sldId id="278" r:id="rId21"/>
    <p:sldId id="277"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351382-48BE-4499-8D33-AA90B39199A1}"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348701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51382-48BE-4499-8D33-AA90B39199A1}"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377822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51382-48BE-4499-8D33-AA90B39199A1}"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186629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51382-48BE-4499-8D33-AA90B39199A1}"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259166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51382-48BE-4499-8D33-AA90B39199A1}"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132544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51382-48BE-4499-8D33-AA90B39199A1}"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109134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51382-48BE-4499-8D33-AA90B39199A1}"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183651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351382-48BE-4499-8D33-AA90B39199A1}"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45363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51382-48BE-4499-8D33-AA90B39199A1}" type="datetimeFigureOut">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42530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51382-48BE-4499-8D33-AA90B39199A1}"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358078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51382-48BE-4499-8D33-AA90B39199A1}"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EAC14-831E-46ED-8913-E6A3DED94A33}" type="slidenum">
              <a:rPr lang="en-US" smtClean="0"/>
              <a:t>‹#›</a:t>
            </a:fld>
            <a:endParaRPr lang="en-US"/>
          </a:p>
        </p:txBody>
      </p:sp>
    </p:spTree>
    <p:extLst>
      <p:ext uri="{BB962C8B-B14F-4D97-AF65-F5344CB8AC3E}">
        <p14:creationId xmlns:p14="http://schemas.microsoft.com/office/powerpoint/2010/main" val="406027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51382-48BE-4499-8D33-AA90B39199A1}" type="datetimeFigureOut">
              <a:rPr lang="en-US" smtClean="0"/>
              <a:t>9/20/2017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EAC14-831E-46ED-8913-E6A3DED94A33}" type="slidenum">
              <a:rPr lang="en-US" smtClean="0"/>
              <a:t>‹#›</a:t>
            </a:fld>
            <a:endParaRPr lang="en-US"/>
          </a:p>
        </p:txBody>
      </p:sp>
    </p:spTree>
    <p:extLst>
      <p:ext uri="{BB962C8B-B14F-4D97-AF65-F5344CB8AC3E}">
        <p14:creationId xmlns:p14="http://schemas.microsoft.com/office/powerpoint/2010/main" val="708076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atsmodels.sourceforge.net/stable/generated/statsmodels.tsa.arima_model.ARIMA.fi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Skillenza</a:t>
            </a:r>
            <a:r>
              <a:rPr lang="en-US" dirty="0" smtClean="0"/>
              <a:t> </a:t>
            </a:r>
            <a:br>
              <a:rPr lang="en-US" dirty="0" smtClean="0"/>
            </a:br>
            <a:r>
              <a:rPr lang="en-US" dirty="0" smtClean="0"/>
              <a:t>Data Science Challenge</a:t>
            </a:r>
            <a:endParaRPr lang="en-US" dirty="0"/>
          </a:p>
        </p:txBody>
      </p:sp>
      <p:sp>
        <p:nvSpPr>
          <p:cNvPr id="3" name="Subtitle 2"/>
          <p:cNvSpPr>
            <a:spLocks noGrp="1"/>
          </p:cNvSpPr>
          <p:nvPr>
            <p:ph type="subTitle" idx="1"/>
          </p:nvPr>
        </p:nvSpPr>
        <p:spPr/>
        <p:txBody>
          <a:bodyPr/>
          <a:lstStyle/>
          <a:p>
            <a:r>
              <a:rPr lang="en-US" dirty="0" smtClean="0"/>
              <a:t>Forecasting Sales for champagne</a:t>
            </a:r>
          </a:p>
          <a:p>
            <a:r>
              <a:rPr lang="en-US" dirty="0" smtClean="0"/>
              <a:t>Presented by </a:t>
            </a:r>
          </a:p>
          <a:p>
            <a:r>
              <a:rPr lang="en-US" dirty="0" err="1" smtClean="0"/>
              <a:t>Vaibhav</a:t>
            </a:r>
            <a:r>
              <a:rPr lang="en-US" dirty="0" smtClean="0"/>
              <a:t> </a:t>
            </a:r>
            <a:r>
              <a:rPr lang="en-US" dirty="0" err="1" smtClean="0"/>
              <a:t>Agrawal</a:t>
            </a:r>
            <a:endParaRPr lang="en-US" dirty="0"/>
          </a:p>
        </p:txBody>
      </p:sp>
    </p:spTree>
    <p:extLst>
      <p:ext uri="{BB962C8B-B14F-4D97-AF65-F5344CB8AC3E}">
        <p14:creationId xmlns:p14="http://schemas.microsoft.com/office/powerpoint/2010/main" val="4022460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Plot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78445"/>
            <a:ext cx="6858000" cy="382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90600" y="5105400"/>
            <a:ext cx="6781800" cy="1200329"/>
          </a:xfrm>
          <a:prstGeom prst="rect">
            <a:avLst/>
          </a:prstGeom>
          <a:noFill/>
        </p:spPr>
        <p:txBody>
          <a:bodyPr wrap="square" rtlCol="0">
            <a:spAutoFit/>
          </a:bodyPr>
          <a:lstStyle/>
          <a:p>
            <a:r>
              <a:rPr lang="en-US" dirty="0" smtClean="0"/>
              <a:t>Following observations are made from above plot:</a:t>
            </a:r>
          </a:p>
          <a:p>
            <a:pPr marL="285750" indent="-285750">
              <a:buFont typeface="Arial" pitchFamily="34" charset="0"/>
              <a:buChar char="•"/>
            </a:pPr>
            <a:r>
              <a:rPr lang="en-US" dirty="0" smtClean="0"/>
              <a:t>There is increasing trend in sales from 1964 to 1971</a:t>
            </a:r>
          </a:p>
          <a:p>
            <a:pPr marL="285750" indent="-285750">
              <a:buFont typeface="Arial" pitchFamily="34" charset="0"/>
              <a:buChar char="•"/>
            </a:pPr>
            <a:r>
              <a:rPr lang="en-US" dirty="0" smtClean="0"/>
              <a:t>Sales pattern is showing a seasonal sales pattern over 12 month period.</a:t>
            </a:r>
            <a:endParaRPr lang="en-US" dirty="0"/>
          </a:p>
        </p:txBody>
      </p:sp>
    </p:spTree>
    <p:extLst>
      <p:ext uri="{BB962C8B-B14F-4D97-AF65-F5344CB8AC3E}">
        <p14:creationId xmlns:p14="http://schemas.microsoft.com/office/powerpoint/2010/main" val="3214732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plot by year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467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4953000"/>
            <a:ext cx="7620000" cy="646331"/>
          </a:xfrm>
          <a:prstGeom prst="rect">
            <a:avLst/>
          </a:prstGeom>
          <a:noFill/>
        </p:spPr>
        <p:txBody>
          <a:bodyPr wrap="square" rtlCol="0">
            <a:spAutoFit/>
          </a:bodyPr>
          <a:lstStyle/>
          <a:p>
            <a:r>
              <a:rPr lang="en-US" dirty="0" smtClean="0"/>
              <a:t>Line plot is plotted side by side for easy comparison. It clearly shows similar seasonal pattern over the years</a:t>
            </a:r>
            <a:endParaRPr lang="en-US" dirty="0"/>
          </a:p>
        </p:txBody>
      </p:sp>
    </p:spTree>
    <p:extLst>
      <p:ext uri="{BB962C8B-B14F-4D97-AF65-F5344CB8AC3E}">
        <p14:creationId xmlns:p14="http://schemas.microsoft.com/office/powerpoint/2010/main" val="355805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Whisker Plot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019800" cy="387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71600" y="5486400"/>
            <a:ext cx="6477000" cy="646331"/>
          </a:xfrm>
          <a:prstGeom prst="rect">
            <a:avLst/>
          </a:prstGeom>
          <a:noFill/>
        </p:spPr>
        <p:txBody>
          <a:bodyPr wrap="square" rtlCol="0">
            <a:spAutoFit/>
          </a:bodyPr>
          <a:lstStyle/>
          <a:p>
            <a:r>
              <a:rPr lang="en-US" dirty="0" smtClean="0"/>
              <a:t>Box whisker plot clearly shows increasing mean sales for each year</a:t>
            </a:r>
          </a:p>
          <a:p>
            <a:r>
              <a:rPr lang="en-US" dirty="0" smtClean="0"/>
              <a:t>Outliers correspond to the peak seasonal sales during the year.</a:t>
            </a:r>
            <a:endParaRPr lang="en-US" dirty="0"/>
          </a:p>
        </p:txBody>
      </p:sp>
    </p:spTree>
    <p:extLst>
      <p:ext uri="{BB962C8B-B14F-4D97-AF65-F5344CB8AC3E}">
        <p14:creationId xmlns:p14="http://schemas.microsoft.com/office/powerpoint/2010/main" val="1230748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a:t>
            </a:r>
            <a:endParaRPr lang="en-US" dirty="0"/>
          </a:p>
        </p:txBody>
      </p:sp>
      <p:sp>
        <p:nvSpPr>
          <p:cNvPr id="3" name="Content Placeholder 2"/>
          <p:cNvSpPr>
            <a:spLocks noGrp="1"/>
          </p:cNvSpPr>
          <p:nvPr>
            <p:ph idx="1"/>
          </p:nvPr>
        </p:nvSpPr>
        <p:spPr/>
        <p:txBody>
          <a:bodyPr>
            <a:noAutofit/>
          </a:bodyPr>
          <a:lstStyle/>
          <a:p>
            <a:pPr marL="0" indent="0">
              <a:buNone/>
            </a:pPr>
            <a:endParaRPr lang="en-US" sz="2000" dirty="0" smtClean="0"/>
          </a:p>
          <a:p>
            <a:pPr marL="0" indent="0">
              <a:buNone/>
            </a:pPr>
            <a:r>
              <a:rPr lang="en-US" sz="2000" dirty="0" smtClean="0"/>
              <a:t>Several Models can be used for forecasting time series. Some of the candidates are:</a:t>
            </a:r>
          </a:p>
          <a:p>
            <a:pPr lvl="1"/>
            <a:r>
              <a:rPr lang="en-US" sz="1800" dirty="0" smtClean="0"/>
              <a:t>Simple Exponential Smoothing</a:t>
            </a:r>
          </a:p>
          <a:p>
            <a:pPr lvl="1"/>
            <a:r>
              <a:rPr lang="en-US" sz="1800" dirty="0" smtClean="0"/>
              <a:t>Double Exponential Smoothing</a:t>
            </a:r>
          </a:p>
          <a:p>
            <a:pPr lvl="1"/>
            <a:r>
              <a:rPr lang="en-US" sz="1800" dirty="0" smtClean="0"/>
              <a:t>Triple Exponential Smoothing</a:t>
            </a:r>
          </a:p>
          <a:p>
            <a:pPr lvl="1"/>
            <a:r>
              <a:rPr lang="en-US" sz="1800" dirty="0" err="1" smtClean="0"/>
              <a:t>Crostons</a:t>
            </a:r>
            <a:r>
              <a:rPr lang="en-US" sz="1800" dirty="0" smtClean="0"/>
              <a:t> Method</a:t>
            </a:r>
          </a:p>
          <a:p>
            <a:pPr lvl="1"/>
            <a:r>
              <a:rPr lang="en-US" sz="1800" dirty="0" smtClean="0"/>
              <a:t>ARIMA models</a:t>
            </a:r>
          </a:p>
          <a:p>
            <a:endParaRPr lang="en-US" sz="2000" dirty="0" smtClean="0"/>
          </a:p>
          <a:p>
            <a:r>
              <a:rPr lang="en-US" sz="2000" dirty="0" smtClean="0"/>
              <a:t>Since our given data series shows trend and seasonality. Our choice of model reduces to Triple exponential smoothing or ARIMA model</a:t>
            </a:r>
          </a:p>
          <a:p>
            <a:r>
              <a:rPr lang="en-US" sz="2000" dirty="0" smtClean="0"/>
              <a:t>We will use </a:t>
            </a:r>
            <a:r>
              <a:rPr lang="en-US" sz="2000" b="1" dirty="0" smtClean="0"/>
              <a:t>ARIMA model </a:t>
            </a:r>
            <a:r>
              <a:rPr lang="en-US" sz="2000" dirty="0" smtClean="0"/>
              <a:t>for current case study</a:t>
            </a:r>
            <a:endParaRPr lang="en-US" sz="2000" dirty="0"/>
          </a:p>
        </p:txBody>
      </p:sp>
    </p:spTree>
    <p:extLst>
      <p:ext uri="{BB962C8B-B14F-4D97-AF65-F5344CB8AC3E}">
        <p14:creationId xmlns:p14="http://schemas.microsoft.com/office/powerpoint/2010/main" val="426456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Assumptions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Typically Retailers run promotions throughout the year and also have stakeouts. History data need to be cleansed for following effects before applying any forecasting algorithm.</a:t>
            </a:r>
            <a:endParaRPr lang="en-US" sz="2400" dirty="0"/>
          </a:p>
          <a:p>
            <a:pPr lvl="1"/>
            <a:r>
              <a:rPr lang="en-US" sz="2000" dirty="0" smtClean="0"/>
              <a:t>Lost Sales Correction</a:t>
            </a:r>
          </a:p>
          <a:p>
            <a:pPr lvl="1"/>
            <a:r>
              <a:rPr lang="en-US" sz="2000" dirty="0" smtClean="0"/>
              <a:t>Outlier Correction</a:t>
            </a:r>
          </a:p>
          <a:p>
            <a:pPr lvl="1"/>
            <a:r>
              <a:rPr lang="en-US" sz="2000" dirty="0" smtClean="0"/>
              <a:t>Promotion Correction</a:t>
            </a:r>
          </a:p>
          <a:p>
            <a:pPr lvl="1"/>
            <a:endParaRPr lang="en-US" sz="2000" dirty="0"/>
          </a:p>
          <a:p>
            <a:r>
              <a:rPr lang="en-US" sz="2400" dirty="0" smtClean="0"/>
              <a:t>In the absence of any details on promotions or inventory data, we cannot cleanse present time series for these effects. So we will assume there are no promotions and lost sales in given data.</a:t>
            </a:r>
            <a:endParaRPr lang="en-US" sz="1800" dirty="0" smtClean="0"/>
          </a:p>
          <a:p>
            <a:pPr lvl="1"/>
            <a:endParaRPr lang="en-US" sz="2000" dirty="0" smtClean="0"/>
          </a:p>
          <a:p>
            <a:endParaRPr lang="en-US" sz="2400" dirty="0"/>
          </a:p>
        </p:txBody>
      </p:sp>
    </p:spTree>
    <p:extLst>
      <p:ext uri="{BB962C8B-B14F-4D97-AF65-F5344CB8AC3E}">
        <p14:creationId xmlns:p14="http://schemas.microsoft.com/office/powerpoint/2010/main" val="167618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ARIMA Models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The ARIMA(</a:t>
            </a:r>
            <a:r>
              <a:rPr lang="en-US" i="1" dirty="0" err="1"/>
              <a:t>p,d,q</a:t>
            </a:r>
            <a:r>
              <a:rPr lang="en-US" dirty="0"/>
              <a:t>) model requires three parameters and is traditionally configured manually.</a:t>
            </a:r>
          </a:p>
          <a:p>
            <a:pPr fontAlgn="base"/>
            <a:r>
              <a:rPr lang="en-US" dirty="0"/>
              <a:t>Analysis of the time series data assumes that we are working with a stationary time series.</a:t>
            </a:r>
          </a:p>
          <a:p>
            <a:pPr fontAlgn="base"/>
            <a:r>
              <a:rPr lang="en-US" dirty="0"/>
              <a:t>The time series is almost certainly non-stationary. We can make it stationary this by first differencing the series and using a statistical test to confirm that the result is stationary.</a:t>
            </a:r>
          </a:p>
          <a:p>
            <a:pPr fontAlgn="base"/>
            <a:r>
              <a:rPr lang="en-US" dirty="0"/>
              <a:t>The seasonality in the series is seemingly year-to-year. Seasonal data can be differenced by subtracting the observation from the same time in the previous cycle, in this case the same month in the previous year. </a:t>
            </a:r>
            <a:endParaRPr lang="en-US" dirty="0" smtClean="0"/>
          </a:p>
          <a:p>
            <a:pPr fontAlgn="base"/>
            <a:r>
              <a:rPr lang="en-US" dirty="0" smtClean="0"/>
              <a:t>Created </a:t>
            </a:r>
            <a:r>
              <a:rPr lang="en-US" dirty="0"/>
              <a:t>a </a:t>
            </a:r>
            <a:r>
              <a:rPr lang="en-US" dirty="0" err="1"/>
              <a:t>deseasonalized</a:t>
            </a:r>
            <a:r>
              <a:rPr lang="en-US" dirty="0"/>
              <a:t> version of the series and </a:t>
            </a:r>
            <a:r>
              <a:rPr lang="en-US" dirty="0" smtClean="0"/>
              <a:t>saved </a:t>
            </a:r>
            <a:r>
              <a:rPr lang="en-US" dirty="0"/>
              <a:t>it </a:t>
            </a:r>
            <a:r>
              <a:rPr lang="en-US" dirty="0" smtClean="0"/>
              <a:t>as </a:t>
            </a:r>
            <a:r>
              <a:rPr lang="en-US" dirty="0"/>
              <a:t>file </a:t>
            </a:r>
            <a:r>
              <a:rPr lang="en-US" i="1" dirty="0"/>
              <a:t>stationary.csv</a:t>
            </a:r>
            <a:endParaRPr lang="en-US" dirty="0"/>
          </a:p>
          <a:p>
            <a:endParaRPr lang="en-US" dirty="0"/>
          </a:p>
        </p:txBody>
      </p:sp>
    </p:spTree>
    <p:extLst>
      <p:ext uri="{BB962C8B-B14F-4D97-AF65-F5344CB8AC3E}">
        <p14:creationId xmlns:p14="http://schemas.microsoft.com/office/powerpoint/2010/main" val="2391160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Differenced Series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5715000" cy="366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5181600"/>
            <a:ext cx="7162800" cy="1477328"/>
          </a:xfrm>
          <a:prstGeom prst="rect">
            <a:avLst/>
          </a:prstGeom>
          <a:noFill/>
        </p:spPr>
        <p:txBody>
          <a:bodyPr wrap="square" rtlCol="0">
            <a:spAutoFit/>
          </a:bodyPr>
          <a:lstStyle/>
          <a:p>
            <a:pPr marL="285750" indent="-285750">
              <a:buFont typeface="Arial" pitchFamily="34" charset="0"/>
              <a:buChar char="•"/>
            </a:pPr>
            <a:r>
              <a:rPr lang="en-US" dirty="0" smtClean="0"/>
              <a:t>Above differenced series is obtained by subtracting the observation from the same time in the previous cycle, in this case the same month in the previous year.</a:t>
            </a:r>
          </a:p>
          <a:p>
            <a:pPr marL="285750" indent="-285750">
              <a:buFont typeface="Arial" pitchFamily="34" charset="0"/>
              <a:buChar char="•"/>
            </a:pPr>
            <a:r>
              <a:rPr lang="en-US" dirty="0" smtClean="0"/>
              <a:t>Series looks stationary with no obvious trend or seasonal pattern, we will confirm using statistical test</a:t>
            </a:r>
            <a:endParaRPr lang="en-US" dirty="0"/>
          </a:p>
        </p:txBody>
      </p:sp>
    </p:spTree>
    <p:extLst>
      <p:ext uri="{BB962C8B-B14F-4D97-AF65-F5344CB8AC3E}">
        <p14:creationId xmlns:p14="http://schemas.microsoft.com/office/powerpoint/2010/main" val="2978955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 </a:t>
            </a:r>
            <a:r>
              <a:rPr lang="en-US" dirty="0" err="1" smtClean="0"/>
              <a:t>Stationarity</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r>
              <a:rPr lang="en-US" sz="2400" dirty="0" smtClean="0"/>
              <a:t>We will use augmented Dickey-Fuller to test the hypothesis that the series is stationary</a:t>
            </a:r>
          </a:p>
          <a:p>
            <a:r>
              <a:rPr lang="en-US" sz="2400" dirty="0" smtClean="0"/>
              <a:t>Following are test statistics on stationary data series</a:t>
            </a:r>
          </a:p>
          <a:p>
            <a:pPr lvl="1"/>
            <a:r>
              <a:rPr lang="en-US" sz="2000" dirty="0" smtClean="0"/>
              <a:t>ADF Statistic: -7.134898</a:t>
            </a:r>
          </a:p>
          <a:p>
            <a:pPr lvl="1"/>
            <a:r>
              <a:rPr lang="en-US" sz="2000" dirty="0" smtClean="0"/>
              <a:t>p-value: 0.000000</a:t>
            </a:r>
          </a:p>
          <a:p>
            <a:pPr lvl="1"/>
            <a:r>
              <a:rPr lang="en-US" sz="2000" dirty="0" smtClean="0"/>
              <a:t>Critical Values:</a:t>
            </a:r>
          </a:p>
          <a:p>
            <a:pPr lvl="2"/>
            <a:r>
              <a:rPr lang="en-US" sz="1600" dirty="0" smtClean="0"/>
              <a:t>1%: -3.515</a:t>
            </a:r>
          </a:p>
          <a:p>
            <a:pPr lvl="2"/>
            <a:r>
              <a:rPr lang="en-US" sz="1600" dirty="0" smtClean="0"/>
              <a:t>10%: -2.586</a:t>
            </a:r>
          </a:p>
          <a:p>
            <a:pPr lvl="2"/>
            <a:r>
              <a:rPr lang="en-US" sz="1600" dirty="0" smtClean="0"/>
              <a:t> 5%: -2.898</a:t>
            </a:r>
          </a:p>
          <a:p>
            <a:pPr lvl="2"/>
            <a:endParaRPr lang="en-US" sz="1600" dirty="0" smtClean="0"/>
          </a:p>
          <a:p>
            <a:pPr lvl="1"/>
            <a:r>
              <a:rPr lang="en-US" sz="2000" dirty="0" smtClean="0"/>
              <a:t>ADF test statistic (-7.134898) is less than our critical value (-3.515) for 1% significance level. Hence we reject the null hypothesis at 1% significance level and conclude that series is stationary without any time dependence.</a:t>
            </a:r>
          </a:p>
          <a:p>
            <a:pPr lvl="2"/>
            <a:endParaRPr lang="en-US" sz="1600" dirty="0" smtClean="0"/>
          </a:p>
        </p:txBody>
      </p:sp>
    </p:spTree>
    <p:extLst>
      <p:ext uri="{BB962C8B-B14F-4D97-AF65-F5344CB8AC3E}">
        <p14:creationId xmlns:p14="http://schemas.microsoft.com/office/powerpoint/2010/main" val="603870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ARIMA parameters</a:t>
            </a:r>
            <a:endParaRPr lang="en-US" dirty="0"/>
          </a:p>
        </p:txBody>
      </p:sp>
      <p:sp>
        <p:nvSpPr>
          <p:cNvPr id="3" name="Content Placeholder 2"/>
          <p:cNvSpPr>
            <a:spLocks noGrp="1"/>
          </p:cNvSpPr>
          <p:nvPr>
            <p:ph idx="1"/>
          </p:nvPr>
        </p:nvSpPr>
        <p:spPr/>
        <p:txBody>
          <a:bodyPr>
            <a:normAutofit/>
          </a:bodyPr>
          <a:lstStyle/>
          <a:p>
            <a:r>
              <a:rPr lang="en-US" sz="2000" dirty="0" smtClean="0"/>
              <a:t>Since we have converted the time series to stationary manually, we need not difference series again in the model. So d =0</a:t>
            </a:r>
          </a:p>
          <a:p>
            <a:r>
              <a:rPr lang="en-US" sz="2000" dirty="0" smtClean="0"/>
              <a:t>Lets review ACF and PACF plots for choosing values of p and q</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36" y="2819400"/>
            <a:ext cx="476408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1200" y="2971800"/>
            <a:ext cx="3200400" cy="2308324"/>
          </a:xfrm>
          <a:prstGeom prst="rect">
            <a:avLst/>
          </a:prstGeom>
          <a:noFill/>
        </p:spPr>
        <p:txBody>
          <a:bodyPr wrap="square" rtlCol="0">
            <a:spAutoFit/>
          </a:bodyPr>
          <a:lstStyle/>
          <a:p>
            <a:pPr fontAlgn="base"/>
            <a:r>
              <a:rPr lang="en-US" dirty="0" smtClean="0"/>
              <a:t>ACF </a:t>
            </a:r>
            <a:r>
              <a:rPr lang="en-US" dirty="0"/>
              <a:t>shows a significant lag for 1 month.</a:t>
            </a:r>
          </a:p>
          <a:p>
            <a:pPr fontAlgn="base"/>
            <a:r>
              <a:rPr lang="en-US" dirty="0"/>
              <a:t>The PACF shows a significant lag for 1 </a:t>
            </a:r>
            <a:r>
              <a:rPr lang="en-US" dirty="0" smtClean="0"/>
              <a:t>month</a:t>
            </a:r>
            <a:endParaRPr lang="en-US" dirty="0"/>
          </a:p>
          <a:p>
            <a:pPr fontAlgn="base"/>
            <a:r>
              <a:rPr lang="en-US" dirty="0" smtClean="0"/>
              <a:t>Possible choice of  parameters is p=1 , q=1 and d=0</a:t>
            </a:r>
          </a:p>
          <a:p>
            <a:pPr fontAlgn="base"/>
            <a:endParaRPr lang="en-US" dirty="0"/>
          </a:p>
          <a:p>
            <a:pPr fontAlgn="base"/>
            <a:r>
              <a:rPr lang="en-US" smtClean="0"/>
              <a:t>ARIMA Model : ARIMA(1,0,1)</a:t>
            </a:r>
            <a:endParaRPr lang="en-US" dirty="0"/>
          </a:p>
        </p:txBody>
      </p:sp>
    </p:spTree>
    <p:extLst>
      <p:ext uri="{BB962C8B-B14F-4D97-AF65-F5344CB8AC3E}">
        <p14:creationId xmlns:p14="http://schemas.microsoft.com/office/powerpoint/2010/main" val="4245480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 fitting</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Training the ARIMA model as per Test Harness strategy:</a:t>
            </a:r>
          </a:p>
          <a:p>
            <a:r>
              <a:rPr lang="en-US" sz="2400" dirty="0" smtClean="0"/>
              <a:t>Trained ARIMA(1,0,1) model on the Train data (50% of data)</a:t>
            </a:r>
          </a:p>
          <a:p>
            <a:r>
              <a:rPr lang="en-US" sz="2400" dirty="0" smtClean="0"/>
              <a:t>Model is tested against the Test data (remaining 50% data)</a:t>
            </a:r>
          </a:p>
          <a:p>
            <a:pPr fontAlgn="base"/>
            <a:r>
              <a:rPr lang="en-US" sz="2400" dirty="0" smtClean="0"/>
              <a:t>Underlying ARIMA library gives error that series is not stationary when ARIMA(1,0,1) model is used. So the model can be extended to ARIMA(1,1,1)</a:t>
            </a:r>
          </a:p>
          <a:p>
            <a:pPr fontAlgn="base"/>
            <a:r>
              <a:rPr lang="en-US" sz="2400" dirty="0" smtClean="0"/>
              <a:t>We will also disable the automatic addition of a trend constant from the model by setting the ‘</a:t>
            </a:r>
            <a:r>
              <a:rPr lang="en-US" sz="2400" i="1" dirty="0" smtClean="0"/>
              <a:t>trend</a:t>
            </a:r>
            <a:r>
              <a:rPr lang="en-US" sz="2400" dirty="0" smtClean="0"/>
              <a:t>‘ argument to ‘</a:t>
            </a:r>
            <a:r>
              <a:rPr lang="en-US" sz="2400" i="1" dirty="0" err="1" smtClean="0"/>
              <a:t>nc</a:t>
            </a:r>
            <a:r>
              <a:rPr lang="en-US" sz="2400" dirty="0" smtClean="0"/>
              <a:t>‘ for no constant in the call to </a:t>
            </a:r>
            <a:r>
              <a:rPr lang="en-US" sz="2400" dirty="0" smtClean="0">
                <a:hlinkClick r:id="rId2"/>
              </a:rPr>
              <a:t>fit()</a:t>
            </a:r>
            <a:endParaRPr lang="en-US" sz="2400" dirty="0" smtClean="0"/>
          </a:p>
          <a:p>
            <a:r>
              <a:rPr lang="en-US" sz="2400" dirty="0" smtClean="0"/>
              <a:t>RMSE with ARIMA(1,1,1) model on Test dataset = 956</a:t>
            </a:r>
            <a:endParaRPr lang="en-US" sz="2400" dirty="0"/>
          </a:p>
          <a:p>
            <a:endParaRPr lang="en-US" sz="2400" dirty="0"/>
          </a:p>
        </p:txBody>
      </p:sp>
    </p:spTree>
    <p:extLst>
      <p:ext uri="{BB962C8B-B14F-4D97-AF65-F5344CB8AC3E}">
        <p14:creationId xmlns:p14="http://schemas.microsoft.com/office/powerpoint/2010/main" val="331518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Description</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smtClean="0"/>
              <a:t>The problem is to predict the number of monthly sales of champagne for the Perrin </a:t>
            </a:r>
            <a:r>
              <a:rPr lang="en-US" sz="2000" dirty="0" err="1" smtClean="0"/>
              <a:t>Freres</a:t>
            </a:r>
            <a:r>
              <a:rPr lang="en-US" sz="2000" dirty="0" smtClean="0"/>
              <a:t> label (named for a region in France)</a:t>
            </a:r>
          </a:p>
          <a:p>
            <a:r>
              <a:rPr lang="en-US" sz="2000" dirty="0" smtClean="0"/>
              <a:t>The dataset provides the number of monthly sales of champagne from January 1964 to September 1972, or just under 10 years of data.</a:t>
            </a:r>
          </a:p>
          <a:p>
            <a:r>
              <a:rPr lang="en-US" sz="2000" dirty="0" smtClean="0"/>
              <a:t>The values are a count of millions of sales and there are 105 observations.</a:t>
            </a:r>
            <a:endParaRPr lang="en-US" sz="2000" dirty="0"/>
          </a:p>
          <a:p>
            <a:r>
              <a:rPr lang="en-US" sz="2000" dirty="0" smtClean="0"/>
              <a:t>Dataset link:</a:t>
            </a:r>
          </a:p>
          <a:p>
            <a:pPr lvl="1"/>
            <a:r>
              <a:rPr lang="en-US" sz="1800" dirty="0" smtClean="0"/>
              <a:t>https://datamarket.com/data/set/22r5/perrin-freres-monthly-champagne-sales-millions-64-72#!ds=22r5&amp;display=line</a:t>
            </a:r>
          </a:p>
          <a:p>
            <a:endParaRPr lang="en-US" sz="2000" dirty="0" smtClean="0"/>
          </a:p>
        </p:txBody>
      </p:sp>
    </p:spTree>
    <p:extLst>
      <p:ext uri="{BB962C8B-B14F-4D97-AF65-F5344CB8AC3E}">
        <p14:creationId xmlns:p14="http://schemas.microsoft.com/office/powerpoint/2010/main" val="4129318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Residual Errors</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172201" cy="4297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6019800"/>
            <a:ext cx="6858000" cy="646331"/>
          </a:xfrm>
          <a:prstGeom prst="rect">
            <a:avLst/>
          </a:prstGeom>
          <a:noFill/>
        </p:spPr>
        <p:txBody>
          <a:bodyPr wrap="square" rtlCol="0">
            <a:spAutoFit/>
          </a:bodyPr>
          <a:lstStyle/>
          <a:p>
            <a:r>
              <a:rPr lang="en-US" dirty="0" smtClean="0"/>
              <a:t>Residuals are almost centered around zero, we can assume model is not having any bias.</a:t>
            </a:r>
            <a:endParaRPr lang="en-US" dirty="0"/>
          </a:p>
        </p:txBody>
      </p:sp>
    </p:spTree>
    <p:extLst>
      <p:ext uri="{BB962C8B-B14F-4D97-AF65-F5344CB8AC3E}">
        <p14:creationId xmlns:p14="http://schemas.microsoft.com/office/powerpoint/2010/main" val="1206521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lstStyle/>
          <a:p>
            <a:r>
              <a:rPr lang="en-US" dirty="0" smtClean="0"/>
              <a:t>Our Baseline Model  RMSE was 3186</a:t>
            </a:r>
          </a:p>
          <a:p>
            <a:r>
              <a:rPr lang="en-US" dirty="0" smtClean="0"/>
              <a:t>RMSE from ARIMA(1,1,1) model is 956 which is significantly lower than base model.</a:t>
            </a:r>
          </a:p>
          <a:p>
            <a:r>
              <a:rPr lang="en-US" dirty="0" smtClean="0"/>
              <a:t>We can also try different parameters of ARIMA at this stage and compare RMSE for these models.</a:t>
            </a:r>
          </a:p>
          <a:p>
            <a:r>
              <a:rPr lang="en-US" dirty="0" smtClean="0"/>
              <a:t>Finalize this model and save the model for future predictions</a:t>
            </a:r>
          </a:p>
          <a:p>
            <a:endParaRPr lang="en-US" dirty="0"/>
          </a:p>
        </p:txBody>
      </p:sp>
    </p:spTree>
    <p:extLst>
      <p:ext uri="{BB962C8B-B14F-4D97-AF65-F5344CB8AC3E}">
        <p14:creationId xmlns:p14="http://schemas.microsoft.com/office/powerpoint/2010/main" val="3292221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Rolling Forecast and Model Validation</a:t>
            </a:r>
            <a:endParaRPr lang="en-US" dirty="0"/>
          </a:p>
        </p:txBody>
      </p:sp>
      <p:sp>
        <p:nvSpPr>
          <p:cNvPr id="3" name="Content Placeholder 2"/>
          <p:cNvSpPr>
            <a:spLocks noGrp="1"/>
          </p:cNvSpPr>
          <p:nvPr>
            <p:ph idx="1"/>
          </p:nvPr>
        </p:nvSpPr>
        <p:spPr/>
        <p:txBody>
          <a:bodyPr>
            <a:noAutofit/>
          </a:bodyPr>
          <a:lstStyle/>
          <a:p>
            <a:r>
              <a:rPr lang="en-US" sz="2400" dirty="0"/>
              <a:t>R</a:t>
            </a:r>
            <a:r>
              <a:rPr lang="en-US" sz="2400" dirty="0" smtClean="0"/>
              <a:t>etest the model again with the validation dataset that we saved earlier to confirm the validity of our model</a:t>
            </a:r>
          </a:p>
          <a:p>
            <a:r>
              <a:rPr lang="en-US" sz="2400" dirty="0"/>
              <a:t>L</a:t>
            </a:r>
            <a:r>
              <a:rPr lang="en-US" sz="2400" dirty="0" smtClean="0"/>
              <a:t>oad the saved model and compute the rolling forecast for the next 12 months(October 1971 to September 1972)</a:t>
            </a:r>
          </a:p>
          <a:p>
            <a:r>
              <a:rPr lang="en-US" sz="2400" dirty="0" smtClean="0"/>
              <a:t>Compare the observations with the forecast and compute RMSE</a:t>
            </a:r>
          </a:p>
          <a:p>
            <a:r>
              <a:rPr lang="en-US" sz="2400" dirty="0" smtClean="0"/>
              <a:t>Computed RMSE: 340.922 which is aligned with the RMSE we computed in Test data</a:t>
            </a:r>
          </a:p>
          <a:p>
            <a:pPr marL="0" indent="0">
              <a:buNone/>
            </a:pPr>
            <a:r>
              <a:rPr lang="en-US" sz="2400" dirty="0" smtClean="0"/>
              <a:t> </a:t>
            </a:r>
            <a:endParaRPr lang="en-US" sz="2400" dirty="0"/>
          </a:p>
        </p:txBody>
      </p:sp>
    </p:spTree>
    <p:extLst>
      <p:ext uri="{BB962C8B-B14F-4D97-AF65-F5344CB8AC3E}">
        <p14:creationId xmlns:p14="http://schemas.microsoft.com/office/powerpoint/2010/main" val="310485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Forecast and Observations on Validation dataset</a:t>
            </a:r>
            <a:endParaRPr lang="en-US" sz="32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6705600" cy="432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772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Environment</a:t>
            </a:r>
          </a:p>
        </p:txBody>
      </p:sp>
      <p:sp>
        <p:nvSpPr>
          <p:cNvPr id="3" name="Content Placeholder 2"/>
          <p:cNvSpPr>
            <a:spLocks noGrp="1"/>
          </p:cNvSpPr>
          <p:nvPr>
            <p:ph idx="1"/>
          </p:nvPr>
        </p:nvSpPr>
        <p:spPr/>
        <p:txBody>
          <a:bodyPr>
            <a:noAutofit/>
          </a:bodyPr>
          <a:lstStyle/>
          <a:p>
            <a:r>
              <a:rPr lang="en-US" sz="2800" dirty="0" smtClean="0"/>
              <a:t>Python Version</a:t>
            </a:r>
          </a:p>
          <a:p>
            <a:pPr lvl="1"/>
            <a:r>
              <a:rPr lang="en-US" sz="2400" dirty="0" smtClean="0"/>
              <a:t>Python 3.5.2</a:t>
            </a:r>
          </a:p>
          <a:p>
            <a:endParaRPr lang="en-US" sz="2800" dirty="0"/>
          </a:p>
          <a:p>
            <a:r>
              <a:rPr lang="en-US" sz="2800" dirty="0" smtClean="0"/>
              <a:t>Libraries used</a:t>
            </a:r>
          </a:p>
          <a:p>
            <a:pPr lvl="1"/>
            <a:r>
              <a:rPr lang="en-US" sz="2400" dirty="0" err="1" smtClean="0"/>
              <a:t>scipy</a:t>
            </a:r>
            <a:r>
              <a:rPr lang="en-US" sz="2400" dirty="0" smtClean="0"/>
              <a:t>: 0.19.1</a:t>
            </a:r>
          </a:p>
          <a:p>
            <a:pPr lvl="1"/>
            <a:r>
              <a:rPr lang="en-US" sz="2400" dirty="0" err="1" smtClean="0"/>
              <a:t>numpy</a:t>
            </a:r>
            <a:r>
              <a:rPr lang="en-US" sz="2400" dirty="0" smtClean="0"/>
              <a:t>: 1.13.1</a:t>
            </a:r>
          </a:p>
          <a:p>
            <a:pPr lvl="1"/>
            <a:r>
              <a:rPr lang="en-US" sz="2400" dirty="0" err="1" smtClean="0"/>
              <a:t>matplotlib</a:t>
            </a:r>
            <a:r>
              <a:rPr lang="en-US" sz="2400" dirty="0" smtClean="0"/>
              <a:t>: 2.0.2</a:t>
            </a:r>
          </a:p>
          <a:p>
            <a:pPr lvl="1"/>
            <a:r>
              <a:rPr lang="en-US" sz="2400" dirty="0" smtClean="0"/>
              <a:t>pandas: 0.20.1</a:t>
            </a:r>
          </a:p>
          <a:p>
            <a:pPr lvl="1"/>
            <a:r>
              <a:rPr lang="en-US" sz="2400" dirty="0" err="1" smtClean="0"/>
              <a:t>sklearn</a:t>
            </a:r>
            <a:r>
              <a:rPr lang="en-US" sz="2400" dirty="0" smtClean="0"/>
              <a:t>: 0.18.2</a:t>
            </a:r>
          </a:p>
          <a:p>
            <a:pPr lvl="1"/>
            <a:r>
              <a:rPr lang="en-US" sz="2400" dirty="0" err="1" smtClean="0"/>
              <a:t>statsmodels</a:t>
            </a:r>
            <a:r>
              <a:rPr lang="en-US" sz="2400" dirty="0" smtClean="0"/>
              <a:t>: 0.8.0</a:t>
            </a:r>
            <a:endParaRPr lang="en-US" sz="2400" dirty="0"/>
          </a:p>
        </p:txBody>
      </p:sp>
    </p:spTree>
    <p:extLst>
      <p:ext uri="{BB962C8B-B14F-4D97-AF65-F5344CB8AC3E}">
        <p14:creationId xmlns:p14="http://schemas.microsoft.com/office/powerpoint/2010/main" val="1673571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Test Harness</a:t>
            </a:r>
            <a:br>
              <a:rPr lang="en-US" b="1" dirty="0"/>
            </a:br>
            <a:endParaRPr lang="en-US" dirty="0"/>
          </a:p>
        </p:txBody>
      </p:sp>
      <p:sp>
        <p:nvSpPr>
          <p:cNvPr id="3" name="Content Placeholder 2"/>
          <p:cNvSpPr>
            <a:spLocks noGrp="1"/>
          </p:cNvSpPr>
          <p:nvPr>
            <p:ph idx="1"/>
          </p:nvPr>
        </p:nvSpPr>
        <p:spPr>
          <a:xfrm>
            <a:off x="533400" y="1600200"/>
            <a:ext cx="8229600" cy="4525963"/>
          </a:xfrm>
        </p:spPr>
        <p:txBody>
          <a:bodyPr>
            <a:normAutofit/>
          </a:bodyPr>
          <a:lstStyle/>
          <a:p>
            <a:pPr marL="0" indent="0" fontAlgn="base">
              <a:buNone/>
            </a:pPr>
            <a:r>
              <a:rPr lang="en-US" sz="2800" dirty="0" smtClean="0"/>
              <a:t>Test </a:t>
            </a:r>
            <a:r>
              <a:rPr lang="en-US" sz="2800" dirty="0"/>
              <a:t>harness to investigate the data and evaluate candidate </a:t>
            </a:r>
            <a:r>
              <a:rPr lang="en-US" sz="2800" dirty="0" smtClean="0"/>
              <a:t>models involves </a:t>
            </a:r>
            <a:r>
              <a:rPr lang="en-US" sz="2800" dirty="0"/>
              <a:t>two steps:</a:t>
            </a:r>
          </a:p>
          <a:p>
            <a:pPr fontAlgn="base"/>
            <a:r>
              <a:rPr lang="en-US" sz="2800" dirty="0"/>
              <a:t>Defining a </a:t>
            </a:r>
            <a:r>
              <a:rPr lang="en-US" sz="2800" dirty="0" smtClean="0"/>
              <a:t>Model and Validation Dataset</a:t>
            </a:r>
          </a:p>
          <a:p>
            <a:pPr lvl="1" fontAlgn="base"/>
            <a:r>
              <a:rPr lang="en-US" sz="2400" dirty="0" smtClean="0"/>
              <a:t>last one of year of history  will be used for model validation and rest of the data for model development</a:t>
            </a:r>
            <a:endParaRPr lang="en-US" sz="2400" dirty="0"/>
          </a:p>
          <a:p>
            <a:pPr fontAlgn="base"/>
            <a:r>
              <a:rPr lang="en-US" sz="2800" dirty="0"/>
              <a:t>Developing a Method for Model Evaluation.</a:t>
            </a:r>
          </a:p>
          <a:p>
            <a:pPr lvl="1" fontAlgn="base"/>
            <a:r>
              <a:rPr lang="en-US" sz="2400" dirty="0"/>
              <a:t>Performance Measure.</a:t>
            </a:r>
          </a:p>
          <a:p>
            <a:pPr lvl="1" fontAlgn="base"/>
            <a:r>
              <a:rPr lang="en-US" sz="2400" dirty="0"/>
              <a:t>Test Strategy.</a:t>
            </a:r>
          </a:p>
          <a:p>
            <a:pPr marL="0" indent="0" fontAlgn="base">
              <a:buNone/>
            </a:pPr>
            <a:endParaRPr lang="en-US" sz="2800" dirty="0"/>
          </a:p>
          <a:p>
            <a:pPr marL="457200" lvl="1" indent="0" fontAlgn="base">
              <a:buNone/>
            </a:pPr>
            <a:endParaRPr lang="en-US" sz="2400" dirty="0" smtClean="0"/>
          </a:p>
          <a:p>
            <a:endParaRPr lang="en-US" sz="2800" dirty="0"/>
          </a:p>
        </p:txBody>
      </p:sp>
    </p:spTree>
    <p:extLst>
      <p:ext uri="{BB962C8B-B14F-4D97-AF65-F5344CB8AC3E}">
        <p14:creationId xmlns:p14="http://schemas.microsoft.com/office/powerpoint/2010/main" val="2613417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vert="horz" lIns="91440" tIns="45720" rIns="91440" bIns="45720" rtlCol="0" anchor="ctr">
            <a:noAutofit/>
          </a:bodyPr>
          <a:lstStyle/>
          <a:p>
            <a:r>
              <a:rPr lang="en-US" sz="3600" dirty="0" smtClean="0"/>
              <a:t>Defining a Model and Validation Dataset</a:t>
            </a:r>
            <a:br>
              <a:rPr lang="en-US" sz="3600" dirty="0" smtClean="0"/>
            </a:br>
            <a:endParaRPr lang="en-US" sz="3600" b="1" dirty="0"/>
          </a:p>
        </p:txBody>
      </p:sp>
      <p:sp>
        <p:nvSpPr>
          <p:cNvPr id="3" name="Content Placeholder 2"/>
          <p:cNvSpPr>
            <a:spLocks noGrp="1"/>
          </p:cNvSpPr>
          <p:nvPr>
            <p:ph idx="1"/>
          </p:nvPr>
        </p:nvSpPr>
        <p:spPr/>
        <p:txBody>
          <a:bodyPr>
            <a:normAutofit/>
          </a:bodyPr>
          <a:lstStyle/>
          <a:p>
            <a:pPr fontAlgn="base"/>
            <a:r>
              <a:rPr lang="en-US" sz="2800" dirty="0" smtClean="0"/>
              <a:t>Model Dataset</a:t>
            </a:r>
          </a:p>
          <a:p>
            <a:pPr lvl="1" fontAlgn="base"/>
            <a:r>
              <a:rPr lang="en-US" sz="2400" dirty="0" smtClean="0"/>
              <a:t>Model dataset will be used to develop and test model.</a:t>
            </a:r>
          </a:p>
          <a:p>
            <a:pPr marL="342900" lvl="1" indent="-342900" fontAlgn="base">
              <a:buFont typeface="Arial" pitchFamily="34" charset="0"/>
              <a:buChar char="•"/>
            </a:pPr>
            <a:r>
              <a:rPr lang="en-US" dirty="0" smtClean="0"/>
              <a:t>Validation dataset</a:t>
            </a:r>
          </a:p>
          <a:p>
            <a:pPr lvl="1" fontAlgn="base"/>
            <a:r>
              <a:rPr lang="en-US" sz="2400" dirty="0" smtClean="0"/>
              <a:t>Validation dataset will be used to finally validate the model after development</a:t>
            </a:r>
          </a:p>
          <a:p>
            <a:pPr fontAlgn="base"/>
            <a:r>
              <a:rPr lang="en-US" sz="2800" dirty="0" smtClean="0"/>
              <a:t>The specific contents of these files are:</a:t>
            </a:r>
          </a:p>
          <a:p>
            <a:pPr lvl="1" fontAlgn="base"/>
            <a:r>
              <a:rPr lang="en-US" sz="2400" i="1" dirty="0" smtClean="0"/>
              <a:t>dataset.csv</a:t>
            </a:r>
            <a:r>
              <a:rPr lang="en-US" sz="2400" dirty="0" smtClean="0"/>
              <a:t>: Observations from January 1964 to September 1971 (93 observations)</a:t>
            </a:r>
          </a:p>
          <a:p>
            <a:pPr lvl="1" fontAlgn="base"/>
            <a:r>
              <a:rPr lang="en-US" sz="2400" i="1" dirty="0" smtClean="0"/>
              <a:t>validation.csv</a:t>
            </a:r>
            <a:r>
              <a:rPr lang="en-US" sz="2400" dirty="0" smtClean="0"/>
              <a:t>: Observations from October 1971 to September 1972 (12 observations)</a:t>
            </a:r>
          </a:p>
          <a:p>
            <a:endParaRPr lang="en-US" sz="2800" dirty="0"/>
          </a:p>
        </p:txBody>
      </p:sp>
    </p:spTree>
    <p:extLst>
      <p:ext uri="{BB962C8B-B14F-4D97-AF65-F5344CB8AC3E}">
        <p14:creationId xmlns:p14="http://schemas.microsoft.com/office/powerpoint/2010/main" val="4003311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Model Evaluation</a:t>
            </a:r>
            <a:br>
              <a:rPr lang="en-US" b="1" dirty="0"/>
            </a:br>
            <a:endParaRPr lang="en-US" dirty="0"/>
          </a:p>
        </p:txBody>
      </p:sp>
      <p:sp>
        <p:nvSpPr>
          <p:cNvPr id="3" name="Content Placeholder 2"/>
          <p:cNvSpPr>
            <a:spLocks noGrp="1"/>
          </p:cNvSpPr>
          <p:nvPr>
            <p:ph idx="1"/>
          </p:nvPr>
        </p:nvSpPr>
        <p:spPr>
          <a:xfrm>
            <a:off x="457200" y="990600"/>
            <a:ext cx="8229600" cy="5410200"/>
          </a:xfrm>
        </p:spPr>
        <p:txBody>
          <a:bodyPr>
            <a:noAutofit/>
          </a:bodyPr>
          <a:lstStyle/>
          <a:p>
            <a:r>
              <a:rPr lang="en-US" sz="1800" b="1" dirty="0"/>
              <a:t>Performance </a:t>
            </a:r>
            <a:r>
              <a:rPr lang="en-US" sz="1800" b="1" dirty="0" smtClean="0"/>
              <a:t>Measure</a:t>
            </a:r>
          </a:p>
          <a:p>
            <a:r>
              <a:rPr lang="en-US" sz="1800" dirty="0" smtClean="0"/>
              <a:t>Forecasting model can be evaluated based on MAD, MAPE, RMSE </a:t>
            </a:r>
            <a:r>
              <a:rPr lang="en-US" sz="1800" dirty="0" err="1" smtClean="0"/>
              <a:t>etc</a:t>
            </a:r>
            <a:endParaRPr lang="en-US" sz="1800" dirty="0"/>
          </a:p>
          <a:p>
            <a:r>
              <a:rPr lang="en-US" sz="1800" dirty="0" smtClean="0"/>
              <a:t>Root </a:t>
            </a:r>
            <a:r>
              <a:rPr lang="en-US" sz="1800" dirty="0"/>
              <a:t>mean squared error (RMSE</a:t>
            </a:r>
            <a:r>
              <a:rPr lang="en-US" sz="1800" dirty="0" smtClean="0"/>
              <a:t>)- will be used for evaluating models in present case study</a:t>
            </a:r>
          </a:p>
          <a:p>
            <a:endParaRPr lang="en-US" sz="1800" dirty="0" smtClean="0"/>
          </a:p>
          <a:p>
            <a:r>
              <a:rPr lang="en-US" sz="1800" b="1" dirty="0" smtClean="0"/>
              <a:t>Test Strategy</a:t>
            </a:r>
          </a:p>
          <a:p>
            <a:pPr fontAlgn="base"/>
            <a:r>
              <a:rPr lang="en-US" sz="1800" dirty="0" smtClean="0"/>
              <a:t>The </a:t>
            </a:r>
            <a:r>
              <a:rPr lang="en-US" sz="1800" dirty="0"/>
              <a:t>first 50% of the dataset will be held back to train the model.</a:t>
            </a:r>
          </a:p>
          <a:p>
            <a:pPr fontAlgn="base"/>
            <a:r>
              <a:rPr lang="en-US" sz="1800" dirty="0"/>
              <a:t>The remaining 50% of the dataset will be iterated and test the model.</a:t>
            </a:r>
          </a:p>
          <a:p>
            <a:pPr fontAlgn="base"/>
            <a:r>
              <a:rPr lang="en-US" sz="1800" dirty="0"/>
              <a:t>For each step in the test dataset:</a:t>
            </a:r>
          </a:p>
          <a:p>
            <a:pPr lvl="1" fontAlgn="base"/>
            <a:r>
              <a:rPr lang="en-US" sz="1800" dirty="0"/>
              <a:t>A model will be trained.</a:t>
            </a:r>
          </a:p>
          <a:p>
            <a:pPr lvl="1" fontAlgn="base"/>
            <a:r>
              <a:rPr lang="en-US" sz="1800" dirty="0"/>
              <a:t>A one-step prediction made and the prediction stored for later evaluation.</a:t>
            </a:r>
          </a:p>
          <a:p>
            <a:pPr lvl="1" fontAlgn="base"/>
            <a:r>
              <a:rPr lang="en-US" sz="1800" dirty="0"/>
              <a:t>The actual observation from the test dataset will be added to the training dataset for the next iteration.</a:t>
            </a:r>
          </a:p>
          <a:p>
            <a:pPr fontAlgn="base"/>
            <a:r>
              <a:rPr lang="en-US" sz="1800" dirty="0"/>
              <a:t>The predictions made during the iteration of the test dataset will be evaluated and an RMSE score reported.</a:t>
            </a:r>
          </a:p>
          <a:p>
            <a:endParaRPr lang="en-US" sz="1800" dirty="0"/>
          </a:p>
          <a:p>
            <a:endParaRPr lang="en-US" sz="1800" dirty="0"/>
          </a:p>
        </p:txBody>
      </p:sp>
    </p:spTree>
    <p:extLst>
      <p:ext uri="{BB962C8B-B14F-4D97-AF65-F5344CB8AC3E}">
        <p14:creationId xmlns:p14="http://schemas.microsoft.com/office/powerpoint/2010/main" val="3056713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Model</a:t>
            </a:r>
            <a:endParaRPr lang="en-US" dirty="0"/>
          </a:p>
        </p:txBody>
      </p:sp>
      <p:sp>
        <p:nvSpPr>
          <p:cNvPr id="3" name="Content Placeholder 2"/>
          <p:cNvSpPr>
            <a:spLocks noGrp="1"/>
          </p:cNvSpPr>
          <p:nvPr>
            <p:ph idx="1"/>
          </p:nvPr>
        </p:nvSpPr>
        <p:spPr/>
        <p:txBody>
          <a:bodyPr>
            <a:normAutofit lnSpcReduction="10000"/>
          </a:bodyPr>
          <a:lstStyle/>
          <a:p>
            <a:r>
              <a:rPr lang="en-US" dirty="0" smtClean="0"/>
              <a:t>In our baseline model we will assume that our forecast will be equal to our last period sales.</a:t>
            </a:r>
          </a:p>
          <a:p>
            <a:r>
              <a:rPr lang="en-US" dirty="0" smtClean="0"/>
              <a:t>We use observation </a:t>
            </a:r>
            <a:r>
              <a:rPr lang="en-US" dirty="0"/>
              <a:t>from the previous time </a:t>
            </a:r>
            <a:r>
              <a:rPr lang="en-US" dirty="0" smtClean="0"/>
              <a:t>period </a:t>
            </a:r>
            <a:r>
              <a:rPr lang="en-US" dirty="0"/>
              <a:t>as the prediction </a:t>
            </a:r>
            <a:r>
              <a:rPr lang="en-US" dirty="0" smtClean="0"/>
              <a:t>for the next time period</a:t>
            </a:r>
          </a:p>
          <a:p>
            <a:r>
              <a:rPr lang="en-US" dirty="0" smtClean="0"/>
              <a:t>We will execute the test harness using this baseline model and use baseline RMSE for comparing other models.</a:t>
            </a:r>
          </a:p>
          <a:p>
            <a:r>
              <a:rPr lang="en-US" dirty="0" smtClean="0"/>
              <a:t>RMSE for the baseline model is 3186</a:t>
            </a:r>
            <a:endParaRPr lang="en-US" dirty="0"/>
          </a:p>
        </p:txBody>
      </p:sp>
    </p:spTree>
    <p:extLst>
      <p:ext uri="{BB962C8B-B14F-4D97-AF65-F5344CB8AC3E}">
        <p14:creationId xmlns:p14="http://schemas.microsoft.com/office/powerpoint/2010/main" val="1686566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Analysis</a:t>
            </a:r>
            <a:br>
              <a:rPr lang="en-US" b="1" dirty="0"/>
            </a:br>
            <a:endParaRPr lang="en-US" dirty="0"/>
          </a:p>
        </p:txBody>
      </p:sp>
      <p:sp>
        <p:nvSpPr>
          <p:cNvPr id="3" name="Content Placeholder 2"/>
          <p:cNvSpPr>
            <a:spLocks noGrp="1"/>
          </p:cNvSpPr>
          <p:nvPr>
            <p:ph idx="1"/>
          </p:nvPr>
        </p:nvSpPr>
        <p:spPr/>
        <p:txBody>
          <a:bodyPr/>
          <a:lstStyle/>
          <a:p>
            <a:pPr fontAlgn="base"/>
            <a:r>
              <a:rPr lang="en-US" dirty="0"/>
              <a:t>Summary Statistics.</a:t>
            </a:r>
          </a:p>
          <a:p>
            <a:pPr fontAlgn="base"/>
            <a:r>
              <a:rPr lang="en-US" dirty="0"/>
              <a:t>Line Plot.</a:t>
            </a:r>
          </a:p>
          <a:p>
            <a:pPr fontAlgn="base"/>
            <a:r>
              <a:rPr lang="en-US" dirty="0"/>
              <a:t>Seasonal Line Plots</a:t>
            </a:r>
          </a:p>
          <a:p>
            <a:pPr fontAlgn="base"/>
            <a:r>
              <a:rPr lang="en-US" dirty="0" smtClean="0"/>
              <a:t>Box </a:t>
            </a:r>
            <a:r>
              <a:rPr lang="en-US" dirty="0"/>
              <a:t>and Whisker Plot.</a:t>
            </a:r>
          </a:p>
          <a:p>
            <a:endParaRPr lang="en-US" dirty="0"/>
          </a:p>
        </p:txBody>
      </p:sp>
    </p:spTree>
    <p:extLst>
      <p:ext uri="{BB962C8B-B14F-4D97-AF65-F5344CB8AC3E}">
        <p14:creationId xmlns:p14="http://schemas.microsoft.com/office/powerpoint/2010/main" val="3749272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Statistics</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t>count       93.000000</a:t>
            </a:r>
          </a:p>
          <a:p>
            <a:pPr marL="0" indent="0">
              <a:buNone/>
            </a:pPr>
            <a:r>
              <a:rPr lang="en-US" sz="1800" dirty="0" smtClean="0"/>
              <a:t>mean      4641.118280</a:t>
            </a:r>
          </a:p>
          <a:p>
            <a:pPr marL="0" indent="0">
              <a:buNone/>
            </a:pPr>
            <a:r>
              <a:rPr lang="en-US" sz="1800" dirty="0" err="1" smtClean="0"/>
              <a:t>std</a:t>
            </a:r>
            <a:r>
              <a:rPr lang="en-US" sz="1800" dirty="0" smtClean="0"/>
              <a:t>       2486.403841</a:t>
            </a:r>
          </a:p>
          <a:p>
            <a:pPr marL="0" indent="0">
              <a:buNone/>
            </a:pPr>
            <a:r>
              <a:rPr lang="en-US" sz="1800" dirty="0" smtClean="0"/>
              <a:t>min       1573.000000</a:t>
            </a:r>
          </a:p>
          <a:p>
            <a:pPr marL="0" indent="0">
              <a:buNone/>
            </a:pPr>
            <a:r>
              <a:rPr lang="en-US" sz="1800" dirty="0" smtClean="0"/>
              <a:t>25%       3036.000000</a:t>
            </a:r>
          </a:p>
          <a:p>
            <a:pPr marL="0" indent="0">
              <a:buNone/>
            </a:pPr>
            <a:r>
              <a:rPr lang="en-US" sz="1800" dirty="0" smtClean="0"/>
              <a:t>50%       4016.000000</a:t>
            </a:r>
          </a:p>
          <a:p>
            <a:pPr marL="0" indent="0">
              <a:buNone/>
            </a:pPr>
            <a:r>
              <a:rPr lang="en-US" sz="1800" dirty="0" smtClean="0"/>
              <a:t>75%       5048.000000</a:t>
            </a:r>
          </a:p>
          <a:p>
            <a:pPr marL="0" indent="0">
              <a:buNone/>
            </a:pPr>
            <a:r>
              <a:rPr lang="en-US" sz="1800" dirty="0" smtClean="0"/>
              <a:t>max      13916.000000</a:t>
            </a:r>
          </a:p>
          <a:p>
            <a:pPr marL="0" indent="0">
              <a:buNone/>
            </a:pPr>
            <a:endParaRPr lang="en-US" sz="1200" dirty="0"/>
          </a:p>
          <a:p>
            <a:pPr fontAlgn="base"/>
            <a:r>
              <a:rPr lang="en-US" sz="1800" dirty="0"/>
              <a:t>The number of observations (count) matches our expectation, meaning we are handling the data correctly.</a:t>
            </a:r>
          </a:p>
          <a:p>
            <a:pPr fontAlgn="base"/>
            <a:r>
              <a:rPr lang="en-US" sz="1800" dirty="0"/>
              <a:t>The mean is about 4,641, which we might consider our level in this series.</a:t>
            </a:r>
          </a:p>
          <a:p>
            <a:pPr fontAlgn="base"/>
            <a:r>
              <a:rPr lang="en-US" sz="1800" dirty="0"/>
              <a:t>The standard deviation </a:t>
            </a:r>
            <a:r>
              <a:rPr lang="en-US" sz="1800" dirty="0" smtClean="0"/>
              <a:t> </a:t>
            </a:r>
            <a:r>
              <a:rPr lang="en-US" sz="1800" dirty="0"/>
              <a:t>relatively large at 2,486 </a:t>
            </a:r>
            <a:r>
              <a:rPr lang="en-US" sz="1800" dirty="0" smtClean="0"/>
              <a:t>sales suggest </a:t>
            </a:r>
            <a:r>
              <a:rPr lang="en-US" sz="1800" dirty="0"/>
              <a:t>a large spread to </a:t>
            </a:r>
            <a:r>
              <a:rPr lang="en-US" sz="1800" dirty="0" smtClean="0"/>
              <a:t>the data</a:t>
            </a:r>
            <a:endParaRPr lang="en-US" sz="1800" dirty="0"/>
          </a:p>
          <a:p>
            <a:pPr marL="0" indent="0">
              <a:buNone/>
            </a:pPr>
            <a:endParaRPr lang="en-US" sz="1200" dirty="0"/>
          </a:p>
        </p:txBody>
      </p:sp>
    </p:spTree>
    <p:extLst>
      <p:ext uri="{BB962C8B-B14F-4D97-AF65-F5344CB8AC3E}">
        <p14:creationId xmlns:p14="http://schemas.microsoft.com/office/powerpoint/2010/main" val="663852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1845</TotalTime>
  <Words>1299</Words>
  <Application>Microsoft Office PowerPoint</Application>
  <PresentationFormat>On-screen Show (4:3)</PresentationFormat>
  <Paragraphs>149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Skillenza  Data Science Challenge</vt:lpstr>
      <vt:lpstr>Problem Description </vt:lpstr>
      <vt:lpstr>Environment</vt:lpstr>
      <vt:lpstr> Test Harness </vt:lpstr>
      <vt:lpstr>Defining a Model and Validation Dataset </vt:lpstr>
      <vt:lpstr>Model Evaluation </vt:lpstr>
      <vt:lpstr>Baseline Model</vt:lpstr>
      <vt:lpstr>Data Analysis </vt:lpstr>
      <vt:lpstr>Summary Statistics</vt:lpstr>
      <vt:lpstr>Line Plot</vt:lpstr>
      <vt:lpstr>Line plot by year</vt:lpstr>
      <vt:lpstr>Box Whisker Plot</vt:lpstr>
      <vt:lpstr>Model Development</vt:lpstr>
      <vt:lpstr>Assumptions </vt:lpstr>
      <vt:lpstr>ARIMA Models </vt:lpstr>
      <vt:lpstr>Plot of Differenced Series</vt:lpstr>
      <vt:lpstr>Test for Stationarity</vt:lpstr>
      <vt:lpstr>Selecting ARIMA parameters</vt:lpstr>
      <vt:lpstr>ARIMA Model fitting</vt:lpstr>
      <vt:lpstr>Reviewing Residual Errors</vt:lpstr>
      <vt:lpstr>Model Evaluation</vt:lpstr>
      <vt:lpstr>Rolling Forecast and Model Validation</vt:lpstr>
      <vt:lpstr>Forecast and Observations on Validation dataset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Skillenza  Data Science Challenge</dc:title>
  <dc:creator>Vaibhav</dc:creator>
  <cp:lastModifiedBy>Vaibhav</cp:lastModifiedBy>
  <cp:revision>39</cp:revision>
  <dcterms:created xsi:type="dcterms:W3CDTF">2017-09-19T08:00:00Z</dcterms:created>
  <dcterms:modified xsi:type="dcterms:W3CDTF">2017-09-20T14:45:37Z</dcterms:modified>
</cp:coreProperties>
</file>