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88" r:id="rId3"/>
    <p:sldId id="289" r:id="rId4"/>
    <p:sldId id="323" r:id="rId5"/>
    <p:sldId id="322" r:id="rId6"/>
    <p:sldId id="324" r:id="rId7"/>
    <p:sldId id="315" r:id="rId8"/>
    <p:sldId id="302" r:id="rId9"/>
    <p:sldId id="304" r:id="rId10"/>
    <p:sldId id="305" r:id="rId11"/>
    <p:sldId id="306" r:id="rId12"/>
    <p:sldId id="311" r:id="rId13"/>
    <p:sldId id="313" r:id="rId14"/>
    <p:sldId id="314" r:id="rId15"/>
    <p:sldId id="316" r:id="rId16"/>
    <p:sldId id="320" r:id="rId17"/>
    <p:sldId id="319" r:id="rId18"/>
    <p:sldId id="317" r:id="rId19"/>
    <p:sldId id="307" r:id="rId20"/>
    <p:sldId id="308" r:id="rId21"/>
    <p:sldId id="321" r:id="rId22"/>
    <p:sldId id="309" r:id="rId23"/>
    <p:sldId id="312" r:id="rId24"/>
    <p:sldId id="310"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90" d="100"/>
          <a:sy n="90" d="100"/>
        </p:scale>
        <p:origin x="-370" y="6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F5E1E1F-6BF7-410C-8A87-0A7171DF7F44}" type="datetimeFigureOut">
              <a:rPr lang="en-US" smtClean="0"/>
              <a:pPr/>
              <a:t>5/28/2021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B032EB3-FECE-492F-B22D-4575ABFCF7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5E1E1F-6BF7-410C-8A87-0A7171DF7F44}" type="datetimeFigureOut">
              <a:rPr lang="en-US" smtClean="0"/>
              <a:pPr/>
              <a:t>5/28/2021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032EB3-FECE-492F-B22D-4575ABFCF7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5E1E1F-6BF7-410C-8A87-0A7171DF7F44}" type="datetimeFigureOut">
              <a:rPr lang="en-US" smtClean="0"/>
              <a:pPr/>
              <a:t>5/28/2021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032EB3-FECE-492F-B22D-4575ABFCF7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5E1E1F-6BF7-410C-8A87-0A7171DF7F44}" type="datetimeFigureOut">
              <a:rPr lang="en-US" smtClean="0"/>
              <a:pPr/>
              <a:t>5/28/2021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032EB3-FECE-492F-B22D-4575ABFCF76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F5E1E1F-6BF7-410C-8A87-0A7171DF7F44}" type="datetimeFigureOut">
              <a:rPr lang="en-US" smtClean="0"/>
              <a:pPr/>
              <a:t>5/28/2021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032EB3-FECE-492F-B22D-4575ABFCF76A}"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F5E1E1F-6BF7-410C-8A87-0A7171DF7F44}" type="datetimeFigureOut">
              <a:rPr lang="en-US" smtClean="0"/>
              <a:pPr/>
              <a:t>5/28/2021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B032EB3-FECE-492F-B22D-4575ABFCF76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F5E1E1F-6BF7-410C-8A87-0A7171DF7F44}" type="datetimeFigureOut">
              <a:rPr lang="en-US" smtClean="0"/>
              <a:pPr/>
              <a:t>5/28/2021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B032EB3-FECE-492F-B22D-4575ABFCF76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F5E1E1F-6BF7-410C-8A87-0A7171DF7F44}" type="datetimeFigureOut">
              <a:rPr lang="en-US" smtClean="0"/>
              <a:pPr/>
              <a:t>5/28/2021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B032EB3-FECE-492F-B22D-4575ABFCF76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F5E1E1F-6BF7-410C-8A87-0A7171DF7F44}" type="datetimeFigureOut">
              <a:rPr lang="en-US" smtClean="0"/>
              <a:pPr/>
              <a:t>5/28/2021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B032EB3-FECE-492F-B22D-4575ABFCF7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4F5E1E1F-6BF7-410C-8A87-0A7171DF7F44}" type="datetimeFigureOut">
              <a:rPr lang="en-US" smtClean="0"/>
              <a:pPr/>
              <a:t>5/28/2021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B032EB3-FECE-492F-B22D-4575ABFCF76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F5E1E1F-6BF7-410C-8A87-0A7171DF7F44}" type="datetimeFigureOut">
              <a:rPr lang="en-US" smtClean="0"/>
              <a:pPr/>
              <a:t>5/28/2021</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B032EB3-FECE-492F-B22D-4575ABFCF76A}"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5"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5"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4F5E1E1F-6BF7-410C-8A87-0A7171DF7F44}" type="datetimeFigureOut">
              <a:rPr lang="en-US" smtClean="0"/>
              <a:pPr/>
              <a:t>5/28/2021</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7B032EB3-FECE-492F-B22D-4575ABFCF7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870722-72D4-48ED-9DC7-7F0CDEB70879}"/>
              </a:ext>
            </a:extLst>
          </p:cNvPr>
          <p:cNvSpPr>
            <a:spLocks noGrp="1"/>
          </p:cNvSpPr>
          <p:nvPr>
            <p:ph type="ctrTitle"/>
          </p:nvPr>
        </p:nvSpPr>
        <p:spPr>
          <a:xfrm>
            <a:off x="1149654" y="1344995"/>
            <a:ext cx="10363200" cy="1829761"/>
          </a:xfrm>
        </p:spPr>
        <p:txBody>
          <a:bodyPr/>
          <a:lstStyle/>
          <a:p>
            <a:pPr algn="ctr"/>
            <a:r>
              <a:rPr lang="en-GB" dirty="0" smtClean="0">
                <a:effectLst/>
                <a:latin typeface="Times New Roman" pitchFamily="18" charset="0"/>
                <a:cs typeface="Times New Roman" pitchFamily="18" charset="0"/>
              </a:rPr>
              <a:t>Heart Disease prediction using machine learning techniques</a:t>
            </a:r>
            <a:endParaRPr lang="en-US" dirty="0">
              <a:effectLst/>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A4BCE50C-04B2-47F0-9023-21B45A906A15}"/>
              </a:ext>
            </a:extLst>
          </p:cNvPr>
          <p:cNvSpPr>
            <a:spLocks noGrp="1"/>
          </p:cNvSpPr>
          <p:nvPr>
            <p:ph type="subTitle" idx="1"/>
          </p:nvPr>
        </p:nvSpPr>
        <p:spPr>
          <a:xfrm>
            <a:off x="1303867" y="3416874"/>
            <a:ext cx="10363200" cy="1199704"/>
          </a:xfrm>
        </p:spPr>
        <p:txBody>
          <a:bodyPr>
            <a:normAutofit/>
          </a:bodyPr>
          <a:lstStyle/>
          <a:p>
            <a:endParaRPr lang="en-IN" sz="2200" cap="none" dirty="0" smtClean="0">
              <a:latin typeface="Times New Roman" pitchFamily="18" charset="0"/>
              <a:cs typeface="Times New Roman" pitchFamily="18" charset="0"/>
            </a:endParaRPr>
          </a:p>
          <a:p>
            <a:r>
              <a:rPr lang="en-IN" sz="2200" cap="none" dirty="0" smtClean="0">
                <a:latin typeface="Times New Roman" pitchFamily="18" charset="0"/>
                <a:cs typeface="Times New Roman" pitchFamily="18" charset="0"/>
              </a:rPr>
              <a:t>-</a:t>
            </a:r>
            <a:r>
              <a:rPr lang="en-IN" sz="2200" cap="none" dirty="0" err="1" smtClean="0">
                <a:latin typeface="Times New Roman" pitchFamily="18" charset="0"/>
                <a:cs typeface="Times New Roman" pitchFamily="18" charset="0"/>
              </a:rPr>
              <a:t>Vaibhav</a:t>
            </a:r>
            <a:r>
              <a:rPr lang="en-IN" sz="2200" cap="none" dirty="0" smtClean="0">
                <a:latin typeface="Times New Roman" pitchFamily="18" charset="0"/>
                <a:cs typeface="Times New Roman" pitchFamily="18" charset="0"/>
              </a:rPr>
              <a:t> </a:t>
            </a:r>
            <a:r>
              <a:rPr lang="en-IN" sz="2200" cap="none" dirty="0" err="1" smtClean="0">
                <a:latin typeface="Times New Roman" pitchFamily="18" charset="0"/>
                <a:cs typeface="Times New Roman" pitchFamily="18" charset="0"/>
              </a:rPr>
              <a:t>Jumde</a:t>
            </a:r>
            <a:endParaRPr lang="en-US" sz="2200" cap="none" dirty="0">
              <a:latin typeface="Times New Roman" pitchFamily="18" charset="0"/>
              <a:cs typeface="Times New Roman" pitchFamily="18" charset="0"/>
            </a:endParaRPr>
          </a:p>
        </p:txBody>
      </p:sp>
      <p:sp>
        <p:nvSpPr>
          <p:cNvPr id="4" name="TextBox 3"/>
          <p:cNvSpPr txBox="1"/>
          <p:nvPr/>
        </p:nvSpPr>
        <p:spPr>
          <a:xfrm>
            <a:off x="3014134" y="4385735"/>
            <a:ext cx="6477000" cy="769441"/>
          </a:xfrm>
          <a:prstGeom prst="rect">
            <a:avLst/>
          </a:prstGeom>
          <a:noFill/>
        </p:spPr>
        <p:txBody>
          <a:bodyPr wrap="square" rtlCol="0">
            <a:spAutoFit/>
          </a:bodyPr>
          <a:lstStyle/>
          <a:p>
            <a:pPr algn="ctr"/>
            <a:r>
              <a:rPr lang="en-IN" sz="2200" dirty="0" smtClean="0">
                <a:solidFill>
                  <a:schemeClr val="tx1">
                    <a:lumMod val="95000"/>
                    <a:lumOff val="5000"/>
                  </a:schemeClr>
                </a:solidFill>
                <a:latin typeface="Times New Roman" pitchFamily="18" charset="0"/>
                <a:cs typeface="Times New Roman" pitchFamily="18" charset="0"/>
              </a:rPr>
              <a:t>Under guidance of : </a:t>
            </a:r>
          </a:p>
          <a:p>
            <a:pPr algn="ctr"/>
            <a:r>
              <a:rPr lang="en-IN" sz="2200" dirty="0" smtClean="0">
                <a:solidFill>
                  <a:schemeClr val="tx1">
                    <a:lumMod val="95000"/>
                    <a:lumOff val="5000"/>
                  </a:schemeClr>
                </a:solidFill>
                <a:latin typeface="Times New Roman" pitchFamily="18" charset="0"/>
                <a:cs typeface="Times New Roman" pitchFamily="18" charset="0"/>
              </a:rPr>
              <a:t>Dr. Ruby Jain </a:t>
            </a:r>
            <a:r>
              <a:rPr lang="en-IN" sz="2200" dirty="0" err="1" smtClean="0">
                <a:solidFill>
                  <a:schemeClr val="tx1">
                    <a:lumMod val="95000"/>
                    <a:lumOff val="5000"/>
                  </a:schemeClr>
                </a:solidFill>
                <a:latin typeface="Times New Roman" pitchFamily="18" charset="0"/>
                <a:cs typeface="Times New Roman" pitchFamily="18" charset="0"/>
              </a:rPr>
              <a:t>mam</a:t>
            </a:r>
            <a:r>
              <a:rPr lang="en-IN" sz="2200" dirty="0" smtClean="0">
                <a:solidFill>
                  <a:schemeClr val="tx1">
                    <a:lumMod val="95000"/>
                    <a:lumOff val="5000"/>
                  </a:schemeClr>
                </a:solidFill>
                <a:latin typeface="Times New Roman" pitchFamily="18" charset="0"/>
                <a:cs typeface="Times New Roman" pitchFamily="18" charset="0"/>
              </a:rPr>
              <a:t> </a:t>
            </a:r>
            <a:r>
              <a:rPr lang="en-IN" sz="2200" dirty="0" smtClean="0">
                <a:solidFill>
                  <a:schemeClr val="tx1">
                    <a:lumMod val="95000"/>
                    <a:lumOff val="5000"/>
                  </a:schemeClr>
                </a:solidFill>
                <a:latin typeface="Times New Roman" pitchFamily="18" charset="0"/>
                <a:cs typeface="Times New Roman" pitchFamily="18" charset="0"/>
              </a:rPr>
              <a:t>&amp; Prof. Kumar Sanjay </a:t>
            </a:r>
            <a:r>
              <a:rPr lang="en-IN" sz="2200" dirty="0" err="1" smtClean="0">
                <a:solidFill>
                  <a:schemeClr val="tx1">
                    <a:lumMod val="95000"/>
                    <a:lumOff val="5000"/>
                  </a:schemeClr>
                </a:solidFill>
                <a:latin typeface="Times New Roman" pitchFamily="18" charset="0"/>
                <a:cs typeface="Times New Roman" pitchFamily="18" charset="0"/>
              </a:rPr>
              <a:t>Bhorekar</a:t>
            </a:r>
            <a:r>
              <a:rPr lang="en-IN" sz="2200" dirty="0" smtClean="0">
                <a:solidFill>
                  <a:schemeClr val="tx1">
                    <a:lumMod val="95000"/>
                    <a:lumOff val="5000"/>
                  </a:schemeClr>
                </a:solidFill>
                <a:latin typeface="Times New Roman" pitchFamily="18" charset="0"/>
                <a:cs typeface="Times New Roman" pitchFamily="18" charset="0"/>
              </a:rPr>
              <a:t> sir</a:t>
            </a:r>
            <a:endParaRPr lang="en-US" sz="22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037769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74914" y="1961051"/>
            <a:ext cx="10972800" cy="4292792"/>
          </a:xfrm>
        </p:spPr>
        <p:txBody>
          <a:bodyPr>
            <a:normAutofit/>
          </a:bodyPr>
          <a:lstStyle/>
          <a:p>
            <a:pPr>
              <a:buNone/>
            </a:pPr>
            <a:r>
              <a:rPr lang="en-GB" sz="2800" dirty="0" smtClean="0">
                <a:solidFill>
                  <a:schemeClr val="tx1">
                    <a:lumMod val="95000"/>
                    <a:lumOff val="5000"/>
                  </a:schemeClr>
                </a:solidFill>
                <a:latin typeface="Times New Roman" pitchFamily="18" charset="0"/>
                <a:cs typeface="Times New Roman" pitchFamily="18" charset="0"/>
              </a:rPr>
              <a:t>K-NN works on a principle assuming every data point falling in near to each other is falling in the same class. In other words it classifies a new data point based on similarity</a:t>
            </a:r>
          </a:p>
        </p:txBody>
      </p:sp>
      <p:sp>
        <p:nvSpPr>
          <p:cNvPr id="2" name="Title 1"/>
          <p:cNvSpPr>
            <a:spLocks noGrp="1"/>
          </p:cNvSpPr>
          <p:nvPr>
            <p:ph type="title"/>
          </p:nvPr>
        </p:nvSpPr>
        <p:spPr>
          <a:xfrm>
            <a:off x="609599" y="437923"/>
            <a:ext cx="11081657" cy="1292905"/>
          </a:xfrm>
        </p:spPr>
        <p:txBody>
          <a:bodyPr>
            <a:normAutofit/>
          </a:bodyPr>
          <a:lstStyle/>
          <a:p>
            <a:r>
              <a:rPr lang="en-IN" sz="4000" dirty="0" smtClean="0">
                <a:effectLst/>
                <a:latin typeface="Times New Roman" pitchFamily="18" charset="0"/>
                <a:cs typeface="Times New Roman" pitchFamily="18" charset="0"/>
              </a:rPr>
              <a:t>How K-NN Algorithm Works?</a:t>
            </a:r>
            <a:endParaRPr lang="en-US" sz="4000" dirty="0">
              <a:effectLst/>
              <a:latin typeface="Times New Roman" pitchFamily="18" charset="0"/>
              <a:cs typeface="Times New Roman" pitchFamily="18" charset="0"/>
            </a:endParaRPr>
          </a:p>
        </p:txBody>
      </p:sp>
      <p:pic>
        <p:nvPicPr>
          <p:cNvPr id="4" name="Picture 3" descr="ED_ppt.png"/>
          <p:cNvPicPr>
            <a:picLocks noChangeAspect="1"/>
          </p:cNvPicPr>
          <p:nvPr/>
        </p:nvPicPr>
        <p:blipFill>
          <a:blip r:embed="rId2"/>
          <a:stretch>
            <a:fillRect/>
          </a:stretch>
        </p:blipFill>
        <p:spPr>
          <a:xfrm>
            <a:off x="4189408" y="4123267"/>
            <a:ext cx="4753016" cy="2180102"/>
          </a:xfrm>
          <a:prstGeom prst="rect">
            <a:avLst/>
          </a:prstGeom>
        </p:spPr>
      </p:pic>
      <p:sp>
        <p:nvSpPr>
          <p:cNvPr id="6" name="TextBox 5"/>
          <p:cNvSpPr txBox="1"/>
          <p:nvPr/>
        </p:nvSpPr>
        <p:spPr>
          <a:xfrm>
            <a:off x="906780" y="3665221"/>
            <a:ext cx="4244340" cy="461665"/>
          </a:xfrm>
          <a:prstGeom prst="rect">
            <a:avLst/>
          </a:prstGeom>
          <a:noFill/>
        </p:spPr>
        <p:txBody>
          <a:bodyPr wrap="square" rtlCol="0">
            <a:spAutoFit/>
          </a:bodyPr>
          <a:lstStyle/>
          <a:p>
            <a:r>
              <a:rPr lang="en-IN" sz="2400" b="1" dirty="0" smtClean="0">
                <a:solidFill>
                  <a:schemeClr val="tx2"/>
                </a:solidFill>
                <a:latin typeface="Times New Roman" pitchFamily="18" charset="0"/>
                <a:cs typeface="Times New Roman" pitchFamily="18" charset="0"/>
              </a:rPr>
              <a:t>Euclidean Distance:</a:t>
            </a:r>
            <a:endParaRPr lang="en-US" sz="2400" b="1"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7066" y="601133"/>
            <a:ext cx="4284134" cy="400110"/>
          </a:xfrm>
          <a:prstGeom prst="rect">
            <a:avLst/>
          </a:prstGeom>
          <a:noFill/>
        </p:spPr>
        <p:txBody>
          <a:bodyPr wrap="square" rtlCol="0">
            <a:spAutoFit/>
          </a:bodyPr>
          <a:lstStyle/>
          <a:p>
            <a:pPr algn="ctr"/>
            <a:r>
              <a:rPr lang="en-IN" sz="2000" dirty="0" smtClean="0">
                <a:latin typeface="Times New Roman" pitchFamily="18" charset="0"/>
                <a:cs typeface="Times New Roman" pitchFamily="18" charset="0"/>
              </a:rPr>
              <a:t>KNN Classifier Score</a:t>
            </a:r>
            <a:endParaRPr lang="en-US" sz="2000" dirty="0">
              <a:latin typeface="Times New Roman" pitchFamily="18" charset="0"/>
              <a:cs typeface="Times New Roman" pitchFamily="18" charset="0"/>
            </a:endParaRPr>
          </a:p>
        </p:txBody>
      </p:sp>
      <p:sp>
        <p:nvSpPr>
          <p:cNvPr id="17410" name="AutoShape 2" descr="data:image/png;base64,iVBORw0KGgoAAAANSUhEUgAAAZoAAAESCAYAAADE5RPWAAAAOXRFWHRTb2Z0d2FyZQBNYXRwbG90bGliIHZlcnNpb24zLjMuNCwgaHR0cHM6Ly9tYXRwbG90bGliLm9yZy8QVMy6AAAACXBIWXMAAAsTAAALEwEAmpwYAAB0BklEQVR4nO2deXhN19eA35tJSCIxhKI1hJBQqqHVmFtDhRhDEiEoimprCCoxE2NbqjVrDRUq+lNtCaViVmOpJEj4DDU3gpB5vPv748htppvcm+Qmoft9Ho/cc/baa507nHX2sNZSCSEEEolEIpEYCKOSNkAikUgkLzfS0UgkEonEoEhHI5FIJBKDIh2NRCKRSAyKdDQSiUQiMSjS0UgkEonEoEhHUwju3r3Lm2++meXYnj17aNGiBSdPnszR3tvbm4EDB6JWqzXHnjx5QoMGDfLVtXXrVtauXZtnm9OnT+Pq6prrOV9fX9atW5evnqLi0KFDeHt706tXL7p168a4ceN48OABADt27GDkyJFFqi8yMhJPT08A4uLi8PT0pFu3buzcuVNz/GXkwYMHuLq60qNHD/76668i6XPv3r14e3sD8PXXX/PLL78AyufWvn17hg0bxvHjx3n33Xdxc3MjKSmpSPRqIzY2lkGDBuV6btmyZcyZM0fzOiUlhTFjxuDl5cWzZ88Krbu4fzcvKyYlbcDLRGBgICtXrmTjxo04Ojrm2iYkJITVq1czevRovfru379/UZhYLOzatYtVq1axatUqatWqhRCCtWvXMmjQIHbv3m0QnVWrViUwMBCA8PBwHj9+zP79+wHo0aOHQXSWBk6fPk3lypXZuHGjQfofO3as5u9ffvmF8ePH07NnT/z8/OjXr5/e3+OC8OzZM8LCwvJtl5CQwKeffkrZsmXZsGEDZcqUMbhtEt2QjqaIWLt2LTt27OCHH37g1Vdf1dpu9OjRrFu3jpYtW9K0adMc5w8ePMiqVatITU3F3NycyZMn8+abb7Js2TKio6OZMWMGoaGhzJo1i9TUVGrWrMn9+/fx9fUFlB/b+PHjuXHjBsnJycydO5fmzZsDcO7cOfbt20dcXBytWrVi8uTJmJiY8Oeff/L555+TmJiIqakp48aNo23btuzYsYPt27eTmJiIpaUlS5YsYfLkyURHRwPQrl07xo0bl+MavvrqK/z9/alVqxYAKpWKESNGUL16dVJSUrK0vXDhAl988QUpKSlERUXRsmVL5s+fT1paGv7+/pw/fx5TU1NeffVVFixYQJkyZXI9Hh0dTffu3fnpp5+YMmUKkZGR9OzZkyVLltC3b1/N0/6qVav4/fffUavV1KhRg5kzZ1K1alW8vb2xtrbmxo0b9O/fX/NEDxAVFaX1utesWcPPP/+MiYkJtWrVYuHChVhZWbFixQp2796NsbExderUYfr06dja2ubQ06tXL+bNm8fVq1dJTU3F2dmZzz77DBMTE7755hv279+PqakpFSpUYMGCBVSpUkVj16lTp1i6dCmxsbF4e3sTEBDAtm3bCAgIwMjIiMqVKzN9+nTq1KmDr68vT58+5c6dO7Rv355JkyZl+Ry+/vprdu3ahY2NjeZzA+WJ3t7ensjISMLCwrh79y5RUVEcOHCAMmXKEBsby+TJk3V+X/O63saNGzNixAj++OMPHj58yKBBgxgyZAh+fn4kJSXRs2dPduzYgbGxcY7v3LNnzxg5ciQODg7MmDEDI6OckzUTJkygYcOGDBs2DFBmCU6fPs2SJUuYP38+ISEhxMfHI4Rg7ty5NGvWLIt8gwYNOHnyJBUrVszxWtvv9vr160ydOpWUlBSEEPTt25cBAwbksO2lR0gKzJ07d0TTpk3FokWLRP369cXmzZvzbD9w4EDx22+/iW3btokOHTqI2NhY8fjxY1G/fn0hhBA3b94Urq6u4smTJ0IIIa5evSpatWol4uPjxTfffCNmz54tUlNTRdu2bcXhw4eFEEKcPHlSNGjQQJw6dUqcOnVKODo6igsXLgghhNiwYYMYNGiQEEKIyZMni969e4v4+HiRnJwsBg4cKLZs2SKePHkinJ2dNTJXr14Vb7/9trh9+7b46aefxFtvvSViY2OFEEIsX75cTJ8+XQghRHx8vBg3bpyIiYnJco1PnjwR9evXFwkJCVrfh59++kmMGDFCCCHE+PHjxalTp4QQQsTFxYkWLVqIsLAwcfbsWdGlSxehVquFEEJ8/vnn4ty5c1qPZ3wWQghx6tQp0a1btyyfkRBC/Pzzz2LcuHEiNTVVCCFEYGCgGD58uOaz8fPzy9VebdcdHBwsOnfuLJ4+fSqEEGL+/Pli5cqVYvv27cLDw0PEx8cLIYT45ptvxNChQ3PV4+vrKzZt2iSEECItLU1MnDhRrF27Vty/f184OTmJ5ORkIYQQ69atE/v378/zvTxx4oTo2LGjePz4seaci4uLUKvVYvLkyWLw4MG5Xt/+/ftF165dRWxsrEhNTRUjRowQAwcOFEIo35vvvvtOY/tvv/2W47g+76u26xVCiPr164uAgAAhhBBhYWHi9ddfF0lJSVk+w+x888034tNPPxXdu3cXb775poiKisq1nRDKb8XV1VXzum/fvuKPP/4Q58+fF59++qlIT08XQgixZs0aMXLkyBzXWb9+fc17m/l1Xr9bPz8/sWbNGiGEEA8fPhTjxo3T6PkvIUc0hSQhIYGrV6+ydu1axo8fj5OTk9Zpswzc3d05fvw4s2bNYsqUKZrjGU9yQ4YM0RxTqVTcvn1b8/rq1auA8lQN8M4772Bvb685/9prr/HGG28A4ODgwE8//aQ517NnT8qVKwco00lHjhyhRo0a1KxZUyNjb2+Pk5MTZ86cQaVS0aBBAywtLQFo06YNI0aM4MGDB7Rs2ZIJEyZgZWWV5doyniQzr0PlxcKFCzl69CirV6/mxo0bJCUlkZCQgIODA8bGxvTr14/WrVvz/vvv06RJE2JiYnI9fvfu3Xx1HTp0iLCwMNzc3DQ2JiYmas5njPyyo+26T548SZcuXbC2tgbAz88PUKab+vTpo3mvBw0axOrVqzWjucx6Dh8+TFhYGNu3bwfQrHdUrVoVBwcHevfuTdu2bWnbti3Ozs55Xt+xY8fo2rWr5om7T58+zJs3T/PeZH9Cz+DkyZN06tRJ8zm7ubkREBCQp67M6PO+arveDDp06ABAo0aNSElJISEhIV/9wcHBzJ49m9DQUMaOHcv333+PiUnOW1uLFi1ITk4mLCyMsmXL8uTJE5ydnVGpVFhbWxMYGMidO3c4ffo0FhYWOl9/Xr/bTp06MXnyZEJDQ3F2dmbatGm5jrZedqSjKSTm5uasWrUKU1NTRo4cyccff8yOHTuwsbHJU87f358ePXqwc+dOzTG1Wo2zszNLly7VHHvw4AFVqlTRrDcYGxsjsqWnyzyVYGpqqvlbpVJlaZt9ysHExCRXhyCEIC0tDVNTU83NEqBJkyYcOHCAkydPcurUKfr168eKFStwcnLStLG2tqZ27dqEhITQsmXLLP2OHTuWjz76KMuxAQMG4ODgQJs2bXBxcSEkJAQhBOXLl+fXX3/l/PnznDp1inHjxmmmUnI73rFjx5xvcjbUajXDhw/Hy8sLUBaOMy8YZ77WzGi7bmNjY1QqlaZdTEwMMTExOT4ftVpNWlparnrUajVff/01devW1fShUqkwMjJi8+bNhIWFcfLkSebPn0+LFi2YNm2a1uvLrjfjWIZubdeX3/ckP/R5X7VdbwYZ6yoZx3K7puz06dOHfv360aNHD9zd3Vm4cGGu75NKpaJv3778+uuvmJqa0rdvX1QqFYcPH2bevHl88MEHdOjQATs7uyy/y9zIPAWc1+/WwcGBffv2ceLECU6ePMmKFSsIDAykZs2a+V7Xy8R/z7UWMUZGRpqb+4gRI6hXrx4TJkzI94ne2tqaL774gq+++kpz7J133uGPP/7g+vXrABw5coQePXqQnJysaVO3bl3MzMw4evQoAKGhoVy9ejXLj1Ubu3fvJiUlheTkZHbs2EHbtm154403uHnzJqGhoQD83//9H2fPnuXtt9/OIf/ll1+ycuVKOnbsyNSpU6lXrx5///13jnaffPIJ8+bN49atWwCkp6ezcuVKIiIisLOz07R79uwZFy9eZOLEiXTu3JnIyEhu376NWq3m0KFDDBkyhDfffJNPP/2UXr16ERERofW4LrRu3Zrt27cTFxcHKOsSn332Wb5y2q67ZcuW7N+/X9PfsmXL2LhxI61bt2bHjh2ap/GAgADeeustzMzMcrVp48aNCCFISUnho48+YvPmzURERODq6krdunUZOXIkQ4YM4cqVK/le3549e3jy5AkAP/30U441l9xo06YNe/fuJSYmBrVaza+//prve5Jdr67vq7brzQsTExPS09O1Op2M97VMmTJ8/fXX/Pzzz1odRe/evTl48CD79u2jT58+gDIieffdd/Hy8qJx48YEBweTnp6eQ7ZixYqaTQkZD36Q9+92woQJ7Nmzh27dujFz5kwsLS01uy//S8gRTRGiUqlYtGgRvXv3ZunSpfj4+OTZ/u2332bIkCGsXr0aUKat5syZg4+PD0IITExMWLVqVZYnQhMTE5YtW8bMmTNZsmQJtWvXpnLlypibm2eZrsiNV199lf79+5OQkECnTp3o3bs3KpWKr7/+Gn9/f5KSklCpVCxYsIA6derk2C47ePBgfH19cXV1xczMjAYNGuS6nbp79+4IIfDx8SEtLY3k5GQaNWrE999/n+Vma21tzYgRI+jduzc2NjZUqFABJycnbt26Rb9+/Th69Ciurq6UK1cOa2tr/P39qVatWq7HdaFfv35ERkbi7u6OSqWiWrVqLFy4MF85bddtZmbGtWvXNDsC69Wrh7+/P+XKlePBgwf069cPtVpNrVq1+PLLL3Pte+rUqcybN4/u3buTmppKy5YtGT58OKampri4uODm5ka5cuUwNzfPczQD0KpVK4YMGcLgwYNRq9VUrFiRNWvW5DtV065dO65cuYKbmxvly5fHwcFBs/FBF/R5X7Vdb17Y2trSsGFDXFxc2Lp1KxUqVNDatnbt2sydOxc/Pz/s7e1zTGNn9JWWlkbVqlUB8PT0ZOLEiXTv3h1jY2OaN2+u2diQmWnTpjFnzhzKly9Py5YtsbW1BfL+3Y4ePZqpU6eybds2jI2N6dixY64PcS87KqHL2FRSqli0aBHDhg2jcuXKPHjwgJ49exIcHEz58uVL2jSJRCLJgRzRvIDUqFGDIUOGYGJiotmKKZ2MRCIprcgRjUQikUgMitwMIJFIJBKDIh2NRCKRSAzKC71Gc+HChQLnM0pOTi5ULiQpL+WlvJR/keVzS4FlMIo3EUHRcvny5RKRlfJSXspL+f+yvL7IqTOJRCKRGBTpaCQSiURiUF7oNRrJf5vo6Gi++uor5syZw86dO9mwYQNGRka4ublp8m7lxoULF5g2bRqWlpa0bt2aTz75JMv5+/fv89lnnyGEwNramsWLFxMXF5cl08PFixf57LPPcHJyYv/+/Tn6kEgk/yJHNJIXlqVLl2ocyueff86GDRvYunUrGzZsyLO64syZM/Hx8WHr1q2EhIRw+fLlLOc3btyIi4sLW7Zswd7enu3bt2Nra0tAQAABAQH4+PhQt25d3N3dadCgAbdu3cqSYVsikWRFOhrJC0lCQgJhYWE4ODgAShGq2NhYTYEpbUlG4+LiSElJoVq1aqhUKlq3bs2JEyeytHF0dCQmJkbTPnPKeSEE/v7+jBo1SpPlOMMpSSSS3JGORvJCcuXKFerUqaN5bW9vj5ubG926daN9+/ZaU/LExcVp6q4AWFhYEBsbm6XNK6+8wpYtW+jWrRtHjx6lS5cumnMHDx7E3t6eGjVqaI41aNCAM2fOFNWlSSQvHdLRSF5IYmJiqFy5MgAREREcPnyYAwcOcPDgQZ48ecJvv/2Wq5ylpSXx8fGa1/Hx8Tmc0ueff86CBQvYvXs3U6dOZfLkyZpzO3fuxN3dPUt7W1tbnj59WkRXJpG8fEhHI3nxOHeOKpGRmuktKysrzM3NKVOmDMbGxlSsWFFzLjuWlpaYmpry4MEDhBAcP348R2XN8uXLayqHVqlSJUtfFy9ezFLoDRSnl1HVUiKR5EQ6GsmLx/DhdFi+nCvPC57VqFEDDw8PvLy86N+/P7GxsfTu3ZuoqCjGjx+fQ3z27Nl89dVX9O3bl4YNG/LGG2/w9OlTzc6x6dOns2TJEgYOHMi8efOYMWMGAE+ePMHS0jLH+k9ISEi+ZZYlkv8ycnuz5MXi7l24cAFr4PVXXuHy5cs0bNiQ/v37awqQZVChQgVNcavMNG3alM8//zxLUSwbGxuWL18OKAXMNm3alEOuYsWKuVaf3LNnD+PGjSvcdUkkLzFyRCN5sdi9W/PnWGtrfvjhB61NhRAMGzbMoOZERERQs2ZNXnvtNYPqkUheZOSIRvJiERQEdnYkWFtTKTiYuX/+qbWpqampptyuoXBwcNBssZZIJLkjRzSSF4eEBAgOBldX4tq3h3Pn4P79krZKIpHkg3Q0kheHgwchKelfRwNZptIkEknpRDoayYtDUBBYWkLbtiTXqwe1ainHJBJJqUY6GsmLgRCKU+ncGcqUAZUKXF2VqbTExJK2TiKR5IF0NJIXg5AQuHdPcS4ZuLoq6zaHD5eYWRKJJH+ko5G8GGRMkXXt+u+x9u2hXDk5fSaRlHKko5G8GAQFwdtvQ+YATHNz6NRJOSdEydkmkUjyRDoaSeknMhLOnIHu3XOe694dbt+GixeL3y6JRKIT0tGUINHR0Zo8Wvv27cPNzY2+ffvy/fff5yl34cIFJk2ahKenpyZtSmbu37/PwIEDGTBgAKNHjybx+WJ5aGioJh/YokWLSE5O5tGjR8yZM6fQ9mfue8yYMSQnJxed/Tt3ghCEOjjktP+dd5hTpYqcPpNISjHS0ZQgGRUi09PTWbx4MRs3bmTbtm388MMPPHnyRKtcQSpECiGYPn06CxYsYOvWrTg5OXHv3j0qV66MhYVFgeqpZNifve82bdpw7969orN/yxZEjRpMDwjIaX+jRlhUqcKZn3/W236JRFI8SEdTQmSuEGlsbMyePXuwsrLi6dOnqNVqzMzMcpUraIXImzdvYmNjw8aNGxk4cCCxsbHY2dkB4OrqmmsSSV3tz97306dPNX0X2v5nzzAJD+fme+9pt79jRzbduwePHul1DRKJpHiQjqaEyF4h0sTEhN9//52ePXvy9ttvU7Zs2VzlClohMjo6mr/++ouBAweyYcMGQkNDOXnyJKBkKz537lyB7c/e96lTpzR9F9r+/fvp8ugR0W+9pd1+Ly/OmZuDlmJnEomkZDGIo1Gr1cyYMQMPDw+8vb25detWlvPr16+nT58+uLm5sX//fgDS09OZO3cunp6e9OnTh0OHDhnCtFJD5gqRGXTu3JmjR4+SmprKL7/8kqtcQStE2tjYUKtWLerWrYupqSlOTk5cfL6AbmxsjImJCWq1ukD2Z++7TZs2mr4LbX+tWkyuUQOb997Tbn+zZpgYGaHetUtn+yUSSfFhEEcTHBxMSkoK27ZtY8KECSxcuFBzLiYmhk2bNhEYGMj69euZP38+AL/++itpaWkEBgayatWqHM7ppeLgQao8epRlemvgwIGkpKRgZGRE2bJlMTLK/aMpaIXI1157jfj4eM37evnyZezt7QElnb6JiYlWnTk4doyqDx5o7M/e959//qnpu1D2C0GV06eJqVCB1+zttduvUmFStixG+/ZBaqpu1yCRSIoNlRBFH4CwYMECmjRpQrdu3QBo06YNx44dAyA1NZXBgwezatUqEhMT8fLy4uDBg/j4+GBvb89ff/2lWVyuWbNmnnouXLhAmTJlCmRjUlIS5ubmBZItrHydHj1Iio2lf9OmLPnqK0DZdRYcHIyJiQm1atXiww8/JCYmhnXr1jFx4sQs8leuXOHbb78FlCJeGWsWK1aswNfXlzt37rB27VrUajVCCIYPH46dnR2hoaEEBAQghKBevXqMGjUKgL///pvt27fn0JMrQlDXxYXEmBj6t2jB4uf2Z+7bwcGB4cOHEx0dXSj7RXw85hcvMrJ3b2w/+ihP+39ZsYI1u3dza8MGElq0yPcySvLzl/JSvqTlgSyF/wyOMABTpkwRhw8f1rxu166dSE1NFUIIkZKSInx8fESrVq3EO++8IzZs2CCEEGLIkCHC19dXqNVqcfr0aeHl5ZWvnsuXLxfYxsLIFlreykoIENP79xeXLl3S2iw1NVUsWLCg6PVnk1+0aJE4e/asboIREUIo4ZFiupubYe3//HNF1+3becovWrRInD16VIgyZYQYPz7/fnXVL+WlvJQvEgwydZZ9Hl6tVmNiotRYO3r0KA8fPuTAgQMcPnyY4OBgQkNDsbGxoX379qhUKt5++23+/vtvQ5hW8sTEwPPF77FXrpR4hcioqCji4uJyTF9p5Xm8SkrNmowNC+OHLVu0Ni20/UFB8MYbkEf1So39bdrAu+/KeBqJpBRiEEfj5OTE0aNHAWV6q379+ppz1tbWmJubY2ZmRpkyZbCysiImJoZmzZpx5MgRQCmPW61aNUOYVvLcuQNA/NtvU+n8eea+/77WpsVRIdLW1la/gM2gIGjcmKgxY6h09SpznZ21Ni2U/U+ewB9/ZE2imQtZ7Hd1hf/7P7h6tWA6JRKJQTCIo+nUqRNmZmZ4enqyYMEC/Pz82LBhAwcOHKB58+Y0btwYd3d3PDw8qF27Nq1atcLd3R0hBO7u7kyfPp3Zs2cbwrSS5+5dAB6PGAGVKsGSJSVskB48fQrHjoGrKzGdOikjDUPZv28fpKfn62iy8HxNUI5qJJLShYkhOjUyMsrxlFy3bl3N32PGjGHMmDFZzpuZmbFgwQJDmFO6eD6iSa5VCz76CObNg2vXoF69EjZMBzLf/E1NYcwYmDQJ/voL3nyzaHUFBYGtLbz1lu4ytWvD668rsj4+RWuPRCIpMDJgs7i5cwdUKtKqVIGPP1Zu2EuXlrRVuhEUBJUrQ8auruHDlYqXz3eeFRlpaUrwZdeuYGysn6yrqzLqevq0aG2SSCQFRjqa4ubuXXjlFcXBvPIKeHnBhg3KmkRpJj0d9uzJevO3sVGczdatSlGyouLkSYiOzj1bc3507644qt9/Lzp7JBJJoZCOpri5cyfrLqrx45UqkWvXlpxNunDqlOIMs6+ZjBkDajXkkoW5wAQFKY64Uyf9ZVu0UNa+5DqNRFJqkI6muLl7F1599d/XTZpAx46wbBmkpJScXfkRFAQmJtC5c9bjdepAnz6wejXExRWdrnbtIFtqGp0wNlZGXXv2KKMwiURS4khHU5wIkXNEA8rC9f378OOPJWOXLgQFQdu2YG2d85yPj7Imkk8dHZ24cQMuX9Zvt1l2XF3h8WM4fbrw9kgkkkIjHU1xEhOjPPVnHtEAvP8+ODoqW4VLY0niv/9WKlhqu/k7O8M77yibGgo7iti9W/m/MI6mc2dl9CWnzySSUoF0NMXJ863NOUY0RkbKWs1ff8HzoNVShS43fx8fZZt2YW/uQUHg4ACZtsPrjY0NtGljcEeTucIoQGJiIp6enly/fh3IP4t5ZnRpmznr+alTpwAl+0KbNm3w9vbG29ubxYsXAzB79mweyfo8klKCdDTFyfNgzRwjGoCBA5W4kdIYwLlrF9SvD1oyMgPQuzfUqlU4+2Nj4fDhwo1mMnB1hbAwMGAW8IwKowBhYWEMGDCAOxkPE+SdxTw7+bXNnvV83bp1ANy+fZtGjRoREBBAQEAAEyZMAMjidCSSkkY6muJE24gGoGxZGD1auamXphQqcXFw6FD+N38TExg7Fo4ehT//LJiu4GBlQ0RRORow2Kgmc4VRgJSUFFasWJGlsui5c+do06YNoGSp1lajR5e2ZcuWpXr16iQmJpKYmIhKpQLg0qVLREZG4u3tzYcffsiNGzcAsLOz48aNG0RHRxfdRUskBUQ6muLk7l1lmkxbHrePPoIyZYo+ALIw6HPzHzYMrKwKbv+uXcq0V8uWBZPPTMYIzECOJnuF1GbNmuXIz5e9mqixsTFpaWm59qdL22rVqtGtWzd69+6N6/PPw9bWlhEjRhAQEMDIkSOZNGmSpr2dnR3nz58v+EVKJEWEdDTFyZ07/wZr5kbVqsoU2vffQ2mZXw8KUrYZt26df9vy5eHDD5Xdc5mmkHRCrVbWgrp00f7+6IurKxw8WHTbrjORW4XU7OSVxVzfttmznp8+fZrQ0FBef/11OnToAEDz5s15+PAh4vmGEltbW57KDAmSUoB0NMXJ3bt5prwHlE0BiYmwZk3x2JQXBbn5FzSA888/4eHDopk2y8DVVRmNHThQdH0CHDpEtWvXNBVGtZFXFnN922bPem5hYUFMTAzLly/n++fbyjOynmdMqz179oxKlSoV+DIlkqLCIEk1JVq4cwcaNcq7TaNGynbn5cth4kRlKq2kOH8e/vlHv5t/rVrQt6/iKKdNU6bSdCEoSJlW7NKlYLbmRuvWyigrKAh69iyaPo8fBxcX3jU35/t3382zaadOnfjjjz/w9PRECKEpW7527VosLCyyVDjU1nbDhg3UrFmTDh06cOLECdzd3TEyMtJkPW/cuDGTJk3iyJEjGBsbZ0lMGx4enmUqTSIpKaSjKS4ygjV1uZH6+CjOJjAQBg82vG3aCAoClQpcXPSTmzBBmT7bsEEZ4eiqq2VLJX1MUWFmpryPu3croyyjQg7gL1+GHj1ACMo/e8brNWty+fJlGjZsqGkSEBCg+Tu3LOagZDLPvvVYW9sPPvhA83fmrOfh4eGoVCqsra1Zm0v6omvXrmFvb59l3UciKSnk1Flx8ewZxMfnvrU5O506KSObkg7gDApSgjHzWYvIwdtvQ6tWugdw3runxBAV5bRZBq6u8OCB0n9huHdPeUgoUwZ27ABgbP36eVZI1YajoyNNmjQpnD35EBAQwNixYw2qQyLRFeloiouMGJr81mhAGUX4+EBoqLKYXRLcvw/nzhUsgzIo9t+8Cb/+mn/bjIDQgurKi65dlfezMLvPnj1T+omOVnKoubiQbmVFpZAQ5s6dq3d31atXL7gtOjJ79myqVKlicD0SiS5IR1NcZOzC0mVEAzBggLILraQCOPfsUf4v6CijZ08l4aYu9gcFKW0zrVkUGZUrK6Oygjqa5GQlGPXyZWUk8+abYGREYpMmSjkDiUSSL9LRFBf6jGhAmaL5+GPlhh8ebji7tBEUpCzs57d5QRvGxjBuHPzxR97JLRMTlVgdV1dl5GEIXF2VXW0PHugnp1bDkCFKwOr69VnKFiS+8QZcuqSMdiQSSZ5IR1Nc3LmTd7BmbowaBebmxR/AmZQE+/cX/ub/wQdKtue87D90SHE2hlifySCj74xRmq589pmyIWPhQvD2znIq8c03lfWzM2eKyEiJ5OVFOpri4s4dxcloCdjLFVtbGDQINm2CqCjD2Zadw4eVYmyFvflbWcGIEbB9u/acY0FBYGGh1J8xFK+/DjVr6jd99tVXsHgxfPKJ4nCykdikieKE5fSZRJIv0tEUF9kLnunKuHHKOsGqVUVuklaCgqBcOWjfvvB9ffqp8v+yZTnPCaHo6tzZsPFCKpXiNPfvV0Zr+bFtm7KZwc1N2TmXy6hObWUFDRtKRyOR6IB0NMVFbgXPdMHRUdnxtGKFbjfJwiKEknOsUydl2q6wvPYauLvDt98q9XgyExamvC+GnDbLwNVV2V6eXxmGQ4eUUWSbNrB5s7LWpA1nZ6XEtVpdtLZKJC8Z0tEUB0IUfEQDytP1w4dQgJgNvbl4EW7fLtqbv4+P4mTWr896PGMqq2vXotOljXffVUZpu3ZpbxMWBr16Qb16yrbs/Byts7NSWfTKlaK0VCJ56ZCOpjh4+lR5mi7IiAbgvfegSZPiCeA0xM2/eXNlhLB0KWTOSLxrF7z1lpJo1NCYm0PHjsr15fYe3r6tBGRaWsJvv0GFCvn36eys/C+nzySSPJGOpjjIq+CZLmQEcF66pKwzPCd7hUeA6dOn8+WXX+bZ3YULF5g0aRKenp4sz578MiiI+2++ycDPPmPAgAGMHj2axMTEHDo2bdoEwKNHj3JNnZIDHx9lQ8DPPwNg/Pgx0WfPMsPWlqioKE2FSG9vb5o3b87WrVu1dnXw4EEmTpyIh4cHP/74Y47z4eHhuLu7079/f/z8/FBnTG25uqK+dYvh/fuzd+9eoqOjGTNmDMu/+IJf3n+f7mXK4NW8Of/Lazt2Zv0zZ/LjK6/kcDRa9aNkZR4+fDh79+4FlHIDOT4DieQlQzqa4iCvgme64umpPPlnCoDMXOERIDAwkKs6FE2bOXMmPj4+bN26lZCQEC5fvqycePQITp5k46uv4uLiwpYtW7C3t2f79u1adVSuXBkLCwvO5LfNt3t3ZUrquf2Wx46xtFIlvIYPx9bWVlMh0sfHh4YNG+Lu7p5rN6mpqSxYsIBZs2YREBDAtm3bcuQNW758OR9//DFbt24lJSWFw4cPKye6dmVppUrEPHf8S5cuZfTw4VwNCGBJSgoB33zD5p9/ZteuXdzNeDjIS//mzWyzteXRiRO66X+uM3PW5wYNGnDr1i1u376d9/snkbzASEdTHBR2RAPKrqxPP4V9++DixRwVHs+fP09ISAgeHh55dhMXF0dKSoomnXzr1q05kXGj/O03EALH9u01N8O4uDhNXRRtOlxdXTUjHK1kBHCeOqWMAA4eJMzKCodevTRNhBD4+/sza9YsjLUswl+/fp2aNWtiaWmJmZkZzZo14+zZs1naODo68vTpU4QQxMfHa+zfGxaG6pVXaBMfT0pKivL++fvT9M4dzGxtsXF1xcjIiMaNGxMSEqKb/jp1OHvnTpbATa369+5FpVJpKmlmkOHUJZKXFeloioOCBGvmxsiRSsnnr77KUuHx4cOHrFixIsc0Wm5kr+RoYWFBbGys8iIoCF55hVdatGDLli1069aNo0eP0qVLlzx11KtXj3PnzuVv/5AhytrHwoVcO3+eOtWqZdk6fPDgQezt7bOUQ87NfqtMpQcsLCyIy1bYrHbt2sybNw8XFxceP35MixYtuHr1KkFBQYzt0wfu3uXh7dvUefIEtm+n5ejR/BMXx6NHj0hMTOTkyZMkJCTopr92beJUqizZD/LUn0uiywYNGuQ/IpRIXmAMUiZArVYza9Ysrly5gpmZGXPnzqVWrVqa8+vXrycoKAiVSsWoUaPolCm1x/Xr13F3d+fEiROUKclaLEXJ3bv6B2vmRqVKys163TriHB01FR4z1htGjBhBVFQUSUlJ2NnZ0adPnxxdZK/kGB8fT/ny5SE1FfbuhX79+PzLL1mwYAFt2rTh8OHDTJ48mdatW2fRERsby44dO+jTpw/GxsaYmJigVqsxyisVv4WF4iwXLuSZlRWVGzTIcnrnzp0MGjQoz7cgN/utstW8mTdvnmbab8uWLSxcuJCyZcsSGRnJ4Dt3uGdlRdKBA7wZEwM+PtjNnInVwYN8+umn2NjY0KhRIypo2QyQQ3+FClgJoYzSOnfOX//gwdy7dw8hBM2aNaNt27ayEqbkpccgjiY4OJiUlBS2bdvGhQsXWLhwIaueBxzGxMSwadMmfv/9dxITE+nVq5fG0cTFxbFo0SLMzMwMYVbJUdAYmtwYNw5WreK106e5Wa8eAIMGDdLcoHfs2MGNGzdydTKg3ChNTU158OABDg4OHD9+nE8++UQp6BUTA66ulP/5Z83Nu0qVKsTExOTQcfbsWY0OIQQmJiZ5O5kMPvkEvvySCioVMdlu5hcvXsTJySlP8bp163Lr1i1iY2NJSUnhzz//ZNiwYVnaWFtba0ZtVapU4fz588ycOVM5qVazzM6OZ0+eEF+vHnzxBU8ePsTExIQffviB1NRUPvjgA8aPH6+b/tBQhtWsmWVDQJ76gWXLlpGWlkbbtm0B5TdRsWLF/N87ieQFxSCO5ty5c5p56KZNm3Lx4kXNubJly1K9enUSExNJTEzUlJ0VQjB9+nR8fHwYPXq0TnqSk5MJL2DCyaSkpALL6itvd+MGyfb23MvUvjD6q3ftSpuff2bFO+/k6OP+/fs8fvyY8PBwoqOjWbduHRMnTszS5oMPPmDx4sUsXryYpk2bYmZmxs3vvuPLGjX49NVXGTBgAHPnzkWtViOEYPjw4Vn03L9/n7S0NM2xv//+Gzs7O52vx/aDD3g1JoYLFy9qZJ49e4aJiQkRERGadjdu3ODgwYMMHz48i/yAAQM0N+6OHTvy5MkTQkJC2L17N6NGjeLDDz9k1KhRmpHW6NGjs9gW17gxFR8/5kT58oRfucKZM2eoVKkSLi4umJmZ0bNnTyIjIzl58qRO+s1MTLgSHMzKMWMY9dFH+eqPiorC0tJSc+zMmTPUr19fr+9DcX5/pfzLJ1/sCAMwZcoUcfjwYc3rdu3aidTUVCGEECkpKcLHx0e0atVKvPPOO2LDhg1CCCG++eYb8fPPPwshhHj33XdFUlJSvnouX75cYBsLI6uXvFotRLlyQowfX3T64+JEQuPGYnr16uLS1q1am6WmpooFCxbkei6H/vr1hejSRWcTMssvWrRInD17VmfZDPnp06eLS5cuaW0THx8vlixZkq/+gpBZv4+Pj7h9+3bB9a9fLwQIkce15CWvTb+u8gVBykv54sQgmwGyz2Or1WrNzpujR4/y8OFDDhw4wOHDhwkODiY0NJSdO3fy008/4e3tTVRUFEOHDjWEacXP06dKgsqimjoDsLDgzsqVjC1blh8mT9YamS6EyDGtlCtXryr/CpANICoqiri4OJo3b6637NixY/OsUJmens6HH36od7/66F+5ciU1a9bktVw+H531FyJwMyIiQqt+ieRlwSBTZ05OThw6dIiuXbty4cIF6tevrzlnbW2Nubk5ZmZmqFQqrKysiImJYX+mQMT33nuP9dnTlbyo6FvwTEfSK1Wi0t69zG3ZUoloP3kyR4S9qakptra2+XeWUeGyWze97bC1tdUtYDMXKlWqlGeFyuyL/EVNpUqV8gyW1Fl//frKbrqTJ0EXx54JBwcHzRZ1ieRlxSCOplOnTvzxxx94enoihGD+/Pls2LCBmjVr0qFDB06cOIG7uztGRkY4OTnRqlUrQ5hROtC34Jk+1KunOIn27ZWUMUeOKKn59SUoSEmlX7t2UVv438DISBnVyFQ0EkmuGMTRGBkZ5XjKrVu3rubvMWPGMGbMGK3yBw8eNIRZJYOBRjQa3npLqffSvbuS1j4oCPTZtffsGRw9Ctk2DEj0xNlZKaz29CnY2JS0NRJJqUIGbBqaO3eUqPjCBmvmhYuLkoZ//35l6kafxJv79imJLosjVf/LTMY6TT550iSS/yLS0RiajGDNvOqaFAUffAD+/koNlSlTdJcLCoKKFeGddwxn23+Bt99WptDk9JlEkgODTJ1JMlGUwZr5MXWq4tgWLoQaNZTgyLxIT1eme7p2NbwjfNmxslLWuaSjkUhyIEc0hqYwBc/0RaWC5cuhRw8YMwZ27Mi7/enT8PixnDYrKmTFTYkkV6SjMSRCFO+IBpR8alu3KlNhXl5w7Jj2tkFBykjm/feLz76XGWdnJY1PRtkFiUQCSEdjWKKjITGx+EY0GWSULK5dWxndaLvxBQUplS/lLqmiQVbclEhyRToaQ1IUBc8KSqVKSjZmc3MloPPevSynTe7dI/rSJWaULw/Axo0b6datm6bK5Y0bN7R2XdAKl1u2bMHNzY2+ffty/Phx4CWrMGlvr7zvxeRosldYTUxMxNPTk+vXrwNKkbZJkybh5eVF3759OXDgQJ79LV++nL59++Lp6UloaGiO8zt37qR37964ubnx22+/ER0dzbRp0/Dz88PT0xMPDw969erF9evX2bp1Kyefvw+PHz+mXbt2GruKSj8o2Rsy9Pfv319TlC+zfkkpoFgT3hQxpT7XWVCQkgPr5MmS0S+EEOfPC2FpKUTjxkI8fao5/GD6dDGjShUR/ttvQgghJkyYIMLCwvLtLiUlRXTs2FGcOXNGJCcniz59+oioqKgsbUaPHq3Jdefj4yMOHDggHj9+LLp16yZSUlJEbGyscHZ2Fmq1WgghxMSJE8WtW7d0u57nlHSuJ63y3boJ4eBQLPpnzJghwsPDhRBChIaGit69e4uWLVuKa9euCSGE2L59u5g7d64QQojo6GjRrl07rfovXrwovL29hVqtFvfu3RN9+vTJobNVq1YiOjpaJCcni7Zt2wpfX1+xceNG4evrK0JDQ0Xnzp3F66+/Lq5duyZSU1OFt7e3SExMFKNHjxadO3fW2FVU+p8+fSr2798vfH19hRBCnDp1SowaNUoIITT609LStL5/heG/Lq8vckRjSEpyRJPBm28qmwLCw6FXL0hOVo4fPEiYtTUOz9dnLl26xNq1a+nfvz9r1qzR2l1BK1xWrFiRX375BVNTUx49eqRJQQQvWYVJZ2eIiIAnTwyqJnuF1ZSUFFasWJGlaFyXLl00hdaEEFqrloKScb1169aoVCqqV69Oeno6T7JdQ4MGDTTlEdLT0wkPD2fw4MH4+/uTkpKCp6enJm2PiYkJDRs2ZOzYsXh6elKlSpU8r0df/UIIVCoVHTt2xN/fH1Cyipd/PkLP0J+5jLak5JCOxpDcvasstmfLQVbsdOoEGzbA4cMweDDExvJ/YWHUqVFDU+GyW7duzJo1i++//55z585x6NChXLsqaIVLUH78mzdvxsPDg3bt2mnav1QVJospcDNzhVWAZs2aUS1bULCFhQWWlpbExcUxZswYxo0bp7W/PCuvPsfe3h43Nze6deuGnZ2dJtuHiYkJP/74I8uWLdMU4wOIjY3l2bNnOUpXF4X+t956K4tTmTx5Mv7+/nTv3l3T/qX6Xr3gSEdjSO7cgerVS0eMysCBsGgRbNsG77/PUyGo7OgIKE+7gwcPpmLFipiZmdGuXTsua9lAoE+Fy71799KrVy8WLlyYyYyBHDt2jEuXLnHq1CmAl6vCZDEFbsbExGS5qWvjwYMHDBo0iJ49e2a5CWcnv881IiKCw4cPc+DAAQ4ePMjTp0+zOIJFixaxb98+bt68SVJSEgAhISHcvn0bb29vwsPDmTx5MlFRUUWi/9mzZ5p1msz6p0+frinD/VJ9r15wpKMxJMUZQ6MLkybBp5/CyZPYmJoS8/yHHBcXh6urK/Hx8QghOH36NK+//nquXeRW4fLNN9/M0iZ7hcmYmBhu3LjBJ598ghACU1NTTE1NNRU5X6oKk5aW0LixYR3NkSPUCAsjJiYmz2aPHj1i6NChTJo0ib59++bZ1snJiePHj6NWq7l//z5qtTrLZ2JlZYW5uTllypTB+M8/sY2PJyYmhl9++UUz1Vq2bFkAzec6evRoevbsSUBAAI6OjixatEhrNnG99BsbY21tnat+lUr1cn6vXnBkZgBDcueOskZSWlCp4KuvAHgtPZ0r//d/gPIjHj9+PIMGDcLMzAxnZ2fatWtHeHg4O3bsYOrUqZouTE1N8fX1Zfbs2ZQpUwY3NzeqVq3KtWvX2Lx5M7NmzWLu3LmMHz8eExMTTE1N8ff359VXX8XBwQEPDw9UKhWOjo68/fbbgPLk65wx5fQy4OwMW7YomReKejSrVsPw4bS/fZsNXbrk2XT16tXExMSwcuVKVq5cCcC3337Lnj17uH//Po7PR7QAr7/+Os2bN8fDwwO1Wq3ZzbZr1y4SEhLw8PDAw8MDLy8vTK9epdqjRzy2tKRz5874+fkxYMAA0tLSqFWrlqYUe0hISK6Z2Xfs2FE4/aamWFtb07t3b9LS0rLonzJlCubm5nnql5QAxbr1oIgp1bvO1GohypYVwsenZPTrIF/SFS4zeOkqTH7/vbLbMDS06PX/+qvSN4jp3t55fn7aCA8PF998803B9MfECGFqqugfPlyr/tTUVDFw4MBcd30VSv9z8nv/8tKvi3xh9b/s8voip84MxZMnSrBmKa6cWNIVLuElrTDZsqXyvyGmz5YsgZo1SS9fnrFqdZ6fnzZsbGzo0KFDwfT//jukpgIwtkYNrfq3bdvGyJEjc93pVij9OpKXfknxI6fODEVGwbPStEaTjZKucAkvaYXJunWhcmXF0YwYUXT9njunFLdbvJi4AweotH8/cx880LubV155hejo6ILZEBQEFSqQYmlJpQsXmPvLL7k2GzBggGH060he+iXFjxzRGIrSEEMjKRlUKsNU3FyyRMkSPWwYce3awcOH8OefRasjL9RqpaKriwsJTk7K9elT+0jyn0U6GkNh6MqaktKNszNcuVJ0gZt37sCPP8Lw4WBtTXybNso26qCgoulfF86ehagocHUl8Y03FEd382bx6Ze8sEhHYyju3lUyKZd0sKakZMjYRfc8VqjQLF+ujCiel0BPt7FR1oKK09Fkyvad2LSpckzmE5PogHQ0hqI0BWtKip+33lI++6K4EcfFwZo10LevkpE7A1dX+OuvHAlTDUZQELRqBRUrkmxvr8QMSUcj0QHpaAxFaQvWlBQvFhbQpEnR3Ig3bIBnz8DHJ+vxjIJ1u3cXXkd+3L0LFy78q9PYWMmCIB2NRAekozEUxV3wTFL6cHZWcp6lpxe8j/R0WLpUmSZ7njNOQ8OGyginOKbPMpxZ5mqszs4QEgKZUsdIJLkhHY0hEEKOaCTKjTguDi5dKngfO3fCjRs5RzOg7G5zdYXgYCVmy5AEBYGdHWTeiu7srDjC4tz5JnkhkY7GEDx+DElJckTzX6coKm4uWQJ16iglHnLD1VVxMlqybRcJCQmKM3N11WT7BpRy4SCnzyT5Ih2NIXgBgjUlxYCdHdjaFvxGfOYMHD8OY8dq31TSvr2yHmTI6bNDh5QHp8zTZqBUE61fXzoaSb5IR2MIZLCmBAofuLlkCZQvD0OHam9Tpgx07qw4GkMFTwYFKTvM2rbNeS7j+mTgpiQPpKMxBHJEI8nA2RmuXoVHj/STu3ULtm9XUtjklwrI1VV5uAkLK7id2hBCcTSdOytOLTvOzkoQ5/XrRa9b8tKgk6OJiIjgr7/+IiQkhMGDB3Mynye0jDTfHh4eeHt7c+vWrSzn169fT58+fXBzc2P//v2AUo1v1KhRDBw4EA8PD/76668CXlIp4M4dJVizatWStkRS0hQ0cHPZMuX/5wGaedK1q/K/IabPQkOVB6fs02YZFMU6lOSlRydHM2vWLMzMzFi1ahXjx49n+fLlebYPDg4mJSWFbdu2MWHChCwVFmNiYti0aROBgYGsX7+e+fPnA7BhwwbeeecdNm/ezIIFC5gzZ04hLquEuXtXBmtKFJo31z9wMyYGvv0W3N11m3595RUlQHTXroLbqY2MPjOcWXYaNVJGXNLRSPJAp+zNZmZm2Nvbk5qaStOmTTUV7LRx7tw5TZ3wpk2bcvHiRc25smXLUr16dRITE0lMTET1fBfLkCFDNAWT0tPTKZPbMP1FQcbQSDKwsIA33tDvRrx+veJsctvSrA1XV5g1S8k/VqWK3mZqJShICczUNjqXgZsSHdDJ0ahUKj777DPatm3Lnj17MDU1zbN9XFycppQvgLGxMWlpaZiYKOqqVatGt27dSE9PZ+TIkQCUL18egKioKCZNmsSUKVPytSs5OZnw8HBdLiEHSUlJBZbNT77ujRskNmrE/Tz6N6R+KV+65Ks6OGDz889cCQtTplTzkk9Lo+6XX5LWrBm3LCxAi47s8uaNGlFHCO6vW8czbVuh9bTf+NEj7M+c4dEnn/AoW9vM8rb29lQ6dIgrf/6JsLDIV7eu+qW84eSLHV2qoz1+/FgcPnxYCCHEyZMnRXR0dJ7t58+fL3bv3q153aZNG83fwcHBYuDAgSIpKUkkJSWJAQMGiJCQECGEEBEREaJr164aXflRKitsqtVCmJsLMXFiyeiX8qVPfssWpSrmX3/lL/+//yltf/5ZP/1qtRDVqwvRt69OJulk/4YNii3nz+ctv3u30u7gQZ1066xfypdaeX3RaY3GzMyM8+fP4+fnR0xMDM+ePcuzvZOTE0ePHgXgwoUL1K9fX3PO2toac3NzzMzMKFOmDFZWVsTExHDt2jXGjh3L4sWLadeuXSFcZwmTEawpd5xJMtBnwXzxYqVwWvfu+ulQqaBbN9i3D1JS9LcxN4KCoEYNyMjUrA0ZuCnJB50czZQpU3jttde4desWlStXZurUqXm279SpE2ZmZnh6erJgwQL8/PzYsGEDBw4coHnz5jRu3Bh3d3c8PDyoXbs2rVq1YvHixaSkpDBv3jy8vb356KOPiuQCix0ZQyPJTu3ayhpHfjfikyeV3WnjxhVsI4mrK8TGwrFjBbEyKykpitPKng0gNypWhAYNpKORaEWnNZqnT5/St29fdu7ciZOTE2q1Os/2RkZGOXaN1a1bV/P3mDFjGJNt2+aqVat0tbl0I2NoJNnRNXBzyRKwsYEhQwqmp0MHJdYlKEj5uzAcParkadO2rTk7zs7/Bo3m55gk/zl0Dti8/jwg659//sFYbtvVjhzRSHLD2RmuXVOCG3Pj5k3YsQNGjVKi8AuChQW8956yJbmwkfpBQWBurvSnCy1bKkGp164VTq/kpUQnRzNt2jSmTJnC5cuXGTNmDL6+voa268UlI1izKLeYSl588gvc/OYbpTTzJ58UTo+rqxKlf/VqwfsQQnFWHTpAuXK6ycjATUke6ORojh07xrZt2/jzzz/58ccfadSokaHtenG5e1dZQJWjPklmmjdXHkByuxE/ewbffQeensp3pzB066b8X5gsAVeuKKUJdJ02A6U2Tvny0tFIckUnR3PkyBHSC1O86b/EnTtyfUaSk7Jlld1bud2Iv/tOWQ8ZP77wemrVUip7FsbRZMhmOC1dMDJSCrNJRyPJBZ0cTXR0NG3atNHsFPP09DS0XS8ud+/K9RlJ7jg7K6n/09L+PZaWBl9/raT7d3IqGj2ursrOs6dPCyYfFKRkM9D3e+zsrCT2jI0tmF7JS4tOu85Wr15taDteDjIqa/buXdKWSEojzs5KssywMGWhHZQMzXfuwIoVRafH1RXmz1e2J3t46CcbHa3UwCnIOqyzM6jVcPas7psIJP8JdBrRGBsbs2jRIkaMGMH8+fMRsvZE7jx6BMnJckQjyZ3sC+ZCKAGa9vb6TVPlx9tvQ+XKBZs+27dPKc+sz/pMBi1aKP/L6TNJNnTeddazZ0+2bt1K79698w3Y/M8itzZL8qJWLSXT8vMbcfS+fcy4fVtZmzEyIjExEU9PT00oAcCTJ094//33SU5OzrPrgwcP4ubmhoeHBz/+9JOSbXnPHsVpAOHh4bi7u9O/f3/8/PyyxMJl0REUxJWqVVl+5oz+11ehAjg6FpujiY6OZsaMGZrXub1/a9aswcPDgz59+vC///0vz/6WL19O37598fT0JDQ0NMf5nTt30rt3b9zc3Pjtt9+ynAsJCcHb21vzeuvWrfmWU/kvoZOjSU5OpkOHDpQvX56OHTuSlnmOWfIvMlhTkhfZAjeXzpqFlxAweDBhYWEMGDCAOxkPKyi7PYcOHUqUttib56SmprJgwQLWr19PQEAA27Zt41H79vDkiUbX8uXL+fjjj9m6dSspKSn8+eefOXWkpcGePTTo0oVbd+5w+/Zt/a+xGCtuLl26FC8vL4Bc37/Tp0/z119/sXXrVgICAvjnn3+09nXp0iXOnDnD//73P5YsWcLs2bNztPn888/ZsGEDW7du5ddff9Wk4vr222+ZNm1aloeBfv36sWrVKrmJ6jk6OZr09HSuXLkCwJUrVzSp/SXZkCMaSX44O8P166SfPk3Ygwc4jBgB5cqRkpLCihUrsLOz0zQ1MjJiw4YN2NjY5Nnl9evXqVmzJtbW1piZmdGsWTPOli+vbKd+Pn3m6OjI06dPEUIQHx+vyaSeRcfp08oajasrLi4ubNmypWDX9+RJ4eJ4dCAhIYGwsDAcHBwAcn3/jh8/Tv369fn4448ZNWoU7du319rfuXPnaN26NSqViurVq5Oens6TJ0+ytGnQoAGxsbGkpKQghNDcB2vWrMmyjEJ1zzExMaFhw4YcPny4aC74BUenzQAZAZtRUVFUqVIFf39/Q9v1YnL3LpiaymBNiXaer9NE+ftTJy0NPv4YgGbNmuVo2qpVK526jIuLwypTuWcLCwvi1Gpo21ZxNAsXUrt2bebMmcOqVauwsrLi9ddfz6ljzx7FOXXuTIPY2Bw3T32uj5MnlfxnBuLKlSvUqVNH8zq39y86Opr79++zevVq7t69y0cffcTevXtzfVCOi4vL4tAtLCyIjY2lYsWKmmP29va4ublRtmxZ3nrrLU1pk/fff5+7GbMZmWjQoAFnzpyhQ2HTAb0E6DSiqVevHv7+/hw9epRRo0ZRr149Q9v1YnLnjhJwl09hOMl/mGbNwNSUuKgoKtvbQ7Vqhe7S0tKS+Ph4zev4+HjF8bi6wqVLcPMm8+bNY8uWLezdu5devXqxYcOGnB3t2QPt2kH58tja2vK0INujHR3B2trg6zQxMTFUrlw5zzY2Nja0bt0aMzMz7OzsKFOmTI5RSgZa38PnREREcPjwYQ4cOMDBgwd59uxZjnWa7BT4PXwJ0emOOHHiRE2RnZs3b8oUNNq4e1euz0jypmxZePNNKqWnE1NET/x169bl1q1bPH36VLP+8uabb/67c2z3bqytrTXFCKtUqUJcXFzWTlJTISJCIxMTE5PlaV5niiNw89gxah45QkxMTJ7NmjVrxrFjxxBCEBkZSWJiotZpSCcnJ44fP45areb+/fuo1eos129lZYW5uTllypTB2NgYa2vrfPUX+D18CdFp6iwyMhI3NzcAPvzwwyy7KySZuHPn3y2eEok2Pv6Y1/bv50o+i/y5ER4ezo4dO+jTp4/mmKmpKb6+vgwbNgwhBG5ublStWpVrsbFsrl+fWUFBzJ07l/Hjx2NiYoKpqSmDBw/O2nFiovL/c0cTEhKCc8Y0mL44O8OcOUo56ufTS0WGEPDpp7QLDeW7jh3zbPruu+9y9uxZ+vbtixCCGTNmYGxszI4dO7h//z6Ojo6atq+//jrNmzfHw8MDtVqt2c22a9cuEhIS8PDwwMPDAy8vL0xNTbG2tqZ3PvFyISEhOk9/vvToUh3Nw8ND3LhxQwghxN9//y28vLwMVIdNP0pVhU21WggzMyEmTSoZ/VL+hZOfPn26uHTpkl5y8fHxYsmSJbrr9/FRvpexsTn0Z6FzZyEaNMgk5iNu376ttds89e/dq1Tc3L+/YPJ5ceCA0jeI6c7Oer9/QggRHh4uvvnmm4Lpf05+9qempoqBAweKtLS0AskXVr+h5fVF58Jn48ePp3HjxowfPx4/Pz9D+78Xj6gopViU3HEm0ZGxY8fyww8/6CWTnp7Ohx9+qLuAq6vyvQwO1t4mNhYOH9ZU9YyIiKBmzZq8VtDvsiEDN5csAVtbnnh7M/bPP/lhzRq9u7CxsTH4Av22bdsYOXKkLKnynDwdzaVLl+jVqxeOjo6MHj1as2AWGRlZXPa9OMgYGomeVKpUiblz5+olY2VlpVlr0YnWrZXpq7yyBAQHK87o+bSZg4MDY8eO1cuuLNjYKNmci9rRRETA7t3w8cc8/uADKgnB3ALcyF955RWDh2gMGDCA1q1bG1THi0Sejubzzz9n4cKFmJqasnTpUr777jt++uknvv322+Ky78VBxtBISiOmptCli3KD1lYZNyhIcQ4tWxadXmdnpfZOPtV49WLpUqWC6EcfkfbKK0oet+++U8osSEo1eToatVqNg4ODZsdGo0aNsLS0xEhu381JhqORIxpJaaN7d/jnHzh/Puc5tVpxQl26KE6pqHB2VoI/iypw89Ej+P57GDTo3zg1Hx9l2m/duqLRITEYeXqMjOjhY8eOaXagpKamZtlvLnmODNaUlFa6dFG2Hec2fXbuHERGFiyJZl4UdcXN1ashKQnGjfv3mJOTUl7h66+zll6QlDrydDTOzs54enqyfPlyvL29uX37Nh999BFdu3YtLvteHGSwpqS0UrmycuPPzdEEBSnf2S5dilang4MyHVcUjiY5GZYvBxcXZe0nMz4+cPs2/PRT4fVIDEaecTQjRoygQ4cOWFpaUrVqVW7fvo2HhwedOnUqLvteHGTBM0lpxtUV/Pzg/n2oXv3f40FBytpMpUpFq8/ICN55p2gczQ8/KKMuH5+c57p1U8osLF4M7u5K4lJJqSPfx++6detStWpVQEkeJ52MFmQJZ0lpJlOWAA337inrNkU9bZaBs7OSAqcwi/VCKFuaGzeG3LYkGxkpZRbOnoUTJwquR2JQ5DxPUaBWKz9aOaKRlFYaNVLq4WSePstwOoZ0NEIo5asLSnAwXLyojGa0jVYGDYKKFRWHJCmVSEdTFGQEa8oRjaS0olIpDiU4+N90M0FBULt2znWPoqJFC0VvYabPliyBqlWhf3/tbSwsYNQo+PlnyFT0TFJ6kI6mKMgI1pQjGklpxtUVEhLg8GFUSUlEHzzIDDs7zUghe4XK9PR0/Pz88PT0pH///lzNZ6tyjgqV5csrI6nnjia3CpWPHj1izpw5uXd46RLs3QuffKLEz+TFxx8rJQ6++UaPN+TFJnOF0aCgIPr164enpyczZsxArVZrcrZ5eHjg7e3NrVu3tPalS9v169fTp08f3Nzc2L9/P6CUa1i+fHm+tkpHUxTIGBrJi0D79lCuHAQFUe70aZZaWOA1YACQe4XKQ4cOARAYGMi4ceP46quvtHattUJlpsDN3CpUVq5cGQsLC87kNr22dCmYmyujlfyoXl0Z9axbB/+R1PwZFUaTkpJYunQpmzZtIjAwkLi4OA4dOkRwcDApKSls27aNCRMmsHDhQq195dc2JiZG0//69euZP38+oNTcuXXrVr7VWKWjKQrkiEbyImBuDp06QVAQRgcOEFauHA7PSyHnVqGyY8eOmiKH9+/f1xT6yg2tFSqdnZUbf0SE1gqVrq6ubNq0KWuHDx9CQAAMHqxsz9aF8eMhPh7+A5lLMlcYNTMzIzAwkLJlywKQlpZGmTJlOHfuHG3atAGgadOmXLx4UWt/+bUtW7Ys1atXJzExkcTExCwpfHSpxmoQR5PfMCy3IVhSUhKffvopXl5efPjhh1oLFJVK7txRgjVtbUvaEokkb1xd4fZtbgYHU6dyZcX5oNRuqZZLETYTExMmT56Mv78/3Z8n3cyNuLi4LDnYMipUZg7czKhQ2a1btywVKuvVq8e5c+eydrhqlRI/M3687tfWtCm8954yfZaaqrvcC0jmCqNGRkaaInABAQEkJCTQqlWrHJ+JsbExaVoCW3VpW61aNbp160bv3r0ZNGiQ5nhGJdG8MIijyWsYpm0ItnXrVurXr88PP/xAr169WLlypSFMMwwZBc9ksKaktPM82PppejqV69fXSWTRokXs27eP6dOnk5CQkGsbrRUq69eHChWICA7WWqHS2NgYExMT1Bl50ZKSYMUKxSnqWxzOx0f5Pf7vf/rJvWBkrzCqVqtZtGgRf/zxB8uWLUOlUuX4TNRqtSbbS3bya3v06FEePnzIgQMHOHz4MMHBwco6HLpVEjXInTGvYZi2IVhmmbZt23LSwKVgi5Q7d+S0meTFoHp1aNZMqfCZzwj8l19+Yc3zNPxly5ZFpVJpzXOotULl88BNq5AQrRUqhRCYmJj82/eWLcpOztwCNPPDxUVxTosXK1urX0aOHqXWgQNZKnzOmDGD5ORkVq5cqZlCc3Jy4ujRowBcuHCB+nk8WOTX1traGnNzc8zMzChTpgxWVlYa/bpUEtWpwqa+aBuGZXjIjCFYeno6I0eO1Mhk1OjWDLvzITk5WVNiWl+SkpIKLJtdvu7NmyS+8Qb39eivKPVLeSmvD1YDB1Ltzz+5cOVKjj7i4+O5ceMGKSkp1KpVi19//ZW9e/eSnp7OoEGDuHnzJgcOHCA129SUsbExtWrVokePHgghGDp0KOHh4Rw5cgSTMmUYHh5Oe29v+vTpg4mJCba2tjg6OhIeHs7ff/+NnZ2dYosQ2C1YgHBw4GbVqqDlGvO6fhtPT6rNns3fmzeT2Ly53vK6UFLy5pcvU3PQIJrVrcs3cXGEh4dz/fp1tm/fTsOGDenbty8A3bt35+233yYhIYEePXoA8OmnnxIeHs5PP/1EnTp1slQY7dSpE3/88Qeenp4IITQzTRs2bKBmzZp06NCBEydO4O7ujpGREU5OTprqoTpVYzVENbX58+eL3bt3a163adNG83dwcLAYOHCgSEpKEklJSWLAgAEiJCREfPzxxyIkJEQIIURMTIzo1q1bvnpKRYXN9HQhTE2FmDy5ZPRLeSlfQPmCVPgUogAVKvfvV6pi7t2bRX8GixYtEmfPnlVe/Pab0nbTpjy7zPP6ExKEqFRJiJ49CyavAyUif+OGEFWrClGzprh6+HCBP7/g4GARGBiov34t5FeNVQgdK2zqS17DMG1DMCcnJ44cOQIo84HNmjUzhGlFT1SUsvAotzZLXjAKUuETClCh8u23tQZuRkVFERcXR/OMkceSJVCtmlJrpqCULQujR8POnfB//1fwfkoTjx4piU9TUmDvXtKqVCnw5+fo6EiTJk2KxCxdq7EaZOost2FYfkOwZs2aMXnyZPr374+pqSmLFy82hGlFjyx4JnlBKUiFT1AqVEZHR+suUL48vP56ro7G1tb234DNsDDYvx/mzwczM73tysLo0bBokVJCQIeAwlJNQoJSU+j2bSWzg6MjhIcX+POrXr06z4qoWJyDgwMODg75tjOIozEyMsoR7Vu3bl3N32PGjGHMmDFZzpctW5ZvXsSoXlnCWSLJH2dn2LZNyQuobXfmV18pAaXP120LxSuvwIABsGEDzJmj5EJ7EUlLA09POH1aKYXwfF3kRUPuxy0sckQjkeSPs7OSxVnbAvg//yi7zYYMKTqnMH68MhpYu7Zo+ituhFBGZrt2wbJl0Lt3SVtUYKSjKSx37ijDfF2jlyWS/yL5VdxcuVJZ68xcQbOwNG6sZEJYtkxZ23jRmDtXyXLg56fkcnuBkY6msMhgTYkkf+rXV0YquTmaxETF0fTooRQxK0p8fJRib9u2FW2/hmb9epgxQymBMG9eSVtTaOTdsbDIgmcSSf6oVNorbgYEwOPHBQvQzI/331fKICxZ8uIEcO7eDSNGKLZ/991LUTVUOprCIks4SyS60bKlskaTeceaWq1sAmjWDJ5nBilSVCplrebCBTh8uOj7L2rOnFFKUr/xhpJGx9S0pC0qEqSjKQwZlTXliEYiyZ+MdZrTp/89tncvRETkXUGzsAwYoCS8Le0VOK9dg27dlEJvu3fD80wpLwPS0RSGhw+VBUw5opFI8uftt5W1zMzTZ0uWQI0a0K+f4fRmBHAGBcGVK4bTUxgiI5WpMiEU5/vKKyVtUZFikDia/wyy4JlEojuWlspOsJMnwdOT6GPH+CosjDkTJoCpKYmJiXzwwQfMmzdPE3fXu3dvTd7EV199lQULFuTatVqtZtasWVy5cgUzMzPmzp1LrVq1NOfDO3Zk/oYNyuJ6/fr89ddffP755wQHBxMZGYkQgipVqnD//n0WLFjA2rVrcXJyIigoCPg3r+Iff/yhKW8QHR3NV199xZw5c1Cr1UybNo29e/diZ2fH4sWLqV69Or6+vty7d4+kpCRMTEw0CS+z6L9/HxEayjO1mnvVq1Nr0iSqVq3Kl19+yezZs7lz5w5mZmYkJydj/rysw8WLF/nss89wcXFh0qRJxMbGEhkZSYUKFbCwsKBq1ar4+vpqMjyHh4dr8pdl6F+5ciV16tTB19cXIQTVq1fH398fc3NzfH19mT17tkZfYZEjmsIgC55JJPqRUXEzPZ2lU6bglZwMH36Ya4XP5ORkhBAEBAQQEBCg1clA/hUiHVu3JqBTJwLCwvDq3h1nZ2dOnz5NdHQ0np6e+Pn5ERISwv89T1nj6upKVFSURnejRo2YNm1aluJvGRUuQamxdeDAAcqWLcsHH3zAwoULOXLkCGlpaQQGBjJp0iSqVatGQEAAXl5e/+p//BjPe/fwuHeP2+XKoTI2xs/Pj1u3bjFhwgTKlSvHjz/+yJw5cyhfvjwBAQH4+PhQt25d3N3dWbNmDc2aNWPo0KGaRJkTJkwgKioqS3YVR0dHzbVk6G/bti1ffPEFnp6e/PDDD7Ro0YINGzagUqlwdXXlu+++K5KPHKSjKRxyRCOR6IezM8TGwpEjhN25g8OgQVChQq4VPiMiIkhMTGTo0KEMGjSICxcuaO1Wp2qS48eTkJTEsi+/ZMCAAYSFhREZGUnbtm1JSUlhwYIFmgzzLVu25LfffkOtVhMWFsa1a9fwyJR/LXOFS1BGGJ9++il2dnY4ODhw8eJF6tSpQ3p6Omq1mri4OExMTEhISGDZsmX/6g8Joe2JE1zs2pWevXtrMlubm5vz119/0bp1awDs7Oy4fv06Qgj8/f0ZNWoUxsbGXLt2jbZt23Lu3Dm6d+/OuXPnaNq0KTdu3ODGjRs5UgVl6B8+fDiARh6UHJUZBegyX39RIB1NYbh7VwnWlJU1JRLdeL4hIPLzz6mTnKwJ0Mytwqe5uTnDhg1j3bp1zJ49m4kTJxaqQiSNGrH9nXfo8vAhD27f1owADh48SLNmzQgNDdXcWI2NjalYsSJXr15lzZo1fJwtYDJzhUtQSptkTixpbGyMmZkZ9+7dw8XFhenTp+Pt7c327dvp0qUL9+/fp05sLI6RkRwcMIAKbdrw5MkTjX5LS0vKly/Pzp07EUJw4cIFIiMjCQ4Oxt7enho1agBo7I+Li+PGjRskJSVp9NeuXZvz589nsTtDf8bILEMe4MCBAyQmJua4/qJAOprCkBFD8xLsc5dIioV69aByZWKjo6lcpw5kGsFkp06dOvTo0QOVSkWdOnWwsbEhKioq17a6VpPcZWlJv3v3SD16lMqVKzN58mQOHjyIt7c3KpUqi0yVKlW4d+8eN2/e5J133snST/YKl7np37x5M61bt2bfvn38+uuv+Pr68uuvv9KvXz/S9+2jckgIkzt14mD58vz888+kpqZq9MfHx+Po6IiRkRFeXl7s37+fRo0aERQUhLu7u0bPiBEjuHfvHseOHeP+/fu88nwTgVqtpmrVqjkqX+7atYt+mTZeZL/+ChUqZLn+/Cpn6orcDFAYZAyNRKIfzwM3Kx08SEymwlu5sX37dq5evcqsWbOIjIwkLi4OWy2zB05OThw6dIiuXbtqrSYZGxtLStmyVHNwoE5QEOGvvMKJX35hvJkZdiYmrF+7Fuv4eBg8GExNefb4MQ+OHsU5PR3efTdLX/WfPWO/Wg2//67oT0zk0LZtkJ5OhJcX9RMTKf/TT5gCBAVhrVaT8vAhKSoV1fr3x+7PP7ns6MiJnj0Z/+abJCQk4OPjg7W1NVFRUajVaqKioujZs6dmmu3+/fuEhobi5OREREQEAH/++Sf9+vWjffv2bN68GScnJ831P3v2jEqVKmW9/pQUqlWrpnEgJ06cYPz48djZ2bF+/XpatmypaZ9dvjBIR1MY7tyB53OoEolERz75hNcqVODKkyd5Nuvbty9+fn70798flUrF/PnzMTExYe3atVhYWOhdIfLmzZvKlNPo0ThMm8ZXCQl4li3LxCdPMFOpsDcxwdbICIRAnZ5OZHo6SWo1rxoZKTFzz1kbF0c1tZorqama453MzPgjKYnLqamsjYtjiY0NrxgZ4fXkCb8kJGBhZES/cuW4lJrKjvh4njZrxhUbGzzr1WPixImYmZlhYWHBrVu3mDt3LjNnzmTmzJn88MMPrF+/njp16jBp0iQ+++wzvv32W83116lTh8mTJyOE4NGjRyQlJXHu3Dnmz5+Pn58f1apVIz09Pev1Z6JOnToa/fb29syYMQNQRkSRkZHUq1evSD5y6WgKSkawphzRSCT68f77xNWsyetbt3L58mUaNmyoORUQEKD528zMLNe6VHXr1uXRo0dZjuVWmgTggw8+0PzdpEkTVq5cCcCj5/pNPT3ZkUl/BkeOHMHl0iWGjx6dU/+BAzx69IjXL13isqcnDRs2xAiY8/xfZn7N5fIjIiLYv38/r0dFYWpqyo4dO3LV7+rqyuhs+n/99VcOPNcPUKtWLQIDA3PIX7t2DXt7e0aNGpXr9Wfwxhtv5Kr/2LFjuLi4oCqiZQG5RlNATB4/VmpFyB1nEkmBKOkKkdr0CyHYtWsXQ4YMyVN/YSuUFlZ/XgQEBDB27Fi9bdNFf0GQjqaAmPzzj/KHHNFIJAWiMBUiDalfpVLx5ZdfUq5cuTz1F6ZCqUqlKrT+vJg9ezZVqlTR2zZd9BcE6WgKiKl0NBKJRKIT0tEUEM2IRk6dSSQSSZ5IR1NATP/5B8qUkZU1JRKJJB+koykgJv/8I4M1JRKJRAekoykgppGRcn1GIpFIdEA6mgJi+uCBXJ+RSCQSHZCOpiCkp2MSFSVHNBKJRKID0tEUhMhIVDJYUyKRSHRCpqApCM8LnkVXrMhXM2YwZ84cgoKC+P777zE2NqZ+/frMmjULI6Pc/fiFCxeYNm0alpaWtG7dmk8++STL+Xnz5mmS5kVFRVG+fHl+/PFH1q9fT1BQkKYwkaOjI1euXGH//v05+pBIJJLSghzRFITnBc+WHjuGl5cXSUlJLF26lE2bNhEYGEhcXByHDh3SKj5z5kx8fHzYunUrISEhXL58Ocv5qVOnEhAQwPr167GyssLf35+YmBhN/+vXr2fdunUANGjQgFu3bnH79m3DXa9EIpEUAuloCsLdu8QZGSkVAh0cMDMzIzAwUFMPPC0tjTJlyuQqGhcXp0nVrVKpaN26NSdOnMi17ebNm2nVqhUNGjSgbNmyVK9encTERBITE7Mku3NxcWHLli1Ff50SiURSBBhk6kytVjNr1iyuXLmCmZkZc+fOpVatWgCEh4drUniDMo20YsUK6tWrx2effYYQAmtraxYvXqy5cZc67tzhLysr6tjbA0rm2IwiSAEBASQkJNCqVatcRbNXArSwsMhSJz2DlJQUAgMD2b59u+ZYtWrV6NatG+np6fTq1UtzvEGDBixbtqworkwikUiKHIOMaIKDg0lJSWHbtm1MmDCBhQsXas45OjoSEBBAQEAAXl5edO7cmbZt27Jx40bNk7m9vX2WG2yp4+5dHlWokKXCnlqtZtGiRfzxxx8sW7ZMa3rt7JX44uPjNWVVM3Py5EneeustrKysADh69CgPHz7kwIEDHD58mNOnTxMaGgqAra1tkVXCk0gkkqLGII7m3LlztGnTBoCmTZty8eLFHG0SEhJYtmwZU6dOBRQHFBMTAyhP/bmVYS013LqFdYUKGnsBZsyYQXJyMitXrsxzJGZpaYmpqSkPHjxACMHx48dp3rx5jnYnTpygbdu2mtfW1taYm5tjZmZGmTJlsLCw0OiPiYmhYsWKRXiBEolEUnSohBCiqDudOnUqnTt3pl27dgC0b9+e4ODgLM5j06ZNPH36lDFjxgDKE/ykSZOwtrYmJSWFH3/8MUv96ty4cOGC1rWQ/EhKSsLc3FxvOdPbt6nr4sLNwYP5+J9/WLJkCdevX2fixIlZCjh1796dBg0asG7dOiZOnJiljytXrvDtt98CiiMeOHAgsbGxrFixAl9fXwD8/f0ZMGAAdplqqm/dupXz589jZGSEvb09w4YNQ6VScebMGSIiIhg0aJDBr1/KS3kp/+LLA1kqlBocYQDmz58vdu/erXndpk2bHG369u0r7t+/r3ndq1cvcfToUSGEEIcOHRIffvhhvnouX75cYBsLLDtmjBCmpuLq4cNi+vTp4tKlS1qbpqamigULFhSt/lzkfXx8xO3btwssX1j9Ul7KS/n/lry+GGTqzMnJiaNHjwLKqKN+/fpZzsfGxmp2XmVQvnx5zXpElSpVskxLlRqePoV166B/f9KqVMm3wp4QgmHDhhnUpIiICGrWrMlrMkuBRCIppRhkIaRTp0788ccfeHp6IoRg/vz5bNiwgZo1a9KhQwdu3rxJjRo1sshMnz6dOXPmoFarEUIwY8YMQ5hWOL79FuLjYfx4IP8Ke6amptja2hrUJAcHBxwcHAyqQyKRSAqDQRyNkZERc+bMyXKsbt26mr+bNGnCypUrs5yvV68emzZtMoQ5RUNqKnzzDbz3HjRtCuHhJW2RRCKRvBCU4q1dpYzt25XUM6tXl7QlEolE8kIhMwPoghCweDE0aAAuLiVtjUQikbxQyBGNLhw7BufOKaMZLYkyJRKJRJI78q6pC0uWQKVK4O1d0pZIJBLJC4d0NPnxf/8HO3fCRx9BuXIlbY1EIpG8cEhHkx9ffw2mpvDxxyVtiUQikbyQSEeTF0+ewIYNMGAAvPJKSVsjkUgkLyTS0eTF2rWQkKAJ0JRIJBKJ/khHo42UFFi2DDp1gsaNS9oaiUQieWGR25u18eOPcP++kttMIpFIJAVGjmhyQwhlS3PDhvD++yVtjUQikbzQyBFNbhw5An/9pSTR1FIpUyKRSCS6IUc0ubFkCdjaKrvNJBKJRFIopKPJzpUrsGsXjB4NeZRklkgkEoluSEeTnaVLoUwZJROARCKRSAqNdDSZefQIvv8eBg6EqlVL2hqJRCJ5KZCOJjNr1kBiogzQlEgkkiJEOpoMkpNh+XLo0gUaNSppayQSieSlQTqaDAID4Z9/wMenpC2RSCSSlwrpaODfAM3XX4eOHUvaGolEInmpkAGbAAcPQmgorF8vAzQlEomkiJEjGlBGM1WrgpdXSVsikUgkLx3S0YSHw549SmGzMmVK2hqJRCJ56ZCOZulSMDeHUaNK2hKJRCJ5KflvO5qoKNi0CQYNUnKbSSQSiaTI+U87muilS5lRvrwmQDMxMRFPT0+uX7+ep9yFCxeYNGkSnp6eLF++PMf5efPm4e3tjbe3N126dMHd3R2AI0eO4O7uTr9+/Vi9ejVCCK5cuZJrHxKJRPKy8J91NKrkZJZu2YJXkybg4EBYWBgDBgzgzp07+crOnDkTHx8ftm7dSkhICJcvX85yfurUqQQEBLB+/XqsrKzw9/cnLi6OL774gtWrV/O///2PKlWqEB0dTYMGDbh16xa3b9821KVKJBJJifKfdTTGO3YQJgQOfn4ApKSksGLFCuzs7PKUi4uLIyUlhWrVqqFSqWjdujUnTpzIte3mzZtp1aoVDRo04K+//qJ+/fosWrQILy8vbGxsqFixIgAuLi5s2bKlaC9QIpFISgkGiaNRq9XMmjWLK1euYGZmxty5c6lVqxYA4eHhzJ8/X9P2woULrFixgubNmzNr1izu3r1Lamoq06dPp0mTJoYwD4Tgztat1LGwgHffBaBZs2Y6icbFxWFpaal5bWFhkesoKCUlhcDAQLZv3w5AdHQ0p0+f5pdffqFcuXK4ubnRtWtX6tSpQ4MGDVi2bFkRXJhEIpGUPgziaIKDg0lJSWHbtm1cuHCBhQsXsmrVKgAcHR0JCAgA4LfffqNKlSq0bduWZcuWYW9vz+eff05ERAQRERGGczT79xMfGUnlnj31DtC0tLQkPj5e8zo+Pp7y5cvnaHfy5EneeustrKysALCxsaFx48bYPt900KhRI8LDw6lTpw62trY8ffq04NcjkUgkpRiDTJ2dO3eONm3aANC0aVMuXryYo01CQgLLli1j6tSpABw/fhxTU1OGDRvGypUrNfIGYfVqrC0tialeXW9RS0tLTE1NefDgAUIIjh8/TvPmzXO0O3HiBG3bttW8btSoEVevXuXJkyekpaVx5coV6tWrB0BMTIxmGk0ikUheNgwyosk+vWRsbExaWhomJv+q2759O126dNHcYKOjo4mJiWHdunX88ssvLFq0iM8//zxPPcnJyYSHh+ttX/kWLajQpg0Xfv89h3x8fDw3btwgJSWF6Oho1q1bx8SJE7O0+eCDD1i8eDGLFy+madOmmJmZcebMGVasWIGvry8AYWFhNGnSJEv/np6eDHheHrpFixakp6cTHh7OmTNnqF+/vl7XkpSUVKBrl/JSXspL+WJHGID58+eL3bt3a163adMmR5u+ffuK+/fva17369dPhIWFCSGEePr0qXBxcclXz+XLlwts4+XLl8X06dPFpUuXtLZJTU0VCxYsKHLd2eV9fHzE7du3CyxfWP1SXspLeSlvSAwydebk5MTRo0cBZbG/fv36Wc7HxsZqdm5l0KxZM44cOQLA2bNnNdNKhmTs2LH88MMPWs8LIRg2bJhBbYiIiKBmzZq89tprBtUjkUgkJYVBps46derEH3/8gaenJ0II5s+fz4YNG6hZsyYdOnTg5s2b1KhRI4vMyJEjmTZtGh4eHpiYmLBo0SJDmJaFSpUqMXfuXK3nTU1NNYv3hsLBwQEHBweD6pBIJJKSxCCOxsjIiDlz5mQ5VrduXc3fTZo0YeXKlVnO29jYyAh5iUQieQn5zwZsSiQSiaR4kI5GIpFIJAZFOhqJRCKRGBTpaCQSiURiUKSjkUgkEolBUQkhREkbUVAuXLhAGVl+WSKRSPQiOTmZpk2bFpu+F9rRSCQSiaT0I6fOJBKJRGJQpKORSCQSiUGRjkYikUgkBkU6GolEIpEYFOloJBKJRGJQpKORSCQSiUH5TzqakJAQvL299ZZLTU1l0qRJeHl50bdvXw4cOKB3H+np6fj5+eHp6Un//v25evWq3n08fvyYdu3acf36db1lAXr37o23tzfe3t74+fnpLb9mzRo8PDzo06cP//vf//SS3bFjh0a3u7s7jRs3JiYmRmf51NRUJkyYgKenJ15eXnq/BykpKUyYMAF3d3eGDh3K33//rbNs5u/NrVu36N+/P15eXsycORO1Wq2XPMD+/fuZMGFCgfSHh4fj5eWFt7c3w4YN49GjR3rJX7t2jf79++Pp6Ymvry9paWl62w+wa9cuPDw89Lb/8uXLtGnTRvNd2LNnj17yjx8/5qOPPmLAgAF4enpy+/ZtveTHjx+v0f3ee+8xfvx4veTDw8Nxd3enf//++Pn56f35X7p0ib59++Ll5YW/v3+e8rnddwry/StRirXMWilg7dq1wtXVVfTr109v2e3bt4u5c+cKIYSIjo4W7dq107uP/fv3C19fXyGEEKdOnRKjRo3SSz4lJUWMHj1adO7cWVy7dk1v/UlJSaJnz556y2Vw6tQpMXLkSJGeni7i4uLEN998U+C+Zs2aJQIDA/WS2b9/vxgzZowQQojjx4+LTz75RC/5gIAAMW3aNCGEENevXxdDhw7VSS7792bkyJHi1KlTQgghpk+fLn7//Xe95P39/cX7778vxo0bVyD9AwYM0FRJ3Lp1q5g/f75e8h999JE4c+aMEEKIyZMn622/EEJcunRJDBo0SKffUnb5H3/8Uaxbty5fOW3ykydP1lTxPXnypDh06JDe9guhVPPt0aOHiIyM1Et+9OjR4vDhw0IIpULugQMH9JLv3bu3OHfunBBCiCVLlohffvlFq2xu9x19v38lzX9uRFOzZk2WLVtWINkuXbowduxYQKm+aWxsrHcfHTt2xN/fH4D79+9Tvnx5veQXLVqEp6cnVapU0Vs3KBU9ExMTGTp0KIMGDeLChQt6yR8/fpz69evz8ccfM2rUKNq3b18gO8LCwrh27ZrOT8MZ1KlTh/T0dNRqNXFxcZiY6FdS6dq1a7Rt2xYAOzs7nUdE2b83ly5d4u233wagbdu2nDhxQi95JycnZs2apbPd2eWXLFmCo6MjoIyS88uQkV1+2bJlvPXWW6SkpBAVFYWlpaVe8tHR0SxZsoQpU6YUyP6LFy9y+PBhBgwYwJQpU4iLi9NL/vz580RGRjJkyBB27dql+Sx0lc9g2bJlDBw4MN/fU3Z5R0dHnj59ihCC+Pj4fL+H2eUjIyNxcnIClO/CuXPntMrmdt/R9/tX0vznHM3777+v980pAwsLCywtLYmLi2PMmDGMGzeuQP2YmJgwefJk/P396d69u85yO3bsoGLFirRp06ZAegHMzc0ZNmwY69atY/bs2UycOFGnaZMMoqOjuXjxIl9//bVGXhQgucSaNWv4+OOP9ZYrV64c9+7dw8XFhenTp+s9Bero6MihQ4cQQnDhwgUiIyNJT0/PVy7790YIgUqlApTvRWxsrF7yXbt21cjrQnb5jBvj+fPn2bx5M0OGDNFL3tjYmHv37uHq6kp0dHS+VV4zy6enpzN16lT8/PywsLAokP1NmjThs88+Y8uWLbz22musWLFCL/l79+5Rvnx5Nm7cSLVq1fj222/1kgdl+u3kyZP06dNHb/tr167NvHnzcHFx4fHjx7Ro0UIv+ddee40zZ84AcOjQIRITE7XK5nbf0ff7V9L85xxNYXnw4AGDBg2iZ8+eejmJ7CxatIh9+/Yxffp0EhISdJL56aefOHHiBN7e3oSHhzN58mSioqL00lunTh169OiBSqWiTp062NjY6NWHjY0NrVu3xszMDDs7O8qUKcOTJ0/0siEmJoabN2/yzjvv6CUHsHHjRlq3bs2+ffv49ddf8fX1JTk5WWd5Nzc3LC0t8fLyYv/+/TRq1KhAI1Mjo39/OvHx8XqPTIuCPXv2MHPmTNauXUvFihX1lq9Rowa///47/fv3Z+HChTrLXbp0iVu3bjFr1ix8fHy4du0a8+bN00t3p06deP311zV/X758WS95Gxsb3nvvPQDee+89Ll68qJc8wN69e3F1dS3Q5z9v3jy2bNnC3r176dWrl17vH8D8+fNZs2YNgwcPplKlSlSoUCHP9tnvO6Xh+6cP0tHowaNHjxg6dCiTJk2ib9++Berjl19+Yc2aNQCULVsWlUqV5UuTF1u2bGHz5s0EBATg6OjIokWLsLW11Uv/9u3bNT+KyMhI4uLi9OqjWbNmHDt2DCEEkZGRJCYmYmNjo5cNZ8+exdnZWS+ZDMqXL4+VlRUA1tbWpKWl6TQiySAsLAxnZ2e2bt1Kly5deO211wpkR8OGDTl9+jQAR48epXnz5gXqp6D8+uuvmu9CQa5h1KhRmo0QFhYWOn8HQRmN7N69m4CAAJYsWUK9evWYOnWqXvqHDRtGaGgoACdPnqRRo0Z6yTdr1owjR44AyvepXr16esln6M2YRtUXa2trzXRjlSpV9NrQAnDkyBG+/PJLvv/+e54+fUqrVq20ts3tvlPS3z99Kdgc0n+U1atXExMTw8qVK1m5ciUA3377Lebm5jr30blzZ/z8/BgwYABpaWlMmTJFL/nC0rdvX/z8/Ojfvz8qlYr58+frNZX47rvvcvbsWfr27YsQghkzZuj9RHjz5k1effVVfU0HYMiQIUyZMgUvLy9SU1MZP3485cqV01m+Vq1afP3116xevRorKyu9n8QzmDx5MtOnT2fJkiXY2dnx/vvvF6ifgpCens68efOoVq0an376KQBvvfUWY8aM0bmPESNG4Ovri6mpKWXLlmXu3LmGMjdXZs2ahb+/P6amplSuXFmzbqkrkydPZtq0aQQGBmJpacnixYv1tuHmzZsFftCYO3cu48ePx8TEBFNTU73tr1WrFkOGDKFs2bK0aNGCdu3aaW2b231n6tSpzJ07t0S+fwVBZm+WSCQSiUGRU2cSiUQiMSjS0UgkEonEoEhHI5FIJBKDIh2NRCKRSAyKdDQSiUQiMSjS0UhKhNOnT9OsWTMePHigOfbll1+yY8eOAvd59+5d3N3di8K8HKSlpeHt7Y2npyfPnj3THPf19eWTTz7J0javmAggR/vMaLsGX19fjh49qqfVupGSksKkSZNQq9V4e3tr0vLEx8czcOBA1q5dS1JSEpMnTy5QFgiJRDoaSYlhZmaGn5/fC3HzevjwIfHx8QQGBmJtbZ3l3Llz5/jll1907mv58uVFbF3h2LhxIy4uLlmCNuPi4hg+fDguLi6MGDECc3Nz3nzzTb2uUyLJQDoaSYnxzjvvYG1tzZYtW7Icz/5U7+7uzt27d1m2bBkTJ05k2LBhuLm5sWPHDkaNGsX777+vSQ765MkTRo0aRb9+/TT5sx48eMDw4cPx9vZm+PDhPHjwgLt379K9e3e8vb1z5MnauXMnbm5umhTwqampzJw5k7///psZM2bkuA4fHx+WLVvGP//8k+V4bGwsY8aM0aSjv3LlCvDviCc0NBQ3NzcGDRrE+PHj8fX11VzD6NGj6devH9OmTdP098MPPzB48GAGDhzIrVu3AFi/fj1ubm54eHjwxRdfAEqiyKFDh+Lp6cn169cZNWoUAwcOxM3NjePHj2exUQjBzp07s+TPi42N5YMPPsDd3Z0BAwZojru4uPDDDz/k+llKJHkhHY2kRJk1axYbN27U3Djzw9zcnHXr1vH+++9z5MgRVq9ezYgRI9i9ezcACQkJfPHFFwQGBnLs2DEiIiJYtGgR3t7eBAQEMGzYML788ksAoqKiWLduHR9++KGm/+joaJYtW8b333/P1q1bsbKyYtu2bcycOZN69eoxZ86cHDZVrVqVsWPH5kjDsnr1at555x0CAgLw9/fPka155syZLFy4kE2bNlGzZk3N8bi4OBYsWMC2bds4efIkjx8/BpQsv99//z0ffvghX3zxBVeuXOG3334jMDCQwMBAbt26xaFDhwAlM3VgYCBqtZqnT5+yevVqlixZkiNdz99//42lpSWmpqaaY5MmTcLExITIyMgsba2trYmOji71CRwlpQ/paCQlSoUKFZgyZQqTJ0/WWrwp89Raw4YNAbCystLkt7K2ttYk1nRwcMDKygpjY2MaN27MzZs3uXr1KmvWrMHb25sVK1ZobtyvvvoqZmZmWXTduXOHevXqafJYvfXWW/zf//1fvtfRo0cPLCwssjzxX716lZ9++glvb2+mT5+eZW0HlOk4e3t7QMndlcFrr72GtbU1RkZGVKpUSZPZNyOf1ZtvvsnNmze5ceMGb7zxBqampqhUKpo3b66xtU6dOgDY29vj4eGBj48Ps2fPzvEeR0dHU7ly5SzHJkyYwLfffsvPP/+syTCcQeXKlXn69Gm+74dEkhnpaCQlznvvvUedOnX4+eefAShTpgyPHz8mPT2dmJgY7t69q2mbX2r969evEx8fT1paGqGhodjb22NnZ8fEiRMJCAhg9uzZdOnSBSDXRJKvvvoq169f12TUPnPmjOamnR+zZs1i/fr1xMfHA8qoYsiQIQQEBLB06VJ69OiRpf0rr7zCtWvXAKX6Yn7XmJGE8s8//9RcV2hoKGlpaQghOHv2rMbWjGu7cuUK8fHxrF27loULF+bIyVWpUqUcCSHt7e2xtLRk0aJFfPbZZxrHDErm7YJkipb8t5FJNSWlgqlTp3Lq1CkAbG1tadWqFX379uW1116jVq1aOvdjbW3N+PHjefLkCV27dqVevXpMnjyZWbNmkZycTFJSUp6ZhitWrMinn37KoEGDMDIyombNmkycOFGnUgoVK1bE19dXU2dn1KhRTJ06lR9//JG4uLgcu81mzpzJlClTKFeuHKamplStWjXP/kNCQhg0aJAmGWqNGjVwcXGhf//+qNVqmjVrRseOHYmIiNDI1K5dmxUrVvDbb7+hVqtzJN6sVasWT548IS0tLUdy1aZNm+Lu7s6ECRNYv349cXFxlC9fXucaNBJJBjKppkRSQmzZsgUXFxcqVqzIV199hampaZ5bnw3FmjVrsLOzo1OnTnm227JlC5aWlvTs2bOYLJO8LMipM4mkhKhUqRJDhw7Fy8uLiIiILDu8ipPBgwezd+9erWtkAElJSZw/f75Qxf4k/13kiEYikUgkBkWOaCQSiURiUKSjkUgkEolBkY5GIpFIJAZFOhqJRCKRGBTpaCQSiURiUP4fSuSllvPuAtM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data:image/png;base64,iVBORw0KGgoAAAANSUhEUgAAAZoAAAESCAYAAADE5RPWAAAAOXRFWHRTb2Z0d2FyZQBNYXRwbG90bGliIHZlcnNpb24zLjMuNCwgaHR0cHM6Ly9tYXRwbG90bGliLm9yZy8QVMy6AAAACXBIWXMAAAsTAAALEwEAmpwYAAB0BklEQVR4nO2deXhN19eA35tJSCIxhKI1hJBQqqHVmFtDhRhDEiEoimprCCoxE2NbqjVrDRUq+lNtCaViVmOpJEj4DDU3gpB5vPv748htppvcm+Qmoft9Ho/cc/baa507nHX2sNZSCSEEEolEIpEYCKOSNkAikUgkLzfS0UgkEonEoEhHI5FIJBKDIh2NRCKRSAyKdDQSiUQiMSjS0UgkEonEoEhHUwju3r3Lm2++meXYnj17aNGiBSdPnszR3tvbm4EDB6JWqzXHnjx5QoMGDfLVtXXrVtauXZtnm9OnT+Pq6prrOV9fX9atW5evnqLi0KFDeHt706tXL7p168a4ceN48OABADt27GDkyJFFqi8yMhJPT08A4uLi8PT0pFu3buzcuVNz/GXkwYMHuLq60qNHD/76668i6XPv3r14e3sD8PXXX/PLL78AyufWvn17hg0bxvHjx3n33Xdxc3MjKSmpSPRqIzY2lkGDBuV6btmyZcyZM0fzOiUlhTFjxuDl5cWzZ88Krbu4fzcvKyYlbcDLRGBgICtXrmTjxo04Ojrm2iYkJITVq1czevRovfru379/UZhYLOzatYtVq1axatUqatWqhRCCtWvXMmjQIHbv3m0QnVWrViUwMBCA8PBwHj9+zP79+wHo0aOHQXSWBk6fPk3lypXZuHGjQfofO3as5u9ffvmF8ePH07NnT/z8/OjXr5/e3+OC8OzZM8LCwvJtl5CQwKeffkrZsmXZsGEDZcqUMbhtEt2QjqaIWLt2LTt27OCHH37g1Vdf1dpu9OjRrFu3jpYtW9K0adMc5w8ePMiqVatITU3F3NycyZMn8+abb7Js2TKio6OZMWMGoaGhzJo1i9TUVGrWrMn9+/fx9fUFlB/b+PHjuXHjBsnJycydO5fmzZsDcO7cOfbt20dcXBytWrVi8uTJmJiY8Oeff/L555+TmJiIqakp48aNo23btuzYsYPt27eTmJiIpaUlS5YsYfLkyURHRwPQrl07xo0bl+MavvrqK/z9/alVqxYAKpWKESNGUL16dVJSUrK0vXDhAl988QUpKSlERUXRsmVL5s+fT1paGv7+/pw/fx5TU1NeffVVFixYQJkyZXI9Hh0dTffu3fnpp5+YMmUKkZGR9OzZkyVLltC3b1/N0/6qVav4/fffUavV1KhRg5kzZ1K1alW8vb2xtrbmxo0b9O/fX/NEDxAVFaX1utesWcPPP/+MiYkJtWrVYuHChVhZWbFixQp2796NsbExderUYfr06dja2ubQ06tXL+bNm8fVq1dJTU3F2dmZzz77DBMTE7755hv279+PqakpFSpUYMGCBVSpUkVj16lTp1i6dCmxsbF4e3sTEBDAtm3bCAgIwMjIiMqVKzN9+nTq1KmDr68vT58+5c6dO7Rv355JkyZl+Ry+/vprdu3ahY2NjeZzA+WJ3t7ensjISMLCwrh79y5RUVEcOHCAMmXKEBsby+TJk3V+X/O63saNGzNixAj++OMPHj58yKBBgxgyZAh+fn4kJSXRs2dPduzYgbGxcY7v3LNnzxg5ciQODg7MmDEDI6OckzUTJkygYcOGDBs2DFBmCU6fPs2SJUuYP38+ISEhxMfHI4Rg7ty5NGvWLIt8gwYNOHnyJBUrVszxWtvv9vr160ydOpWUlBSEEPTt25cBAwbksO2lR0gKzJ07d0TTpk3FokWLRP369cXmzZvzbD9w4EDx22+/iW3btokOHTqI2NhY8fjxY1G/fn0hhBA3b94Urq6u4smTJ0IIIa5evSpatWol4uPjxTfffCNmz54tUlNTRdu2bcXhw4eFEEKcPHlSNGjQQJw6dUqcOnVKODo6igsXLgghhNiwYYMYNGiQEEKIyZMni969e4v4+HiRnJwsBg4cKLZs2SKePHkinJ2dNTJXr14Vb7/9trh9+7b46aefxFtvvSViY2OFEEIsX75cTJ8+XQghRHx8vBg3bpyIiYnJco1PnjwR9evXFwkJCVrfh59++kmMGDFCCCHE+PHjxalTp4QQQsTFxYkWLVqIsLAwcfbsWdGlSxehVquFEEJ8/vnn4ty5c1qPZ3wWQghx6tQp0a1btyyfkRBC/Pzzz2LcuHEiNTVVCCFEYGCgGD58uOaz8fPzy9VebdcdHBwsOnfuLJ4+fSqEEGL+/Pli5cqVYvv27cLDw0PEx8cLIYT45ptvxNChQ3PV4+vrKzZt2iSEECItLU1MnDhRrF27Vty/f184OTmJ5ORkIYQQ69atE/v378/zvTxx4oTo2LGjePz4seaci4uLUKvVYvLkyWLw4MG5Xt/+/ftF165dRWxsrEhNTRUjRowQAwcOFEIo35vvvvtOY/tvv/2W47g+76u26xVCiPr164uAgAAhhBBhYWHi9ddfF0lJSVk+w+x888034tNPPxXdu3cXb775poiKisq1nRDKb8XV1VXzum/fvuKPP/4Q58+fF59++qlIT08XQgixZs0aMXLkyBzXWb9+fc17m/l1Xr9bPz8/sWbNGiGEEA8fPhTjxo3T6PkvIUc0hSQhIYGrV6+ydu1axo8fj5OTk9Zpswzc3d05fvw4s2bNYsqUKZrjGU9yQ4YM0RxTqVTcvn1b8/rq1auA8lQN8M4772Bvb685/9prr/HGG28A4ODgwE8//aQ517NnT8qVKwco00lHjhyhRo0a1KxZUyNjb2+Pk5MTZ86cQaVS0aBBAywtLQFo06YNI0aM4MGDB7Rs2ZIJEyZgZWWV5doyniQzr0PlxcKFCzl69CirV6/mxo0bJCUlkZCQgIODA8bGxvTr14/WrVvz/vvv06RJE2JiYnI9fvfu3Xx1HTp0iLCwMNzc3DQ2JiYmas5njPyyo+26T548SZcuXbC2tgbAz88PUKab+vTpo3mvBw0axOrVqzWjucx6Dh8+TFhYGNu3bwfQrHdUrVoVBwcHevfuTdu2bWnbti3Ozs55Xt+xY8fo2rWr5om7T58+zJs3T/PeZH9Cz+DkyZN06tRJ8zm7ubkREBCQp67M6PO+arveDDp06ABAo0aNSElJISEhIV/9wcHBzJ49m9DQUMaOHcv333+PiUnOW1uLFi1ITk4mLCyMsmXL8uTJE5ydnVGpVFhbWxMYGMidO3c4ffo0FhYWOl9/Xr/bTp06MXnyZEJDQ3F2dmbatGm5jrZedqSjKSTm5uasWrUKU1NTRo4cyccff8yOHTuwsbHJU87f358ePXqwc+dOzTG1Wo2zszNLly7VHHvw4AFVqlTRrDcYGxsjsqWnyzyVYGpqqvlbpVJlaZt9ysHExCRXhyCEIC0tDVNTU83NEqBJkyYcOHCAkydPcurUKfr168eKFStwcnLStLG2tqZ27dqEhITQsmXLLP2OHTuWjz76KMuxAQMG4ODgQJs2bXBxcSEkJAQhBOXLl+fXX3/l/PnznDp1inHjxmmmUnI73rFjx5xvcjbUajXDhw/Hy8sLUBaOMy8YZ77WzGi7bmNjY1QqlaZdTEwMMTExOT4ftVpNWlparnrUajVff/01devW1fShUqkwMjJi8+bNhIWFcfLkSebPn0+LFi2YNm2a1uvLrjfjWIZubdeX3/ckP/R5X7VdbwYZ6yoZx3K7puz06dOHfv360aNHD9zd3Vm4cGGu75NKpaJv3778+uuvmJqa0rdvX1QqFYcPH2bevHl88MEHdOjQATs7uyy/y9zIPAWc1+/WwcGBffv2ceLECU6ePMmKFSsIDAykZs2a+V7Xy8R/z7UWMUZGRpqb+4gRI6hXrx4TJkzI94ne2tqaL774gq+++kpz7J133uGPP/7g+vXrABw5coQePXqQnJysaVO3bl3MzMw4evQoAKGhoVy9ejXLj1Ubu3fvJiUlheTkZHbs2EHbtm154403uHnzJqGhoQD83//9H2fPnuXtt9/OIf/ll1+ycuVKOnbsyNSpU6lXrx5///13jnaffPIJ8+bN49atWwCkp6ezcuVKIiIisLOz07R79uwZFy9eZOLEiXTu3JnIyEhu376NWq3m0KFDDBkyhDfffJNPP/2UXr16ERERofW4LrRu3Zrt27cTFxcHKOsSn332Wb5y2q67ZcuW7N+/X9PfsmXL2LhxI61bt2bHjh2ap/GAgADeeustzMzMcrVp48aNCCFISUnho48+YvPmzURERODq6krdunUZOXIkQ4YM4cqVK/le3549e3jy5AkAP/30U441l9xo06YNe/fuJSYmBrVaza+//prve5Jdr67vq7brzQsTExPS09O1Op2M97VMmTJ8/fXX/Pzzz1odRe/evTl48CD79u2jT58+gDIieffdd/Hy8qJx48YEBweTnp6eQ7ZixYqaTQkZD36Q9+92woQJ7Nmzh27dujFz5kwsLS01uy//S8gRTRGiUqlYtGgRvXv3ZunSpfj4+OTZ/u2332bIkCGsXr0aUKat5syZg4+PD0IITExMWLVqVZYnQhMTE5YtW8bMmTNZsmQJtWvXpnLlypibm2eZrsiNV199lf79+5OQkECnTp3o3bs3KpWKr7/+Gn9/f5KSklCpVCxYsIA6derk2C47ePBgfH19cXV1xczMjAYNGuS6nbp79+4IIfDx8SEtLY3k5GQaNWrE999/n+Vma21tzYgRI+jduzc2NjZUqFABJycnbt26Rb9+/Th69Ciurq6UK1cOa2tr/P39qVatWq7HdaFfv35ERkbi7u6OSqWiWrVqLFy4MF85bddtZmbGtWvXNDsC69Wrh7+/P+XKlePBgwf069cPtVpNrVq1+PLLL3Pte+rUqcybN4/u3buTmppKy5YtGT58OKampri4uODm5ka5cuUwNzfPczQD0KpVK4YMGcLgwYNRq9VUrFiRNWvW5DtV065dO65cuYKbmxvly5fHwcFBs/FBF/R5X7Vdb17Y2trSsGFDXFxc2Lp1KxUqVNDatnbt2sydOxc/Pz/s7e1zTGNn9JWWlkbVqlUB8PT0ZOLEiXTv3h1jY2OaN2+u2diQmWnTpjFnzhzKly9Py5YtsbW1BfL+3Y4ePZqpU6eybds2jI2N6dixY64PcS87KqHL2FRSqli0aBHDhg2jcuXKPHjwgJ49exIcHEz58uVL2jSJRCLJgRzRvIDUqFGDIUOGYGJiotmKKZ2MRCIprcgRjUQikUgMitwMIJFIJBKDIh2NRCKRSAzKC71Gc+HChQLnM0pOTi5ULiQpL+WlvJR/keVzS4FlMIo3EUHRcvny5RKRlfJSXspL+f+yvL7IqTOJRCKRGBTpaCQSiURiUF7oNRrJf5vo6Gi++uor5syZw86dO9mwYQNGRka4ublp8m7lxoULF5g2bRqWlpa0bt2aTz75JMv5+/fv89lnnyGEwNramsWLFxMXF5cl08PFixf57LPPcHJyYv/+/Tn6kEgk/yJHNJIXlqVLl2ocyueff86GDRvYunUrGzZsyLO64syZM/Hx8WHr1q2EhIRw+fLlLOc3btyIi4sLW7Zswd7enu3bt2Nra0tAQAABAQH4+PhQt25d3N3dadCgAbdu3cqSYVsikWRFOhrJC0lCQgJhYWE4ODgAShGq2NhYTYEpbUlG4+LiSElJoVq1aqhUKlq3bs2JEyeytHF0dCQmJkbTPnPKeSEE/v7+jBo1SpPlOMMpSSSS3JGORvJCcuXKFerUqaN5bW9vj5ubG926daN9+/ZaU/LExcVp6q4AWFhYEBsbm6XNK6+8wpYtW+jWrRtHjx6lS5cumnMHDx7E3t6eGjVqaI41aNCAM2fOFNWlSSQvHdLRSF5IYmJiqFy5MgAREREcPnyYAwcOcPDgQZ48ecJvv/2Wq5ylpSXx8fGa1/Hx8Tmc0ueff86CBQvYvXs3U6dOZfLkyZpzO3fuxN3dPUt7W1tbnj59WkRXJpG8fEhHI3nxOHeOKpGRmuktKysrzM3NKVOmDMbGxlSsWFFzLjuWlpaYmpry4MEDhBAcP348R2XN8uXLayqHVqlSJUtfFy9ezFLoDRSnl1HVUiKR5EQ6GsmLx/DhdFi+nCvPC57VqFEDDw8PvLy86N+/P7GxsfTu3ZuoqCjGjx+fQ3z27Nl89dVX9O3bl4YNG/LGG2/w9OlTzc6x6dOns2TJEgYOHMi8efOYMWMGAE+ePMHS0jLH+k9ISEi+ZZYlkv8ycnuz5MXi7l24cAFr4PVXXuHy5cs0bNiQ/v37awqQZVChQgVNcavMNG3alM8//zxLUSwbGxuWL18OKAXMNm3alEOuYsWKuVaf3LNnD+PGjSvcdUkkLzFyRCN5sdi9W/PnWGtrfvjhB61NhRAMGzbMoOZERERQs2ZNXnvtNYPqkUheZOSIRvJiERQEdnYkWFtTKTiYuX/+qbWpqampptyuoXBwcNBssZZIJLkjRzSSF4eEBAgOBldX4tq3h3Pn4P79krZKIpHkg3Q0kheHgwchKelfRwNZptIkEknpRDoayYtDUBBYWkLbtiTXqwe1ainHJBJJqUY6GsmLgRCKU+ncGcqUAZUKXF2VqbTExJK2TiKR5IF0NJIXg5AQuHdPcS4ZuLoq6zaHD5eYWRKJJH+ko5G8GGRMkXXt+u+x9u2hXDk5fSaRlHKko5G8GAQFwdtvQ+YATHNz6NRJOSdEydkmkUjyRDoaSeknMhLOnIHu3XOe694dbt+GixeL3y6JRKIT0tGUINHR0Zo8Wvv27cPNzY2+ffvy/fff5yl34cIFJk2ahKenpyZtSmbu37/PwIEDGTBgAKNHjybx+WJ5aGioJh/YokWLSE5O5tGjR8yZM6fQ9mfue8yYMSQnJxed/Tt3ghCEOjjktP+dd5hTpYqcPpNISjHS0ZQgGRUi09PTWbx4MRs3bmTbtm388MMPPHnyRKtcQSpECiGYPn06CxYsYOvWrTg5OXHv3j0qV66MhYVFgeqpZNifve82bdpw7969orN/yxZEjRpMDwjIaX+jRlhUqcKZn3/W236JRFI8SEdTQmSuEGlsbMyePXuwsrLi6dOnqNVqzMzMcpUraIXImzdvYmNjw8aNGxk4cCCxsbHY2dkB4OrqmmsSSV3tz97306dPNX0X2v5nzzAJD+fme+9pt79jRzbduwePHul1DRKJpHiQjqaEyF4h0sTEhN9//52ePXvy9ttvU7Zs2VzlClohMjo6mr/++ouBAweyYcMGQkNDOXnyJKBkKz537lyB7c/e96lTpzR9F9r+/fvp8ugR0W+9pd1+Ly/OmZuDlmJnEomkZDGIo1Gr1cyYMQMPDw+8vb25detWlvPr16+nT58+uLm5sX//fgDS09OZO3cunp6e9OnTh0OHDhnCtFJD5gqRGXTu3JmjR4+SmprKL7/8kqtcQStE2tjYUKtWLerWrYupqSlOTk5cfL6AbmxsjImJCWq1ukD2Z++7TZs2mr4LbX+tWkyuUQOb997Tbn+zZpgYGaHetUtn+yUSSfFhEEcTHBxMSkoK27ZtY8KECSxcuFBzLiYmhk2bNhEYGMj69euZP38+AL/++itpaWkEBgayatWqHM7ppeLgQao8epRlemvgwIGkpKRgZGRE2bJlMTLK/aMpaIXI1157jfj4eM37evnyZezt7QElnb6JiYlWnTk4doyqDx5o7M/e959//qnpu1D2C0GV06eJqVCB1+zttduvUmFStixG+/ZBaqpu1yCRSIoNlRBFH4CwYMECmjRpQrdu3QBo06YNx44dAyA1NZXBgwezatUqEhMT8fLy4uDBg/j4+GBvb89ff/2lWVyuWbNmnnouXLhAmTJlCmRjUlIS5ubmBZItrHydHj1Iio2lf9OmLPnqK0DZdRYcHIyJiQm1atXiww8/JCYmhnXr1jFx4sQs8leuXOHbb78FlCJeGWsWK1aswNfXlzt37rB27VrUajVCCIYPH46dnR2hoaEEBAQghKBevXqMGjUKgL///pvt27fn0JMrQlDXxYXEmBj6t2jB4uf2Z+7bwcGB4cOHEx0dXSj7RXw85hcvMrJ3b2w/+ihP+39ZsYI1u3dza8MGElq0yPcySvLzl/JSvqTlgSyF/wyOMABTpkwRhw8f1rxu166dSE1NFUIIkZKSInx8fESrVq3EO++8IzZs2CCEEGLIkCHC19dXqNVqcfr0aeHl5ZWvnsuXLxfYxsLIFlreykoIENP79xeXLl3S2iw1NVUsWLCg6PVnk1+0aJE4e/asboIREUIo4ZFiupubYe3//HNF1+3becovWrRInD16VIgyZYQYPz7/fnXVL+WlvJQvEgwydZZ9Hl6tVmNiotRYO3r0KA8fPuTAgQMcPnyY4OBgQkNDsbGxoX379qhUKt5++23+/vtvQ5hW8sTEwPPF77FXrpR4hcioqCji4uJyTF9p5Xm8SkrNmowNC+OHLVu0Ni20/UFB8MYbkEf1So39bdrAu+/KeBqJpBRiEEfj5OTE0aNHAWV6q379+ppz1tbWmJubY2ZmRpkyZbCysiImJoZmzZpx5MgRQCmPW61aNUOYVvLcuQNA/NtvU+n8eea+/77WpsVRIdLW1la/gM2gIGjcmKgxY6h09SpznZ21Ni2U/U+ewB9/ZE2imQtZ7Hd1hf/7P7h6tWA6JRKJQTCIo+nUqRNmZmZ4enqyYMEC/Pz82LBhAwcOHKB58+Y0btwYd3d3PDw8qF27Nq1atcLd3R0hBO7u7kyfPp3Zs2cbwrSS5+5dAB6PGAGVKsGSJSVskB48fQrHjoGrKzGdOikjDUPZv28fpKfn62iy8HxNUI5qJJLShYkhOjUyMsrxlFy3bl3N32PGjGHMmDFZzpuZmbFgwQJDmFO6eD6iSa5VCz76CObNg2vXoF69EjZMBzLf/E1NYcwYmDQJ/voL3nyzaHUFBYGtLbz1lu4ytWvD668rsj4+RWuPRCIpMDJgs7i5cwdUKtKqVIGPP1Zu2EuXlrRVuhEUBJUrQ8auruHDlYqXz3eeFRlpaUrwZdeuYGysn6yrqzLqevq0aG2SSCQFRjqa4ubuXXjlFcXBvPIKeHnBhg3KmkRpJj0d9uzJevO3sVGczdatSlGyouLkSYiOzj1bc3507644qt9/Lzp7JBJJoZCOpri5cyfrLqrx45UqkWvXlpxNunDqlOIMs6+ZjBkDajXkkoW5wAQFKY64Uyf9ZVu0UNa+5DqNRFJqkI6muLl7F1599d/XTZpAx46wbBmkpJScXfkRFAQmJtC5c9bjdepAnz6wejXExRWdrnbtIFtqGp0wNlZGXXv2KKMwiURS4khHU5wIkXNEA8rC9f378OOPJWOXLgQFQdu2YG2d85yPj7Imkk8dHZ24cQMuX9Zvt1l2XF3h8WM4fbrw9kgkkkIjHU1xEhOjPPVnHtEAvP8+ODoqW4VLY0niv/9WKlhqu/k7O8M77yibGgo7iti9W/m/MI6mc2dl9CWnzySSUoF0NMXJ863NOUY0RkbKWs1ff8HzoNVShS43fx8fZZt2YW/uQUHg4ACZtsPrjY0NtGljcEeTucIoQGJiIp6enly/fh3IP4t5ZnRpmznr+alTpwAl+0KbNm3w9vbG29ubxYsXAzB79mweyfo8klKCdDTFyfNgzRwjGoCBA5W4kdIYwLlrF9SvD1oyMgPQuzfUqlU4+2Nj4fDhwo1mMnB1hbAwMGAW8IwKowBhYWEMGDCAOxkPE+SdxTw7+bXNnvV83bp1ANy+fZtGjRoREBBAQEAAEyZMAMjidCSSkkY6muJE24gGoGxZGD1auamXphQqcXFw6FD+N38TExg7Fo4ehT//LJiu4GBlQ0RRORow2Kgmc4VRgJSUFFasWJGlsui5c+do06YNoGSp1lajR5e2ZcuWpXr16iQmJpKYmIhKpQLg0qVLREZG4u3tzYcffsiNGzcAsLOz48aNG0RHRxfdRUskBUQ6muLk7l1lmkxbHrePPoIyZYo+ALIw6HPzHzYMrKwKbv+uXcq0V8uWBZPPTMYIzECOJnuF1GbNmuXIz5e9mqixsTFpaWm59qdL22rVqtGtWzd69+6N6/PPw9bWlhEjRhAQEMDIkSOZNGmSpr2dnR3nz58v+EVKJEWEdDTFyZ07/wZr5kbVqsoU2vffQ2mZXw8KUrYZt26df9vy5eHDD5Xdc5mmkHRCrVbWgrp00f7+6IurKxw8WHTbrjORW4XU7OSVxVzfttmznp8+fZrQ0FBef/11OnToAEDz5s15+PAh4vmGEltbW57KDAmSUoB0NMXJ3bt5prwHlE0BiYmwZk3x2JQXBbn5FzSA888/4eHDopk2y8DVVRmNHThQdH0CHDpEtWvXNBVGtZFXFnN922bPem5hYUFMTAzLly/n++fbyjOynmdMqz179oxKlSoV+DIlkqLCIEk1JVq4cwcaNcq7TaNGynbn5cth4kRlKq2kOH8e/vlHv5t/rVrQt6/iKKdNU6bSdCEoSJlW7NKlYLbmRuvWyigrKAh69iyaPo8fBxcX3jU35/t3382zaadOnfjjjz/w9PRECKEpW7527VosLCyyVDjU1nbDhg3UrFmTDh06cOLECdzd3TEyMtJkPW/cuDGTJk3iyJEjGBsbZ0lMGx4enmUqTSIpKaSjKS4ygjV1uZH6+CjOJjAQBg82vG3aCAoClQpcXPSTmzBBmT7bsEEZ4eiqq2VLJX1MUWFmpryPu3croyyjQg7gL1+GHj1ACMo/e8brNWty+fJlGjZsqGkSEBCg+Tu3LOagZDLPvvVYW9sPPvhA83fmrOfh4eGoVCqsra1Zm0v6omvXrmFvb59l3UciKSnk1Flx8ewZxMfnvrU5O506KSObkg7gDApSgjHzWYvIwdtvQ6tWugdw3runxBAV5bRZBq6u8OCB0n9huHdPeUgoUwZ27ABgbP36eVZI1YajoyNNmjQpnD35EBAQwNixYw2qQyLRFeloiouMGJr81mhAGUX4+EBoqLKYXRLcvw/nzhUsgzIo9t+8Cb/+mn/bjIDQgurKi65dlfezMLvPnj1T+omOVnKoubiQbmVFpZAQ5s6dq3d31atXL7gtOjJ79myqVKlicD0SiS5IR1NcZOzC0mVEAzBggLILraQCOPfsUf4v6CijZ08l4aYu9gcFKW0zrVkUGZUrK6Oygjqa5GQlGPXyZWUk8+abYGREYpMmSjkDiUSSL9LRFBf6jGhAmaL5+GPlhh8ebji7tBEUpCzs57d5QRvGxjBuHPzxR97JLRMTlVgdV1dl5GEIXF2VXW0PHugnp1bDkCFKwOr69VnKFiS+8QZcuqSMdiQSSZ5IR1Nc3LmTd7BmbowaBebmxR/AmZQE+/cX/ub/wQdKtue87D90SHE2hlifySCj74xRmq589pmyIWPhQvD2znIq8c03lfWzM2eKyEiJ5OVFOpri4s4dxcloCdjLFVtbGDQINm2CqCjD2Zadw4eVYmyFvflbWcGIEbB9u/acY0FBYGGh1J8xFK+/DjVr6jd99tVXsHgxfPKJ4nCykdikieKE5fSZRJIv0tEUF9kLnunKuHHKOsGqVUVuklaCgqBcOWjfvvB9ffqp8v+yZTnPCaHo6tzZsPFCKpXiNPfvV0Zr+bFtm7KZwc1N2TmXy6hObWUFDRtKRyOR6IB0NMVFbgXPdMHRUdnxtGKFbjfJwiKEknOsUydl2q6wvPYauLvDt98q9XgyExamvC+GnDbLwNVV2V6eXxmGQ4eUUWSbNrB5s7LWpA1nZ6XEtVpdtLZKJC8Z0tEUB0IUfEQDytP1w4dQgJgNvbl4EW7fLtqbv4+P4mTWr896PGMqq2vXotOljXffVUZpu3ZpbxMWBr16Qb16yrbs/Byts7NSWfTKlaK0VCJ56ZCOpjh4+lR5mi7IiAbgvfegSZPiCeA0xM2/eXNlhLB0KWTOSLxrF7z1lpJo1NCYm0PHjsr15fYe3r6tBGRaWsJvv0GFCvn36eys/C+nzySSPJGOpjjIq+CZLmQEcF66pKwzPCd7hUeA6dOn8+WXX+bZ3YULF5g0aRKenp4sz578MiiI+2++ycDPPmPAgAGMHj2axMTEHDo2bdoEwKNHj3JNnZIDHx9lQ8DPPwNg/Pgx0WfPMsPWlqioKE2FSG9vb5o3b87WrVu1dnXw4EEmTpyIh4cHP/74Y47z4eHhuLu7079/f/z8/FBnTG25uqK+dYvh/fuzd+9eoqOjGTNmDMu/+IJf3n+f7mXK4NW8Of/Lazt2Zv0zZ/LjK6/kcDRa9aNkZR4+fDh79+4FlHIDOT4DieQlQzqa4iCvgme64umpPPlnCoDMXOERIDAwkKs6FE2bOXMmPj4+bN26lZCQEC5fvqycePQITp5k46uv4uLiwpYtW7C3t2f79u1adVSuXBkLCwvO5LfNt3t3ZUrquf2Wx46xtFIlvIYPx9bWVlMh0sfHh4YNG+Lu7p5rN6mpqSxYsIBZs2YREBDAtm3bcuQNW758OR9//DFbt24lJSWFw4cPKye6dmVppUrEPHf8S5cuZfTw4VwNCGBJSgoB33zD5p9/ZteuXdzNeDjIS//mzWyzteXRiRO66X+uM3PW5wYNGnDr1i1u376d9/snkbzASEdTHBR2RAPKrqxPP4V9++DixRwVHs+fP09ISAgeHh55dhMXF0dKSoomnXzr1q05kXGj/O03EALH9u01N8O4uDhNXRRtOlxdXTUjHK1kBHCeOqWMAA4eJMzKCodevTRNhBD4+/sza9YsjLUswl+/fp2aNWtiaWmJmZkZzZo14+zZs1naODo68vTpU4QQxMfHa+zfGxaG6pVXaBMfT0pKivL++fvT9M4dzGxtsXF1xcjIiMaNGxMSEqKb/jp1OHvnTpbATa369+5FpVJpKmlmkOHUJZKXFeloioOCBGvmxsiRSsnnr77KUuHx4cOHrFixIsc0Wm5kr+RoYWFBbGys8iIoCF55hVdatGDLli1069aNo0eP0qVLlzx11KtXj3PnzuVv/5AhytrHwoVcO3+eOtWqZdk6fPDgQezt7bOUQ87NfqtMpQcsLCyIy1bYrHbt2sybNw8XFxceP35MixYtuHr1KkFBQYzt0wfu3uXh7dvUefIEtm+n5ejR/BMXx6NHj0hMTOTkyZMkJCTopr92beJUqizZD/LUn0uiywYNGuQ/IpRIXmAMUiZArVYza9Ysrly5gpmZGXPnzqVWrVqa8+vXrycoKAiVSsWoUaPolCm1x/Xr13F3d+fEiROUKclaLEXJ3bv6B2vmRqVKys163TriHB01FR4z1htGjBhBVFQUSUlJ2NnZ0adPnxxdZK/kGB8fT/ny5SE1FfbuhX79+PzLL1mwYAFt2rTh8OHDTJ48mdatW2fRERsby44dO+jTpw/GxsaYmJigVqsxyisVv4WF4iwXLuSZlRWVGzTIcnrnzp0MGjQoz7cgN/utstW8mTdvnmbab8uWLSxcuJCyZcsSGRnJ4Dt3uGdlRdKBA7wZEwM+PtjNnInVwYN8+umn2NjY0KhRIypo2QyQQ3+FClgJoYzSOnfOX//gwdy7dw8hBM2aNaNt27ayEqbkpccgjiY4OJiUlBS2bdvGhQsXWLhwIaueBxzGxMSwadMmfv/9dxITE+nVq5fG0cTFxbFo0SLMzMwMYVbJUdAYmtwYNw5WreK106e5Wa8eAIMGDdLcoHfs2MGNGzdydTKg3ChNTU158OABDg4OHD9+nE8++UQp6BUTA66ulP/5Z83Nu0qVKsTExOTQcfbsWY0OIQQmJiZ5O5kMPvkEvvySCioVMdlu5hcvXsTJySlP8bp163Lr1i1iY2NJSUnhzz//ZNiwYVnaWFtba0ZtVapU4fz588ycOVM5qVazzM6OZ0+eEF+vHnzxBU8ePsTExIQffviB1NRUPvjgA8aPH6+b/tBQhtWsmWVDQJ76gWXLlpGWlkbbtm0B5TdRsWLF/N87ieQFxSCO5ty5c5p56KZNm3Lx4kXNubJly1K9enUSExNJTEzUlJ0VQjB9+nR8fHwYPXq0TnqSk5MJL2DCyaSkpALL6itvd+MGyfb23MvUvjD6q3ftSpuff2bFO+/k6OP+/fs8fvyY8PBwoqOjWbduHRMnTszS5oMPPmDx4sUsXryYpk2bYmZmxs3vvuPLGjX49NVXGTBgAHPnzkWtViOEYPjw4Vn03L9/n7S0NM2xv//+Gzs7O52vx/aDD3g1JoYLFy9qZJ49e4aJiQkRERGadjdu3ODgwYMMHz48i/yAAQM0N+6OHTvy5MkTQkJC2L17N6NGjeLDDz9k1KhRmpHW6NGjs9gW17gxFR8/5kT58oRfucKZM2eoVKkSLi4umJmZ0bNnTyIjIzl58qRO+s1MTLgSHMzKMWMY9dFH+eqPiorC0tJSc+zMmTPUr19fr+9DcX5/pfzLJ1/sCAMwZcoUcfjwYc3rdu3aidTUVCGEECkpKcLHx0e0atVKvPPOO2LDhg1CCCG++eYb8fPPPwshhHj33XdFUlJSvnouX75cYBsLI6uXvFotRLlyQowfX3T64+JEQuPGYnr16uLS1q1am6WmpooFCxbkei6H/vr1hejSRWcTMssvWrRInD17VmfZDPnp06eLS5cuaW0THx8vlixZkq/+gpBZv4+Pj7h9+3bB9a9fLwQIkce15CWvTb+u8gVBykv54sQgmwGyz2Or1WrNzpujR4/y8OFDDhw4wOHDhwkODiY0NJSdO3fy008/4e3tTVRUFEOHDjWEacXP06dKgsqimjoDsLDgzsqVjC1blh8mT9YamS6EyDGtlCtXryr/CpANICoqiri4OJo3b6637NixY/OsUJmens6HH36od7/66F+5ciU1a9bktVw+H531FyJwMyIiQqt+ieRlwSBTZ05OThw6dIiuXbty4cIF6tevrzlnbW2Nubk5ZmZmqFQqrKysiImJYX+mQMT33nuP9dnTlbyo6FvwTEfSK1Wi0t69zG3ZUoloP3kyR4S9qakptra2+XeWUeGyWze97bC1tdUtYDMXKlWqlGeFyuyL/EVNpUqV8gyW1Fl//frKbrqTJ0EXx54JBwcHzRZ1ieRlxSCOplOnTvzxxx94enoihGD+/Pls2LCBmjVr0qFDB06cOIG7uztGRkY4OTnRqlUrQ5hROtC34Jk+1KunOIn27ZWUMUeOKKn59SUoSEmlX7t2UVv438DISBnVyFQ0EkmuGMTRGBkZ5XjKrVu3rubvMWPGMGbMGK3yBw8eNIRZJYOBRjQa3npLqffSvbuS1j4oCPTZtffsGRw9Ctk2DEj0xNlZKaz29CnY2JS0NRJJqUIGbBqaO3eUqPjCBmvmhYuLkoZ//35l6kafxJv79imJLosjVf/LTMY6TT550iSS/yLS0RiajGDNvOqaFAUffAD+/koNlSlTdJcLCoKKFeGddwxn23+Bt99WptDk9JlEkgODTJ1JMlGUwZr5MXWq4tgWLoQaNZTgyLxIT1eme7p2NbwjfNmxslLWuaSjkUhyIEc0hqYwBc/0RaWC5cuhRw8YMwZ27Mi7/enT8PixnDYrKmTFTYkkV6SjMSRCFO+IBpR8alu3KlNhXl5w7Jj2tkFBykjm/feLz76XGWdnJY1PRtkFiUQCSEdjWKKjITGx+EY0GWSULK5dWxndaLvxBQUplS/lLqmiQVbclEhyRToaQ1IUBc8KSqVKSjZmc3MloPPevSynTe7dI/rSJWaULw/Axo0b6datm6bK5Y0bN7R2XdAKl1u2bMHNzY2+ffty/Phx4CWrMGlvr7zvxeRosldYTUxMxNPTk+vXrwNKkbZJkybh5eVF3759OXDgQJ79LV++nL59++Lp6UloaGiO8zt37qR37964ubnx22+/ER0dzbRp0/Dz88PT0xMPDw969erF9evX2bp1Kyefvw+PHz+mXbt2GruKSj8o2Rsy9Pfv319TlC+zfkkpoFgT3hQxpT7XWVCQkgPr5MmS0S+EEOfPC2FpKUTjxkI8fao5/GD6dDGjShUR/ttvQgghJkyYIMLCwvLtLiUlRXTs2FGcOXNGJCcniz59+oioqKgsbUaPHq3Jdefj4yMOHDggHj9+LLp16yZSUlJEbGyscHZ2Fmq1WgghxMSJE8WtW7d0u57nlHSuJ63y3boJ4eBQLPpnzJghwsPDhRBChIaGit69e4uWLVuKa9euCSGE2L59u5g7d64QQojo6GjRrl07rfovXrwovL29hVqtFvfu3RN9+vTJobNVq1YiOjpaJCcni7Zt2wpfX1+xceNG4evrK0JDQ0Xnzp3F66+/Lq5duyZSU1OFt7e3SExMFKNHjxadO3fW2FVU+p8+fSr2798vfH19hRBCnDp1SowaNUoIITT609LStL5/heG/Lq8vckRjSEpyRJPBm28qmwLCw6FXL0hOVo4fPEiYtTUOz9dnLl26xNq1a+nfvz9r1qzR2l1BK1xWrFiRX375BVNTUx49eqRJQQQvWYVJZ2eIiIAnTwyqJnuF1ZSUFFasWJGlaFyXLl00hdaEEFqrloKScb1169aoVCqqV69Oeno6T7JdQ4MGDTTlEdLT0wkPD2fw4MH4+/uTkpKCp6enJm2PiYkJDRs2ZOzYsXh6elKlSpU8r0df/UIIVCoVHTt2xN/fH1Cyipd/PkLP0J+5jLak5JCOxpDcvasstmfLQVbsdOoEGzbA4cMweDDExvJ/YWHUqVFDU+GyW7duzJo1i++//55z585x6NChXLsqaIVLUH78mzdvxsPDg3bt2mnav1QVJospcDNzhVWAZs2aUS1bULCFhQWWlpbExcUxZswYxo0bp7W/PCuvPsfe3h43Nze6deuGnZ2dJtuHiYkJP/74I8uWLdMU4wOIjY3l2bNnOUpXF4X+t956K4tTmTx5Mv7+/nTv3l3T/qX6Xr3gSEdjSO7cgerVS0eMysCBsGgRbNsG77/PUyGo7OgIKE+7gwcPpmLFipiZmdGuXTsua9lAoE+Fy71799KrVy8WLlyYyYyBHDt2jEuXLnHq1CmAl6vCZDEFbsbExGS5qWvjwYMHDBo0iJ49e2a5CWcnv881IiKCw4cPc+DAAQ4ePMjTp0+zOIJFixaxb98+bt68SVJSEgAhISHcvn0bb29vwsPDmTx5MlFRUUWi/9mzZ5p1msz6p0+frinD/VJ9r15wpKMxJMUZQ6MLkybBp5/CyZPYmJoS8/yHHBcXh6urK/Hx8QghOH36NK+//nquXeRW4fLNN9/M0iZ7hcmYmBhu3LjBJ598ghACU1NTTE1NNRU5X6oKk5aW0LixYR3NkSPUCAsjJiYmz2aPHj1i6NChTJo0ib59++bZ1snJiePHj6NWq7l//z5qtTrLZ2JlZYW5uTllypTB+M8/sY2PJyYmhl9++UUz1Vq2bFkAzec6evRoevbsSUBAAI6OjixatEhrNnG99BsbY21tnat+lUr1cn6vXnBkZgBDcueOskZSWlCp4KuvAHgtPZ0r//d/gPIjHj9+PIMGDcLMzAxnZ2fatWtHeHg4O3bsYOrUqZouTE1N8fX1Zfbs2ZQpUwY3NzeqVq3KtWvX2Lx5M7NmzWLu3LmMHz8eExMTTE1N8ff359VXX8XBwQEPDw9UKhWOjo68/fbbgPLk65wx5fQy4OwMW7YomReKejSrVsPw4bS/fZsNXbrk2XT16tXExMSwcuVKVq5cCcC3337Lnj17uH//Po7PR7QAr7/+Os2bN8fDwwO1Wq3ZzbZr1y4SEhLw8PDAw8MDLy8vTK9epdqjRzy2tKRz5874+fkxYMAA0tLSqFWrlqYUe0hISK6Z2Xfs2FE4/aamWFtb07t3b9LS0rLonzJlCubm5nnql5QAxbr1oIgp1bvO1GohypYVwsenZPTrIF/SFS4zeOkqTH7/vbLbMDS06PX/+qvSN4jp3t55fn7aCA8PF998803B9MfECGFqqugfPlyr/tTUVDFw4MBcd30VSv9z8nv/8tKvi3xh9b/s8voip84MxZMnSrBmKa6cWNIVLuElrTDZsqXyvyGmz5YsgZo1SS9fnrFqdZ6fnzZsbGzo0KFDwfT//jukpgIwtkYNrfq3bdvGyJEjc93pVij9OpKXfknxI6fODEVGwbPStEaTjZKucAkvaYXJunWhcmXF0YwYUXT9njunFLdbvJi4AweotH8/cx880LubV155hejo6ILZEBQEFSqQYmlJpQsXmPvLL7k2GzBggGH060he+iXFjxzRGIrSEEMjKRlUKsNU3FyyRMkSPWwYce3awcOH8OefRasjL9RqpaKriwsJTk7K9elT+0jyn0U6GkNh6MqaktKNszNcuVJ0gZt37sCPP8Lw4WBtTXybNso26qCgoulfF86ehagocHUl8Y03FEd382bx6Ze8sEhHYyju3lUyKZd0sKakZMjYRfc8VqjQLF+ujCiel0BPt7FR1oKK09Fkyvad2LSpckzmE5PogHQ0hqI0BWtKip+33lI++6K4EcfFwZo10LevkpE7A1dX+OuvHAlTDUZQELRqBRUrkmxvr8QMSUcj0QHpaAxFaQvWlBQvFhbQpEnR3Ig3bIBnz8DHJ+vxjIJ1u3cXXkd+3L0LFy78q9PYWMmCIB2NRAekozEUxV3wTFL6cHZWcp6lpxe8j/R0WLpUmSZ7njNOQ8OGyginOKbPMpxZ5mqszs4QEgKZUsdIJLkhHY0hEEKOaCTKjTguDi5dKngfO3fCjRs5RzOg7G5zdYXgYCVmy5AEBYGdHWTeiu7srDjC4tz5JnkhkY7GEDx+DElJckTzX6coKm4uWQJ16iglHnLD1VVxMlqybRcJCQmKM3N11WT7BpRy4SCnzyT5Ih2NIXgBgjUlxYCdHdjaFvxGfOYMHD8OY8dq31TSvr2yHmTI6bNDh5QHp8zTZqBUE61fXzoaSb5IR2MIZLCmBAofuLlkCZQvD0OHam9Tpgx07qw4GkMFTwYFKTvM2rbNeS7j+mTgpiQPpKMxBHJEI8nA2RmuXoVHj/STu3ULtm9XUtjklwrI1VV5uAkLK7id2hBCcTSdOytOLTvOzkoQ5/XrRa9b8tKgk6OJiIjgr7/+IiQkhMGDB3Mynye0jDTfHh4eeHt7c+vWrSzn169fT58+fXBzc2P//v2AUo1v1KhRDBw4EA8PD/76668CXlIp4M4dJVizatWStkRS0hQ0cHPZMuX/5wGaedK1q/K/IabPQkOVB6fs02YZFMU6lOSlRydHM2vWLMzMzFi1ahXjx49n+fLlebYPDg4mJSWFbdu2MWHChCwVFmNiYti0aROBgYGsX7+e+fPnA7BhwwbeeecdNm/ezIIFC5gzZ04hLquEuXtXBmtKFJo31z9wMyYGvv0W3N11m3595RUlQHTXroLbqY2MPjOcWXYaNVJGXNLRSPJAp+zNZmZm2Nvbk5qaStOmTTUV7LRx7tw5TZ3wpk2bcvHiRc25smXLUr16dRITE0lMTET1fBfLkCFDNAWT0tPTKZPbMP1FQcbQSDKwsIA33tDvRrx+veJsctvSrA1XV5g1S8k/VqWK3mZqJShICczUNjqXgZsSHdDJ0ahUKj777DPatm3Lnj17MDU1zbN9XFycppQvgLGxMWlpaZiYKOqqVatGt27dSE9PZ+TIkQCUL18egKioKCZNmsSUKVPytSs5OZnw8HBdLiEHSUlJBZbNT77ujRskNmrE/Tz6N6R+KV+65Ks6OGDz889cCQtTplTzkk9Lo+6XX5LWrBm3LCxAi47s8uaNGlFHCO6vW8czbVuh9bTf+NEj7M+c4dEnn/AoW9vM8rb29lQ6dIgrf/6JsLDIV7eu+qW84eSLHV2qoz1+/FgcPnxYCCHEyZMnRXR0dJ7t58+fL3bv3q153aZNG83fwcHBYuDAgSIpKUkkJSWJAQMGiJCQECGEEBEREaJr164aXflRKitsqtVCmJsLMXFiyeiX8qVPfssWpSrmX3/lL/+//yltf/5ZP/1qtRDVqwvRt69OJulk/4YNii3nz+ctv3u30u7gQZ1066xfypdaeX3RaY3GzMyM8+fP4+fnR0xMDM+ePcuzvZOTE0ePHgXgwoUL1K9fX3PO2toac3NzzMzMKFOmDFZWVsTExHDt2jXGjh3L4sWLadeuXSFcZwmTEawpd5xJMtBnwXzxYqVwWvfu+ulQqaBbN9i3D1JS9LcxN4KCoEYNyMjUrA0ZuCnJB50czZQpU3jttde4desWlStXZurUqXm279SpE2ZmZnh6erJgwQL8/PzYsGEDBw4coHnz5jRu3Bh3d3c8PDyoXbs2rVq1YvHixaSkpDBv3jy8vb356KOPiuQCix0ZQyPJTu3ayhpHfjfikyeV3WnjxhVsI4mrK8TGwrFjBbEyKykpitPKng0gNypWhAYNpKORaEWnNZqnT5/St29fdu7ciZOTE2q1Os/2RkZGOXaN1a1bV/P3mDFjGJNt2+aqVat0tbl0I2NoJNnRNXBzyRKwsYEhQwqmp0MHJdYlKEj5uzAcParkadO2rTk7zs7/Bo3m55gk/zl0Dti8/jwg659//sFYbtvVjhzRSHLD2RmuXVOCG3Pj5k3YsQNGjVKi8AuChQW8956yJbmwkfpBQWBurvSnCy1bKkGp164VTq/kpUQnRzNt2jSmTJnC5cuXGTNmDL6+voa268UlI1izKLeYSl588gvc/OYbpTTzJ58UTo+rqxKlf/VqwfsQQnFWHTpAuXK6ycjATUke6ORojh07xrZt2/jzzz/58ccfadSokaHtenG5e1dZQJWjPklmmjdXHkByuxE/ewbffQeensp3pzB066b8X5gsAVeuKKUJdJ02A6U2Tvny0tFIckUnR3PkyBHSC1O86b/EnTtyfUaSk7Jlld1bud2Iv/tOWQ8ZP77wemrVUip7FsbRZMhmOC1dMDJSCrNJRyPJBZ0cTXR0NG3atNHsFPP09DS0XS8ud+/K9RlJ7jg7K6n/09L+PZaWBl9/raT7d3IqGj2ursrOs6dPCyYfFKRkM9D3e+zsrCT2jI0tmF7JS4tOu85Wr15taDteDjIqa/buXdKWSEojzs5KssywMGWhHZQMzXfuwIoVRafH1RXmz1e2J3t46CcbHa3UwCnIOqyzM6jVcPas7psIJP8JdBrRGBsbs2jRIkaMGMH8+fMRsvZE7jx6BMnJckQjyZ3sC+ZCKAGa9vb6TVPlx9tvQ+XKBZs+27dPKc+sz/pMBi1aKP/L6TNJNnTeddazZ0+2bt1K79698w3Y/M8itzZL8qJWLSXT8vMbcfS+fcy4fVtZmzEyIjExEU9PT00oAcCTJ094//33SU5OzrPrgwcP4ubmhoeHBz/+9JOSbXnPHsVpAOHh4bi7u9O/f3/8/PyyxMJl0REUxJWqVVl+5oz+11ehAjg6FpujiY6OZsaMGZrXub1/a9aswcPDgz59+vC///0vz/6WL19O37598fT0JDQ0NMf5nTt30rt3b9zc3Pjtt9+ynAsJCcHb21vzeuvWrfmWU/kvoZOjSU5OpkOHDpQvX56OHTuSlnmOWfIvMlhTkhfZAjeXzpqFlxAweDBhYWEMGDCAOxkPKyi7PYcOHUqUttib56SmprJgwQLWr19PQEAA27Zt41H79vDkiUbX8uXL+fjjj9m6dSspKSn8+eefOXWkpcGePTTo0oVbd+5w+/Zt/a+xGCtuLl26FC8vL4Bc37/Tp0/z119/sXXrVgICAvjnn3+09nXp0iXOnDnD//73P5YsWcLs2bNztPn888/ZsGEDW7du5ddff9Wk4vr222+ZNm1aloeBfv36sWrVKrmJ6jk6OZr09HSuXLkCwJUrVzSp/SXZkCMaSX44O8P166SfPk3Ygwc4jBgB5cqRkpLCihUrsLOz0zQ1MjJiw4YN2NjY5Nnl9evXqVmzJtbW1piZmdGsWTPOli+vbKd+Pn3m6OjI06dPEUIQHx+vyaSeRcfp08oajasrLi4ubNmypWDX9+RJ4eJ4dCAhIYGwsDAcHBwAcn3/jh8/Tv369fn4448ZNWoU7du319rfuXPnaN26NSqViurVq5Oens6TJ0+ytGnQoAGxsbGkpKQghNDcB2vWrMmyjEJ1zzExMaFhw4YcPny4aC74BUenzQAZAZtRUVFUqVIFf39/Q9v1YnL3LpiaymBNiXaer9NE+ftTJy0NPv4YgGbNmuVo2qpVK526jIuLwypTuWcLCwvi1Gpo21ZxNAsXUrt2bebMmcOqVauwsrLi9ddfz6ljzx7FOXXuTIPY2Bw3T32uj5MnlfxnBuLKlSvUqVNH8zq39y86Opr79++zevVq7t69y0cffcTevXtzfVCOi4vL4tAtLCyIjY2lYsWKmmP29va4ublRtmxZ3nrrLU1pk/fff5+7GbMZmWjQoAFnzpyhQ2HTAb0E6DSiqVevHv7+/hw9epRRo0ZRr149Q9v1YnLnjhJwl09hOMl/mGbNwNSUuKgoKtvbQ7Vqhe7S0tKS+Ph4zev4+HjF8bi6wqVLcPMm8+bNY8uWLezdu5devXqxYcOGnB3t2QPt2kH58tja2vK0INujHR3B2trg6zQxMTFUrlw5zzY2Nja0bt0aMzMz7OzsKFOmTI5RSgZa38PnREREcPjwYQ4cOMDBgwd59uxZjnWa7BT4PXwJ0emOOHHiRE2RnZs3b8oUNNq4e1euz0jypmxZePNNKqWnE1NET/x169bl1q1bPH36VLP+8uabb/67c2z3bqytrTXFCKtUqUJcXFzWTlJTISJCIxMTE5PlaV5niiNw89gxah45QkxMTJ7NmjVrxrFjxxBCEBkZSWJiotZpSCcnJ44fP45areb+/fuo1eos129lZYW5uTllypTB2NgYa2vrfPUX+D18CdFp6iwyMhI3NzcAPvzwwyy7KySZuHPn3y2eEok2Pv6Y1/bv50o+i/y5ER4ezo4dO+jTp4/mmKmpKb6+vgwbNgwhBG5ublStWpVrsbFsrl+fWUFBzJ07l/Hjx2NiYoKpqSmDBw/O2nFiovL/c0cTEhKCc8Y0mL44O8OcOUo56ufTS0WGEPDpp7QLDeW7jh3zbPruu+9y9uxZ+vbtixCCGTNmYGxszI4dO7h//z6Ojo6atq+//jrNmzfHw8MDtVqt2c22a9cuEhIS8PDwwMPDAy8vL0xNTbG2tqZ3PvFyISEhOk9/vvToUh3Nw8ND3LhxQwghxN9//y28vLwMVIdNP0pVhU21WggzMyEmTSoZ/VL+hZOfPn26uHTpkl5y8fHxYsmSJbrr9/FRvpexsTn0Z6FzZyEaNMgk5iNu376ttds89e/dq1Tc3L+/YPJ5ceCA0jeI6c7Oer9/QggRHh4uvvnmm4Lpf05+9qempoqBAweKtLS0AskXVr+h5fVF58Jn48ePp3HjxowfPx4/Pz9D+78Xj6gopViU3HEm0ZGxY8fyww8/6CWTnp7Ohx9+qLuAq6vyvQwO1t4mNhYOH9ZU9YyIiKBmzZq8VtDvsiEDN5csAVtbnnh7M/bPP/lhzRq9u7CxsTH4Av22bdsYOXKkLKnynDwdzaVLl+jVqxeOjo6MHj1as2AWGRlZXPa9OMgYGomeVKpUiblz5+olY2VlpVlr0YnWrZXpq7yyBAQHK87o+bSZg4MDY8eO1cuuLNjYKNmci9rRRETA7t3w8cc8/uADKgnB3ALcyF955RWDh2gMGDCA1q1bG1THi0Sejubzzz9n4cKFmJqasnTpUr777jt++uknvv322+Ky78VBxtBISiOmptCli3KD1lYZNyhIcQ4tWxadXmdnpfZOPtV49WLpUqWC6EcfkfbKK0oet+++U8osSEo1eToatVqNg4ODZsdGo0aNsLS0xEhu381JhqORIxpJaaN7d/jnHzh/Puc5tVpxQl26KE6pqHB2VoI/iypw89Ej+P57GDTo3zg1Hx9l2m/duqLRITEYeXqMjOjhY8eOaXagpKamZtlvLnmODNaUlFa6dFG2Hec2fXbuHERGFiyJZl4UdcXN1ashKQnGjfv3mJOTUl7h66+zll6QlDrydDTOzs54enqyfPlyvL29uX37Nh999BFdu3YtLvteHGSwpqS0UrmycuPPzdEEBSnf2S5dilang4MyHVcUjiY5GZYvBxcXZe0nMz4+cPs2/PRT4fVIDEaecTQjRoygQ4cOWFpaUrVqVW7fvo2HhwedOnUqLvteHGTBM0lpxtUV/Pzg/n2oXv3f40FBytpMpUpFq8/ICN55p2gczQ8/KKMuH5+c57p1U8osLF4M7u5K4lJJqSPfx++6detStWpVQEkeJ52MFmQJZ0lpJlOWAA337inrNkU9bZaBs7OSAqcwi/VCKFuaGzeG3LYkGxkpZRbOnoUTJwquR2JQ5DxPUaBWKz9aOaKRlFYaNVLq4WSePstwOoZ0NEIo5asLSnAwXLyojGa0jVYGDYKKFRWHJCmVSEdTFGQEa8oRjaS0olIpDiU4+N90M0FBULt2znWPoqJFC0VvYabPliyBqlWhf3/tbSwsYNQo+PlnyFT0TFJ6kI6mKMgI1pQjGklpxtUVEhLg8GFUSUlEHzzIDDs7zUghe4XK9PR0/Pz88PT0pH///lzNZ6tyjgqV5csrI6nnjia3CpWPHj1izpw5uXd46RLs3QuffKLEz+TFxx8rJQ6++UaPN+TFJnOF0aCgIPr164enpyczZsxArVZrcrZ5eHjg7e3NrVu3tPalS9v169fTp08f3Nzc2L9/P6CUa1i+fHm+tkpHUxTIGBrJi0D79lCuHAQFUe70aZZaWOA1YACQe4XKQ4cOARAYGMi4ceP46quvtHattUJlpsDN3CpUVq5cGQsLC87kNr22dCmYmyujlfyoXl0Z9axbB/+R1PwZFUaTkpJYunQpmzZtIjAwkLi4OA4dOkRwcDApKSls27aNCRMmsHDhQq195dc2JiZG0//69euZP38+oNTcuXXrVr7VWKWjKQrkiEbyImBuDp06QVAQRgcOEFauHA7PSyHnVqGyY8eOmiKH9+/f1xT6yg2tFSqdnZUbf0SE1gqVrq6ubNq0KWuHDx9CQAAMHqxsz9aF8eMhPh7+A5lLMlcYNTMzIzAwkLJlywKQlpZGmTJlOHfuHG3atAGgadOmXLx4UWt/+bUtW7Ys1atXJzExkcTExCwpfHSpxmoQR5PfMCy3IVhSUhKffvopXl5efPjhh1oLFJVK7txRgjVtbUvaEokkb1xd4fZtbgYHU6dyZcX5oNRuqZZLETYTExMmT56Mv78/3Z8n3cyNuLi4LDnYMipUZg7czKhQ2a1btywVKuvVq8e5c+eydrhqlRI/M3687tfWtCm8954yfZaaqrvcC0jmCqNGRkaaInABAQEkJCTQqlWrHJ+JsbExaVoCW3VpW61aNbp160bv3r0ZNGiQ5nhGJdG8MIijyWsYpm0ItnXrVurXr88PP/xAr169WLlypSFMMwwZBc9ksKaktPM82PppejqV69fXSWTRokXs27eP6dOnk5CQkGsbrRUq69eHChWICA7WWqHS2NgYExMT1Bl50ZKSYMUKxSnqWxzOx0f5Pf7vf/rJvWBkrzCqVqtZtGgRf/zxB8uWLUOlUuX4TNRqtSbbS3bya3v06FEePnzIgQMHOHz4MMHBwco6HLpVEjXInTGvYZi2IVhmmbZt23LSwKVgi5Q7d+S0meTFoHp1aNZMqfCZzwj8l19+Yc3zNPxly5ZFpVJpzXOotULl88BNq5AQrRUqhRCYmJj82/eWLcpOztwCNPPDxUVxTosXK1urX0aOHqXWgQNZKnzOmDGD5ORkVq5cqZlCc3Jy4ujRowBcuHCB+nk8WOTX1traGnNzc8zMzChTpgxWVlYa/bpUEtWpwqa+aBuGZXjIjCFYeno6I0eO1Mhk1OjWDLvzITk5WVNiWl+SkpIKLJtdvu7NmyS+8Qb39eivKPVLeSmvD1YDB1Ltzz+5cOVKjj7i4+O5ceMGKSkp1KpVi19//ZW9e/eSnp7OoEGDuHnzJgcOHCA129SUsbExtWrVokePHgghGDp0KOHh4Rw5cgSTMmUYHh5Oe29v+vTpg4mJCba2tjg6OhIeHs7ff/+NnZ2dYosQ2C1YgHBw4GbVqqDlGvO6fhtPT6rNns3fmzeT2Ly53vK6UFLy5pcvU3PQIJrVrcs3cXGEh4dz/fp1tm/fTsOGDenbty8A3bt35+233yYhIYEePXoA8OmnnxIeHs5PP/1EnTp1slQY7dSpE3/88Qeenp4IITQzTRs2bKBmzZp06NCBEydO4O7ujpGREU5OTprqoTpVYzVENbX58+eL3bt3a163adNG83dwcLAYOHCgSEpKEklJSWLAgAEiJCREfPzxxyIkJEQIIURMTIzo1q1bvnpKRYXN9HQhTE2FmDy5ZPRLeSlfQPmCVPgUogAVKvfvV6pi7t2bRX8GixYtEmfPnlVe/Pab0nbTpjy7zPP6ExKEqFRJiJ49CyavAyUif+OGEFWrClGzprh6+HCBP7/g4GARGBiov34t5FeNVQgdK2zqS17DMG1DMCcnJ44cOQIo84HNmjUzhGlFT1SUsvAotzZLXjAKUuETClCh8u23tQZuRkVFERcXR/OMkceSJVCtmlJrpqCULQujR8POnfB//1fwfkoTjx4piU9TUmDvXtKqVCnw5+fo6EiTJk2KxCxdq7EaZOost2FYfkOwZs2aMXnyZPr374+pqSmLFy82hGlFjyx4JnlBKUiFT1AqVEZHR+suUL48vP56ro7G1tb234DNsDDYvx/mzwczM73tysLo0bBokVJCQIeAwlJNQoJSU+j2bSWzg6MjhIcX+POrXr06z4qoWJyDgwMODg75tjOIozEyMsoR7Vu3bl3N32PGjGHMmDFZzpctW5ZvXsSoXlnCWSLJH2dn2LZNyQuobXfmV18pAaXP120LxSuvwIABsGEDzJmj5EJ7EUlLA09POH1aKYXwfF3kRUPuxy0sckQjkeSPs7OSxVnbAvg//yi7zYYMKTqnMH68MhpYu7Zo+ituhFBGZrt2wbJl0Lt3SVtUYKSjKSx37ijDfF2jlyWS/yL5VdxcuVJZ68xcQbOwNG6sZEJYtkxZ23jRmDtXyXLg56fkcnuBkY6msMhgTYkkf+rXV0YquTmaxETF0fTooRQxK0p8fJRib9u2FW2/hmb9epgxQymBMG9eSVtTaOTdsbDIgmcSSf6oVNorbgYEwOPHBQvQzI/331fKICxZ8uIEcO7eDSNGKLZ/991LUTVUOprCIks4SyS60bKlskaTeceaWq1sAmjWDJ5nBilSVCplrebCBTh8uOj7L2rOnFFKUr/xhpJGx9S0pC0qEqSjKQwZlTXliEYiyZ+MdZrTp/89tncvRETkXUGzsAwYoCS8Le0VOK9dg27dlEJvu3fD80wpLwPS0RSGhw+VBUw5opFI8uftt5W1zMzTZ0uWQI0a0K+f4fRmBHAGBcGVK4bTUxgiI5WpMiEU5/vKKyVtUZFikDia/wyy4JlEojuWlspOsJMnwdOT6GPH+CosjDkTJoCpKYmJiXzwwQfMmzdPE3fXu3dvTd7EV199lQULFuTatVqtZtasWVy5cgUzMzPmzp1LrVq1NOfDO3Zk/oYNyuJ6/fr89ddffP755wQHBxMZGYkQgipVqnD//n0WLFjA2rVrcXJyIigoCPg3r+Iff/yhKW8QHR3NV199xZw5c1Cr1UybNo29e/diZ2fH4sWLqV69Or6+vty7d4+kpCRMTEw0CS+z6L9/HxEayjO1mnvVq1Nr0iSqVq3Kl19+yezZs7lz5w5mZmYkJydj/rysw8WLF/nss89wcXFh0qRJxMbGEhkZSYUKFbCwsKBq1ar4+vpqMjyHh4dr8pdl6F+5ciV16tTB19cXIQTVq1fH398fc3NzfH19mT17tkZfYZEjmsIgC55JJPqRUXEzPZ2lU6bglZwMH36Ya4XP5ORkhBAEBAQQEBCg1clA/hUiHVu3JqBTJwLCwvDq3h1nZ2dOnz5NdHQ0np6e+Pn5ERISwv89T1nj6upKVFSURnejRo2YNm1aluJvGRUuQamxdeDAAcqWLcsHH3zAwoULOXLkCGlpaQQGBjJp0iSqVatGQEAAXl5e/+p//BjPe/fwuHeP2+XKoTI2xs/Pj1u3bjFhwgTKlSvHjz/+yJw5cyhfvjwBAQH4+PhQt25d3N3dWbNmDc2aNWPo0KGaRJkTJkwgKioqS3YVR0dHzbVk6G/bti1ffPEFnp6e/PDDD7Ro0YINGzagUqlwdXXlu+++K5KPHKSjKRxyRCOR6IezM8TGwpEjhN25g8OgQVChQq4VPiMiIkhMTGTo0KEMGjSICxcuaO1Wp2qS48eTkJTEsi+/ZMCAAYSFhREZGUnbtm1JSUlhwYIFmgzzLVu25LfffkOtVhMWFsa1a9fwyJR/LXOFS1BGGJ9++il2dnY4ODhw8eJF6tSpQ3p6Omq1mri4OExMTEhISGDZsmX/6g8Joe2JE1zs2pWevXtrMlubm5vz119/0bp1awDs7Oy4fv06Qgj8/f0ZNWoUxsbGXLt2jbZt23Lu3Dm6d+/OuXPnaNq0KTdu3ODGjRs5UgVl6B8+fDiARh6UHJUZBegyX39RIB1NYbh7VwnWlJU1JRLdeL4hIPLzz6mTnKwJ0Mytwqe5uTnDhg1j3bp1zJ49m4kTJxaqQiSNGrH9nXfo8vAhD27f1owADh48SLNmzQgNDdXcWI2NjalYsSJXr15lzZo1fJwtYDJzhUtQSptkTixpbGyMmZkZ9+7dw8XFhenTp+Pt7c327dvp0qUL9+/fp05sLI6RkRwcMIAKbdrw5MkTjX5LS0vKly/Pzp07EUJw4cIFIiMjCQ4Oxt7enho1agBo7I+Li+PGjRskJSVp9NeuXZvz589nsTtDf8bILEMe4MCBAyQmJua4/qJAOprCkBFD8xLsc5dIioV69aByZWKjo6lcpw5kGsFkp06dOvTo0QOVSkWdOnWwsbEhKioq17a6VpPcZWlJv3v3SD16lMqVKzN58mQOHjyIt7c3KpUqi0yVKlW4d+8eN2/e5J133snST/YKl7np37x5M61bt2bfvn38+uuv+Pr68uuvv9KvXz/S9+2jckgIkzt14mD58vz888+kpqZq9MfHx+Po6IiRkRFeXl7s37+fRo0aERQUhLu7u0bPiBEjuHfvHseOHeP+/fu88nwTgVqtpmrVqjkqX+7atYt+mTZeZL/+ChUqZLn+/Cpn6orcDFAYZAyNRKIfzwM3Kx08SEymwlu5sX37dq5evcqsWbOIjIwkLi4OWy2zB05OThw6dIiuXbtqrSYZGxtLStmyVHNwoE5QEOGvvMKJX35hvJkZdiYmrF+7Fuv4eBg8GExNefb4MQ+OHsU5PR3efTdLX/WfPWO/Wg2//67oT0zk0LZtkJ5OhJcX9RMTKf/TT5gCBAVhrVaT8vAhKSoV1fr3x+7PP7ns6MiJnj0Z/+abJCQk4OPjg7W1NVFRUajVaqKioujZs6dmmu3+/fuEhobi5OREREQEAH/++Sf9+vWjffv2bN68GScnJ831P3v2jEqVKmW9/pQUqlWrpnEgJ06cYPz48djZ2bF+/XpatmypaZ9dvjBIR1MY7tyB53OoEolERz75hNcqVODKkyd5Nuvbty9+fn70798flUrF/PnzMTExYe3atVhYWOhdIfLmzZvKlNPo0ThMm8ZXCQl4li3LxCdPMFOpsDcxwdbICIRAnZ5OZHo6SWo1rxoZKTFzz1kbF0c1tZorqama453MzPgjKYnLqamsjYtjiY0NrxgZ4fXkCb8kJGBhZES/cuW4lJrKjvh4njZrxhUbGzzr1WPixImYmZlhYWHBrVu3mDt3LjNnzmTmzJn88MMPrF+/njp16jBp0iQ+++wzvv32W83116lTh8mTJyOE4NGjRyQlJXHu3Dnmz5+Pn58f1apVIz09Pev1Z6JOnToa/fb29syYMQNQRkSRkZHUq1evSD5y6WgKSkawphzRSCT68f77xNWsyetbt3L58mUaNmyoORUQEKD528zMLNe6VHXr1uXRo0dZjuVWmgTggw8+0PzdpEkTVq5cCcCj5/pNPT3ZkUl/BkeOHMHl0iWGjx6dU/+BAzx69IjXL13isqcnDRs2xAiY8/xfZn7N5fIjIiLYv38/r0dFYWpqyo4dO3LV7+rqyuhs+n/99VcOPNcPUKtWLQIDA3PIX7t2DXt7e0aNGpXr9Wfwxhtv5Kr/2LFjuLi4oCqiZQG5RlNATB4/VmpFyB1nEkmBKOkKkdr0CyHYtWsXQ4YMyVN/YSuUFlZ/XgQEBDB27Fi9bdNFf0GQjqaAmPzzj/KHHNFIJAWiMBUiDalfpVLx5ZdfUq5cuTz1F6ZCqUqlKrT+vJg9ezZVqlTR2zZd9BcE6WgKiKl0NBKJRKIT0tEUEM2IRk6dSSQSSZ5IR1NATP/5B8qUkZU1JRKJJB+koykgJv/8I4M1JRKJRAekoykgppGRcn1GIpFIdEA6mgJi+uCBXJ+RSCQSHZCOpiCkp2MSFSVHNBKJRKID0tEUhMhIVDJYUyKRSHRCpqApCM8LnkVXrMhXM2YwZ84cgoKC+P777zE2NqZ+/frMmjULI6Pc/fiFCxeYNm0alpaWtG7dmk8++STL+Xnz5mmS5kVFRVG+fHl+/PFH1q9fT1BQkKYwkaOjI1euXGH//v05+pBIJJLSghzRFITnBc+WHjuGl5cXSUlJLF26lE2bNhEYGEhcXByHDh3SKj5z5kx8fHzYunUrISEhXL58Ocv5qVOnEhAQwPr167GyssLf35+YmBhN/+vXr2fdunUANGjQgFu3bnH79m3DXa9EIpEUAuloCsLdu8QZGSkVAh0cMDMzIzAwUFMPPC0tjTJlyuQqGhcXp0nVrVKpaN26NSdOnMi17ebNm2nVqhUNGjSgbNmyVK9encTERBITE7Mku3NxcWHLli1Ff50SiURSBBhk6kytVjNr1iyuXLmCmZkZc+fOpVatWgCEh4drUniDMo20YsUK6tWrx2effYYQAmtraxYvXqy5cZc67tzhLysr6tjbA0rm2IwiSAEBASQkJNCqVatcRbNXArSwsMhSJz2DlJQUAgMD2b59u+ZYtWrV6NatG+np6fTq1UtzvEGDBixbtqworkwikUiKHIOMaIKDg0lJSWHbtm1MmDCBhQsXas45OjoSEBBAQEAAXl5edO7cmbZt27Jx40bNk7m9vX2WG2yp4+5dHlWokKXCnlqtZtGiRfzxxx8sW7ZMa3rt7JX44uPjNWVVM3Py5EneeustrKysADh69CgPHz7kwIEDHD58mNOnTxMaGgqAra1tkVXCk0gkkqLGII7m3LlztGnTBoCmTZty8eLFHG0SEhJYtmwZU6dOBRQHFBMTAyhP/bmVYS013LqFdYUKGnsBZsyYQXJyMitXrsxzJGZpaYmpqSkPHjxACMHx48dp3rx5jnYnTpygbdu2mtfW1taYm5tjZmZGmTJlsLCw0OiPiYmhYsWKRXiBEolEUnSohBCiqDudOnUqnTt3pl27dgC0b9+e4ODgLM5j06ZNPH36lDFjxgDKE/ykSZOwtrYmJSWFH3/8MUv96ty4cOGC1rWQ/EhKSsLc3FxvOdPbt6nr4sLNwYP5+J9/WLJkCdevX2fixIlZCjh1796dBg0asG7dOiZOnJiljytXrvDtt98CiiMeOHAgsbGxrFixAl9fXwD8/f0ZMGAAdplqqm/dupXz589jZGSEvb09w4YNQ6VScebMGSIiIhg0aJDBr1/KS3kp/+LLA1kqlBocYQDmz58vdu/erXndpk2bHG369u0r7t+/r3ndq1cvcfToUSGEEIcOHRIffvhhvnouX75cYBsLLDtmjBCmpuLq4cNi+vTp4tKlS1qbpqamigULFhSt/lzkfXx8xO3btwssX1j9Ul7KS/n/lry+GGTqzMnJiaNHjwLKqKN+/fpZzsfGxmp2XmVQvnx5zXpElSpVskxLlRqePoV166B/f9KqVMm3wp4QgmHDhhnUpIiICGrWrMlrMkuBRCIppRhkIaRTp0788ccfeHp6IoRg/vz5bNiwgZo1a9KhQwdu3rxJjRo1sshMnz6dOXPmoFarEUIwY8YMQ5hWOL79FuLjYfx4IP8Ke6amptja2hrUJAcHBxwcHAyqQyKRSAqDQRyNkZERc+bMyXKsbt26mr+bNGnCypUrs5yvV68emzZtMoQ5RUNqKnzzDbz3HjRtCuHhJW2RRCKRvBCU4q1dpYzt25XUM6tXl7QlEolE8kIhMwPoghCweDE0aAAuLiVtjUQikbxQyBGNLhw7BufOKaMZLYkyJRKJRJI78q6pC0uWQKVK4O1d0pZIJBLJC4d0NPnxf/8HO3fCRx9BuXIlbY1EIpG8cEhHkx9ffw2mpvDxxyVtiUQikbyQSEeTF0+ewIYNMGAAvPJKSVsjkUgkLyTS0eTF2rWQkKAJ0JRIJBKJ/khHo42UFFi2DDp1gsaNS9oaiUQieWGR25u18eOPcP++kttMIpFIJAVGjmhyQwhlS3PDhvD++yVtjUQikbzQyBFNbhw5An/9pSTR1FIpUyKRSCS6IUc0ubFkCdjaKrvNJBKJRFIopKPJzpUrsGsXjB4NeZRklkgkEoluSEeTnaVLoUwZJROARCKRSAqNdDSZefQIvv8eBg6EqlVL2hqJRCJ5KZCOJjNr1kBiogzQlEgkkiJEOpoMkpNh+XLo0gUaNSppayQSieSlQTqaDAID4Z9/wMenpC2RSCSSlwrpaODfAM3XX4eOHUvaGolEInmpkAGbAAcPQmgorF8vAzQlEomkiJEjGlBGM1WrgpdXSVsikUgkLx3S0YSHw549SmGzMmVK2hqJRCJ56ZCOZulSMDeHUaNK2hKJRCJ5KflvO5qoKNi0CQYNUnKbSSQSiaTI+U87muilS5lRvrwmQDMxMRFPT0+uX7+ep9yFCxeYNGkSnp6eLF++PMf5efPm4e3tjbe3N126dMHd3R2AI0eO4O7uTr9+/Vi9ejVCCK5cuZJrHxKJRPKy8J91NKrkZJZu2YJXkybg4EBYWBgDBgzgzp07+crOnDkTHx8ftm7dSkhICJcvX85yfurUqQQEBLB+/XqsrKzw9/cnLi6OL774gtWrV/O///2PKlWqEB0dTYMGDbh16xa3b9821KVKJBJJifKfdTTGO3YQJgQOfn4ApKSksGLFCuzs7PKUi4uLIyUlhWrVqqFSqWjdujUnTpzIte3mzZtp1aoVDRo04K+//qJ+/fosWrQILy8vbGxsqFixIgAuLi5s2bKlaC9QIpFISgkGiaNRq9XMmjWLK1euYGZmxty5c6lVqxYA4eHhzJ8/X9P2woULrFixgubNmzNr1izu3r1Lamoq06dPp0mTJoYwD4Tgztat1LGwgHffBaBZs2Y6icbFxWFpaal5bWFhkesoKCUlhcDAQLZv3w5AdHQ0p0+f5pdffqFcuXK4ubnRtWtX6tSpQ4MGDVi2bFkRXJhEIpGUPgziaIKDg0lJSWHbtm1cuHCBhQsXsmrVKgAcHR0JCAgA4LfffqNKlSq0bduWZcuWYW9vz+eff05ERAQRERGGczT79xMfGUnlnj31DtC0tLQkPj5e8zo+Pp7y5cvnaHfy5EneeustrKysALCxsaFx48bYPt900KhRI8LDw6lTpw62trY8ffq04NcjkUgkpRiDTJ2dO3eONm3aANC0aVMuXryYo01CQgLLli1j6tSpABw/fhxTU1OGDRvGypUrNfIGYfVqrC0tialeXW9RS0tLTE1NefDgAUIIjh8/TvPmzXO0O3HiBG3bttW8btSoEVevXuXJkyekpaVx5coV6tWrB0BMTIxmGk0ikUheNgwyosk+vWRsbExaWhomJv+q2759O126dNHcYKOjo4mJiWHdunX88ssvLFq0iM8//zxPPcnJyYSHh+ttX/kWLajQpg0Xfv89h3x8fDw3btwgJSWF6Oho1q1bx8SJE7O0+eCDD1i8eDGLFy+madOmmJmZcebMGVasWIGvry8AYWFhNGnSJEv/np6eDHheHrpFixakp6cTHh7OmTNnqF+/vl7XkpSUVKBrl/JSXspL+WJHGID58+eL3bt3a163adMmR5u+ffuK+/fva17369dPhIWFCSGEePr0qXBxcclXz+XLlwts4+XLl8X06dPFpUuXtLZJTU0VCxYsKHLd2eV9fHzE7du3CyxfWP1SXspLeSlvSAwydebk5MTRo0cBZbG/fv36Wc7HxsZqdm5l0KxZM44cOQLA2bNnNdNKhmTs2LH88MMPWs8LIRg2bJhBbYiIiKBmzZq89tprBtUjkUgkJYVBps46derEH3/8gaenJ0II5s+fz4YNG6hZsyYdOnTg5s2b1KhRI4vMyJEjmTZtGh4eHpiYmLBo0SJDmJaFSpUqMXfuXK3nTU1NNYv3hsLBwQEHBweD6pBIJJKSxCCOxsjIiDlz5mQ5VrduXc3fTZo0YeXKlVnO29jYyAh5iUQieQn5zwZsSiQSiaR4kI5GIpFIJAZFOhqJRCKRGBTpaCQSiURiUKSjkUgkEolBUQkhREkbUVAuXLhAGVl+WSKRSPQiOTmZpk2bFpu+F9rRSCQSiaT0I6fOJBKJRGJQpKORSCQSiUGRjkYikUgkBkU6GolEIpEYFOloJBKJRGJQpKORSCQSiUH5TzqakJAQvL299ZZLTU1l0qRJeHl50bdvXw4cOKB3H+np6fj5+eHp6Un//v25evWq3n08fvyYdu3acf36db1lAXr37o23tzfe3t74+fnpLb9mzRo8PDzo06cP//vf//SS3bFjh0a3u7s7jRs3JiYmRmf51NRUJkyYgKenJ15eXnq/BykpKUyYMAF3d3eGDh3K33//rbNs5u/NrVu36N+/P15eXsycORO1Wq2XPMD+/fuZMGFCgfSHh4fj5eWFt7c3w4YN49GjR3rJX7t2jf79++Pp6Ymvry9paWl62w+wa9cuPDw89Lb/8uXLtGnTRvNd2LNnj17yjx8/5qOPPmLAgAF4enpy+/ZtveTHjx+v0f3ee+8xfvx4veTDw8Nxd3enf//++Pn56f35X7p0ib59++Ll5YW/v3+e8rnddwry/StRirXMWilg7dq1wtXVVfTr109v2e3bt4u5c+cKIYSIjo4W7dq107uP/fv3C19fXyGEEKdOnRKjRo3SSz4lJUWMHj1adO7cWVy7dk1v/UlJSaJnz556y2Vw6tQpMXLkSJGeni7i4uLEN998U+C+Zs2aJQIDA/WS2b9/vxgzZowQQojjx4+LTz75RC/5gIAAMW3aNCGEENevXxdDhw7VSS7792bkyJHi1KlTQgghpk+fLn7//Xe95P39/cX7778vxo0bVyD9AwYM0FRJ3Lp1q5g/f75e8h999JE4c+aMEEKIyZMn622/EEJcunRJDBo0SKffUnb5H3/8Uaxbty5fOW3ykydP1lTxPXnypDh06JDe9guhVPPt0aOHiIyM1Et+9OjR4vDhw0IIpULugQMH9JLv3bu3OHfunBBCiCVLlohffvlFq2xu9x19v38lzX9uRFOzZk2WLVtWINkuXbowduxYQKm+aWxsrHcfHTt2xN/fH4D79+9Tvnx5veQXLVqEp6cnVapU0Vs3KBU9ExMTGTp0KIMGDeLChQt6yR8/fpz69evz8ccfM2rUKNq3b18gO8LCwrh27ZrOT8MZ1KlTh/T0dNRqNXFxcZiY6FdS6dq1a7Rt2xYAOzs7nUdE2b83ly5d4u233wagbdu2nDhxQi95JycnZs2apbPd2eWXLFmCo6MjoIyS88uQkV1+2bJlvPXWW6SkpBAVFYWlpaVe8tHR0SxZsoQpU6YUyP6LFy9y+PBhBgwYwJQpU4iLi9NL/vz580RGRjJkyBB27dql+Sx0lc9g2bJlDBw4MN/fU3Z5R0dHnj59ihCC+Pj4fL+H2eUjIyNxcnIClO/CuXPntMrmdt/R9/tX0vznHM3777+v980pAwsLCywtLYmLi2PMmDGMGzeuQP2YmJgwefJk/P396d69u85yO3bsoGLFirRp06ZAegHMzc0ZNmwY69atY/bs2UycOFGnaZMMoqOjuXjxIl9//bVGXhQgucSaNWv4+OOP9ZYrV64c9+7dw8XFhenTp+s9Bero6MihQ4cQQnDhwgUiIyNJT0/PVy7790YIgUqlApTvRWxsrF7yXbt21cjrQnb5jBvj+fPn2bx5M0OGDNFL3tjYmHv37uHq6kp0dHS+VV4zy6enpzN16lT8/PywsLAokP1NmjThs88+Y8uWLbz22musWLFCL/l79+5Rvnx5Nm7cSLVq1fj222/1kgdl+u3kyZP06dNHb/tr167NvHnzcHFx4fHjx7Ro0UIv+ddee40zZ84AcOjQIRITE7XK5nbf0ff7V9L85xxNYXnw4AGDBg2iZ8+eejmJ7CxatIh9+/Yxffp0EhISdJL56aefOHHiBN7e3oSHhzN58mSioqL00lunTh169OiBSqWiTp062NjY6NWHjY0NrVu3xszMDDs7O8qUKcOTJ0/0siEmJoabN2/yzjvv6CUHsHHjRlq3bs2+ffv49ddf8fX1JTk5WWd5Nzc3LC0t8fLyYv/+/TRq1KhAI1Mjo39/OvHx8XqPTIuCPXv2MHPmTNauXUvFihX1lq9Rowa///47/fv3Z+HChTrLXbp0iVu3bjFr1ix8fHy4du0a8+bN00t3p06deP311zV/X758WS95Gxsb3nvvPQDee+89Ll68qJc8wN69e3F1dS3Q5z9v3jy2bNnC3r176dWrl17vH8D8+fNZs2YNgwcPplKlSlSoUCHP9tnvO6Xh+6cP0tHowaNHjxg6dCiTJk2ib9++Berjl19+Yc2aNQCULVsWlUqV5UuTF1u2bGHz5s0EBATg6OjIokWLsLW11Uv/9u3bNT+KyMhI4uLi9OqjWbNmHDt2DCEEkZGRJCYmYmNjo5cNZ8+exdnZWS+ZDMqXL4+VlRUA1tbWpKWl6TQiySAsLAxnZ2e2bt1Kly5deO211wpkR8OGDTl9+jQAR48epXnz5gXqp6D8+uuvmu9CQa5h1KhRmo0QFhYWOn8HQRmN7N69m4CAAJYsWUK9evWYOnWqXvqHDRtGaGgoACdPnqRRo0Z6yTdr1owjR44AyvepXr16esln6M2YRtUXa2trzXRjlSpV9NrQAnDkyBG+/PJLvv/+e54+fUqrVq20ts3tvlPS3z99Kdgc0n+U1atXExMTw8qVK1m5ciUA3377Lebm5jr30blzZ/z8/BgwYABpaWlMmTJFL/nC0rdvX/z8/Ojfvz8qlYr58+frNZX47rvvcvbsWfr27YsQghkzZuj9RHjz5k1effVVfU0HYMiQIUyZMgUvLy9SU1MZP3485cqV01m+Vq1afP3116xevRorKyu9n8QzmDx5MtOnT2fJkiXY2dnx/vvvF6ifgpCens68efOoVq0an376KQBvvfUWY8aM0bmPESNG4Ovri6mpKWXLlmXu3LmGMjdXZs2ahb+/P6amplSuXFmzbqkrkydPZtq0aQQGBmJpacnixYv1tuHmzZsFftCYO3cu48ePx8TEBFNTU73tr1WrFkOGDKFs2bK0aNGCdu3aaW2b231n6tSpzJ07t0S+fwVBZm+WSCQSiUGRU2cSiUQiMSjS0UgkEonEoEhHI5FIJBKDIh2NRCKRSAyKdDQSiUQiMSjS0UhKhNOnT9OsWTMePHigOfbll1+yY8eOAvd59+5d3N3di8K8HKSlpeHt7Y2npyfPnj3THPf19eWTTz7J0javmAggR/vMaLsGX19fjh49qqfVupGSksKkSZNQq9V4e3tr0vLEx8czcOBA1q5dS1JSEpMnTy5QFgiJRDoaSYlhZmaGn5/fC3HzevjwIfHx8QQGBmJtbZ3l3Llz5/jll1907mv58uVFbF3h2LhxIy4uLlmCNuPi4hg+fDguLi6MGDECc3Nz3nzzTb2uUyLJQDoaSYnxzjvvYG1tzZYtW7Icz/5U7+7uzt27d1m2bBkTJ05k2LBhuLm5sWPHDkaNGsX777+vSQ765MkTRo0aRb9+/TT5sx48eMDw4cPx9vZm+PDhPHjwgLt379K9e3e8vb1z5MnauXMnbm5umhTwqampzJw5k7///psZM2bkuA4fHx+WLVvGP//8k+V4bGwsY8aM0aSjv3LlCvDviCc0NBQ3NzcGDRrE+PHj8fX11VzD6NGj6devH9OmTdP098MPPzB48GAGDhzIrVu3AFi/fj1ubm54eHjwxRdfAEqiyKFDh+Lp6cn169cZNWoUAwcOxM3NjePHj2exUQjBzp07s+TPi42N5YMPPsDd3Z0BAwZojru4uPDDDz/k+llKJHkhHY2kRJk1axYbN27U3Djzw9zcnHXr1vH+++9z5MgRVq9ezYgRI9i9ezcACQkJfPHFFwQGBnLs2DEiIiJYtGgR3t7eBAQEMGzYML788ksAoqKiWLduHR9++KGm/+joaJYtW8b333/P1q1bsbKyYtu2bcycOZN69eoxZ86cHDZVrVqVsWPH5kjDsnr1at555x0CAgLw9/fPka155syZLFy4kE2bNlGzZk3N8bi4OBYsWMC2bds4efIkjx8/BpQsv99//z0ffvghX3zxBVeuXOG3334jMDCQwMBAbt26xaFDhwAlM3VgYCBqtZqnT5+yevVqlixZkiNdz99//42lpSWmpqaaY5MmTcLExITIyMgsba2trYmOji71CRwlpQ/paCQlSoUKFZgyZQqTJ0/WWrwp89Raw4YNAbCystLkt7K2ttYk1nRwcMDKygpjY2MaN27MzZs3uXr1KmvWrMHb25sVK1ZobtyvvvoqZmZmWXTduXOHevXqafJYvfXWW/zf//1fvtfRo0cPLCwssjzxX716lZ9++glvb2+mT5+eZW0HlOk4e3t7QMndlcFrr72GtbU1RkZGVKpUSZPZNyOf1ZtvvsnNmze5ceMGb7zxBqampqhUKpo3b66xtU6dOgDY29vj4eGBj48Ps2fPzvEeR0dHU7ly5SzHJkyYwLfffsvPP/+syTCcQeXKlXn69Gm+74dEkhnpaCQlznvvvUedOnX4+eefAShTpgyPHz8mPT2dmJgY7t69q2mbX2r969evEx8fT1paGqGhodjb22NnZ8fEiRMJCAhg9uzZdOnSBSDXRJKvvvoq169f12TUPnPmjOamnR+zZs1i/fr1xMfHA8qoYsiQIQQEBLB06VJ69OiRpf0rr7zCtWvXAKX6Yn7XmJGE8s8//9RcV2hoKGlpaQghOHv2rMbWjGu7cuUK8fHxrF27loULF+bIyVWpUqUcCSHt7e2xtLRk0aJFfPbZZxrHDErm7YJkipb8t5FJNSWlgqlTp3Lq1CkAbG1tadWqFX379uW1116jVq1aOvdjbW3N+PHjefLkCV27dqVevXpMnjyZWbNmkZycTFJSUp6ZhitWrMinn37KoEGDMDIyombNmkycOFGnUgoVK1bE19dXU2dn1KhRTJ06lR9//JG4uLgcu81mzpzJlClTKFeuHKamplStWjXP/kNCQhg0aJAmGWqNGjVwcXGhf//+qNVqmjVrRseOHYmIiNDI1K5dmxUrVvDbb7+hVqtzJN6sVasWT548IS0tLUdy1aZNm+Lu7s6ECRNYv349cXFxlC9fXucaNBJJBjKppkRSQmzZsgUXFxcqVqzIV199hampaZ5bnw3FmjVrsLOzo1OnTnm227JlC5aWlvTs2bOYLJO8LMipM4mkhKhUqRJDhw7Fy8uLiIiILDu8ipPBgwezd+9erWtkAElJSZw/f75Qxf4k/13kiEYikUgkBkWOaCQSiURiUKSjkUgkEolBkY5GIpFIJAZFOhqJRCKRGBTpaCQSiURiUP4fSuSllvPuAtM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data:image/png;base64,iVBORw0KGgoAAAANSUhEUgAAAZoAAAESCAYAAADE5RPWAAAAOXRFWHRTb2Z0d2FyZQBNYXRwbG90bGliIHZlcnNpb24zLjMuNCwgaHR0cHM6Ly9tYXRwbG90bGliLm9yZy8QVMy6AAAACXBIWXMAAAsTAAALEwEAmpwYAAB0BklEQVR4nO2deXhN19eA35tJSCIxhKI1hJBQqqHVmFtDhRhDEiEoimprCCoxE2NbqjVrDRUq+lNtCaViVmOpJEj4DDU3gpB5vPv748htppvcm+Qmoft9Ho/cc/baa507nHX2sNZSCSEEEolEIpEYCKOSNkAikUgkLzfS0UgkEonEoEhHI5FIJBKDIh2NRCKRSAyKdDQSiUQiMSjS0UgkEonEoEhHUwju3r3Lm2++meXYnj17aNGiBSdPnszR3tvbm4EDB6JWqzXHnjx5QoMGDfLVtXXrVtauXZtnm9OnT+Pq6prrOV9fX9atW5evnqLi0KFDeHt706tXL7p168a4ceN48OABADt27GDkyJFFqi8yMhJPT08A4uLi8PT0pFu3buzcuVNz/GXkwYMHuLq60qNHD/76668i6XPv3r14e3sD8PXXX/PLL78AyufWvn17hg0bxvHjx3n33Xdxc3MjKSmpSPRqIzY2lkGDBuV6btmyZcyZM0fzOiUlhTFjxuDl5cWzZ88Krbu4fzcvKyYlbcDLRGBgICtXrmTjxo04Ojrm2iYkJITVq1czevRovfru379/UZhYLOzatYtVq1axatUqatWqhRCCtWvXMmjQIHbv3m0QnVWrViUwMBCA8PBwHj9+zP79+wHo0aOHQXSWBk6fPk3lypXZuHGjQfofO3as5u9ffvmF8ePH07NnT/z8/OjXr5/e3+OC8OzZM8LCwvJtl5CQwKeffkrZsmXZsGEDZcqUMbhtEt2QjqaIWLt2LTt27OCHH37g1Vdf1dpu9OjRrFu3jpYtW9K0adMc5w8ePMiqVatITU3F3NycyZMn8+abb7Js2TKio6OZMWMGoaGhzJo1i9TUVGrWrMn9+/fx9fUFlB/b+PHjuXHjBsnJycydO5fmzZsDcO7cOfbt20dcXBytWrVi8uTJmJiY8Oeff/L555+TmJiIqakp48aNo23btuzYsYPt27eTmJiIpaUlS5YsYfLkyURHRwPQrl07xo0bl+MavvrqK/z9/alVqxYAKpWKESNGUL16dVJSUrK0vXDhAl988QUpKSlERUXRsmVL5s+fT1paGv7+/pw/fx5TU1NeffVVFixYQJkyZXI9Hh0dTffu3fnpp5+YMmUKkZGR9OzZkyVLltC3b1/N0/6qVav4/fffUavV1KhRg5kzZ1K1alW8vb2xtrbmxo0b9O/fX/NEDxAVFaX1utesWcPPP/+MiYkJtWrVYuHChVhZWbFixQp2796NsbExderUYfr06dja2ubQ06tXL+bNm8fVq1dJTU3F2dmZzz77DBMTE7755hv279+PqakpFSpUYMGCBVSpUkVj16lTp1i6dCmxsbF4e3sTEBDAtm3bCAgIwMjIiMqVKzN9+nTq1KmDr68vT58+5c6dO7Rv355JkyZl+Ry+/vprdu3ahY2NjeZzA+WJ3t7ensjISMLCwrh79y5RUVEcOHCAMmXKEBsby+TJk3V+X/O63saNGzNixAj++OMPHj58yKBBgxgyZAh+fn4kJSXRs2dPduzYgbGxcY7v3LNnzxg5ciQODg7MmDEDI6OckzUTJkygYcOGDBs2DFBmCU6fPs2SJUuYP38+ISEhxMfHI4Rg7ty5NGvWLIt8gwYNOHnyJBUrVszxWtvv9vr160ydOpWUlBSEEPTt25cBAwbksO2lR0gKzJ07d0TTpk3FokWLRP369cXmzZvzbD9w4EDx22+/iW3btokOHTqI2NhY8fjxY1G/fn0hhBA3b94Urq6u4smTJ0IIIa5evSpatWol4uPjxTfffCNmz54tUlNTRdu2bcXhw4eFEEKcPHlSNGjQQJw6dUqcOnVKODo6igsXLgghhNiwYYMYNGiQEEKIyZMni969e4v4+HiRnJwsBg4cKLZs2SKePHkinJ2dNTJXr14Vb7/9trh9+7b46aefxFtvvSViY2OFEEIsX75cTJ8+XQghRHx8vBg3bpyIiYnJco1PnjwR9evXFwkJCVrfh59++kmMGDFCCCHE+PHjxalTp4QQQsTFxYkWLVqIsLAwcfbsWdGlSxehVquFEEJ8/vnn4ty5c1qPZ3wWQghx6tQp0a1btyyfkRBC/Pzzz2LcuHEiNTVVCCFEYGCgGD58uOaz8fPzy9VebdcdHBwsOnfuLJ4+fSqEEGL+/Pli5cqVYvv27cLDw0PEx8cLIYT45ptvxNChQ3PV4+vrKzZt2iSEECItLU1MnDhRrF27Vty/f184OTmJ5ORkIYQQ69atE/v378/zvTxx4oTo2LGjePz4seaci4uLUKvVYvLkyWLw4MG5Xt/+/ftF165dRWxsrEhNTRUjRowQAwcOFEIo35vvvvtOY/tvv/2W47g+76u26xVCiPr164uAgAAhhBBhYWHi9ddfF0lJSVk+w+x888034tNPPxXdu3cXb775poiKisq1nRDKb8XV1VXzum/fvuKPP/4Q58+fF59++qlIT08XQgixZs0aMXLkyBzXWb9+fc17m/l1Xr9bPz8/sWbNGiGEEA8fPhTjxo3T6PkvIUc0hSQhIYGrV6+ydu1axo8fj5OTk9Zpswzc3d05fvw4s2bNYsqUKZrjGU9yQ4YM0RxTqVTcvn1b8/rq1auA8lQN8M4772Bvb685/9prr/HGG28A4ODgwE8//aQ517NnT8qVKwco00lHjhyhRo0a1KxZUyNjb2+Pk5MTZ86cQaVS0aBBAywtLQFo06YNI0aM4MGDB7Rs2ZIJEyZgZWWV5doyniQzr0PlxcKFCzl69CirV6/mxo0bJCUlkZCQgIODA8bGxvTr14/WrVvz/vvv06RJE2JiYnI9fvfu3Xx1HTp0iLCwMNzc3DQ2JiYmas5njPyyo+26T548SZcuXbC2tgbAz88PUKab+vTpo3mvBw0axOrVqzWjucx6Dh8+TFhYGNu3bwfQrHdUrVoVBwcHevfuTdu2bWnbti3Ozs55Xt+xY8fo2rWr5om7T58+zJs3T/PeZH9Cz+DkyZN06tRJ8zm7ubkREBCQp67M6PO+arveDDp06ABAo0aNSElJISEhIV/9wcHBzJ49m9DQUMaOHcv333+PiUnOW1uLFi1ITk4mLCyMsmXL8uTJE5ydnVGpVFhbWxMYGMidO3c4ffo0FhYWOl9/Xr/bTp06MXnyZEJDQ3F2dmbatGm5jrZedqSjKSTm5uasWrUKU1NTRo4cyccff8yOHTuwsbHJU87f358ePXqwc+dOzTG1Wo2zszNLly7VHHvw4AFVqlTRrDcYGxsjsqWnyzyVYGpqqvlbpVJlaZt9ysHExCRXhyCEIC0tDVNTU83NEqBJkyYcOHCAkydPcurUKfr168eKFStwcnLStLG2tqZ27dqEhITQsmXLLP2OHTuWjz76KMuxAQMG4ODgQJs2bXBxcSEkJAQhBOXLl+fXX3/l/PnznDp1inHjxmmmUnI73rFjx5xvcjbUajXDhw/Hy8sLUBaOMy8YZ77WzGi7bmNjY1QqlaZdTEwMMTExOT4ftVpNWlparnrUajVff/01devW1fShUqkwMjJi8+bNhIWFcfLkSebPn0+LFi2YNm2a1uvLrjfjWIZubdeX3/ckP/R5X7VdbwYZ6yoZx3K7puz06dOHfv360aNHD9zd3Vm4cGGu75NKpaJv3778+uuvmJqa0rdvX1QqFYcPH2bevHl88MEHdOjQATs7uyy/y9zIPAWc1+/WwcGBffv2ceLECU6ePMmKFSsIDAykZs2a+V7Xy8R/z7UWMUZGRpqb+4gRI6hXrx4TJkzI94ne2tqaL774gq+++kpz7J133uGPP/7g+vXrABw5coQePXqQnJysaVO3bl3MzMw4evQoAKGhoVy9ejXLj1Ubu3fvJiUlheTkZHbs2EHbtm154403uHnzJqGhoQD83//9H2fPnuXtt9/OIf/ll1+ycuVKOnbsyNSpU6lXrx5///13jnaffPIJ8+bN49atWwCkp6ezcuVKIiIisLOz07R79uwZFy9eZOLEiXTu3JnIyEhu376NWq3m0KFDDBkyhDfffJNPP/2UXr16ERERofW4LrRu3Zrt27cTFxcHKOsSn332Wb5y2q67ZcuW7N+/X9PfsmXL2LhxI61bt2bHjh2ap/GAgADeeustzMzMcrVp48aNCCFISUnho48+YvPmzURERODq6krdunUZOXIkQ4YM4cqVK/le3549e3jy5AkAP/30U441l9xo06YNe/fuJSYmBrVaza+//prve5Jdr67vq7brzQsTExPS09O1Op2M97VMmTJ8/fXX/Pzzz1odRe/evTl48CD79u2jT58+gDIieffdd/Hy8qJx48YEBweTnp6eQ7ZixYqaTQkZD36Q9+92woQJ7Nmzh27dujFz5kwsLS01uy//S8gRTRGiUqlYtGgRvXv3ZunSpfj4+OTZ/u2332bIkCGsXr0aUKat5syZg4+PD0IITExMWLVqVZYnQhMTE5YtW8bMmTNZsmQJtWvXpnLlypibm2eZrsiNV199lf79+5OQkECnTp3o3bs3KpWKr7/+Gn9/f5KSklCpVCxYsIA6derk2C47ePBgfH19cXV1xczMjAYNGuS6nbp79+4IIfDx8SEtLY3k5GQaNWrE999/n+Vma21tzYgRI+jduzc2NjZUqFABJycnbt26Rb9+/Th69Ciurq6UK1cOa2tr/P39qVatWq7HdaFfv35ERkbi7u6OSqWiWrVqLFy4MF85bddtZmbGtWvXNDsC69Wrh7+/P+XKlePBgwf069cPtVpNrVq1+PLLL3Pte+rUqcybN4/u3buTmppKy5YtGT58OKampri4uODm5ka5cuUwNzfPczQD0KpVK4YMGcLgwYNRq9VUrFiRNWvW5DtV065dO65cuYKbmxvly5fHwcFBs/FBF/R5X7Vdb17Y2trSsGFDXFxc2Lp1KxUqVNDatnbt2sydOxc/Pz/s7e1zTGNn9JWWlkbVqlUB8PT0ZOLEiXTv3h1jY2OaN2+u2diQmWnTpjFnzhzKly9Py5YtsbW1BfL+3Y4ePZqpU6eybds2jI2N6dixY64PcS87KqHL2FRSqli0aBHDhg2jcuXKPHjwgJ49exIcHEz58uVL2jSJRCLJgRzRvIDUqFGDIUOGYGJiotmKKZ2MRCIprcgRjUQikUgMitwMIJFIJBKDIh2NRCKRSAzKC71Gc+HChQLnM0pOTi5ULiQpL+WlvJR/keVzS4FlMIo3EUHRcvny5RKRlfJSXspL+f+yvL7IqTOJRCKRGBTpaCQSiURiUF7oNRrJf5vo6Gi++uor5syZw86dO9mwYQNGRka4ublp8m7lxoULF5g2bRqWlpa0bt2aTz75JMv5+/fv89lnnyGEwNramsWLFxMXF5cl08PFixf57LPPcHJyYv/+/Tn6kEgk/yJHNJIXlqVLl2ocyueff86GDRvYunUrGzZsyLO64syZM/Hx8WHr1q2EhIRw+fLlLOc3btyIi4sLW7Zswd7enu3bt2Nra0tAQAABAQH4+PhQt25d3N3dadCgAbdu3cqSYVsikWRFOhrJC0lCQgJhYWE4ODgAShGq2NhYTYEpbUlG4+LiSElJoVq1aqhUKlq3bs2JEyeytHF0dCQmJkbTPnPKeSEE/v7+jBo1SpPlOMMpSSSS3JGORvJCcuXKFerUqaN5bW9vj5ubG926daN9+/ZaU/LExcVp6q4AWFhYEBsbm6XNK6+8wpYtW+jWrRtHjx6lS5cumnMHDx7E3t6eGjVqaI41aNCAM2fOFNWlSSQvHdLRSF5IYmJiqFy5MgAREREcPnyYAwcOcPDgQZ48ecJvv/2Wq5ylpSXx8fGa1/Hx8Tmc0ueff86CBQvYvXs3U6dOZfLkyZpzO3fuxN3dPUt7W1tbnj59WkRXJpG8fEhHI3nxOHeOKpGRmuktKysrzM3NKVOmDMbGxlSsWFFzLjuWlpaYmpry4MEDhBAcP348R2XN8uXLayqHVqlSJUtfFy9ezFLoDRSnl1HVUiKR5EQ6GsmLx/DhdFi+nCvPC57VqFEDDw8PvLy86N+/P7GxsfTu3ZuoqCjGjx+fQ3z27Nl89dVX9O3bl4YNG/LGG2/w9OlTzc6x6dOns2TJEgYOHMi8efOYMWMGAE+ePMHS0jLH+k9ISEi+ZZYlkv8ycnuz5MXi7l24cAFr4PVXXuHy5cs0bNiQ/v37awqQZVChQgVNcavMNG3alM8//zxLUSwbGxuWL18OKAXMNm3alEOuYsWKuVaf3LNnD+PGjSvcdUkkLzFyRCN5sdi9W/PnWGtrfvjhB61NhRAMGzbMoOZERERQs2ZNXnvtNYPqkUheZOSIRvJiERQEdnYkWFtTKTiYuX/+qbWpqampptyuoXBwcNBssZZIJLkjRzSSF4eEBAgOBldX4tq3h3Pn4P79krZKIpHkg3Q0kheHgwchKelfRwNZptIkEknpRDoayYtDUBBYWkLbtiTXqwe1ainHJBJJqUY6GsmLgRCKU+ncGcqUAZUKXF2VqbTExJK2TiKR5IF0NJIXg5AQuHdPcS4ZuLoq6zaHD5eYWRKJJH+ko5G8GGRMkXXt+u+x9u2hXDk5fSaRlHKko5G8GAQFwdtvQ+YATHNz6NRJOSdEydkmkUjyRDoaSeknMhLOnIHu3XOe694dbt+GixeL3y6JRKIT0tGUINHR0Zo8Wvv27cPNzY2+ffvy/fff5yl34cIFJk2ahKenpyZtSmbu37/PwIEDGTBgAKNHjybx+WJ5aGioJh/YokWLSE5O5tGjR8yZM6fQ9mfue8yYMSQnJxed/Tt3ghCEOjjktP+dd5hTpYqcPpNISjHS0ZQgGRUi09PTWbx4MRs3bmTbtm388MMPPHnyRKtcQSpECiGYPn06CxYsYOvWrTg5OXHv3j0qV66MhYVFgeqpZNifve82bdpw7969orN/yxZEjRpMDwjIaX+jRlhUqcKZn3/W236JRFI8SEdTQmSuEGlsbMyePXuwsrLi6dOnqNVqzMzMcpUraIXImzdvYmNjw8aNGxk4cCCxsbHY2dkB4OrqmmsSSV3tz97306dPNX0X2v5nzzAJD+fme+9pt79jRzbduwePHul1DRKJpHiQjqaEyF4h0sTEhN9//52ePXvy9ttvU7Zs2VzlClohMjo6mr/++ouBAweyYcMGQkNDOXnyJKBkKz537lyB7c/e96lTpzR9F9r+/fvp8ugR0W+9pd1+Ly/OmZuDlmJnEomkZDGIo1Gr1cyYMQMPDw+8vb25detWlvPr16+nT58+uLm5sX//fgDS09OZO3cunp6e9OnTh0OHDhnCtFJD5gqRGXTu3JmjR4+SmprKL7/8kqtcQStE2tjYUKtWLerWrYupqSlOTk5cfL6AbmxsjImJCWq1ukD2Z++7TZs2mr4LbX+tWkyuUQOb997Tbn+zZpgYGaHetUtn+yUSSfFhEEcTHBxMSkoK27ZtY8KECSxcuFBzLiYmhk2bNhEYGMj69euZP38+AL/++itpaWkEBgayatWqHM7ppeLgQao8epRlemvgwIGkpKRgZGRE2bJlMTLK/aMpaIXI1157jfj4eM37evnyZezt7QElnb6JiYlWnTk4doyqDx5o7M/e959//qnpu1D2C0GV06eJqVCB1+zttduvUmFStixG+/ZBaqpu1yCRSIoNlRBFH4CwYMECmjRpQrdu3QBo06YNx44dAyA1NZXBgwezatUqEhMT8fLy4uDBg/j4+GBvb89ff/2lWVyuWbNmnnouXLhAmTJlCmRjUlIS5ubmBZItrHydHj1Iio2lf9OmLPnqK0DZdRYcHIyJiQm1atXiww8/JCYmhnXr1jFx4sQs8leuXOHbb78FlCJeGWsWK1aswNfXlzt37rB27VrUajVCCIYPH46dnR2hoaEEBAQghKBevXqMGjUKgL///pvt27fn0JMrQlDXxYXEmBj6t2jB4uf2Z+7bwcGB4cOHEx0dXSj7RXw85hcvMrJ3b2w/+ihP+39ZsYI1u3dza8MGElq0yPcySvLzl/JSvqTlgSyF/wyOMABTpkwRhw8f1rxu166dSE1NFUIIkZKSInx8fESrVq3EO++8IzZs2CCEEGLIkCHC19dXqNVqcfr0aeHl5ZWvnsuXLxfYxsLIFlreykoIENP79xeXLl3S2iw1NVUsWLCg6PVnk1+0aJE4e/asboIREUIo4ZFiupubYe3//HNF1+3becovWrRInD16VIgyZYQYPz7/fnXVL+WlvJQvEgwydZZ9Hl6tVmNiotRYO3r0KA8fPuTAgQMcPnyY4OBgQkNDsbGxoX379qhUKt5++23+/vtvQ5hW8sTEwPPF77FXrpR4hcioqCji4uJyTF9p5Xm8SkrNmowNC+OHLVu0Ni20/UFB8MYbkEf1So39bdrAu+/KeBqJpBRiEEfj5OTE0aNHAWV6q379+ppz1tbWmJubY2ZmRpkyZbCysiImJoZmzZpx5MgRQCmPW61aNUOYVvLcuQNA/NtvU+n8eea+/77WpsVRIdLW1la/gM2gIGjcmKgxY6h09SpznZ21Ni2U/U+ewB9/ZE2imQtZ7Hd1hf/7P7h6tWA6JRKJQTCIo+nUqRNmZmZ4enqyYMEC/Pz82LBhAwcOHKB58+Y0btwYd3d3PDw8qF27Nq1atcLd3R0hBO7u7kyfPp3Zs2cbwrSS5+5dAB6PGAGVKsGSJSVskB48fQrHjoGrKzGdOikjDUPZv28fpKfn62iy8HxNUI5qJJLShYkhOjUyMsrxlFy3bl3N32PGjGHMmDFZzpuZmbFgwQJDmFO6eD6iSa5VCz76CObNg2vXoF69EjZMBzLf/E1NYcwYmDQJ/voL3nyzaHUFBYGtLbz1lu4ytWvD668rsj4+RWuPRCIpMDJgs7i5cwdUKtKqVIGPP1Zu2EuXlrRVuhEUBJUrQ8auruHDlYqXz3eeFRlpaUrwZdeuYGysn6yrqzLqevq0aG2SSCQFRjqa4ubuXXjlFcXBvPIKeHnBhg3KmkRpJj0d9uzJevO3sVGczdatSlGyouLkSYiOzj1bc3507644qt9/Lzp7JBJJoZCOpri5cyfrLqrx45UqkWvXlpxNunDqlOIMs6+ZjBkDajXkkoW5wAQFKY64Uyf9ZVu0UNa+5DqNRFJqkI6muLl7F1599d/XTZpAx46wbBmkpJScXfkRFAQmJtC5c9bjdepAnz6wejXExRWdrnbtIFtqGp0wNlZGXXv2KKMwiURS4khHU5wIkXNEA8rC9f378OOPJWOXLgQFQdu2YG2d85yPj7Imkk8dHZ24cQMuX9Zvt1l2XF3h8WM4fbrw9kgkkkIjHU1xEhOjPPVnHtEAvP8+ODoqW4VLY0niv/9WKlhqu/k7O8M77yibGgo7iti9W/m/MI6mc2dl9CWnzySSUoF0NMXJ863NOUY0RkbKWs1ff8HzoNVShS43fx8fZZt2YW/uQUHg4ACZtsPrjY0NtGljcEeTucIoQGJiIp6enly/fh3IP4t5ZnRpmznr+alTpwAl+0KbNm3w9vbG29ubxYsXAzB79mweyfo8klKCdDTFyfNgzRwjGoCBA5W4kdIYwLlrF9SvD1oyMgPQuzfUqlU4+2Nj4fDhwo1mMnB1hbAwMGAW8IwKowBhYWEMGDCAOxkPE+SdxTw7+bXNnvV83bp1ANy+fZtGjRoREBBAQEAAEyZMAMjidCSSkkY6muJE24gGoGxZGD1auamXphQqcXFw6FD+N38TExg7Fo4ehT//LJiu4GBlQ0RRORow2Kgmc4VRgJSUFFasWJGlsui5c+do06YNoGSp1lajR5e2ZcuWpXr16iQmJpKYmIhKpQLg0qVLREZG4u3tzYcffsiNGzcAsLOz48aNG0RHRxfdRUskBUQ6muLk7l1lmkxbHrePPoIyZYo+ALIw6HPzHzYMrKwKbv+uXcq0V8uWBZPPTMYIzECOJnuF1GbNmuXIz5e9mqixsTFpaWm59qdL22rVqtGtWzd69+6N6/PPw9bWlhEjRhAQEMDIkSOZNGmSpr2dnR3nz58v+EVKJEWEdDTFyZ07/wZr5kbVqsoU2vffQ2mZXw8KUrYZt26df9vy5eHDD5Xdc5mmkHRCrVbWgrp00f7+6IurKxw8WHTbrjORW4XU7OSVxVzfttmznp8+fZrQ0FBef/11OnToAEDz5s15+PAh4vmGEltbW57KDAmSUoB0NMXJ3bt5prwHlE0BiYmwZk3x2JQXBbn5FzSA888/4eHDopk2y8DVVRmNHThQdH0CHDpEtWvXNBVGtZFXFnN922bPem5hYUFMTAzLly/n++fbyjOynmdMqz179oxKlSoV+DIlkqLCIEk1JVq4cwcaNcq7TaNGynbn5cth4kRlKq2kOH8e/vlHv5t/rVrQt6/iKKdNU6bSdCEoSJlW7NKlYLbmRuvWyigrKAh69iyaPo8fBxcX3jU35/t3382zaadOnfjjjz/w9PRECKEpW7527VosLCyyVDjU1nbDhg3UrFmTDh06cOLECdzd3TEyMtJkPW/cuDGTJk3iyJEjGBsbZ0lMGx4enmUqTSIpKaSjKS4ygjV1uZH6+CjOJjAQBg82vG3aCAoClQpcXPSTmzBBmT7bsEEZ4eiqq2VLJX1MUWFmpryPu3croyyjQg7gL1+GHj1ACMo/e8brNWty+fJlGjZsqGkSEBCg+Tu3LOagZDLPvvVYW9sPPvhA83fmrOfh4eGoVCqsra1Zm0v6omvXrmFvb59l3UciKSnk1Flx8ewZxMfnvrU5O506KSObkg7gDApSgjHzWYvIwdtvQ6tWugdw3runxBAV5bRZBq6u8OCB0n9huHdPeUgoUwZ27ABgbP36eVZI1YajoyNNmjQpnD35EBAQwNixYw2qQyLRFeloiouMGJr81mhAGUX4+EBoqLKYXRLcvw/nzhUsgzIo9t+8Cb/+mn/bjIDQgurKi65dlfezMLvPnj1T+omOVnKoubiQbmVFpZAQ5s6dq3d31atXL7gtOjJ79myqVKlicD0SiS5IR1NcZOzC0mVEAzBggLILraQCOPfsUf4v6CijZ08l4aYu9gcFKW0zrVkUGZUrK6Oygjqa5GQlGPXyZWUk8+abYGREYpMmSjkDiUSSL9LRFBf6jGhAmaL5+GPlhh8ebji7tBEUpCzs57d5QRvGxjBuHPzxR97JLRMTlVgdV1dl5GEIXF2VXW0PHugnp1bDkCFKwOr69VnKFiS+8QZcuqSMdiQSSZ5IR1Nc3LmTd7BmbowaBebmxR/AmZQE+/cX/ub/wQdKtue87D90SHE2hlifySCj74xRmq589pmyIWPhQvD2znIq8c03lfWzM2eKyEiJ5OVFOpri4s4dxcloCdjLFVtbGDQINm2CqCjD2Zadw4eVYmyFvflbWcGIEbB9u/acY0FBYGGh1J8xFK+/DjVr6jd99tVXsHgxfPKJ4nCykdikieKE5fSZRJIv0tEUF9kLnunKuHHKOsGqVUVuklaCgqBcOWjfvvB9ffqp8v+yZTnPCaHo6tzZsPFCKpXiNPfvV0Zr+bFtm7KZwc1N2TmXy6hObWUFDRtKRyOR6IB0NMVFbgXPdMHRUdnxtGKFbjfJwiKEknOsUydl2q6wvPYauLvDt98q9XgyExamvC+GnDbLwNVV2V6eXxmGQ4eUUWSbNrB5s7LWpA1nZ6XEtVpdtLZKJC8Z0tEUB0IUfEQDytP1w4dQgJgNvbl4EW7fLtqbv4+P4mTWr896PGMqq2vXotOljXffVUZpu3ZpbxMWBr16Qb16yrbs/Byts7NSWfTKlaK0VCJ56ZCOpjh4+lR5mi7IiAbgvfegSZPiCeA0xM2/eXNlhLB0KWTOSLxrF7z1lpJo1NCYm0PHjsr15fYe3r6tBGRaWsJvv0GFCvn36eys/C+nzySSPJGOpjjIq+CZLmQEcF66pKwzPCd7hUeA6dOn8+WXX+bZ3YULF5g0aRKenp4sz578MiiI+2++ycDPPmPAgAGMHj2axMTEHDo2bdoEwKNHj3JNnZIDHx9lQ8DPPwNg/Pgx0WfPMsPWlqioKE2FSG9vb5o3b87WrVu1dnXw4EEmTpyIh4cHP/74Y47z4eHhuLu7079/f/z8/FBnTG25uqK+dYvh/fuzd+9eoqOjGTNmDMu/+IJf3n+f7mXK4NW8Of/Lazt2Zv0zZ/LjK6/kcDRa9aNkZR4+fDh79+4FlHIDOT4DieQlQzqa4iCvgme64umpPPlnCoDMXOERIDAwkKs6FE2bOXMmPj4+bN26lZCQEC5fvqycePQITp5k46uv4uLiwpYtW7C3t2f79u1adVSuXBkLCwvO5LfNt3t3ZUrquf2Wx46xtFIlvIYPx9bWVlMh0sfHh4YNG+Lu7p5rN6mpqSxYsIBZs2YREBDAtm3bcuQNW758OR9//DFbt24lJSWFw4cPKye6dmVppUrEPHf8S5cuZfTw4VwNCGBJSgoB33zD5p9/ZteuXdzNeDjIS//mzWyzteXRiRO66X+uM3PW5wYNGnDr1i1u376d9/snkbzASEdTHBR2RAPKrqxPP4V9++DixRwVHs+fP09ISAgeHh55dhMXF0dKSoomnXzr1q05kXGj/O03EALH9u01N8O4uDhNXRRtOlxdXTUjHK1kBHCeOqWMAA4eJMzKCodevTRNhBD4+/sza9YsjLUswl+/fp2aNWtiaWmJmZkZzZo14+zZs1naODo68vTpU4QQxMfHa+zfGxaG6pVXaBMfT0pKivL++fvT9M4dzGxtsXF1xcjIiMaNGxMSEqKb/jp1OHvnTpbATa369+5FpVJpKmlmkOHUJZKXFeloioOCBGvmxsiRSsnnr77KUuHx4cOHrFixIsc0Wm5kr+RoYWFBbGys8iIoCF55hVdatGDLli1069aNo0eP0qVLlzx11KtXj3PnzuVv/5AhytrHwoVcO3+eOtWqZdk6fPDgQezt7bOUQ87NfqtMpQcsLCyIy1bYrHbt2sybNw8XFxceP35MixYtuHr1KkFBQYzt0wfu3uXh7dvUefIEtm+n5ejR/BMXx6NHj0hMTOTkyZMkJCTopr92beJUqizZD/LUn0uiywYNGuQ/IpRIXmAMUiZArVYza9Ysrly5gpmZGXPnzqVWrVqa8+vXrycoKAiVSsWoUaPolCm1x/Xr13F3d+fEiROUKclaLEXJ3bv6B2vmRqVKys163TriHB01FR4z1htGjBhBVFQUSUlJ2NnZ0adPnxxdZK/kGB8fT/ny5SE1FfbuhX79+PzLL1mwYAFt2rTh8OHDTJ48mdatW2fRERsby44dO+jTpw/GxsaYmJigVqsxyisVv4WF4iwXLuSZlRWVGzTIcnrnzp0MGjQoz7cgN/utstW8mTdvnmbab8uWLSxcuJCyZcsSGRnJ4Dt3uGdlRdKBA7wZEwM+PtjNnInVwYN8+umn2NjY0KhRIypo2QyQQ3+FClgJoYzSOnfOX//gwdy7dw8hBM2aNaNt27ayEqbkpccgjiY4OJiUlBS2bdvGhQsXWLhwIaueBxzGxMSwadMmfv/9dxITE+nVq5fG0cTFxbFo0SLMzMwMYVbJUdAYmtwYNw5WreK106e5Wa8eAIMGDdLcoHfs2MGNGzdydTKg3ChNTU158OABDg4OHD9+nE8++UQp6BUTA66ulP/5Z83Nu0qVKsTExOTQcfbsWY0OIQQmJiZ5O5kMPvkEvvySCioVMdlu5hcvXsTJySlP8bp163Lr1i1iY2NJSUnhzz//ZNiwYVnaWFtba0ZtVapU4fz588ycOVM5qVazzM6OZ0+eEF+vHnzxBU8ePsTExIQffviB1NRUPvjgA8aPH6+b/tBQhtWsmWVDQJ76gWXLlpGWlkbbtm0B5TdRsWLF/N87ieQFxSCO5ty5c5p56KZNm3Lx4kXNubJly1K9enUSExNJTEzUlJ0VQjB9+nR8fHwYPXq0TnqSk5MJL2DCyaSkpALL6itvd+MGyfb23MvUvjD6q3ftSpuff2bFO+/k6OP+/fs8fvyY8PBwoqOjWbduHRMnTszS5oMPPmDx4sUsXryYpk2bYmZmxs3vvuPLGjX49NVXGTBgAHPnzkWtViOEYPjw4Vn03L9/n7S0NM2xv//+Gzs7O52vx/aDD3g1JoYLFy9qZJ49e4aJiQkRERGadjdu3ODgwYMMHz48i/yAAQM0N+6OHTvy5MkTQkJC2L17N6NGjeLDDz9k1KhRmpHW6NGjs9gW17gxFR8/5kT58oRfucKZM2eoVKkSLi4umJmZ0bNnTyIjIzl58qRO+s1MTLgSHMzKMWMY9dFH+eqPiorC0tJSc+zMmTPUr19fr+9DcX5/pfzLJ1/sCAMwZcoUcfjwYc3rdu3aidTUVCGEECkpKcLHx0e0atVKvPPOO2LDhg1CCCG++eYb8fPPPwshhHj33XdFUlJSvnouX75cYBsLI6uXvFotRLlyQowfX3T64+JEQuPGYnr16uLS1q1am6WmpooFCxbkei6H/vr1hejSRWcTMssvWrRInD17VmfZDPnp06eLS5cuaW0THx8vlixZkq/+gpBZv4+Pj7h9+3bB9a9fLwQIkce15CWvTb+u8gVBykv54sQgmwGyz2Or1WrNzpujR4/y8OFDDhw4wOHDhwkODiY0NJSdO3fy008/4e3tTVRUFEOHDjWEacXP06dKgsqimjoDsLDgzsqVjC1blh8mT9YamS6EyDGtlCtXryr/CpANICoqiri4OJo3b6637NixY/OsUJmens6HH36od7/66F+5ciU1a9bktVw+H531FyJwMyIiQqt+ieRlwSBTZ05OThw6dIiuXbty4cIF6tevrzlnbW2Nubk5ZmZmqFQqrKysiImJYX+mQMT33nuP9dnTlbyo6FvwTEfSK1Wi0t69zG3ZUoloP3kyR4S9qakptra2+XeWUeGyWze97bC1tdUtYDMXKlWqlGeFyuyL/EVNpUqV8gyW1Fl//frKbrqTJ0EXx54JBwcHzRZ1ieRlxSCOplOnTvzxxx94enoihGD+/Pls2LCBmjVr0qFDB06cOIG7uztGRkY4OTnRqlUrQ5hROtC34Jk+1KunOIn27ZWUMUeOKKn59SUoSEmlX7t2UVv438DISBnVyFQ0EkmuGMTRGBkZ5XjKrVu3rubvMWPGMGbMGK3yBw8eNIRZJYOBRjQa3npLqffSvbuS1j4oCPTZtffsGRw9Ctk2DEj0xNlZKaz29CnY2JS0NRJJqUIGbBqaO3eUqPjCBmvmhYuLkoZ//35l6kafxJv79imJLosjVf/LTMY6TT550iSS/yLS0RiajGDNvOqaFAUffAD+/koNlSlTdJcLCoKKFeGddwxn23+Bt99WptDk9JlEkgODTJ1JMlGUwZr5MXWq4tgWLoQaNZTgyLxIT1eme7p2NbwjfNmxslLWuaSjkUhyIEc0hqYwBc/0RaWC5cuhRw8YMwZ27Mi7/enT8PixnDYrKmTFTYkkV6SjMSRCFO+IBpR8alu3KlNhXl5w7Jj2tkFBykjm/feLz76XGWdnJY1PRtkFiUQCSEdjWKKjITGx+EY0GWSULK5dWxndaLvxBQUplS/lLqmiQVbclEhyRToaQ1IUBc8KSqVKSjZmc3MloPPevSynTe7dI/rSJWaULw/Axo0b6datm6bK5Y0bN7R2XdAKl1u2bMHNzY2+ffty/Phx4CWrMGlvr7zvxeRosldYTUxMxNPTk+vXrwNKkbZJkybh5eVF3759OXDgQJ79LV++nL59++Lp6UloaGiO8zt37qR37964ubnx22+/ER0dzbRp0/Dz88PT0xMPDw969erF9evX2bp1Kyefvw+PHz+mXbt2GruKSj8o2Rsy9Pfv319TlC+zfkkpoFgT3hQxpT7XWVCQkgPr5MmS0S+EEOfPC2FpKUTjxkI8fao5/GD6dDGjShUR/ttvQgghJkyYIMLCwvLtLiUlRXTs2FGcOXNGJCcniz59+oioqKgsbUaPHq3Jdefj4yMOHDggHj9+LLp16yZSUlJEbGyscHZ2Fmq1WgghxMSJE8WtW7d0u57nlHSuJ63y3boJ4eBQLPpnzJghwsPDhRBChIaGit69e4uWLVuKa9euCSGE2L59u5g7d64QQojo6GjRrl07rfovXrwovL29hVqtFvfu3RN9+vTJobNVq1YiOjpaJCcni7Zt2wpfX1+xceNG4evrK0JDQ0Xnzp3F66+/Lq5duyZSU1OFt7e3SExMFKNHjxadO3fW2FVU+p8+fSr2798vfH19hRBCnDp1SowaNUoIITT609LStL5/heG/Lq8vckRjSEpyRJPBm28qmwLCw6FXL0hOVo4fPEiYtTUOz9dnLl26xNq1a+nfvz9r1qzR2l1BK1xWrFiRX375BVNTUx49eqRJQQQvWYVJZ2eIiIAnTwyqJnuF1ZSUFFasWJGlaFyXLl00hdaEEFqrloKScb1169aoVCqqV69Oeno6T7JdQ4MGDTTlEdLT0wkPD2fw4MH4+/uTkpKCp6enJm2PiYkJDRs2ZOzYsXh6elKlSpU8r0df/UIIVCoVHTt2xN/fH1Cyipd/PkLP0J+5jLak5JCOxpDcvasstmfLQVbsdOoEGzbA4cMweDDExvJ/YWHUqVFDU+GyW7duzJo1i++//55z585x6NChXLsqaIVLUH78mzdvxsPDg3bt2mnav1QVJospcDNzhVWAZs2aUS1bULCFhQWWlpbExcUxZswYxo0bp7W/PCuvPsfe3h43Nze6deuGnZ2dJtuHiYkJP/74I8uWLdMU4wOIjY3l2bNnOUpXF4X+t956K4tTmTx5Mv7+/nTv3l3T/qX6Xr3gSEdjSO7cgerVS0eMysCBsGgRbNsG77/PUyGo7OgIKE+7gwcPpmLFipiZmdGuXTsua9lAoE+Fy71799KrVy8WLlyYyYyBHDt2jEuXLnHq1CmAl6vCZDEFbsbExGS5qWvjwYMHDBo0iJ49e2a5CWcnv881IiKCw4cPc+DAAQ4ePMjTp0+zOIJFixaxb98+bt68SVJSEgAhISHcvn0bb29vwsPDmTx5MlFRUUWi/9mzZ5p1msz6p0+frinD/VJ9r15wpKMxJMUZQ6MLkybBp5/CyZPYmJoS8/yHHBcXh6urK/Hx8QghOH36NK+//nquXeRW4fLNN9/M0iZ7hcmYmBhu3LjBJ598ghACU1NTTE1NNRU5X6oKk5aW0LixYR3NkSPUCAsjJiYmz2aPHj1i6NChTJo0ib59++bZ1snJiePHj6NWq7l//z5qtTrLZ2JlZYW5uTllypTB+M8/sY2PJyYmhl9++UUz1Vq2bFkAzec6evRoevbsSUBAAI6OjixatEhrNnG99BsbY21tnat+lUr1cn6vXnBkZgBDcueOskZSWlCp4KuvAHgtPZ0r//d/gPIjHj9+PIMGDcLMzAxnZ2fatWtHeHg4O3bsYOrUqZouTE1N8fX1Zfbs2ZQpUwY3NzeqVq3KtWvX2Lx5M7NmzWLu3LmMHz8eExMTTE1N8ff359VXX8XBwQEPDw9UKhWOjo68/fbbgPLk65wx5fQy4OwMW7YomReKejSrVsPw4bS/fZsNXbrk2XT16tXExMSwcuVKVq5cCcC3337Lnj17uH//Po7PR7QAr7/+Os2bN8fDwwO1Wq3ZzbZr1y4SEhLw8PDAw8MDLy8vTK9epdqjRzy2tKRz5874+fkxYMAA0tLSqFWrlqYUe0hISK6Z2Xfs2FE4/aamWFtb07t3b9LS0rLonzJlCubm5nnql5QAxbr1oIgp1bvO1GohypYVwsenZPTrIF/SFS4zeOkqTH7/vbLbMDS06PX/+qvSN4jp3t55fn7aCA8PF998803B9MfECGFqqugfPlyr/tTUVDFw4MBcd30VSv9z8nv/8tKvi3xh9b/s8voip84MxZMnSrBmKa6cWNIVLuElrTDZsqXyvyGmz5YsgZo1SS9fnrFqdZ6fnzZsbGzo0KFDwfT//jukpgIwtkYNrfq3bdvGyJEjc93pVij9OpKXfknxI6fODEVGwbPStEaTjZKucAkvaYXJunWhcmXF0YwYUXT9njunFLdbvJi4AweotH8/cx880LubV155hejo6ILZEBQEFSqQYmlJpQsXmPvLL7k2GzBggGH060he+iXFjxzRGIrSEEMjKRlUKsNU3FyyRMkSPWwYce3awcOH8OefRasjL9RqpaKriwsJTk7K9elT+0jyn0U6GkNh6MqaktKNszNcuVJ0gZt37sCPP8Lw4WBtTXybNso26qCgoulfF86ehagocHUl8Y03FEd382bx6Ze8sEhHYyju3lUyKZd0sKakZMjYRfc8VqjQLF+ujCiel0BPt7FR1oKK09Fkyvad2LSpckzmE5PogHQ0hqI0BWtKip+33lI++6K4EcfFwZo10LevkpE7A1dX+OuvHAlTDUZQELRqBRUrkmxvr8QMSUcj0QHpaAxFaQvWlBQvFhbQpEnR3Ig3bIBnz8DHJ+vxjIJ1u3cXXkd+3L0LFy78q9PYWMmCIB2NRAekozEUxV3wTFL6cHZWcp6lpxe8j/R0WLpUmSZ7njNOQ8OGyginOKbPMpxZ5mqszs4QEgKZUsdIJLkhHY0hEEKOaCTKjTguDi5dKngfO3fCjRs5RzOg7G5zdYXgYCVmy5AEBYGdHWTeiu7srDjC4tz5JnkhkY7GEDx+DElJckTzX6coKm4uWQJ16iglHnLD1VVxMlqybRcJCQmKM3N11WT7BpRy4SCnzyT5Ih2NIXgBgjUlxYCdHdjaFvxGfOYMHD8OY8dq31TSvr2yHmTI6bNDh5QHp8zTZqBUE61fXzoaSb5IR2MIZLCmBAofuLlkCZQvD0OHam9Tpgx07qw4GkMFTwYFKTvM2rbNeS7j+mTgpiQPpKMxBHJEI8nA2RmuXoVHj/STu3ULtm9XUtjklwrI1VV5uAkLK7id2hBCcTSdOytOLTvOzkoQ5/XrRa9b8tKgk6OJiIjgr7/+IiQkhMGDB3Mynye0jDTfHh4eeHt7c+vWrSzn169fT58+fXBzc2P//v2AUo1v1KhRDBw4EA8PD/76668CXlIp4M4dJVizatWStkRS0hQ0cHPZMuX/5wGaedK1q/K/IabPQkOVB6fs02YZFMU6lOSlRydHM2vWLMzMzFi1ahXjx49n+fLlebYPDg4mJSWFbdu2MWHChCwVFmNiYti0aROBgYGsX7+e+fPnA7BhwwbeeecdNm/ezIIFC5gzZ04hLquEuXtXBmtKFJo31z9wMyYGvv0W3N11m3595RUlQHTXroLbqY2MPjOcWXYaNVJGXNLRSPJAp+zNZmZm2Nvbk5qaStOmTTUV7LRx7tw5TZ3wpk2bcvHiRc25smXLUr16dRITE0lMTET1fBfLkCFDNAWT0tPTKZPbMP1FQcbQSDKwsIA33tDvRrx+veJsctvSrA1XV5g1S8k/VqWK3mZqJShICczUNjqXgZsSHdDJ0ahUKj777DPatm3Lnj17MDU1zbN9XFycppQvgLGxMWlpaZiYKOqqVatGt27dSE9PZ+TIkQCUL18egKioKCZNmsSUKVPytSs5OZnw8HBdLiEHSUlJBZbNT77ujRskNmrE/Tz6N6R+KV+65Ks6OGDz889cCQtTplTzkk9Lo+6XX5LWrBm3LCxAi47s8uaNGlFHCO6vW8czbVuh9bTf+NEj7M+c4dEnn/AoW9vM8rb29lQ6dIgrf/6JsLDIV7eu+qW84eSLHV2qoz1+/FgcPnxYCCHEyZMnRXR0dJ7t58+fL3bv3q153aZNG83fwcHBYuDAgSIpKUkkJSWJAQMGiJCQECGEEBEREaJr164aXflRKitsqtVCmJsLMXFiyeiX8qVPfssWpSrmX3/lL/+//yltf/5ZP/1qtRDVqwvRt69OJulk/4YNii3nz+ctv3u30u7gQZ1066xfypdaeX3RaY3GzMyM8+fP4+fnR0xMDM+ePcuzvZOTE0ePHgXgwoUL1K9fX3PO2toac3NzzMzMKFOmDFZWVsTExHDt2jXGjh3L4sWLadeuXSFcZwmTEawpd5xJMtBnwXzxYqVwWvfu+ulQqaBbN9i3D1JS9LcxN4KCoEYNyMjUrA0ZuCnJB50czZQpU3jttde4desWlStXZurUqXm279SpE2ZmZnh6erJgwQL8/PzYsGEDBw4coHnz5jRu3Bh3d3c8PDyoXbs2rVq1YvHixaSkpDBv3jy8vb356KOPiuQCix0ZQyPJTu3ayhpHfjfikyeV3WnjxhVsI4mrK8TGwrFjBbEyKykpitPKng0gNypWhAYNpKORaEWnNZqnT5/St29fdu7ciZOTE2q1Os/2RkZGOXaN1a1bV/P3mDFjGJNt2+aqVat0tbl0I2NoJNnRNXBzyRKwsYEhQwqmp0MHJdYlKEj5uzAcParkadO2rTk7zs7/Bo3m55gk/zl0Dti8/jwg659//sFYbtvVjhzRSHLD2RmuXVOCG3Pj5k3YsQNGjVKi8AuChQW8956yJbmwkfpBQWBurvSnCy1bKkGp164VTq/kpUQnRzNt2jSmTJnC5cuXGTNmDL6+voa268UlI1izKLeYSl588gvc/OYbpTTzJ58UTo+rqxKlf/VqwfsQQnFWHTpAuXK6ycjATUke6ORojh07xrZt2/jzzz/58ccfadSokaHtenG5e1dZQJWjPklmmjdXHkByuxE/ewbffQeensp3pzB066b8X5gsAVeuKKUJdJ02A6U2Tvny0tFIckUnR3PkyBHSC1O86b/EnTtyfUaSk7Jlld1bud2Iv/tOWQ8ZP77wemrVUip7FsbRZMhmOC1dMDJSCrNJRyPJBZ0cTXR0NG3atNHsFPP09DS0XS8ud+/K9RlJ7jg7K6n/09L+PZaWBl9/raT7d3IqGj2ursrOs6dPCyYfFKRkM9D3e+zsrCT2jI0tmF7JS4tOu85Wr15taDteDjIqa/buXdKWSEojzs5KssywMGWhHZQMzXfuwIoVRafH1RXmz1e2J3t46CcbHa3UwCnIOqyzM6jVcPas7psIJP8JdBrRGBsbs2jRIkaMGMH8+fMRsvZE7jx6BMnJckQjyZ3sC+ZCKAGa9vb6TVPlx9tvQ+XKBZs+27dPKc+sz/pMBi1aKP/L6TNJNnTeddazZ0+2bt1K79698w3Y/M8itzZL8qJWLSXT8vMbcfS+fcy4fVtZmzEyIjExEU9PT00oAcCTJ094//33SU5OzrPrgwcP4ubmhoeHBz/+9JOSbXnPHsVpAOHh4bi7u9O/f3/8/PyyxMJl0REUxJWqVVl+5oz+11ehAjg6FpujiY6OZsaMGZrXub1/a9aswcPDgz59+vC///0vz/6WL19O37598fT0JDQ0NMf5nTt30rt3b9zc3Pjtt9+ynAsJCcHb21vzeuvWrfmWU/kvoZOjSU5OpkOHDpQvX56OHTuSlnmOWfIvMlhTkhfZAjeXzpqFlxAweDBhYWEMGDCAOxkPKyi7PYcOHUqUttib56SmprJgwQLWr19PQEAA27Zt41H79vDkiUbX8uXL+fjjj9m6dSspKSn8+eefOXWkpcGePTTo0oVbd+5w+/Zt/a+xGCtuLl26FC8vL4Bc37/Tp0/z119/sXXrVgICAvjnn3+09nXp0iXOnDnD//73P5YsWcLs2bNztPn888/ZsGEDW7du5ddff9Wk4vr222+ZNm1aloeBfv36sWrVKrmJ6jk6OZr09HSuXLkCwJUrVzSp/SXZkCMaSX44O8P166SfPk3Ygwc4jBgB5cqRkpLCihUrsLOz0zQ1MjJiw4YN2NjY5Nnl9evXqVmzJtbW1piZmdGsWTPOli+vbKd+Pn3m6OjI06dPEUIQHx+vyaSeRcfp08oajasrLi4ubNmypWDX9+RJ4eJ4dCAhIYGwsDAcHBwAcn3/jh8/Tv369fn4448ZNWoU7du319rfuXPnaN26NSqViurVq5Oens6TJ0+ytGnQoAGxsbGkpKQghNDcB2vWrMmyjEJ1zzExMaFhw4YcPny4aC74BUenzQAZAZtRUVFUqVIFf39/Q9v1YnL3LpiaymBNiXaer9NE+ftTJy0NPv4YgGbNmuVo2qpVK526jIuLwypTuWcLCwvi1Gpo21ZxNAsXUrt2bebMmcOqVauwsrLi9ddfz6ljzx7FOXXuTIPY2Bw3T32uj5MnlfxnBuLKlSvUqVNH8zq39y86Opr79++zevVq7t69y0cffcTevXtzfVCOi4vL4tAtLCyIjY2lYsWKmmP29va4ublRtmxZ3nrrLU1pk/fff5+7GbMZmWjQoAFnzpyhQ2HTAb0E6DSiqVevHv7+/hw9epRRo0ZRr149Q9v1YnLnjhJwl09hOMl/mGbNwNSUuKgoKtvbQ7Vqhe7S0tKS+Ph4zev4+HjF8bi6wqVLcPMm8+bNY8uWLezdu5devXqxYcOGnB3t2QPt2kH58tja2vK0INujHR3B2trg6zQxMTFUrlw5zzY2Nja0bt0aMzMz7OzsKFOmTI5RSgZa38PnREREcPjwYQ4cOMDBgwd59uxZjnWa7BT4PXwJ0emOOHHiRE2RnZs3b8oUNNq4e1euz0jypmxZePNNKqWnE1NET/x169bl1q1bPH36VLP+8uabb/67c2z3bqytrTXFCKtUqUJcXFzWTlJTISJCIxMTE5PlaV5niiNw89gxah45QkxMTJ7NmjVrxrFjxxBCEBkZSWJiotZpSCcnJ44fP45areb+/fuo1eos129lZYW5uTllypTB2NgYa2vrfPUX+D18CdFp6iwyMhI3NzcAPvzwwyy7KySZuHPn3y2eEok2Pv6Y1/bv50o+i/y5ER4ezo4dO+jTp4/mmKmpKb6+vgwbNgwhBG5ublStWpVrsbFsrl+fWUFBzJ07l/Hjx2NiYoKpqSmDBw/O2nFiovL/c0cTEhKCc8Y0mL44O8OcOUo56ufTS0WGEPDpp7QLDeW7jh3zbPruu+9y9uxZ+vbtixCCGTNmYGxszI4dO7h//z6Ojo6atq+//jrNmzfHw8MDtVqt2c22a9cuEhIS8PDwwMPDAy8vL0xNTbG2tqZ3PvFyISEhOk9/vvToUh3Nw8ND3LhxQwghxN9//y28vLwMVIdNP0pVhU21WggzMyEmTSoZ/VL+hZOfPn26uHTpkl5y8fHxYsmSJbrr9/FRvpexsTn0Z6FzZyEaNMgk5iNu376ttds89e/dq1Tc3L+/YPJ5ceCA0jeI6c7Oer9/QggRHh4uvvnmm4Lpf05+9qempoqBAweKtLS0AskXVr+h5fVF58Jn48ePp3HjxowfPx4/Pz9D+78Xj6gopViU3HEm0ZGxY8fyww8/6CWTnp7Ohx9+qLuAq6vyvQwO1t4mNhYOH9ZU9YyIiKBmzZq8VtDvsiEDN5csAVtbnnh7M/bPP/lhzRq9u7CxsTH4Av22bdsYOXKkLKnynDwdzaVLl+jVqxeOjo6MHj1as2AWGRlZXPa9OMgYGomeVKpUiblz5+olY2VlpVlr0YnWrZXpq7yyBAQHK87o+bSZg4MDY8eO1cuuLNjYKNmci9rRRETA7t3w8cc8/uADKgnB3ALcyF955RWDh2gMGDCA1q1bG1THi0Sejubzzz9n4cKFmJqasnTpUr777jt++uknvv322+Ky78VBxtBISiOmptCli3KD1lYZNyhIcQ4tWxadXmdnpfZOPtV49WLpUqWC6EcfkfbKK0oet+++U8osSEo1eToatVqNg4ODZsdGo0aNsLS0xEhu381JhqORIxpJaaN7d/jnHzh/Puc5tVpxQl26KE6pqHB2VoI/iypw89Ej+P57GDTo3zg1Hx9l2m/duqLRITEYeXqMjOjhY8eOaXagpKamZtlvLnmODNaUlFa6dFG2Hec2fXbuHERGFiyJZl4UdcXN1ashKQnGjfv3mJOTUl7h66+zll6QlDrydDTOzs54enqyfPlyvL29uX37Nh999BFdu3YtLvteHGSwpqS0UrmycuPPzdEEBSnf2S5dilang4MyHVcUjiY5GZYvBxcXZe0nMz4+cPs2/PRT4fVIDEaecTQjRoygQ4cOWFpaUrVqVW7fvo2HhwedOnUqLvteHGTBM0lpxtUV/Pzg/n2oXv3f40FBytpMpUpFq8/ICN55p2gczQ8/KKMuH5+c57p1U8osLF4M7u5K4lJJqSPfx++6detStWpVQEkeJ52MFmQJZ0lpJlOWAA337inrNkU9bZaBs7OSAqcwi/VCKFuaGzeG3LYkGxkpZRbOnoUTJwquR2JQ5DxPUaBWKz9aOaKRlFYaNVLq4WSePstwOoZ0NEIo5asLSnAwXLyojGa0jVYGDYKKFRWHJCmVSEdTFGQEa8oRjaS0olIpDiU4+N90M0FBULt2znWPoqJFC0VvYabPliyBqlWhf3/tbSwsYNQo+PlnyFT0TFJ6kI6mKMgI1pQjGklpxtUVEhLg8GFUSUlEHzzIDDs7zUghe4XK9PR0/Pz88PT0pH///lzNZ6tyjgqV5csrI6nnjia3CpWPHj1izpw5uXd46RLs3QuffKLEz+TFxx8rJQ6++UaPN+TFJnOF0aCgIPr164enpyczZsxArVZrcrZ5eHjg7e3NrVu3tPalS9v169fTp08f3Nzc2L9/P6CUa1i+fHm+tkpHUxTIGBrJi0D79lCuHAQFUe70aZZaWOA1YACQe4XKQ4cOARAYGMi4ceP46quvtHattUJlpsDN3CpUVq5cGQsLC87kNr22dCmYmyujlfyoXl0Z9axbB/+R1PwZFUaTkpJYunQpmzZtIjAwkLi4OA4dOkRwcDApKSls27aNCRMmsHDhQq195dc2JiZG0//69euZP38+oNTcuXXrVr7VWKWjKQrkiEbyImBuDp06QVAQRgcOEFauHA7PSyHnVqGyY8eOmiKH9+/f1xT6yg2tFSqdnZUbf0SE1gqVrq6ubNq0KWuHDx9CQAAMHqxsz9aF8eMhPh7+A5lLMlcYNTMzIzAwkLJlywKQlpZGmTJlOHfuHG3atAGgadOmXLx4UWt/+bUtW7Ys1atXJzExkcTExCwpfHSpxmoQR5PfMCy3IVhSUhKffvopXl5efPjhh1oLFJVK7txRgjVtbUvaEokkb1xd4fZtbgYHU6dyZcX5oNRuqZZLETYTExMmT56Mv78/3Z8n3cyNuLi4LDnYMipUZg7czKhQ2a1btywVKuvVq8e5c+eydrhqlRI/M3687tfWtCm8954yfZaaqrvcC0jmCqNGRkaaInABAQEkJCTQqlWrHJ+JsbExaVoCW3VpW61aNbp160bv3r0ZNGiQ5nhGJdG8MIijyWsYpm0ItnXrVurXr88PP/xAr169WLlypSFMMwwZBc9ksKaktPM82PppejqV69fXSWTRokXs27eP6dOnk5CQkGsbrRUq69eHChWICA7WWqHS2NgYExMT1Bl50ZKSYMUKxSnqWxzOx0f5Pf7vf/rJvWBkrzCqVqtZtGgRf/zxB8uWLUOlUuX4TNRqtSbbS3bya3v06FEePnzIgQMHOHz4MMHBwco6HLpVEjXInTGvYZi2IVhmmbZt23LSwKVgi5Q7d+S0meTFoHp1aNZMqfCZzwj8l19+Yc3zNPxly5ZFpVJpzXOotULl88BNq5AQrRUqhRCYmJj82/eWLcpOztwCNPPDxUVxTosXK1urX0aOHqXWgQNZKnzOmDGD5ORkVq5cqZlCc3Jy4ujRowBcuHCB+nk8WOTX1traGnNzc8zMzChTpgxWVlYa/bpUEtWpwqa+aBuGZXjIjCFYeno6I0eO1Mhk1OjWDLvzITk5WVNiWl+SkpIKLJtdvu7NmyS+8Qb39eivKPVLeSmvD1YDB1Ltzz+5cOVKjj7i4+O5ceMGKSkp1KpVi19//ZW9e/eSnp7OoEGDuHnzJgcOHCA129SUsbExtWrVokePHgghGDp0KOHh4Rw5cgSTMmUYHh5Oe29v+vTpg4mJCba2tjg6OhIeHs7ff/+NnZ2dYosQ2C1YgHBw4GbVqqDlGvO6fhtPT6rNns3fmzeT2Ly53vK6UFLy5pcvU3PQIJrVrcs3cXGEh4dz/fp1tm/fTsOGDenbty8A3bt35+233yYhIYEePXoA8OmnnxIeHs5PP/1EnTp1slQY7dSpE3/88Qeenp4IITQzTRs2bKBmzZp06NCBEydO4O7ujpGREU5OTprqoTpVYzVENbX58+eL3bt3a163adNG83dwcLAYOHCgSEpKEklJSWLAgAEiJCREfPzxxyIkJEQIIURMTIzo1q1bvnpKRYXN9HQhTE2FmDy5ZPRLeSlfQPmCVPgUogAVKvfvV6pi7t2bRX8GixYtEmfPnlVe/Pab0nbTpjy7zPP6ExKEqFRJiJ49CyavAyUif+OGEFWrClGzprh6+HCBP7/g4GARGBiov34t5FeNVQgdK2zqS17DMG1DMCcnJ44cOQIo84HNmjUzhGlFT1SUsvAotzZLXjAKUuETClCh8u23tQZuRkVFERcXR/OMkceSJVCtmlJrpqCULQujR8POnfB//1fwfkoTjx4piU9TUmDvXtKqVCnw5+fo6EiTJk2KxCxdq7EaZOost2FYfkOwZs2aMXnyZPr374+pqSmLFy82hGlFjyx4JnlBKUiFT1AqVEZHR+suUL48vP56ro7G1tb234DNsDDYvx/mzwczM73tysLo0bBokVJCQIeAwlJNQoJSU+j2bSWzg6MjhIcX+POrXr06z4qoWJyDgwMODg75tjOIozEyMsoR7Vu3bl3N32PGjGHMmDFZzpctW5ZvXsSoXlnCWSLJH2dn2LZNyQuobXfmV18pAaXP120LxSuvwIABsGEDzJmj5EJ7EUlLA09POH1aKYXwfF3kRUPuxy0sckQjkeSPs7OSxVnbAvg//yi7zYYMKTqnMH68MhpYu7Zo+ituhFBGZrt2wbJl0Lt3SVtUYKSjKSx37ijDfF2jlyWS/yL5VdxcuVJZ68xcQbOwNG6sZEJYtkxZ23jRmDtXyXLg56fkcnuBkY6msMhgTYkkf+rXV0YquTmaxETF0fTooRQxK0p8fJRib9u2FW2/hmb9epgxQymBMG9eSVtTaOTdsbDIgmcSSf6oVNorbgYEwOPHBQvQzI/331fKICxZ8uIEcO7eDSNGKLZ/991LUTVUOprCIks4SyS60bKlskaTeceaWq1sAmjWDJ5nBilSVCplrebCBTh8uOj7L2rOnFFKUr/xhpJGx9S0pC0qEqSjKQwZlTXliEYiyZ+MdZrTp/89tncvRETkXUGzsAwYoCS8Le0VOK9dg27dlEJvu3fD80wpLwPS0RSGhw+VBUw5opFI8uftt5W1zMzTZ0uWQI0a0K+f4fRmBHAGBcGVK4bTUxgiI5WpMiEU5/vKKyVtUZFikDia/wyy4JlEojuWlspOsJMnwdOT6GPH+CosjDkTJoCpKYmJiXzwwQfMmzdPE3fXu3dvTd7EV199lQULFuTatVqtZtasWVy5cgUzMzPmzp1LrVq1NOfDO3Zk/oYNyuJ6/fr89ddffP755wQHBxMZGYkQgipVqnD//n0WLFjA2rVrcXJyIigoCPg3r+Iff/yhKW8QHR3NV199xZw5c1Cr1UybNo29e/diZ2fH4sWLqV69Or6+vty7d4+kpCRMTEw0CS+z6L9/HxEayjO1mnvVq1Nr0iSqVq3Kl19+yezZs7lz5w5mZmYkJydj/rysw8WLF/nss89wcXFh0qRJxMbGEhkZSYUKFbCwsKBq1ar4+vpqMjyHh4dr8pdl6F+5ciV16tTB19cXIQTVq1fH398fc3NzfH19mT17tkZfYZEjmsIgC55JJPqRUXEzPZ2lU6bglZwMH36Ya4XP5ORkhBAEBAQQEBCg1clA/hUiHVu3JqBTJwLCwvDq3h1nZ2dOnz5NdHQ0np6e+Pn5ERISwv89T1nj6upKVFSURnejRo2YNm1aluJvGRUuQamxdeDAAcqWLcsHH3zAwoULOXLkCGlpaQQGBjJp0iSqVatGQEAAXl5e/+p//BjPe/fwuHeP2+XKoTI2xs/Pj1u3bjFhwgTKlSvHjz/+yJw5cyhfvjwBAQH4+PhQt25d3N3dWbNmDc2aNWPo0KGaRJkTJkwgKioqS3YVR0dHzbVk6G/bti1ffPEFnp6e/PDDD7Ro0YINGzagUqlwdXXlu+++K5KPHKSjKRxyRCOR6IezM8TGwpEjhN25g8OgQVChQq4VPiMiIkhMTGTo0KEMGjSICxcuaO1Wp2qS48eTkJTEsi+/ZMCAAYSFhREZGUnbtm1JSUlhwYIFmgzzLVu25LfffkOtVhMWFsa1a9fwyJR/LXOFS1BGGJ9++il2dnY4ODhw8eJF6tSpQ3p6Omq1mri4OExMTEhISGDZsmX/6g8Joe2JE1zs2pWevXtrMlubm5vz119/0bp1awDs7Oy4fv06Qgj8/f0ZNWoUxsbGXLt2jbZt23Lu3Dm6d+/OuXPnaNq0KTdu3ODGjRs5UgVl6B8+fDiARh6UHJUZBegyX39RIB1NYbh7VwnWlJU1JRLdeL4hIPLzz6mTnKwJ0Mytwqe5uTnDhg1j3bp1zJ49m4kTJxaqQiSNGrH9nXfo8vAhD27f1owADh48SLNmzQgNDdXcWI2NjalYsSJXr15lzZo1fJwtYDJzhUtQSptkTixpbGyMmZkZ9+7dw8XFhenTp+Pt7c327dvp0qUL9+/fp05sLI6RkRwcMIAKbdrw5MkTjX5LS0vKly/Pzp07EUJw4cIFIiMjCQ4Oxt7enho1agBo7I+Li+PGjRskJSVp9NeuXZvz589nsTtDf8bILEMe4MCBAyQmJua4/qJAOprCkBFD8xLsc5dIioV69aByZWKjo6lcpw5kGsFkp06dOvTo0QOVSkWdOnWwsbEhKioq17a6VpPcZWlJv3v3SD16lMqVKzN58mQOHjyIt7c3KpUqi0yVKlW4d+8eN2/e5J133snST/YKl7np37x5M61bt2bfvn38+uuv+Pr68uuvv9KvXz/S9+2jckgIkzt14mD58vz888+kpqZq9MfHx+Po6IiRkRFeXl7s37+fRo0aERQUhLu7u0bPiBEjuHfvHseOHeP+/fu88nwTgVqtpmrVqjkqX+7atYt+mTZeZL/+ChUqZLn+/Cpn6orcDFAYZAyNRKIfzwM3Kx08SEymwlu5sX37dq5evcqsWbOIjIwkLi4OWy2zB05OThw6dIiuXbtqrSYZGxtLStmyVHNwoE5QEOGvvMKJX35hvJkZdiYmrF+7Fuv4eBg8GExNefb4MQ+OHsU5PR3efTdLX/WfPWO/Wg2//67oT0zk0LZtkJ5OhJcX9RMTKf/TT5gCBAVhrVaT8vAhKSoV1fr3x+7PP7ns6MiJnj0Z/+abJCQk4OPjg7W1NVFRUajVaqKioujZs6dmmu3+/fuEhobi5OREREQEAH/++Sf9+vWjffv2bN68GScnJ831P3v2jEqVKmW9/pQUqlWrpnEgJ06cYPz48djZ2bF+/XpatmypaZ9dvjBIR1MY7tyB53OoEolERz75hNcqVODKkyd5Nuvbty9+fn70798flUrF/PnzMTExYe3atVhYWOhdIfLmzZvKlNPo0ThMm8ZXCQl4li3LxCdPMFOpsDcxwdbICIRAnZ5OZHo6SWo1rxoZKTFzz1kbF0c1tZorqama453MzPgjKYnLqamsjYtjiY0NrxgZ4fXkCb8kJGBhZES/cuW4lJrKjvh4njZrxhUbGzzr1WPixImYmZlhYWHBrVu3mDt3LjNnzmTmzJn88MMPrF+/njp16jBp0iQ+++wzvv32W83116lTh8mTJyOE4NGjRyQlJXHu3Dnmz5+Pn58f1apVIz09Pev1Z6JOnToa/fb29syYMQNQRkSRkZHUq1evSD5y6WgKSkawphzRSCT68f77xNWsyetbt3L58mUaNmyoORUQEKD528zMLNe6VHXr1uXRo0dZjuVWmgTggw8+0PzdpEkTVq5cCcCj5/pNPT3ZkUl/BkeOHMHl0iWGjx6dU/+BAzx69IjXL13isqcnDRs2xAiY8/xfZn7N5fIjIiLYv38/r0dFYWpqyo4dO3LV7+rqyuhs+n/99VcOPNcPUKtWLQIDA3PIX7t2DXt7e0aNGpXr9Wfwxhtv5Kr/2LFjuLi4oCqiZQG5RlNATB4/VmpFyB1nEkmBKOkKkdr0CyHYtWsXQ4YMyVN/YSuUFlZ/XgQEBDB27Fi9bdNFf0GQjqaAmPzzj/KHHNFIJAWiMBUiDalfpVLx5ZdfUq5cuTz1F6ZCqUqlKrT+vJg9ezZVqlTR2zZd9BcE6WgKiKl0NBKJRKIT0tEUEM2IRk6dSSQSSZ5IR1NATP/5B8qUkZU1JRKJJB+koykgJv/8I4M1JRKJRAekoykgppGRcn1GIpFIdEA6mgJi+uCBXJ+RSCQSHZCOpiCkp2MSFSVHNBKJRKID0tEUhMhIVDJYUyKRSHRCpqApCM8LnkVXrMhXM2YwZ84cgoKC+P777zE2NqZ+/frMmjULI6Pc/fiFCxeYNm0alpaWtG7dmk8++STL+Xnz5mmS5kVFRVG+fHl+/PFH1q9fT1BQkKYwkaOjI1euXGH//v05+pBIJJLSghzRFITnBc+WHjuGl5cXSUlJLF26lE2bNhEYGEhcXByHDh3SKj5z5kx8fHzYunUrISEhXL58Ocv5qVOnEhAQwPr167GyssLf35+YmBhN/+vXr2fdunUANGjQgFu3bnH79m3DXa9EIpEUAuloCsLdu8QZGSkVAh0cMDMzIzAwUFMPPC0tjTJlyuQqGhcXp0nVrVKpaN26NSdOnMi17ebNm2nVqhUNGjSgbNmyVK9encTERBITE7Mku3NxcWHLli1Ff50SiURSBBhk6kytVjNr1iyuXLmCmZkZc+fOpVatWgCEh4drUniDMo20YsUK6tWrx2effYYQAmtraxYvXqy5cZc67tzhLysr6tjbA0rm2IwiSAEBASQkJNCqVatcRbNXArSwsMhSJz2DlJQUAgMD2b59u+ZYtWrV6NatG+np6fTq1UtzvEGDBixbtqworkwikUiKHIOMaIKDg0lJSWHbtm1MmDCBhQsXas45OjoSEBBAQEAAXl5edO7cmbZt27Jx40bNk7m9vX2WG2yp4+5dHlWokKXCnlqtZtGiRfzxxx8sW7ZMa3rt7JX44uPjNWVVM3Py5EneeustrKysADh69CgPHz7kwIEDHD58mNOnTxMaGgqAra1tkVXCk0gkkqLGII7m3LlztGnTBoCmTZty8eLFHG0SEhJYtmwZU6dOBRQHFBMTAyhP/bmVYS013LqFdYUKGnsBZsyYQXJyMitXrsxzJGZpaYmpqSkPHjxACMHx48dp3rx5jnYnTpygbdu2mtfW1taYm5tjZmZGmTJlsLCw0OiPiYmhYsWKRXiBEolEUnSohBCiqDudOnUqnTt3pl27dgC0b9+e4ODgLM5j06ZNPH36lDFjxgDKE/ykSZOwtrYmJSWFH3/8MUv96ty4cOGC1rWQ/EhKSsLc3FxvOdPbt6nr4sLNwYP5+J9/WLJkCdevX2fixIlZCjh1796dBg0asG7dOiZOnJiljytXrvDtt98CiiMeOHAgsbGxrFixAl9fXwD8/f0ZMGAAdplqqm/dupXz589jZGSEvb09w4YNQ6VScebMGSIiIhg0aJDBr1/KS3kp/+LLA1kqlBocYQDmz58vdu/erXndpk2bHG369u0r7t+/r3ndq1cvcfToUSGEEIcOHRIffvhhvnouX75cYBsLLDtmjBCmpuLq4cNi+vTp4tKlS1qbpqamigULFhSt/lzkfXx8xO3btwssX1j9Ul7KS/n/lry+GGTqzMnJiaNHjwLKqKN+/fpZzsfGxmp2XmVQvnx5zXpElSpVskxLlRqePoV166B/f9KqVMm3wp4QgmHDhhnUpIiICGrWrMlrMkuBRCIppRhkIaRTp0788ccfeHp6IoRg/vz5bNiwgZo1a9KhQwdu3rxJjRo1sshMnz6dOXPmoFarEUIwY8YMQ5hWOL79FuLjYfx4IP8Ke6amptja2hrUJAcHBxwcHAyqQyKRSAqDQRyNkZERc+bMyXKsbt26mr+bNGnCypUrs5yvV68emzZtMoQ5RUNqKnzzDbz3HjRtCuHhJW2RRCKRvBCU4q1dpYzt25XUM6tXl7QlEolE8kIhMwPoghCweDE0aAAuLiVtjUQikbxQyBGNLhw7BufOKaMZLYkyJRKJRJI78q6pC0uWQKVK4O1d0pZIJBLJC4d0NPnxf/8HO3fCRx9BuXIlbY1EIpG8cEhHkx9ffw2mpvDxxyVtiUQikbyQSEeTF0+ewIYNMGAAvPJKSVsjkUgkLyTS0eTF2rWQkKAJ0JRIJBKJ/khHo42UFFi2DDp1gsaNS9oaiUQieWGR25u18eOPcP++kttMIpFIJAVGjmhyQwhlS3PDhvD++yVtjUQikbzQyBFNbhw5An/9pSTR1FIpUyKRSCS6IUc0ubFkCdjaKrvNJBKJRFIopKPJzpUrsGsXjB4NeZRklkgkEoluSEeTnaVLoUwZJROARCKRSAqNdDSZefQIvv8eBg6EqlVL2hqJRCJ5KZCOJjNr1kBiogzQlEgkkiJEOpoMkpNh+XLo0gUaNSppayQSieSlQTqaDAID4Z9/wMenpC2RSCSSlwrpaODfAM3XX4eOHUvaGolEInmpkAGbAAcPQmgorF8vAzQlEomkiJEjGlBGM1WrgpdXSVsikUgkLx3S0YSHw549SmGzMmVK2hqJRCJ56ZCOZulSMDeHUaNK2hKJRCJ5KflvO5qoKNi0CQYNUnKbSSQSiaTI+U87muilS5lRvrwmQDMxMRFPT0+uX7+ep9yFCxeYNGkSnp6eLF++PMf5efPm4e3tjbe3N126dMHd3R2AI0eO4O7uTr9+/Vi9ejVCCK5cuZJrHxKJRPKy8J91NKrkZJZu2YJXkybg4EBYWBgDBgzgzp07+crOnDkTHx8ftm7dSkhICJcvX85yfurUqQQEBLB+/XqsrKzw9/cnLi6OL774gtWrV/O///2PKlWqEB0dTYMGDbh16xa3b9821KVKJBJJifKfdTTGO3YQJgQOfn4ApKSksGLFCuzs7PKUi4uLIyUlhWrVqqFSqWjdujUnTpzIte3mzZtp1aoVDRo04K+//qJ+/fosWrQILy8vbGxsqFixIgAuLi5s2bKlaC9QIpFISgkGiaNRq9XMmjWLK1euYGZmxty5c6lVqxYA4eHhzJ8/X9P2woULrFixgubNmzNr1izu3r1Lamoq06dPp0mTJoYwD4Tgztat1LGwgHffBaBZs2Y6icbFxWFpaal5bWFhkesoKCUlhcDAQLZv3w5AdHQ0p0+f5pdffqFcuXK4ubnRtWtX6tSpQ4MGDVi2bFkRXJhEIpGUPgziaIKDg0lJSWHbtm1cuHCBhQsXsmrVKgAcHR0JCAgA4LfffqNKlSq0bduWZcuWYW9vz+eff05ERAQRERGGczT79xMfGUnlnj31DtC0tLQkPj5e8zo+Pp7y5cvnaHfy5EneeustrKysALCxsaFx48bYPt900KhRI8LDw6lTpw62trY8ffq04NcjkUgkpRiDTJ2dO3eONm3aANC0aVMuXryYo01CQgLLli1j6tSpABw/fhxTU1OGDRvGypUrNfIGYfVqrC0tialeXW9RS0tLTE1NefDgAUIIjh8/TvPmzXO0O3HiBG3bttW8btSoEVevXuXJkyekpaVx5coV6tWrB0BMTIxmGk0ikUheNgwyosk+vWRsbExaWhomJv+q2759O126dNHcYKOjo4mJiWHdunX88ssvLFq0iM8//zxPPcnJyYSHh+ttX/kWLajQpg0Xfv89h3x8fDw3btwgJSWF6Oho1q1bx8SJE7O0+eCDD1i8eDGLFy+madOmmJmZcebMGVasWIGvry8AYWFhNGnSJEv/np6eDHheHrpFixakp6cTHh7OmTNnqF+/vl7XkpSUVKBrl/JSXspL+WJHGID58+eL3bt3a163adMmR5u+ffuK+/fva17369dPhIWFCSGEePr0qXBxcclXz+XLlwts4+XLl8X06dPFpUuXtLZJTU0VCxYsKHLd2eV9fHzE7du3CyxfWP1SXspLeSlvSAwydebk5MTRo0cBZbG/fv36Wc7HxsZqdm5l0KxZM44cOQLA2bNnNdNKhmTs2LH88MMPWs8LIRg2bJhBbYiIiKBmzZq89tprBtUjkUgkJYVBps46derEH3/8gaenJ0II5s+fz4YNG6hZsyYdOnTg5s2b1KhRI4vMyJEjmTZtGh4eHpiYmLBo0SJDmJaFSpUqMXfuXK3nTU1NNYv3hsLBwQEHBweD6pBIJJKSxCCOxsjIiDlz5mQ5VrduXc3fTZo0YeXKlVnO29jYyAh5iUQieQn5zwZsSiQSiaR4kI5GIpFIJAZFOhqJRCKRGBTpaCQSiURiUKSjkUgkEolBUQkhREkbUVAuXLhAGVl+WSKRSPQiOTmZpk2bFpu+F9rRSCQSiaT0I6fOJBKJRGJQpKORSCQSiUGRjkYikUgkBkU6GolEIpEYFOloJBKJRGJQpKORSCQSiUH5TzqakJAQvL299ZZLTU1l0qRJeHl50bdvXw4cOKB3H+np6fj5+eHp6Un//v25evWq3n08fvyYdu3acf36db1lAXr37o23tzfe3t74+fnpLb9mzRo8PDzo06cP//vf//SS3bFjh0a3u7s7jRs3JiYmRmf51NRUJkyYgKenJ15eXnq/BykpKUyYMAF3d3eGDh3K33//rbNs5u/NrVu36N+/P15eXsycORO1Wq2XPMD+/fuZMGFCgfSHh4fj5eWFt7c3w4YN49GjR3rJX7t2jf79++Pp6Ymvry9paWl62w+wa9cuPDw89Lb/8uXLtGnTRvNd2LNnj17yjx8/5qOPPmLAgAF4enpy+/ZtveTHjx+v0f3ee+8xfvx4veTDw8Nxd3enf//++Pn56f35X7p0ib59++Ll5YW/v3+e8rnddwry/StRirXMWilg7dq1wtXVVfTr109v2e3bt4u5c+cKIYSIjo4W7dq107uP/fv3C19fXyGEEKdOnRKjRo3SSz4lJUWMHj1adO7cWVy7dk1v/UlJSaJnz556y2Vw6tQpMXLkSJGeni7i4uLEN998U+C+Zs2aJQIDA/WS2b9/vxgzZowQQojjx4+LTz75RC/5gIAAMW3aNCGEENevXxdDhw7VSS7792bkyJHi1KlTQgghpk+fLn7//Xe95P39/cX7778vxo0bVyD9AwYM0FRJ3Lp1q5g/f75e8h999JE4c+aMEEKIyZMn622/EEJcunRJDBo0SKffUnb5H3/8Uaxbty5fOW3ykydP1lTxPXnypDh06JDe9guhVPPt0aOHiIyM1Et+9OjR4vDhw0IIpULugQMH9JLv3bu3OHfunBBCiCVLlohffvlFq2xu9x19v38lzX9uRFOzZk2WLVtWINkuXbowduxYQKm+aWxsrHcfHTt2xN/fH4D79+9Tvnx5veQXLVqEp6cnVapU0Vs3KBU9ExMTGTp0KIMGDeLChQt6yR8/fpz69evz8ccfM2rUKNq3b18gO8LCwrh27ZrOT8MZ1KlTh/T0dNRqNXFxcZiY6FdS6dq1a7Rt2xYAOzs7nUdE2b83ly5d4u233wagbdu2nDhxQi95JycnZs2apbPd2eWXLFmCo6MjoIyS88uQkV1+2bJlvPXWW6SkpBAVFYWlpaVe8tHR0SxZsoQpU6YUyP6LFy9y+PBhBgwYwJQpU4iLi9NL/vz580RGRjJkyBB27dql+Sx0lc9g2bJlDBw4MN/fU3Z5R0dHnj59ihCC+Pj4fL+H2eUjIyNxcnIClO/CuXPntMrmdt/R9/tX0vznHM3777+v980pAwsLCywtLYmLi2PMmDGMGzeuQP2YmJgwefJk/P396d69u85yO3bsoGLFirRp06ZAegHMzc0ZNmwY69atY/bs2UycOFGnaZMMoqOjuXjxIl9//bVGXhQgucSaNWv4+OOP9ZYrV64c9+7dw8XFhenTp+s9Bero6MihQ4cQQnDhwgUiIyNJT0/PVy7790YIgUqlApTvRWxsrF7yXbt21cjrQnb5jBvj+fPn2bx5M0OGDNFL3tjYmHv37uHq6kp0dHS+VV4zy6enpzN16lT8/PywsLAokP1NmjThs88+Y8uWLbz22musWLFCL/l79+5Rvnx5Nm7cSLVq1fj222/1kgdl+u3kyZP06dNHb/tr167NvHnzcHFx4fHjx7Ro0UIv+ddee40zZ84AcOjQIRITE7XK5nbf0ff7V9L85xxNYXnw4AGDBg2iZ8+eejmJ7CxatIh9+/Yxffp0EhISdJL56aefOHHiBN7e3oSHhzN58mSioqL00lunTh169OiBSqWiTp062NjY6NWHjY0NrVu3xszMDDs7O8qUKcOTJ0/0siEmJoabN2/yzjvv6CUHsHHjRlq3bs2+ffv49ddf8fX1JTk5WWd5Nzc3LC0t8fLyYv/+/TRq1KhAI1Mjo39/OvHx8XqPTIuCPXv2MHPmTNauXUvFihX1lq9Rowa///47/fv3Z+HChTrLXbp0iVu3bjFr1ix8fHy4du0a8+bN00t3p06deP311zV/X758WS95Gxsb3nvvPQDee+89Ll68qJc8wN69e3F1dS3Q5z9v3jy2bNnC3r176dWrl17vH8D8+fNZs2YNgwcPplKlSlSoUCHP9tnvO6Xh+6cP0tHowaNHjxg6dCiTJk2ib9++Berjl19+Yc2aNQCULVsWlUqV5UuTF1u2bGHz5s0EBATg6OjIokWLsLW11Uv/9u3bNT+KyMhI4uLi9OqjWbNmHDt2DCEEkZGRJCYmYmNjo5cNZ8+exdnZWS+ZDMqXL4+VlRUA1tbWpKWl6TQiySAsLAxnZ2e2bt1Kly5deO211wpkR8OGDTl9+jQAR48epXnz5gXqp6D8+uuvmu9CQa5h1KhRmo0QFhYWOn8HQRmN7N69m4CAAJYsWUK9evWYOnWqXvqHDRtGaGgoACdPnqRRo0Z6yTdr1owjR44AyvepXr16esln6M2YRtUXa2trzXRjlSpV9NrQAnDkyBG+/PJLvv/+e54+fUqrVq20ts3tvlPS3z99Kdgc0n+U1atXExMTw8qVK1m5ciUA3377Lebm5jr30blzZ/z8/BgwYABpaWlMmTJFL/nC0rdvX/z8/Ojfvz8qlYr58+frNZX47rvvcvbsWfr27YsQghkzZuj9RHjz5k1effVVfU0HYMiQIUyZMgUvLy9SU1MZP3485cqV01m+Vq1afP3116xevRorKyu9n8QzmDx5MtOnT2fJkiXY2dnx/vvvF6ifgpCens68efOoVq0an376KQBvvfUWY8aM0bmPESNG4Ovri6mpKWXLlmXu3LmGMjdXZs2ahb+/P6amplSuXFmzbqkrkydPZtq0aQQGBmJpacnixYv1tuHmzZsFftCYO3cu48ePx8TEBFNTU73tr1WrFkOGDKFs2bK0aNGCdu3aaW2b231n6tSpzJ07t0S+fwVBZm+WSCQSiUGRU2cSiUQiMSjS0UgkEonEoEhHI5FIJBKDIh2NRCKRSAyKdDQSiUQiMSjS0UhKhNOnT9OsWTMePHigOfbll1+yY8eOAvd59+5d3N3di8K8HKSlpeHt7Y2npyfPnj3THPf19eWTTz7J0javmAggR/vMaLsGX19fjh49qqfVupGSksKkSZNQq9V4e3tr0vLEx8czcOBA1q5dS1JSEpMnTy5QFgiJRDoaSYlhZmaGn5/fC3HzevjwIfHx8QQGBmJtbZ3l3Llz5/jll1907mv58uVFbF3h2LhxIy4uLlmCNuPi4hg+fDguLi6MGDECc3Nz3nzzTb2uUyLJQDoaSYnxzjvvYG1tzZYtW7Icz/5U7+7uzt27d1m2bBkTJ05k2LBhuLm5sWPHDkaNGsX777+vSQ765MkTRo0aRb9+/TT5sx48eMDw4cPx9vZm+PDhPHjwgLt379K9e3e8vb1z5MnauXMnbm5umhTwqampzJw5k7///psZM2bkuA4fHx+WLVvGP//8k+V4bGwsY8aM0aSjv3LlCvDviCc0NBQ3NzcGDRrE+PHj8fX11VzD6NGj6devH9OmTdP098MPPzB48GAGDhzIrVu3AFi/fj1ubm54eHjwxRdfAEqiyKFDh+Lp6cn169cZNWoUAwcOxM3NjePHj2exUQjBzp07s+TPi42N5YMPPsDd3Z0BAwZojru4uPDDDz/k+llKJHkhHY2kRJk1axYbN27U3Djzw9zcnHXr1vH+++9z5MgRVq9ezYgRI9i9ezcACQkJfPHFFwQGBnLs2DEiIiJYtGgR3t7eBAQEMGzYML788ksAoqKiWLduHR9++KGm/+joaJYtW8b333/P1q1bsbKyYtu2bcycOZN69eoxZ86cHDZVrVqVsWPH5kjDsnr1at555x0CAgLw9/fPka155syZLFy4kE2bNlGzZk3N8bi4OBYsWMC2bds4efIkjx8/BpQsv99//z0ffvghX3zxBVeuXOG3334jMDCQwMBAbt26xaFDhwAlM3VgYCBqtZqnT5+yevVqlixZkiNdz99//42lpSWmpqaaY5MmTcLExITIyMgsba2trYmOji71CRwlpQ/paCQlSoUKFZgyZQqTJ0/WWrwp89Raw4YNAbCystLkt7K2ttYk1nRwcMDKygpjY2MaN27MzZs3uXr1KmvWrMHb25sVK1ZobtyvvvoqZmZmWXTduXOHevXqafJYvfXWW/zf//1fvtfRo0cPLCwssjzxX716lZ9++glvb2+mT5+eZW0HlOk4e3t7QMndlcFrr72GtbU1RkZGVKpUSZPZNyOf1ZtvvsnNmze5ceMGb7zxBqampqhUKpo3b66xtU6dOgDY29vj4eGBj48Ps2fPzvEeR0dHU7ly5SzHJkyYwLfffsvPP/+syTCcQeXKlXn69Gm+74dEkhnpaCQlznvvvUedOnX4+eefAShTpgyPHz8mPT2dmJgY7t69q2mbX2r969evEx8fT1paGqGhodjb22NnZ8fEiRMJCAhg9uzZdOnSBSDXRJKvvvoq169f12TUPnPmjOamnR+zZs1i/fr1xMfHA8qoYsiQIQQEBLB06VJ69OiRpf0rr7zCtWvXAKX6Yn7XmJGE8s8//9RcV2hoKGlpaQghOHv2rMbWjGu7cuUK8fHxrF27loULF+bIyVWpUqUcCSHt7e2xtLRk0aJFfPbZZxrHDErm7YJkipb8t5FJNSWlgqlTp3Lq1CkAbG1tadWqFX379uW1116jVq1aOvdjbW3N+PHjefLkCV27dqVevXpMnjyZWbNmkZycTFJSUp6ZhitWrMinn37KoEGDMDIyombNmkycOFGnUgoVK1bE19dXU2dn1KhRTJ06lR9//JG4uLgcu81mzpzJlClTKFeuHKamplStWjXP/kNCQhg0aJAmGWqNGjVwcXGhf//+qNVqmjVrRseOHYmIiNDI1K5dmxUrVvDbb7+hVqtzJN6sVasWT548IS0tLUdy1aZNm+Lu7s6ECRNYv349cXFxlC9fXucaNBJJBjKppkRSQmzZsgUXFxcqVqzIV199hampaZ5bnw3FmjVrsLOzo1OnTnm227JlC5aWlvTs2bOYLJO8LMipM4mkhKhUqRJDhw7Fy8uLiIiILDu8ipPBgwezd+9erWtkAElJSZw/f75Qxf4k/13kiEYikUgkBkWOaCQSiURiUKSjkUgkEolBkY5GIpFIJAZFOhqJRCKRGBTpaCQSiURiUP4fSuSllvPuAtM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6" name="AutoShape 8" descr="data:image/png;base64,iVBORw0KGgoAAAANSUhEUgAAAZoAAAESCAYAAADE5RPWAAAAOXRFWHRTb2Z0d2FyZQBNYXRwbG90bGliIHZlcnNpb24zLjMuNCwgaHR0cHM6Ly9tYXRwbG90bGliLm9yZy8QVMy6AAAACXBIWXMAAAsTAAALEwEAmpwYAAB0BklEQVR4nO2deXhN19eA35tJSCIxhKI1hJBQqqHVmFtDhRhDEiEoimprCCoxE2NbqjVrDRUq+lNtCaViVmOpJEj4DDU3gpB5vPv748htppvcm+Qmoft9Ho/cc/baa507nHX2sNZSCSEEEolEIpEYCKOSNkAikUgkLzfS0UgkEonEoEhHI5FIJBKDIh2NRCKRSAyKdDQSiUQiMSjS0UgkEonEoEhHUwju3r3Lm2++meXYnj17aNGiBSdPnszR3tvbm4EDB6JWqzXHnjx5QoMGDfLVtXXrVtauXZtnm9OnT+Pq6prrOV9fX9atW5evnqLi0KFDeHt706tXL7p168a4ceN48OABADt27GDkyJFFqi8yMhJPT08A4uLi8PT0pFu3buzcuVNz/GXkwYMHuLq60qNHD/76668i6XPv3r14e3sD8PXXX/PLL78AyufWvn17hg0bxvHjx3n33Xdxc3MjKSmpSPRqIzY2lkGDBuV6btmyZcyZM0fzOiUlhTFjxuDl5cWzZ88Krbu4fzcvKyYlbcDLRGBgICtXrmTjxo04Ojrm2iYkJITVq1czevRovfru379/UZhYLOzatYtVq1axatUqatWqhRCCtWvXMmjQIHbv3m0QnVWrViUwMBCA8PBwHj9+zP79+wHo0aOHQXSWBk6fPk3lypXZuHGjQfofO3as5u9ffvmF8ePH07NnT/z8/OjXr5/e3+OC8OzZM8LCwvJtl5CQwKeffkrZsmXZsGEDZcqUMbhtEt2QjqaIWLt2LTt27OCHH37g1Vdf1dpu9OjRrFu3jpYtW9K0adMc5w8ePMiqVatITU3F3NycyZMn8+abb7Js2TKio6OZMWMGoaGhzJo1i9TUVGrWrMn9+/fx9fUFlB/b+PHjuXHjBsnJycydO5fmzZsDcO7cOfbt20dcXBytWrVi8uTJmJiY8Oeff/L555+TmJiIqakp48aNo23btuzYsYPt27eTmJiIpaUlS5YsYfLkyURHRwPQrl07xo0bl+MavvrqK/z9/alVqxYAKpWKESNGUL16dVJSUrK0vXDhAl988QUpKSlERUXRsmVL5s+fT1paGv7+/pw/fx5TU1NeffVVFixYQJkyZXI9Hh0dTffu3fnpp5+YMmUKkZGR9OzZkyVLltC3b1/N0/6qVav4/fffUavV1KhRg5kzZ1K1alW8vb2xtrbmxo0b9O/fX/NEDxAVFaX1utesWcPPP/+MiYkJtWrVYuHChVhZWbFixQp2796NsbExderUYfr06dja2ubQ06tXL+bNm8fVq1dJTU3F2dmZzz77DBMTE7755hv279+PqakpFSpUYMGCBVSpUkVj16lTp1i6dCmxsbF4e3sTEBDAtm3bCAgIwMjIiMqVKzN9+nTq1KmDr68vT58+5c6dO7Rv355JkyZl+Ry+/vprdu3ahY2NjeZzA+WJ3t7ensjISMLCwrh79y5RUVEcOHCAMmXKEBsby+TJk3V+X/O63saNGzNixAj++OMPHj58yKBBgxgyZAh+fn4kJSXRs2dPduzYgbGxcY7v3LNnzxg5ciQODg7MmDEDI6OckzUTJkygYcOGDBs2DFBmCU6fPs2SJUuYP38+ISEhxMfHI4Rg7ty5NGvWLIt8gwYNOHnyJBUrVszxWtvv9vr160ydOpWUlBSEEPTt25cBAwbksO2lR0gKzJ07d0TTpk3FokWLRP369cXmzZvzbD9w4EDx22+/iW3btokOHTqI2NhY8fjxY1G/fn0hhBA3b94Urq6u4smTJ0IIIa5evSpatWol4uPjxTfffCNmz54tUlNTRdu2bcXhw4eFEEKcPHlSNGjQQJw6dUqcOnVKODo6igsXLgghhNiwYYMYNGiQEEKIyZMni969e4v4+HiRnJwsBg4cKLZs2SKePHkinJ2dNTJXr14Vb7/9trh9+7b46aefxFtvvSViY2OFEEIsX75cTJ8+XQghRHx8vBg3bpyIiYnJco1PnjwR9evXFwkJCVrfh59++kmMGDFCCCHE+PHjxalTp4QQQsTFxYkWLVqIsLAwcfbsWdGlSxehVquFEEJ8/vnn4ty5c1qPZ3wWQghx6tQp0a1btyyfkRBC/Pzzz2LcuHEiNTVVCCFEYGCgGD58uOaz8fPzy9VebdcdHBwsOnfuLJ4+fSqEEGL+/Pli5cqVYvv27cLDw0PEx8cLIYT45ptvxNChQ3PV4+vrKzZt2iSEECItLU1MnDhRrF27Vty/f184OTmJ5ORkIYQQ69atE/v378/zvTxx4oTo2LGjePz4seaci4uLUKvVYvLkyWLw4MG5Xt/+/ftF165dRWxsrEhNTRUjRowQAwcOFEIo35vvvvtOY/tvv/2W47g+76u26xVCiPr164uAgAAhhBBhYWHi9ddfF0lJSVk+w+x888034tNPPxXdu3cXb775poiKisq1nRDKb8XV1VXzum/fvuKPP/4Q58+fF59++qlIT08XQgixZs0aMXLkyBzXWb9+fc17m/l1Xr9bPz8/sWbNGiGEEA8fPhTjxo3T6PkvIUc0hSQhIYGrV6+ydu1axo8fj5OTk9Zpswzc3d05fvw4s2bNYsqUKZrjGU9yQ4YM0RxTqVTcvn1b8/rq1auA8lQN8M4772Bvb685/9prr/HGG28A4ODgwE8//aQ517NnT8qVKwco00lHjhyhRo0a1KxZUyNjb2+Pk5MTZ86cQaVS0aBBAywtLQFo06YNI0aM4MGDB7Rs2ZIJEyZgZWWV5doyniQzr0PlxcKFCzl69CirV6/mxo0bJCUlkZCQgIODA8bGxvTr14/WrVvz/vvv06RJE2JiYnI9fvfu3Xx1HTp0iLCwMNzc3DQ2JiYmas5njPyyo+26T548SZcuXbC2tgbAz88PUKab+vTpo3mvBw0axOrVqzWjucx6Dh8+TFhYGNu3bwfQrHdUrVoVBwcHevfuTdu2bWnbti3Ozs55Xt+xY8fo2rWr5om7T58+zJs3T/PeZH9Cz+DkyZN06tRJ8zm7ubkREBCQp67M6PO+arveDDp06ABAo0aNSElJISEhIV/9wcHBzJ49m9DQUMaOHcv333+PiUnOW1uLFi1ITk4mLCyMsmXL8uTJE5ydnVGpVFhbWxMYGMidO3c4ffo0FhYWOl9/Xr/bTp06MXnyZEJDQ3F2dmbatGm5jrZedqSjKSTm5uasWrUKU1NTRo4cyccff8yOHTuwsbHJU87f358ePXqwc+dOzTG1Wo2zszNLly7VHHvw4AFVqlTRrDcYGxsjsqWnyzyVYGpqqvlbpVJlaZt9ysHExCRXhyCEIC0tDVNTU83NEqBJkyYcOHCAkydPcurUKfr168eKFStwcnLStLG2tqZ27dqEhITQsmXLLP2OHTuWjz76KMuxAQMG4ODgQJs2bXBxcSEkJAQhBOXLl+fXX3/l/PnznDp1inHjxmmmUnI73rFjx5xvcjbUajXDhw/Hy8sLUBaOMy8YZ77WzGi7bmNjY1QqlaZdTEwMMTExOT4ftVpNWlparnrUajVff/01devW1fShUqkwMjJi8+bNhIWFcfLkSebPn0+LFi2YNm2a1uvLrjfjWIZubdeX3/ckP/R5X7VdbwYZ6yoZx3K7puz06dOHfv360aNHD9zd3Vm4cGGu75NKpaJv3778+uuvmJqa0rdvX1QqFYcPH2bevHl88MEHdOjQATs7uyy/y9zIPAWc1+/WwcGBffv2ceLECU6ePMmKFSsIDAykZs2a+V7Xy8R/z7UWMUZGRpqb+4gRI6hXrx4TJkzI94ne2tqaL774gq+++kpz7J133uGPP/7g+vXrABw5coQePXqQnJysaVO3bl3MzMw4evQoAKGhoVy9ejXLj1Ubu3fvJiUlheTkZHbs2EHbtm154403uHnzJqGhoQD83//9H2fPnuXtt9/OIf/ll1+ycuVKOnbsyNSpU6lXrx5///13jnaffPIJ8+bN49atWwCkp6ezcuVKIiIisLOz07R79uwZFy9eZOLEiXTu3JnIyEhu376NWq3m0KFDDBkyhDfffJNPP/2UXr16ERERofW4LrRu3Zrt27cTFxcHKOsSn332Wb5y2q67ZcuW7N+/X9PfsmXL2LhxI61bt2bHjh2ap/GAgADeeustzMzMcrVp48aNCCFISUnho48+YvPmzURERODq6krdunUZOXIkQ4YM4cqVK/le3549e3jy5AkAP/30U441l9xo06YNe/fuJSYmBrVaza+//prve5Jdr67vq7brzQsTExPS09O1Op2M97VMmTJ8/fXX/Pzzz1odRe/evTl48CD79u2jT58+gDIieffdd/Hy8qJx48YEBweTnp6eQ7ZixYqaTQkZD36Q9+92woQJ7Nmzh27dujFz5kwsLS01uy//S8gRTRGiUqlYtGgRvXv3ZunSpfj4+OTZ/u2332bIkCGsXr0aUKat5syZg4+PD0IITExMWLVqVZYnQhMTE5YtW8bMmTNZsmQJtWvXpnLlypibm2eZrsiNV199lf79+5OQkECnTp3o3bs3KpWKr7/+Gn9/f5KSklCpVCxYsIA6derk2C47ePBgfH19cXV1xczMjAYNGuS6nbp79+4IIfDx8SEtLY3k5GQaNWrE999/n+Vma21tzYgRI+jduzc2NjZUqFABJycnbt26Rb9+/Th69Ciurq6UK1cOa2tr/P39qVatWq7HdaFfv35ERkbi7u6OSqWiWrVqLFy4MF85bddtZmbGtWvXNDsC69Wrh7+/P+XKlePBgwf069cPtVpNrVq1+PLLL3Pte+rUqcybN4/u3buTmppKy5YtGT58OKampri4uODm5ka5cuUwNzfPczQD0KpVK4YMGcLgwYNRq9VUrFiRNWvW5DtV065dO65cuYKbmxvly5fHwcFBs/FBF/R5X7Vdb17Y2trSsGFDXFxc2Lp1KxUqVNDatnbt2sydOxc/Pz/s7e1zTGNn9JWWlkbVqlUB8PT0ZOLEiXTv3h1jY2OaN2+u2diQmWnTpjFnzhzKly9Py5YtsbW1BfL+3Y4ePZqpU6eybds2jI2N6dixY64PcS87KqHL2FRSqli0aBHDhg2jcuXKPHjwgJ49exIcHEz58uVL2jSJRCLJgRzRvIDUqFGDIUOGYGJiotmKKZ2MRCIprcgRjUQikUgMitwMIJFIJBKDIh2NRCKRSAzKC71Gc+HChQLnM0pOTi5ULiQpL+WlvJR/keVzS4FlMIo3EUHRcvny5RKRlfJSXspL+f+yvL7IqTOJRCKRGBTpaCQSiURiUF7oNRrJf5vo6Gi++uor5syZw86dO9mwYQNGRka4ublp8m7lxoULF5g2bRqWlpa0bt2aTz75JMv5+/fv89lnnyGEwNramsWLFxMXF5cl08PFixf57LPPcHJyYv/+/Tn6kEgk/yJHNJIXlqVLl2ocyueff86GDRvYunUrGzZsyLO64syZM/Hx8WHr1q2EhIRw+fLlLOc3btyIi4sLW7Zswd7enu3bt2Nra0tAQAABAQH4+PhQt25d3N3dadCgAbdu3cqSYVsikWRFOhrJC0lCQgJhYWE4ODgAShGq2NhYTYEpbUlG4+LiSElJoVq1aqhUKlq3bs2JEyeytHF0dCQmJkbTPnPKeSEE/v7+jBo1SpPlOMMpSSSS3JGORvJCcuXKFerUqaN5bW9vj5ubG926daN9+/ZaU/LExcVp6q4AWFhYEBsbm6XNK6+8wpYtW+jWrRtHjx6lS5cumnMHDx7E3t6eGjVqaI41aNCAM2fOFNWlSSQvHdLRSF5IYmJiqFy5MgAREREcPnyYAwcOcPDgQZ48ecJvv/2Wq5ylpSXx8fGa1/Hx8Tmc0ueff86CBQvYvXs3U6dOZfLkyZpzO3fuxN3dPUt7W1tbnj59WkRXJpG8fEhHI3nxOHeOKpGRmuktKysrzM3NKVOmDMbGxlSsWFFzLjuWlpaYmpry4MEDhBAcP348R2XN8uXLayqHVqlSJUtfFy9ezFLoDRSnl1HVUiKR5EQ6GsmLx/DhdFi+nCvPC57VqFEDDw8PvLy86N+/P7GxsfTu3ZuoqCjGjx+fQ3z27Nl89dVX9O3bl4YNG/LGG2/w9OlTzc6x6dOns2TJEgYOHMi8efOYMWMGAE+ePMHS0jLH+k9ISEi+ZZYlkv8ycnuz5MXi7l24cAFr4PVXXuHy5cs0bNiQ/v37awqQZVChQgVNcavMNG3alM8//zxLUSwbGxuWL18OKAXMNm3alEOuYsWKuVaf3LNnD+PGjSvcdUkkLzFyRCN5sdi9W/PnWGtrfvjhB61NhRAMGzbMoOZERERQs2ZNXnvtNYPqkUheZOSIRvJiERQEdnYkWFtTKTiYuX/+qbWpqampptyuoXBwcNBssZZIJLkjRzSSF4eEBAgOBldX4tq3h3Pn4P79krZKIpHkg3Q0kheHgwchKelfRwNZptIkEknpRDoayYtDUBBYWkLbtiTXqwe1ainHJBJJqUY6GsmLgRCKU+ncGcqUAZUKXF2VqbTExJK2TiKR5IF0NJIXg5AQuHdPcS4ZuLoq6zaHD5eYWRKJJH+ko5G8GGRMkXXt+u+x9u2hXDk5fSaRlHKko5G8GAQFwdtvQ+YATHNz6NRJOSdEydkmkUjyRDoaSeknMhLOnIHu3XOe694dbt+GixeL3y6JRKIT0tGUINHR0Zo8Wvv27cPNzY2+ffvy/fff5yl34cIFJk2ahKenpyZtSmbu37/PwIEDGTBgAKNHjybx+WJ5aGioJh/YokWLSE5O5tGjR8yZM6fQ9mfue8yYMSQnJxed/Tt3ghCEOjjktP+dd5hTpYqcPpNISjHS0ZQgGRUi09PTWbx4MRs3bmTbtm388MMPPHnyRKtcQSpECiGYPn06CxYsYOvWrTg5OXHv3j0qV66MhYVFgeqpZNifve82bdpw7969orN/yxZEjRpMDwjIaX+jRlhUqcKZn3/W236JRFI8SEdTQmSuEGlsbMyePXuwsrLi6dOnqNVqzMzMcpUraIXImzdvYmNjw8aNGxk4cCCxsbHY2dkB4OrqmmsSSV3tz97306dPNX0X2v5nzzAJD+fme+9pt79jRzbduwePHul1DRKJpHiQjqaEyF4h0sTEhN9//52ePXvy9ttvU7Zs2VzlClohMjo6mr/++ouBAweyYcMGQkNDOXnyJKBkKz537lyB7c/e96lTpzR9F9r+/fvp8ugR0W+9pd1+Ly/OmZuDlmJnEomkZDGIo1Gr1cyYMQMPDw+8vb25detWlvPr16+nT58+uLm5sX//fgDS09OZO3cunp6e9OnTh0OHDhnCtFJD5gqRGXTu3JmjR4+SmprKL7/8kqtcQStE2tjYUKtWLerWrYupqSlOTk5cfL6AbmxsjImJCWq1ukD2Z++7TZs2mr4LbX+tWkyuUQOb997Tbn+zZpgYGaHetUtn+yUSSfFhEEcTHBxMSkoK27ZtY8KECSxcuFBzLiYmhk2bNhEYGMj69euZP38+AL/++itpaWkEBgayatWqHM7ppeLgQao8epRlemvgwIGkpKRgZGRE2bJlMTLK/aMpaIXI1157jfj4eM37evnyZezt7QElnb6JiYlWnTk4doyqDx5o7M/e959//qnpu1D2C0GV06eJqVCB1+zttduvUmFStixG+/ZBaqpu1yCRSIoNlRBFH4CwYMECmjRpQrdu3QBo06YNx44dAyA1NZXBgwezatUqEhMT8fLy4uDBg/j4+GBvb89ff/2lWVyuWbNmnnouXLhAmTJlCmRjUlIS5ubmBZItrHydHj1Iio2lf9OmLPnqK0DZdRYcHIyJiQm1atXiww8/JCYmhnXr1jFx4sQs8leuXOHbb78FlCJeGWsWK1aswNfXlzt37rB27VrUajVCCIYPH46dnR2hoaEEBAQghKBevXqMGjUKgL///pvt27fn0JMrQlDXxYXEmBj6t2jB4uf2Z+7bwcGB4cOHEx0dXSj7RXw85hcvMrJ3b2w/+ihP+39ZsYI1u3dza8MGElq0yPcySvLzl/JSvqTlgSyF/wyOMABTpkwRhw8f1rxu166dSE1NFUIIkZKSInx8fESrVq3EO++8IzZs2CCEEGLIkCHC19dXqNVqcfr0aeHl5ZWvnsuXLxfYxsLIFlreykoIENP79xeXLl3S2iw1NVUsWLCg6PVnk1+0aJE4e/asboIREUIo4ZFiupubYe3//HNF1+3becovWrRInD16VIgyZYQYPz7/fnXVL+WlvJQvEgwydZZ9Hl6tVmNiotRYO3r0KA8fPuTAgQMcPnyY4OBgQkNDsbGxoX379qhUKt5++23+/vtvQ5hW8sTEwPPF77FXrpR4hcioqCji4uJyTF9p5Xm8SkrNmowNC+OHLVu0Ni20/UFB8MYbkEf1So39bdrAu+/KeBqJpBRiEEfj5OTE0aNHAWV6q379+ppz1tbWmJubY2ZmRpkyZbCysiImJoZmzZpx5MgRQCmPW61aNUOYVvLcuQNA/NtvU+n8eea+/77WpsVRIdLW1la/gM2gIGjcmKgxY6h09SpznZ21Ni2U/U+ewB9/ZE2imQtZ7Hd1hf/7P7h6tWA6JRKJQTCIo+nUqRNmZmZ4enqyYMEC/Pz82LBhAwcOHKB58+Y0btwYd3d3PDw8qF27Nq1atcLd3R0hBO7u7kyfPp3Zs2cbwrSS5+5dAB6PGAGVKsGSJSVskB48fQrHjoGrKzGdOikjDUPZv28fpKfn62iy8HxNUI5qJJLShYkhOjUyMsrxlFy3bl3N32PGjGHMmDFZzpuZmbFgwQJDmFO6eD6iSa5VCz76CObNg2vXoF69EjZMBzLf/E1NYcwYmDQJ/voL3nyzaHUFBYGtLbz1lu4ytWvD668rsj4+RWuPRCIpMDJgs7i5cwdUKtKqVIGPP1Zu2EuXlrRVuhEUBJUrQ8auruHDlYqXz3eeFRlpaUrwZdeuYGysn6yrqzLqevq0aG2SSCQFRjqa4ubuXXjlFcXBvPIKeHnBhg3KmkRpJj0d9uzJevO3sVGczdatSlGyouLkSYiOzj1bc3507644qt9/Lzp7JBJJoZCOpri5cyfrLqrx45UqkWvXlpxNunDqlOIMs6+ZjBkDajXkkoW5wAQFKY64Uyf9ZVu0UNa+5DqNRFJqkI6muLl7F1599d/XTZpAx46wbBmkpJScXfkRFAQmJtC5c9bjdepAnz6wejXExRWdrnbtIFtqGp0wNlZGXXv2KKMwiURS4khHU5wIkXNEA8rC9f378OOPJWOXLgQFQdu2YG2d85yPj7Imkk8dHZ24cQMuX9Zvt1l2XF3h8WM4fbrw9kgkkkIjHU1xEhOjPPVnHtEAvP8+ODoqW4VLY0niv/9WKlhqu/k7O8M77yibGgo7iti9W/m/MI6mc2dl9CWnzySSUoF0NMXJ863NOUY0RkbKWs1ff8HzoNVShS43fx8fZZt2YW/uQUHg4ACZtsPrjY0NtGljcEeTucIoQGJiIp6enly/fh3IP4t5ZnRpmznr+alTpwAl+0KbNm3w9vbG29ubxYsXAzB79mweyfo8klKCdDTFyfNgzRwjGoCBA5W4kdIYwLlrF9SvD1oyMgPQuzfUqlU4+2Nj4fDhwo1mMnB1hbAwMGAW8IwKowBhYWEMGDCAOxkPE+SdxTw7+bXNnvV83bp1ANy+fZtGjRoREBBAQEAAEyZMAMjidCSSkkY6muJE24gGoGxZGD1auamXphQqcXFw6FD+N38TExg7Fo4ehT//LJiu4GBlQ0RRORow2Kgmc4VRgJSUFFasWJGlsui5c+do06YNoGSp1lajR5e2ZcuWpXr16iQmJpKYmIhKpQLg0qVLREZG4u3tzYcffsiNGzcAsLOz48aNG0RHRxfdRUskBUQ6muLk7l1lmkxbHrePPoIyZYo+ALIw6HPzHzYMrKwKbv+uXcq0V8uWBZPPTMYIzECOJnuF1GbNmuXIz5e9mqixsTFpaWm59qdL22rVqtGtWzd69+6N6/PPw9bWlhEjRhAQEMDIkSOZNGmSpr2dnR3nz58v+EVKJEWEdDTFyZ07/wZr5kbVqsoU2vffQ2mZXw8KUrYZt26df9vy5eHDD5Xdc5mmkHRCrVbWgrp00f7+6IurKxw8WHTbrjORW4XU7OSVxVzfttmznp8+fZrQ0FBef/11OnToAEDz5s15+PAh4vmGEltbW57KDAmSUoB0NMXJ3bt5prwHlE0BiYmwZk3x2JQXBbn5FzSA888/4eHDopk2y8DVVRmNHThQdH0CHDpEtWvXNBVGtZFXFnN922bPem5hYUFMTAzLly/n++fbyjOynmdMqz179oxKlSoV+DIlkqLCIEk1JVq4cwcaNcq7TaNGynbn5cth4kRlKq2kOH8e/vlHv5t/rVrQt6/iKKdNU6bSdCEoSJlW7NKlYLbmRuvWyigrKAh69iyaPo8fBxcX3jU35/t3382zaadOnfjjjz/w9PRECKEpW7527VosLCyyVDjU1nbDhg3UrFmTDh06cOLECdzd3TEyMtJkPW/cuDGTJk3iyJEjGBsbZ0lMGx4enmUqTSIpKaSjKS4ygjV1uZH6+CjOJjAQBg82vG3aCAoClQpcXPSTmzBBmT7bsEEZ4eiqq2VLJX1MUWFmpryPu3croyyjQg7gL1+GHj1ACMo/e8brNWty+fJlGjZsqGkSEBCg+Tu3LOagZDLPvvVYW9sPPvhA83fmrOfh4eGoVCqsra1Zm0v6omvXrmFvb59l3UciKSnk1Flx8ewZxMfnvrU5O506KSObkg7gDApSgjHzWYvIwdtvQ6tWugdw3runxBAV5bRZBq6u8OCB0n9huHdPeUgoUwZ27ABgbP36eVZI1YajoyNNmjQpnD35EBAQwNixYw2qQyLRFeloiouMGJr81mhAGUX4+EBoqLKYXRLcvw/nzhUsgzIo9t+8Cb/+mn/bjIDQgurKi65dlfezMLvPnj1T+omOVnKoubiQbmVFpZAQ5s6dq3d31atXL7gtOjJ79myqVKlicD0SiS5IR1NcZOzC0mVEAzBggLILraQCOPfsUf4v6CijZ08l4aYu9gcFKW0zrVkUGZUrK6Oygjqa5GQlGPXyZWUk8+abYGREYpMmSjkDiUSSL9LRFBf6jGhAmaL5+GPlhh8ebji7tBEUpCzs57d5QRvGxjBuHPzxR97JLRMTlVgdV1dl5GEIXF2VXW0PHugnp1bDkCFKwOr69VnKFiS+8QZcuqSMdiQSSZ5IR1Nc3LmTd7BmbowaBebmxR/AmZQE+/cX/ub/wQdKtue87D90SHE2hlifySCj74xRmq589pmyIWPhQvD2znIq8c03lfWzM2eKyEiJ5OVFOpri4s4dxcloCdjLFVtbGDQINm2CqCjD2Zadw4eVYmyFvflbWcGIEbB9u/acY0FBYGGh1J8xFK+/DjVr6jd99tVXsHgxfPKJ4nCykdikieKE5fSZRJIv0tEUF9kLnunKuHHKOsGqVUVuklaCgqBcOWjfvvB9ffqp8v+yZTnPCaHo6tzZsPFCKpXiNPfvV0Zr+bFtm7KZwc1N2TmXy6hObWUFDRtKRyOR6IB0NMVFbgXPdMHRUdnxtGKFbjfJwiKEknOsUydl2q6wvPYauLvDt98q9XgyExamvC+GnDbLwNVV2V6eXxmGQ4eUUWSbNrB5s7LWpA1nZ6XEtVpdtLZKJC8Z0tEUB0IUfEQDytP1w4dQgJgNvbl4EW7fLtqbv4+P4mTWr896PGMqq2vXotOljXffVUZpu3ZpbxMWBr16Qb16yrbs/Byts7NSWfTKlaK0VCJ56ZCOpjh4+lR5mi7IiAbgvfegSZPiCeA0xM2/eXNlhLB0KWTOSLxrF7z1lpJo1NCYm0PHjsr15fYe3r6tBGRaWsJvv0GFCvn36eys/C+nzySSPJGOpjjIq+CZLmQEcF66pKwzPCd7hUeA6dOn8+WXX+bZ3YULF5g0aRKenp4sz578MiiI+2++ycDPPmPAgAGMHj2axMTEHDo2bdoEwKNHj3JNnZIDHx9lQ8DPPwNg/Pgx0WfPMsPWlqioKE2FSG9vb5o3b87WrVu1dnXw4EEmTpyIh4cHP/74Y47z4eHhuLu7079/f/z8/FBnTG25uqK+dYvh/fuzd+9eoqOjGTNmDMu/+IJf3n+f7mXK4NW8Of/Lazt2Zv0zZ/LjK6/kcDRa9aNkZR4+fDh79+4FlHIDOT4DieQlQzqa4iCvgme64umpPPlnCoDMXOERIDAwkKs6FE2bOXMmPj4+bN26lZCQEC5fvqycePQITp5k46uv4uLiwpYtW7C3t2f79u1adVSuXBkLCwvO5LfNt3t3ZUrquf2Wx46xtFIlvIYPx9bWVlMh0sfHh4YNG+Lu7p5rN6mpqSxYsIBZs2YREBDAtm3bcuQNW758OR9//DFbt24lJSWFw4cPKye6dmVppUrEPHf8S5cuZfTw4VwNCGBJSgoB33zD5p9/ZteuXdzNeDjIS//mzWyzteXRiRO66X+uM3PW5wYNGnDr1i1u376d9/snkbzASEdTHBR2RAPKrqxPP4V9++DixRwVHs+fP09ISAgeHh55dhMXF0dKSoomnXzr1q05kXGj/O03EALH9u01N8O4uDhNXRRtOlxdXTUjHK1kBHCeOqWMAA4eJMzKCodevTRNhBD4+/sza9YsjLUswl+/fp2aNWtiaWmJmZkZzZo14+zZs1naODo68vTpU4QQxMfHa+zfGxaG6pVXaBMfT0pKivL++fvT9M4dzGxtsXF1xcjIiMaNGxMSEqKb/jp1OHvnTpbATa369+5FpVJpKmlmkOHUJZKXFeloioOCBGvmxsiRSsnnr77KUuHx4cOHrFixIsc0Wm5kr+RoYWFBbGys8iIoCF55hVdatGDLli1069aNo0eP0qVLlzx11KtXj3PnzuVv/5AhytrHwoVcO3+eOtWqZdk6fPDgQezt7bOUQ87NfqtMpQcsLCyIy1bYrHbt2sybNw8XFxceP35MixYtuHr1KkFBQYzt0wfu3uXh7dvUefIEtm+n5ejR/BMXx6NHj0hMTOTkyZMkJCTopr92beJUqizZD/LUn0uiywYNGuQ/IpRIXmAMUiZArVYza9Ysrly5gpmZGXPnzqVWrVqa8+vXrycoKAiVSsWoUaPolCm1x/Xr13F3d+fEiROUKclaLEXJ3bv6B2vmRqVKys163TriHB01FR4z1htGjBhBVFQUSUlJ2NnZ0adPnxxdZK/kGB8fT/ny5SE1FfbuhX79+PzLL1mwYAFt2rTh8OHDTJ48mdatW2fRERsby44dO+jTpw/GxsaYmJigVqsxyisVv4WF4iwXLuSZlRWVGzTIcnrnzp0MGjQoz7cgN/utstW8mTdvnmbab8uWLSxcuJCyZcsSGRnJ4Dt3uGdlRdKBA7wZEwM+PtjNnInVwYN8+umn2NjY0KhRIypo2QyQQ3+FClgJoYzSOnfOX//gwdy7dw8hBM2aNaNt27ayEqbkpccgjiY4OJiUlBS2bdvGhQsXWLhwIaueBxzGxMSwadMmfv/9dxITE+nVq5fG0cTFxbFo0SLMzMwMYVbJUdAYmtwYNw5WreK106e5Wa8eAIMGDdLcoHfs2MGNGzdydTKg3ChNTU158OABDg4OHD9+nE8++UQp6BUTA66ulP/5Z83Nu0qVKsTExOTQcfbsWY0OIQQmJiZ5O5kMPvkEvvySCioVMdlu5hcvXsTJySlP8bp163Lr1i1iY2NJSUnhzz//ZNiwYVnaWFtba0ZtVapU4fz588ycOVM5qVazzM6OZ0+eEF+vHnzxBU8ePsTExIQffviB1NRUPvjgA8aPH6+b/tBQhtWsmWVDQJ76gWXLlpGWlkbbtm0B5TdRsWLF/N87ieQFxSCO5ty5c5p56KZNm3Lx4kXNubJly1K9enUSExNJTEzUlJ0VQjB9+nR8fHwYPXq0TnqSk5MJL2DCyaSkpALL6itvd+MGyfb23MvUvjD6q3ftSpuff2bFO+/k6OP+/fs8fvyY8PBwoqOjWbduHRMnTszS5oMPPmDx4sUsXryYpk2bYmZmxs3vvuPLGjX49NVXGTBgAHPnzkWtViOEYPjw4Vn03L9/n7S0NM2xv//+Gzs7O52vx/aDD3g1JoYLFy9qZJ49e4aJiQkRERGadjdu3ODgwYMMHz48i/yAAQM0N+6OHTvy5MkTQkJC2L17N6NGjeLDDz9k1KhRmpHW6NGjs9gW17gxFR8/5kT58oRfucKZM2eoVKkSLi4umJmZ0bNnTyIjIzl58qRO+s1MTLgSHMzKMWMY9dFH+eqPiorC0tJSc+zMmTPUr19fr+9DcX5/pfzLJ1/sCAMwZcoUcfjwYc3rdu3aidTUVCGEECkpKcLHx0e0atVKvPPOO2LDhg1CCCG++eYb8fPPPwshhHj33XdFUlJSvnouX75cYBsLI6uXvFotRLlyQowfX3T64+JEQuPGYnr16uLS1q1am6WmpooFCxbkei6H/vr1hejSRWcTMssvWrRInD17VmfZDPnp06eLS5cuaW0THx8vlixZkq/+gpBZv4+Pj7h9+3bB9a9fLwQIkce15CWvTb+u8gVBykv54sQgmwGyz2Or1WrNzpujR4/y8OFDDhw4wOHDhwkODiY0NJSdO3fy008/4e3tTVRUFEOHDjWEacXP06dKgsqimjoDsLDgzsqVjC1blh8mT9YamS6EyDGtlCtXryr/CpANICoqiri4OJo3b6637NixY/OsUJmens6HH36od7/66F+5ciU1a9bktVw+H531FyJwMyIiQqt+ieRlwSBTZ05OThw6dIiuXbty4cIF6tevrzlnbW2Nubk5ZmZmqFQqrKysiImJYX+mQMT33nuP9dnTlbyo6FvwTEfSK1Wi0t69zG3ZUoloP3kyR4S9qakptra2+XeWUeGyWze97bC1tdUtYDMXKlWqlGeFyuyL/EVNpUqV8gyW1Fl//frKbrqTJ0EXx54JBwcHzRZ1ieRlxSCOplOnTvzxxx94enoihGD+/Pls2LCBmjVr0qFDB06cOIG7uztGRkY4OTnRqlUrQ5hROtC34Jk+1KunOIn27ZWUMUeOKKn59SUoSEmlX7t2UVv438DISBnVyFQ0EkmuGMTRGBkZ5XjKrVu3rubvMWPGMGbMGK3yBw8eNIRZJYOBRjQa3npLqffSvbuS1j4oCPTZtffsGRw9Ctk2DEj0xNlZKaz29CnY2JS0NRJJqUIGbBqaO3eUqPjCBmvmhYuLkoZ//35l6kafxJv79imJLosjVf/LTMY6TT550iSS/yLS0RiajGDNvOqaFAUffAD+/koNlSlTdJcLCoKKFeGddwxn23+Bt99WptDk9JlEkgODTJ1JMlGUwZr5MXWq4tgWLoQaNZTgyLxIT1eme7p2NbwjfNmxslLWuaSjkUhyIEc0hqYwBc/0RaWC5cuhRw8YMwZ27Mi7/enT8PixnDYrKmTFTYkkV6SjMSRCFO+IBpR8alu3KlNhXl5w7Jj2tkFBykjm/feLz76XGWdnJY1PRtkFiUQCSEdjWKKjITGx+EY0GWSULK5dWxndaLvxBQUplS/lLqmiQVbclEhyRToaQ1IUBc8KSqVKSjZmc3MloPPevSynTe7dI/rSJWaULw/Axo0b6datm6bK5Y0bN7R2XdAKl1u2bMHNzY2+ffty/Phx4CWrMGlvr7zvxeRosldYTUxMxNPTk+vXrwNKkbZJkybh5eVF3759OXDgQJ79LV++nL59++Lp6UloaGiO8zt37qR37964ubnx22+/ER0dzbRp0/Dz88PT0xMPDw969erF9evX2bp1Kyefvw+PHz+mXbt2GruKSj8o2Rsy9Pfv319TlC+zfkkpoFgT3hQxpT7XWVCQkgPr5MmS0S+EEOfPC2FpKUTjxkI8fao5/GD6dDGjShUR/ttvQgghJkyYIMLCwvLtLiUlRXTs2FGcOXNGJCcniz59+oioqKgsbUaPHq3Jdefj4yMOHDggHj9+LLp16yZSUlJEbGyscHZ2Fmq1WgghxMSJE8WtW7d0u57nlHSuJ63y3boJ4eBQLPpnzJghwsPDhRBChIaGit69e4uWLVuKa9euCSGE2L59u5g7d64QQojo6GjRrl07rfovXrwovL29hVqtFvfu3RN9+vTJobNVq1YiOjpaJCcni7Zt2wpfX1+xceNG4evrK0JDQ0Xnzp3F66+/Lq5duyZSU1OFt7e3SExMFKNHjxadO3fW2FVU+p8+fSr2798vfH19hRBCnDp1SowaNUoIITT609LStL5/heG/Lq8vckRjSEpyRJPBm28qmwLCw6FXL0hOVo4fPEiYtTUOz9dnLl26xNq1a+nfvz9r1qzR2l1BK1xWrFiRX375BVNTUx49eqRJQQQvWYVJZ2eIiIAnTwyqJnuF1ZSUFFasWJGlaFyXLl00hdaEEFqrloKScb1169aoVCqqV69Oeno6T7JdQ4MGDTTlEdLT0wkPD2fw4MH4+/uTkpKCp6enJm2PiYkJDRs2ZOzYsXh6elKlSpU8r0df/UIIVCoVHTt2xN/fH1Cyipd/PkLP0J+5jLak5JCOxpDcvasstmfLQVbsdOoEGzbA4cMweDDExvJ/YWHUqVFDU+GyW7duzJo1i++//55z585x6NChXLsqaIVLUH78mzdvxsPDg3bt2mnav1QVJospcDNzhVWAZs2aUS1bULCFhQWWlpbExcUxZswYxo0bp7W/PCuvPsfe3h43Nze6deuGnZ2dJtuHiYkJP/74I8uWLdMU4wOIjY3l2bNnOUpXF4X+t956K4tTmTx5Mv7+/nTv3l3T/qX6Xr3gSEdjSO7cgerVS0eMysCBsGgRbNsG77/PUyGo7OgIKE+7gwcPpmLFipiZmdGuXTsua9lAoE+Fy71799KrVy8WLlyYyYyBHDt2jEuXLnHq1CmAl6vCZDEFbsbExGS5qWvjwYMHDBo0iJ49e2a5CWcnv881IiKCw4cPc+DAAQ4ePMjTp0+zOIJFixaxb98+bt68SVJSEgAhISHcvn0bb29vwsPDmTx5MlFRUUWi/9mzZ5p1msz6p0+frinD/VJ9r15wpKMxJMUZQ6MLkybBp5/CyZPYmJoS8/yHHBcXh6urK/Hx8QghOH36NK+//nquXeRW4fLNN9/M0iZ7hcmYmBhu3LjBJ598ghACU1NTTE1NNRU5X6oKk5aW0LixYR3NkSPUCAsjJiYmz2aPHj1i6NChTJo0ib59++bZ1snJiePHj6NWq7l//z5qtTrLZ2JlZYW5uTllypTB+M8/sY2PJyYmhl9++UUz1Vq2bFkAzec6evRoevbsSUBAAI6OjixatEhrNnG99BsbY21tnat+lUr1cn6vXnBkZgBDcueOskZSWlCp4KuvAHgtPZ0r//d/gPIjHj9+PIMGDcLMzAxnZ2fatWtHeHg4O3bsYOrUqZouTE1N8fX1Zfbs2ZQpUwY3NzeqVq3KtWvX2Lx5M7NmzWLu3LmMHz8eExMTTE1N8ff359VXX8XBwQEPDw9UKhWOjo68/fbbgPLk65wx5fQy4OwMW7YomReKejSrVsPw4bS/fZsNXbrk2XT16tXExMSwcuVKVq5cCcC3337Lnj17uH//Po7PR7QAr7/+Os2bN8fDwwO1Wq3ZzbZr1y4SEhLw8PDAw8MDLy8vTK9epdqjRzy2tKRz5874+fkxYMAA0tLSqFWrlqYUe0hISK6Z2Xfs2FE4/aamWFtb07t3b9LS0rLonzJlCubm5nnql5QAxbr1oIgp1bvO1GohypYVwsenZPTrIF/SFS4zeOkqTH7/vbLbMDS06PX/+qvSN4jp3t55fn7aCA8PF998803B9MfECGFqqugfPlyr/tTUVDFw4MBcd30VSv9z8nv/8tKvi3xh9b/s8voip84MxZMnSrBmKa6cWNIVLuElrTDZsqXyvyGmz5YsgZo1SS9fnrFqdZ6fnzZsbGzo0KFDwfT//jukpgIwtkYNrfq3bdvGyJEjc93pVij9OpKXfknxI6fODEVGwbPStEaTjZKucAkvaYXJunWhcmXF0YwYUXT9njunFLdbvJi4AweotH8/cx880LubV155hejo6ILZEBQEFSqQYmlJpQsXmPvLL7k2GzBggGH060he+iXFjxzRGIrSEEMjKRlUKsNU3FyyRMkSPWwYce3awcOH8OefRasjL9RqpaKriwsJTk7K9elT+0jyn0U6GkNh6MqaktKNszNcuVJ0gZt37sCPP8Lw4WBtTXybNso26qCgoulfF86ehagocHUl8Y03FEd382bx6Ze8sEhHYyju3lUyKZd0sKakZMjYRfc8VqjQLF+ujCiel0BPt7FR1oKK09Fkyvad2LSpckzmE5PogHQ0hqI0BWtKip+33lI++6K4EcfFwZo10LevkpE7A1dX+OuvHAlTDUZQELRqBRUrkmxvr8QMSUcj0QHpaAxFaQvWlBQvFhbQpEnR3Ig3bIBnz8DHJ+vxjIJ1u3cXXkd+3L0LFy78q9PYWMmCIB2NRAekozEUxV3wTFL6cHZWcp6lpxe8j/R0WLpUmSZ7njNOQ8OGyginOKbPMpxZ5mqszs4QEgKZUsdIJLkhHY0hEEKOaCTKjTguDi5dKngfO3fCjRs5RzOg7G5zdYXgYCVmy5AEBYGdHWTeiu7srDjC4tz5JnkhkY7GEDx+DElJckTzX6coKm4uWQJ16iglHnLD1VVxMlqybRcJCQmKM3N11WT7BpRy4SCnzyT5Ih2NIXgBgjUlxYCdHdjaFvxGfOYMHD8OY8dq31TSvr2yHmTI6bNDh5QHp8zTZqBUE61fXzoaSb5IR2MIZLCmBAofuLlkCZQvD0OHam9Tpgx07qw4GkMFTwYFKTvM2rbNeS7j+mTgpiQPpKMxBHJEI8nA2RmuXoVHj/STu3ULtm9XUtjklwrI1VV5uAkLK7id2hBCcTSdOytOLTvOzkoQ5/XrRa9b8tKgk6OJiIjgr7/+IiQkhMGDB3Mynye0jDTfHh4eeHt7c+vWrSzn169fT58+fXBzc2P//v2AUo1v1KhRDBw4EA8PD/76668CXlIp4M4dJVizatWStkRS0hQ0cHPZMuX/5wGaedK1q/K/IabPQkOVB6fs02YZFMU6lOSlRydHM2vWLMzMzFi1ahXjx49n+fLlebYPDg4mJSWFbdu2MWHChCwVFmNiYti0aROBgYGsX7+e+fPnA7BhwwbeeecdNm/ezIIFC5gzZ04hLquEuXtXBmtKFJo31z9wMyYGvv0W3N11m3595RUlQHTXroLbqY2MPjOcWXYaNVJGXNLRSPJAp+zNZmZm2Nvbk5qaStOmTTUV7LRx7tw5TZ3wpk2bcvHiRc25smXLUr16dRITE0lMTET1fBfLkCFDNAWT0tPTKZPbMP1FQcbQSDKwsIA33tDvRrx+veJsctvSrA1XV5g1S8k/VqWK3mZqJShICczUNjqXgZsSHdDJ0ahUKj777DPatm3Lnj17MDU1zbN9XFycppQvgLGxMWlpaZiYKOqqVatGt27dSE9PZ+TIkQCUL18egKioKCZNmsSUKVPytSs5OZnw8HBdLiEHSUlJBZbNT77ujRskNmrE/Tz6N6R+KV+65Ks6OGDz889cCQtTplTzkk9Lo+6XX5LWrBm3LCxAi47s8uaNGlFHCO6vW8czbVuh9bTf+NEj7M+c4dEnn/AoW9vM8rb29lQ6dIgrf/6JsLDIV7eu+qW84eSLHV2qoz1+/FgcPnxYCCHEyZMnRXR0dJ7t58+fL3bv3q153aZNG83fwcHBYuDAgSIpKUkkJSWJAQMGiJCQECGEEBEREaJr164aXflRKitsqtVCmJsLMXFiyeiX8qVPfssWpSrmX3/lL/+//yltf/5ZP/1qtRDVqwvRt69OJulk/4YNii3nz+ctv3u30u7gQZ1066xfypdaeX3RaY3GzMyM8+fP4+fnR0xMDM+ePcuzvZOTE0ePHgXgwoUL1K9fX3PO2toac3NzzMzMKFOmDFZWVsTExHDt2jXGjh3L4sWLadeuXSFcZwmTEawpd5xJMtBnwXzxYqVwWvfu+ulQqaBbN9i3D1JS9LcxN4KCoEYNyMjUrA0ZuCnJB50czZQpU3jttde4desWlStXZurUqXm279SpE2ZmZnh6erJgwQL8/PzYsGEDBw4coHnz5jRu3Bh3d3c8PDyoXbs2rVq1YvHixaSkpDBv3jy8vb356KOPiuQCix0ZQyPJTu3ayhpHfjfikyeV3WnjxhVsI4mrK8TGwrFjBbEyKykpitPKng0gNypWhAYNpKORaEWnNZqnT5/St29fdu7ciZOTE2q1Os/2RkZGOXaN1a1bV/P3mDFjGJNt2+aqVat0tbl0I2NoJNnRNXBzyRKwsYEhQwqmp0MHJdYlKEj5uzAcParkadO2rTk7zs7/Bo3m55gk/zl0Dti8/jwg659//sFYbtvVjhzRSHLD2RmuXVOCG3Pj5k3YsQNGjVKi8AuChQW8956yJbmwkfpBQWBurvSnCy1bKkGp164VTq/kpUQnRzNt2jSmTJnC5cuXGTNmDL6+voa268UlI1izKLeYSl588gvc/OYbpTTzJ58UTo+rqxKlf/VqwfsQQnFWHTpAuXK6ycjATUke6ORojh07xrZt2/jzzz/58ccfadSokaHtenG5e1dZQJWjPklmmjdXHkByuxE/ewbffQeensp3pzB066b8X5gsAVeuKKUJdJ02A6U2Tvny0tFIckUnR3PkyBHSC1O86b/EnTtyfUaSk7Jlld1bud2Iv/tOWQ8ZP77wemrVUip7FsbRZMhmOC1dMDJSCrNJRyPJBZ0cTXR0NG3atNHsFPP09DS0XS8ud+/K9RlJ7jg7K6n/09L+PZaWBl9/raT7d3IqGj2ursrOs6dPCyYfFKRkM9D3e+zsrCT2jI0tmF7JS4tOu85Wr15taDteDjIqa/buXdKWSEojzs5KssywMGWhHZQMzXfuwIoVRafH1RXmz1e2J3t46CcbHa3UwCnIOqyzM6jVcPas7psIJP8JdBrRGBsbs2jRIkaMGMH8+fMRsvZE7jx6BMnJckQjyZ3sC+ZCKAGa9vb6TVPlx9tvQ+XKBZs+27dPKc+sz/pMBi1aKP/L6TNJNnTeddazZ0+2bt1K79698w3Y/M8itzZL8qJWLSXT8vMbcfS+fcy4fVtZmzEyIjExEU9PT00oAcCTJ094//33SU5OzrPrgwcP4ubmhoeHBz/+9JOSbXnPHsVpAOHh4bi7u9O/f3/8/PyyxMJl0REUxJWqVVl+5oz+11ehAjg6FpujiY6OZsaMGZrXub1/a9aswcPDgz59+vC///0vz/6WL19O37598fT0JDQ0NMf5nTt30rt3b9zc3Pjtt9+ynAsJCcHb21vzeuvWrfmWU/kvoZOjSU5OpkOHDpQvX56OHTuSlnmOWfIvMlhTkhfZAjeXzpqFlxAweDBhYWEMGDCAOxkPKyi7PYcOHUqUttib56SmprJgwQLWr19PQEAA27Zt41H79vDkiUbX8uXL+fjjj9m6dSspKSn8+eefOXWkpcGePTTo0oVbd+5w+/Zt/a+xGCtuLl26FC8vL4Bc37/Tp0/z119/sXXrVgICAvjnn3+09nXp0iXOnDnD//73P5YsWcLs2bNztPn888/ZsGEDW7du5ddff9Wk4vr222+ZNm1aloeBfv36sWrVKrmJ6jk6OZr09HSuXLkCwJUrVzSp/SXZkCMaSX44O8P166SfPk3Ygwc4jBgB5cqRkpLCihUrsLOz0zQ1MjJiw4YN2NjY5Nnl9evXqVmzJtbW1piZmdGsWTPOli+vbKd+Pn3m6OjI06dPEUIQHx+vyaSeRcfp08oajasrLi4ubNmypWDX9+RJ4eJ4dCAhIYGwsDAcHBwAcn3/jh8/Tv369fn4448ZNWoU7du319rfuXPnaN26NSqViurVq5Oens6TJ0+ytGnQoAGxsbGkpKQghNDcB2vWrMmyjEJ1zzExMaFhw4YcPny4aC74BUenzQAZAZtRUVFUqVIFf39/Q9v1YnL3LpiaymBNiXaer9NE+ftTJy0NPv4YgGbNmuVo2qpVK526jIuLwypTuWcLCwvi1Gpo21ZxNAsXUrt2bebMmcOqVauwsrLi9ddfz6ljzx7FOXXuTIPY2Bw3T32uj5MnlfxnBuLKlSvUqVNH8zq39y86Opr79++zevVq7t69y0cffcTevXtzfVCOi4vL4tAtLCyIjY2lYsWKmmP29va4ublRtmxZ3nrrLU1pk/fff5+7GbMZmWjQoAFnzpyhQ2HTAb0E6DSiqVevHv7+/hw9epRRo0ZRr149Q9v1YnLnjhJwl09hOMl/mGbNwNSUuKgoKtvbQ7Vqhe7S0tKS+Ph4zev4+HjF8bi6wqVLcPMm8+bNY8uWLezdu5devXqxYcOGnB3t2QPt2kH58tja2vK0INujHR3B2trg6zQxMTFUrlw5zzY2Nja0bt0aMzMz7OzsKFOmTI5RSgZa38PnREREcPjwYQ4cOMDBgwd59uxZjnWa7BT4PXwJ0emOOHHiRE2RnZs3b8oUNNq4e1euz0jypmxZePNNKqWnE1NET/x169bl1q1bPH36VLP+8uabb/67c2z3bqytrTXFCKtUqUJcXFzWTlJTISJCIxMTE5PlaV5niiNw89gxah45QkxMTJ7NmjVrxrFjxxBCEBkZSWJiotZpSCcnJ44fP45areb+/fuo1eos129lZYW5uTllypTB2NgYa2vrfPUX+D18CdFp6iwyMhI3NzcAPvzwwyy7KySZuHPn3y2eEok2Pv6Y1/bv50o+i/y5ER4ezo4dO+jTp4/mmKmpKb6+vgwbNgwhBG5ublStWpVrsbFsrl+fWUFBzJ07l/Hjx2NiYoKpqSmDBw/O2nFiovL/c0cTEhKCc8Y0mL44O8OcOUo56ufTS0WGEPDpp7QLDeW7jh3zbPruu+9y9uxZ+vbtixCCGTNmYGxszI4dO7h//z6Ojo6atq+//jrNmzfHw8MDtVqt2c22a9cuEhIS8PDwwMPDAy8vL0xNTbG2tqZ3PvFyISEhOk9/vvToUh3Nw8ND3LhxQwghxN9//y28vLwMVIdNP0pVhU21WggzMyEmTSoZ/VL+hZOfPn26uHTpkl5y8fHxYsmSJbrr9/FRvpexsTn0Z6FzZyEaNMgk5iNu376ttds89e/dq1Tc3L+/YPJ5ceCA0jeI6c7Oer9/QggRHh4uvvnmm4Lpf05+9qempoqBAweKtLS0AskXVr+h5fVF58Jn48ePp3HjxowfPx4/Pz9D+78Xj6gopViU3HEm0ZGxY8fyww8/6CWTnp7Ohx9+qLuAq6vyvQwO1t4mNhYOH9ZU9YyIiKBmzZq8VtDvsiEDN5csAVtbnnh7M/bPP/lhzRq9u7CxsTH4Av22bdsYOXKkLKnynDwdzaVLl+jVqxeOjo6MHj1as2AWGRlZXPa9OMgYGomeVKpUiblz5+olY2VlpVlr0YnWrZXpq7yyBAQHK87o+bSZg4MDY8eO1cuuLNjYKNmci9rRRETA7t3w8cc8/uADKgnB3ALcyF955RWDh2gMGDCA1q1bG1THi0Sejubzzz9n4cKFmJqasnTpUr777jt++uknvv322+Ky78VBxtBISiOmptCli3KD1lYZNyhIcQ4tWxadXmdnpfZOPtV49WLpUqWC6EcfkfbKK0oet+++U8osSEo1eToatVqNg4ODZsdGo0aNsLS0xEhu381JhqORIxpJaaN7d/jnHzh/Puc5tVpxQl26KE6pqHB2VoI/iypw89Ej+P57GDTo3zg1Hx9l2m/duqLRITEYeXqMjOjhY8eOaXagpKamZtlvLnmODNaUlFa6dFG2Hec2fXbuHERGFiyJZl4UdcXN1ashKQnGjfv3mJOTUl7h66+zll6QlDrydDTOzs54enqyfPlyvL29uX37Nh999BFdu3YtLvteHGSwpqS0UrmycuPPzdEEBSnf2S5dilang4MyHVcUjiY5GZYvBxcXZe0nMz4+cPs2/PRT4fVIDEaecTQjRoygQ4cOWFpaUrVqVW7fvo2HhwedOnUqLvteHGTBM0lpxtUV/Pzg/n2oXv3f40FBytpMpUpFq8/ICN55p2gczQ8/KKMuH5+c57p1U8osLF4M7u5K4lJJqSPfx++6detStWpVQEkeJ52MFmQJZ0lpJlOWAA337inrNkU9bZaBs7OSAqcwi/VCKFuaGzeG3LYkGxkpZRbOnoUTJwquR2JQ5DxPUaBWKz9aOaKRlFYaNVLq4WSePstwOoZ0NEIo5asLSnAwXLyojGa0jVYGDYKKFRWHJCmVSEdTFGQEa8oRjaS0olIpDiU4+N90M0FBULt2znWPoqJFC0VvYabPliyBqlWhf3/tbSwsYNQo+PlnyFT0TFJ6kI6mKMgI1pQjGklpxtUVEhLg8GFUSUlEHzzIDDs7zUghe4XK9PR0/Pz88PT0pH///lzNZ6tyjgqV5csrI6nnjia3CpWPHj1izpw5uXd46RLs3QuffKLEz+TFxx8rJQ6++UaPN+TFJnOF0aCgIPr164enpyczZsxArVZrcrZ5eHjg7e3NrVu3tPalS9v169fTp08f3Nzc2L9/P6CUa1i+fHm+tkpHUxTIGBrJi0D79lCuHAQFUe70aZZaWOA1YACQe4XKQ4cOARAYGMi4ceP46quvtHattUJlpsDN3CpUVq5cGQsLC87kNr22dCmYmyujlfyoXl0Z9axbB/+R1PwZFUaTkpJYunQpmzZtIjAwkLi4OA4dOkRwcDApKSls27aNCRMmsHDhQq195dc2JiZG0//69euZP38+oNTcuXXrVr7VWKWjKQrkiEbyImBuDp06QVAQRgcOEFauHA7PSyHnVqGyY8eOmiKH9+/f1xT6yg2tFSqdnZUbf0SE1gqVrq6ubNq0KWuHDx9CQAAMHqxsz9aF8eMhPh7+A5lLMlcYNTMzIzAwkLJlywKQlpZGmTJlOHfuHG3atAGgadOmXLx4UWt/+bUtW7Ys1atXJzExkcTExCwpfHSpxmoQR5PfMCy3IVhSUhKffvopXl5efPjhh1oLFJVK7txRgjVtbUvaEokkb1xd4fZtbgYHU6dyZcX5oNRuqZZLETYTExMmT56Mv78/3Z8n3cyNuLi4LDnYMipUZg7czKhQ2a1btywVKuvVq8e5c+eydrhqlRI/M3687tfWtCm8954yfZaaqrvcC0jmCqNGRkaaInABAQEkJCTQqlWrHJ+JsbExaVoCW3VpW61aNbp160bv3r0ZNGiQ5nhGJdG8MIijyWsYpm0ItnXrVurXr88PP/xAr169WLlypSFMMwwZBc9ksKaktPM82PppejqV69fXSWTRokXs27eP6dOnk5CQkGsbrRUq69eHChWICA7WWqHS2NgYExMT1Bl50ZKSYMUKxSnqWxzOx0f5Pf7vf/rJvWBkrzCqVqtZtGgRf/zxB8uWLUOlUuX4TNRqtSbbS3bya3v06FEePnzIgQMHOHz4MMHBwco6HLpVEjXInTGvYZi2IVhmmbZt23LSwKVgi5Q7d+S0meTFoHp1aNZMqfCZzwj8l19+Yc3zNPxly5ZFpVJpzXOotULl88BNq5AQrRUqhRCYmJj82/eWLcpOztwCNPPDxUVxTosXK1urX0aOHqXWgQNZKnzOmDGD5ORkVq5cqZlCc3Jy4ujRowBcuHCB+nk8WOTX1traGnNzc8zMzChTpgxWVlYa/bpUEtWpwqa+aBuGZXjIjCFYeno6I0eO1Mhk1OjWDLvzITk5WVNiWl+SkpIKLJtdvu7NmyS+8Qb39eivKPVLeSmvD1YDB1Ltzz+5cOVKjj7i4+O5ceMGKSkp1KpVi19//ZW9e/eSnp7OoEGDuHnzJgcOHCA129SUsbExtWrVokePHgghGDp0KOHh4Rw5cgSTMmUYHh5Oe29v+vTpg4mJCba2tjg6OhIeHs7ff/+NnZ2dYosQ2C1YgHBw4GbVqqDlGvO6fhtPT6rNns3fmzeT2Ly53vK6UFLy5pcvU3PQIJrVrcs3cXGEh4dz/fp1tm/fTsOGDenbty8A3bt35+233yYhIYEePXoA8OmnnxIeHs5PP/1EnTp1slQY7dSpE3/88Qeenp4IITQzTRs2bKBmzZp06NCBEydO4O7ujpGREU5OTprqoTpVYzVENbX58+eL3bt3a163adNG83dwcLAYOHCgSEpKEklJSWLAgAEiJCREfPzxxyIkJEQIIURMTIzo1q1bvnpKRYXN9HQhTE2FmDy5ZPRLeSlfQPmCVPgUogAVKvfvV6pi7t2bRX8GixYtEmfPnlVe/Pab0nbTpjy7zPP6ExKEqFRJiJ49CyavAyUif+OGEFWrClGzprh6+HCBP7/g4GARGBiov34t5FeNVQgdK2zqS17DMG1DMCcnJ44cOQIo84HNmjUzhGlFT1SUsvAotzZLXjAKUuETClCh8u23tQZuRkVFERcXR/OMkceSJVCtmlJrpqCULQujR8POnfB//1fwfkoTjx4piU9TUmDvXtKqVCnw5+fo6EiTJk2KxCxdq7EaZOost2FYfkOwZs2aMXnyZPr374+pqSmLFy82hGlFjyx4JnlBKUiFT1AqVEZHR+suUL48vP56ro7G1tb234DNsDDYvx/mzwczM73tysLo0bBokVJCQIeAwlJNQoJSU+j2bSWzg6MjhIcX+POrXr06z4qoWJyDgwMODg75tjOIozEyMsoR7Vu3bl3N32PGjGHMmDFZzpctW5ZvXsSoXlnCWSLJH2dn2LZNyQuobXfmV18pAaXP120LxSuvwIABsGEDzJmj5EJ7EUlLA09POH1aKYXwfF3kRUPuxy0sckQjkeSPs7OSxVnbAvg//yi7zYYMKTqnMH68MhpYu7Zo+ituhFBGZrt2wbJl0Lt3SVtUYKSjKSx37ijDfF2jlyWS/yL5VdxcuVJZ68xcQbOwNG6sZEJYtkxZ23jRmDtXyXLg56fkcnuBkY6msMhgTYkkf+rXV0YquTmaxETF0fTooRQxK0p8fJRib9u2FW2/hmb9epgxQymBMG9eSVtTaOTdsbDIgmcSSf6oVNorbgYEwOPHBQvQzI/331fKICxZ8uIEcO7eDSNGKLZ/991LUTVUOprCIks4SyS60bKlskaTeceaWq1sAmjWDJ5nBilSVCplrebCBTh8uOj7L2rOnFFKUr/xhpJGx9S0pC0qEqSjKQwZlTXliEYiyZ+MdZrTp/89tncvRETkXUGzsAwYoCS8Le0VOK9dg27dlEJvu3fD80wpLwPS0RSGhw+VBUw5opFI8uftt5W1zMzTZ0uWQI0a0K+f4fRmBHAGBcGVK4bTUxgiI5WpMiEU5/vKKyVtUZFikDia/wyy4JlEojuWlspOsJMnwdOT6GPH+CosjDkTJoCpKYmJiXzwwQfMmzdPE3fXu3dvTd7EV199lQULFuTatVqtZtasWVy5cgUzMzPmzp1LrVq1NOfDO3Zk/oYNyuJ6/fr89ddffP755wQHBxMZGYkQgipVqnD//n0WLFjA2rVrcXJyIigoCPg3r+Iff/yhKW8QHR3NV199xZw5c1Cr1UybNo29e/diZ2fH4sWLqV69Or6+vty7d4+kpCRMTEw0CS+z6L9/HxEayjO1mnvVq1Nr0iSqVq3Kl19+yezZs7lz5w5mZmYkJydj/rysw8WLF/nss89wcXFh0qRJxMbGEhkZSYUKFbCwsKBq1ar4+vpqMjyHh4dr8pdl6F+5ciV16tTB19cXIQTVq1fH398fc3NzfH19mT17tkZfYZEjmsIgC55JJPqRUXEzPZ2lU6bglZwMH36Ya4XP5ORkhBAEBAQQEBCg1clA/hUiHVu3JqBTJwLCwvDq3h1nZ2dOnz5NdHQ0np6e+Pn5ERISwv89T1nj6upKVFSURnejRo2YNm1aluJvGRUuQamxdeDAAcqWLcsHH3zAwoULOXLkCGlpaQQGBjJp0iSqVatGQEAAXl5e/+p//BjPe/fwuHeP2+XKoTI2xs/Pj1u3bjFhwgTKlSvHjz/+yJw5cyhfvjwBAQH4+PhQt25d3N3dWbNmDc2aNWPo0KGaRJkTJkwgKioqS3YVR0dHzbVk6G/bti1ffPEFnp6e/PDDD7Ro0YINGzagUqlwdXXlu+++K5KPHKSjKRxyRCOR6IezM8TGwpEjhN25g8OgQVChQq4VPiMiIkhMTGTo0KEMGjSICxcuaO1Wp2qS48eTkJTEsi+/ZMCAAYSFhREZGUnbtm1JSUlhwYIFmgzzLVu25LfffkOtVhMWFsa1a9fwyJR/LXOFS1BGGJ9++il2dnY4ODhw8eJF6tSpQ3p6Omq1mri4OExMTEhISGDZsmX/6g8Joe2JE1zs2pWevXtrMlubm5vz119/0bp1awDs7Oy4fv06Qgj8/f0ZNWoUxsbGXLt2jbZt23Lu3Dm6d+/OuXPnaNq0KTdu3ODGjRs5UgVl6B8+fDiARh6UHJUZBegyX39RIB1NYbh7VwnWlJU1JRLdeL4hIPLzz6mTnKwJ0Mytwqe5uTnDhg1j3bp1zJ49m4kTJxaqQiSNGrH9nXfo8vAhD27f1owADh48SLNmzQgNDdXcWI2NjalYsSJXr15lzZo1fJwtYDJzhUtQSptkTixpbGyMmZkZ9+7dw8XFhenTp+Pt7c327dvp0qUL9+/fp05sLI6RkRwcMIAKbdrw5MkTjX5LS0vKly/Pzp07EUJw4cIFIiMjCQ4Oxt7enho1agBo7I+Li+PGjRskJSVp9NeuXZvz589nsTtDf8bILEMe4MCBAyQmJua4/qJAOprCkBFD8xLsc5dIioV69aByZWKjo6lcpw5kGsFkp06dOvTo0QOVSkWdOnWwsbEhKioq17a6VpPcZWlJv3v3SD16lMqVKzN58mQOHjyIt7c3KpUqi0yVKlW4d+8eN2/e5J133snST/YKl7np37x5M61bt2bfvn38+uuv+Pr68uuvv9KvXz/S9+2jckgIkzt14mD58vz888+kpqZq9MfHx+Po6IiRkRFeXl7s37+fRo0aERQUhLu7u0bPiBEjuHfvHseOHeP+/fu88nwTgVqtpmrVqjkqX+7atYt+mTZeZL/+ChUqZLn+/Cpn6orcDFAYZAyNRKIfzwM3Kx08SEymwlu5sX37dq5evcqsWbOIjIwkLi4OWy2zB05OThw6dIiuXbtqrSYZGxtLStmyVHNwoE5QEOGvvMKJX35hvJkZdiYmrF+7Fuv4eBg8GExNefb4MQ+OHsU5PR3efTdLX/WfPWO/Wg2//67oT0zk0LZtkJ5OhJcX9RMTKf/TT5gCBAVhrVaT8vAhKSoV1fr3x+7PP7ns6MiJnj0Z/+abJCQk4OPjg7W1NVFRUajVaqKioujZs6dmmu3+/fuEhobi5OREREQEAH/++Sf9+vWjffv2bN68GScnJ831P3v2jEqVKmW9/pQUqlWrpnEgJ06cYPz48djZ2bF+/XpatmypaZ9dvjBIR1MY7tyB53OoEolERz75hNcqVODKkyd5Nuvbty9+fn70798flUrF/PnzMTExYe3atVhYWOhdIfLmzZvKlNPo0ThMm8ZXCQl4li3LxCdPMFOpsDcxwdbICIRAnZ5OZHo6SWo1rxoZKTFzz1kbF0c1tZorqama453MzPgjKYnLqamsjYtjiY0NrxgZ4fXkCb8kJGBhZES/cuW4lJrKjvh4njZrxhUbGzzr1WPixImYmZlhYWHBrVu3mDt3LjNnzmTmzJn88MMPrF+/njp16jBp0iQ+++wzvv32W83116lTh8mTJyOE4NGjRyQlJXHu3Dnmz5+Pn58f1apVIz09Pev1Z6JOnToa/fb29syYMQNQRkSRkZHUq1evSD5y6WgKSkawphzRSCT68f77xNWsyetbt3L58mUaNmyoORUQEKD528zMLNe6VHXr1uXRo0dZjuVWmgTggw8+0PzdpEkTVq5cCcCj5/pNPT3ZkUl/BkeOHMHl0iWGjx6dU/+BAzx69IjXL13isqcnDRs2xAiY8/xfZn7N5fIjIiLYv38/r0dFYWpqyo4dO3LV7+rqyuhs+n/99VcOPNcPUKtWLQIDA3PIX7t2DXt7e0aNGpXr9Wfwxhtv5Kr/2LFjuLi4oCqiZQG5RlNATB4/VmpFyB1nEkmBKOkKkdr0CyHYtWsXQ4YMyVN/YSuUFlZ/XgQEBDB27Fi9bdNFf0GQjqaAmPzzj/KHHNFIJAWiMBUiDalfpVLx5ZdfUq5cuTz1F6ZCqUqlKrT+vJg9ezZVqlTR2zZd9BcE6WgKiKl0NBKJRKIT0tEUEM2IRk6dSSQSSZ5IR1NATP/5B8qUkZU1JRKJJB+koykgJv/8I4M1JRKJRAekoykgppGRcn1GIpFIdEA6mgJi+uCBXJ+RSCQSHZCOpiCkp2MSFSVHNBKJRKID0tEUhMhIVDJYUyKRSHRCpqApCM8LnkVXrMhXM2YwZ84cgoKC+P777zE2NqZ+/frMmjULI6Pc/fiFCxeYNm0alpaWtG7dmk8++STL+Xnz5mmS5kVFRVG+fHl+/PFH1q9fT1BQkKYwkaOjI1euXGH//v05+pBIJJLSghzRFITnBc+WHjuGl5cXSUlJLF26lE2bNhEYGEhcXByHDh3SKj5z5kx8fHzYunUrISEhXL58Ocv5qVOnEhAQwPr167GyssLf35+YmBhN/+vXr2fdunUANGjQgFu3bnH79m3DXa9EIpEUAuloCsLdu8QZGSkVAh0cMDMzIzAwUFMPPC0tjTJlyuQqGhcXp0nVrVKpaN26NSdOnMi17ebNm2nVqhUNGjSgbNmyVK9encTERBITE7Mku3NxcWHLli1Ff50SiURSBBhk6kytVjNr1iyuXLmCmZkZc+fOpVatWgCEh4drUniDMo20YsUK6tWrx2effYYQAmtraxYvXqy5cZc67tzhLysr6tjbA0rm2IwiSAEBASQkJNCqVatcRbNXArSwsMhSJz2DlJQUAgMD2b59u+ZYtWrV6NatG+np6fTq1UtzvEGDBixbtqworkwikUiKHIOMaIKDg0lJSWHbtm1MmDCBhQsXas45OjoSEBBAQEAAXl5edO7cmbZt27Jx40bNk7m9vX2WG2yp4+5dHlWokKXCnlqtZtGiRfzxxx8sW7ZMa3rt7JX44uPjNWVVM3Py5EneeustrKysADh69CgPHz7kwIEDHD58mNOnTxMaGgqAra1tkVXCk0gkkqLGII7m3LlztGnTBoCmTZty8eLFHG0SEhJYtmwZU6dOBRQHFBMTAyhP/bmVYS013LqFdYUKGnsBZsyYQXJyMitXrsxzJGZpaYmpqSkPHjxACMHx48dp3rx5jnYnTpygbdu2mtfW1taYm5tjZmZGmTJlsLCw0OiPiYmhYsWKRXiBEolEUnSohBCiqDudOnUqnTt3pl27dgC0b9+e4ODgLM5j06ZNPH36lDFjxgDKE/ykSZOwtrYmJSWFH3/8MUv96ty4cOGC1rWQ/EhKSsLc3FxvOdPbt6nr4sLNwYP5+J9/WLJkCdevX2fixIlZCjh1796dBg0asG7dOiZOnJiljytXrvDtt98CiiMeOHAgsbGxrFixAl9fXwD8/f0ZMGAAdplqqm/dupXz589jZGSEvb09w4YNQ6VScebMGSIiIhg0aJDBr1/KS3kp/+LLA1kqlBocYQDmz58vdu/erXndpk2bHG369u0r7t+/r3ndq1cvcfToUSGEEIcOHRIffvhhvnouX75cYBsLLDtmjBCmpuLq4cNi+vTp4tKlS1qbpqamigULFhSt/lzkfXx8xO3btwssX1j9Ul7KS/n/lry+GGTqzMnJiaNHjwLKqKN+/fpZzsfGxmp2XmVQvnx5zXpElSpVskxLlRqePoV166B/f9KqVMm3wp4QgmHDhhnUpIiICGrWrMlrMkuBRCIppRhkIaRTp0788ccfeHp6IoRg/vz5bNiwgZo1a9KhQwdu3rxJjRo1sshMnz6dOXPmoFarEUIwY8YMQ5hWOL79FuLjYfx4IP8Ke6amptja2hrUJAcHBxwcHAyqQyKRSAqDQRyNkZERc+bMyXKsbt26mr+bNGnCypUrs5yvV68emzZtMoQ5RUNqKnzzDbz3HjRtCuHhJW2RRCKRvBCU4q1dpYzt25XUM6tXl7QlEolE8kIhMwPoghCweDE0aAAuLiVtjUQikbxQyBGNLhw7BufOKaMZLYkyJRKJRJI78q6pC0uWQKVK4O1d0pZIJBLJC4d0NPnxf/8HO3fCRx9BuXIlbY1EIpG8cEhHkx9ffw2mpvDxxyVtiUQikbyQSEeTF0+ewIYNMGAAvPJKSVsjkUgkLyTS0eTF2rWQkKAJ0JRIJBKJ/khHo42UFFi2DDp1gsaNS9oaiUQieWGR25u18eOPcP++kttMIpFIJAVGjmhyQwhlS3PDhvD++yVtjUQikbzQyBFNbhw5An/9pSTR1FIpUyKRSCS6IUc0ubFkCdjaKrvNJBKJRFIopKPJzpUrsGsXjB4NeZRklkgkEoluSEeTnaVLoUwZJROARCKRSAqNdDSZefQIvv8eBg6EqlVL2hqJRCJ5KZCOJjNr1kBiogzQlEgkkiJEOpoMkpNh+XLo0gUaNSppayQSieSlQTqaDAID4Z9/wMenpC2RSCSSlwrpaODfAM3XX4eOHUvaGolEInmpkAGbAAcPQmgorF8vAzQlEomkiJEjGlBGM1WrgpdXSVsikUgkLx3S0YSHw549SmGzMmVK2hqJRCJ56ZCOZulSMDeHUaNK2hKJRCJ5KflvO5qoKNi0CQYNUnKbSSQSiaTI+U87muilS5lRvrwmQDMxMRFPT0+uX7+ep9yFCxeYNGkSnp6eLF++PMf5efPm4e3tjbe3N126dMHd3R2AI0eO4O7uTr9+/Vi9ejVCCK5cuZJrHxKJRPKy8J91NKrkZJZu2YJXkybg4EBYWBgDBgzgzp07+crOnDkTHx8ftm7dSkhICJcvX85yfurUqQQEBLB+/XqsrKzw9/cnLi6OL774gtWrV/O///2PKlWqEB0dTYMGDbh16xa3b9821KVKJBJJifKfdTTGO3YQJgQOfn4ApKSksGLFCuzs7PKUi4uLIyUlhWrVqqFSqWjdujUnTpzIte3mzZtp1aoVDRo04K+//qJ+/fosWrQILy8vbGxsqFixIgAuLi5s2bKlaC9QIpFISgkGiaNRq9XMmjWLK1euYGZmxty5c6lVqxYA4eHhzJ8/X9P2woULrFixgubNmzNr1izu3r1Lamoq06dPp0mTJoYwD4Tgztat1LGwgHffBaBZs2Y6icbFxWFpaal5bWFhkesoKCUlhcDAQLZv3w5AdHQ0p0+f5pdffqFcuXK4ubnRtWtX6tSpQ4MGDVi2bFkRXJhEIpGUPgziaIKDg0lJSWHbtm1cuHCBhQsXsmrVKgAcHR0JCAgA4LfffqNKlSq0bduWZcuWYW9vz+eff05ERAQRERGGczT79xMfGUnlnj31DtC0tLQkPj5e8zo+Pp7y5cvnaHfy5EneeustrKysALCxsaFx48bYPt900KhRI8LDw6lTpw62trY8ffq04NcjkUgkpRiDTJ2dO3eONm3aANC0aVMuXryYo01CQgLLli1j6tSpABw/fhxTU1OGDRvGypUrNfIGYfVqrC0tialeXW9RS0tLTE1NefDgAUIIjh8/TvPmzXO0O3HiBG3bttW8btSoEVevXuXJkyekpaVx5coV6tWrB0BMTIxmGk0ikUheNgwyosk+vWRsbExaWhomJv+q2759O126dNHcYKOjo4mJiWHdunX88ssvLFq0iM8//zxPPcnJyYSHh+ttX/kWLajQpg0Xfv89h3x8fDw3btwgJSWF6Oho1q1bx8SJE7O0+eCDD1i8eDGLFy+madOmmJmZcebMGVasWIGvry8AYWFhNGnSJEv/np6eDHheHrpFixakp6cTHh7OmTNnqF+/vl7XkpSUVKBrl/JSXspL+WJHGID58+eL3bt3a163adMmR5u+ffuK+/fva17369dPhIWFCSGEePr0qXBxcclXz+XLlwts4+XLl8X06dPFpUuXtLZJTU0VCxYsKHLd2eV9fHzE7du3CyxfWP1SXspLeSlvSAwydebk5MTRo0cBZbG/fv36Wc7HxsZqdm5l0KxZM44cOQLA2bNnNdNKhmTs2LH88MMPWs8LIRg2bJhBbYiIiKBmzZq89tprBtUjkUgkJYVBps46derEH3/8gaenJ0II5s+fz4YNG6hZsyYdOnTg5s2b1KhRI4vMyJEjmTZtGh4eHpiYmLBo0SJDmJaFSpUqMXfuXK3nTU1NNYv3hsLBwQEHBweD6pBIJJKSxCCOxsjIiDlz5mQ5VrduXc3fTZo0YeXKlVnO29jYyAh5iUQieQn5zwZsSiQSiaR4kI5GIpFIJAZFOhqJRCKRGBTpaCQSiURiUKSjkUgkEolBUQkhREkbUVAuXLhAGVl+WSKRSPQiOTmZpk2bFpu+F9rRSCQSiaT0I6fOJBKJRGJQpKORSCQSiUGRjkYikUgkBkU6GolEIpEYFOloJBKJRGJQpKORSCQSiUH5TzqakJAQvL299ZZLTU1l0qRJeHl50bdvXw4cOKB3H+np6fj5+eHp6Un//v25evWq3n08fvyYdu3acf36db1lAXr37o23tzfe3t74+fnpLb9mzRo8PDzo06cP//vf//SS3bFjh0a3u7s7jRs3JiYmRmf51NRUJkyYgKenJ15eXnq/BykpKUyYMAF3d3eGDh3K33//rbNs5u/NrVu36N+/P15eXsycORO1Wq2XPMD+/fuZMGFCgfSHh4fj5eWFt7c3w4YN49GjR3rJX7t2jf79++Pp6Ymvry9paWl62w+wa9cuPDw89Lb/8uXLtGnTRvNd2LNnj17yjx8/5qOPPmLAgAF4enpy+/ZtveTHjx+v0f3ee+8xfvx4veTDw8Nxd3enf//++Pn56f35X7p0ib59++Ll5YW/v3+e8rnddwry/StRirXMWilg7dq1wtXVVfTr109v2e3bt4u5c+cKIYSIjo4W7dq107uP/fv3C19fXyGEEKdOnRKjRo3SSz4lJUWMHj1adO7cWVy7dk1v/UlJSaJnz556y2Vw6tQpMXLkSJGeni7i4uLEN998U+C+Zs2aJQIDA/WS2b9/vxgzZowQQojjx4+LTz75RC/5gIAAMW3aNCGEENevXxdDhw7VSS7792bkyJHi1KlTQgghpk+fLn7//Xe95P39/cX7778vxo0bVyD9AwYM0FRJ3Lp1q5g/f75e8h999JE4c+aMEEKIyZMn622/EEJcunRJDBo0SKffUnb5H3/8Uaxbty5fOW3ykydP1lTxPXnypDh06JDe9guhVPPt0aOHiIyM1Et+9OjR4vDhw0IIpULugQMH9JLv3bu3OHfunBBCiCVLlohffvlFq2xu9x19v38lzX9uRFOzZk2WLVtWINkuXbowduxYQKm+aWxsrHcfHTt2xN/fH4D79+9Tvnx5veQXLVqEp6cnVapU0Vs3KBU9ExMTGTp0KIMGDeLChQt6yR8/fpz69evz8ccfM2rUKNq3b18gO8LCwrh27ZrOT8MZ1KlTh/T0dNRqNXFxcZiY6FdS6dq1a7Rt2xYAOzs7nUdE2b83ly5d4u233wagbdu2nDhxQi95JycnZs2apbPd2eWXLFmCo6MjoIyS88uQkV1+2bJlvPXWW6SkpBAVFYWlpaVe8tHR0SxZsoQpU6YUyP6LFy9y+PBhBgwYwJQpU4iLi9NL/vz580RGRjJkyBB27dql+Sx0lc9g2bJlDBw4MN/fU3Z5R0dHnj59ihCC+Pj4fL+H2eUjIyNxcnIClO/CuXPntMrmdt/R9/tX0vznHM3777+v980pAwsLCywtLYmLi2PMmDGMGzeuQP2YmJgwefJk/P396d69u85yO3bsoGLFirRp06ZAegHMzc0ZNmwY69atY/bs2UycOFGnaZMMoqOjuXjxIl9//bVGXhQgucSaNWv4+OOP9ZYrV64c9+7dw8XFhenTp+s9Bero6MihQ4cQQnDhwgUiIyNJT0/PVy7790YIgUqlApTvRWxsrF7yXbt21cjrQnb5jBvj+fPn2bx5M0OGDNFL3tjYmHv37uHq6kp0dHS+VV4zy6enpzN16lT8/PywsLAokP1NmjThs88+Y8uWLbz22musWLFCL/l79+5Rvnx5Nm7cSLVq1fj222/1kgdl+u3kyZP06dNHb/tr167NvHnzcHFx4fHjx7Ro0UIv+ddee40zZ84AcOjQIRITE7XK5nbf0ff7V9L85xxNYXnw4AGDBg2iZ8+eejmJ7CxatIh9+/Yxffp0EhISdJL56aefOHHiBN7e3oSHhzN58mSioqL00lunTh169OiBSqWiTp062NjY6NWHjY0NrVu3xszMDDs7O8qUKcOTJ0/0siEmJoabN2/yzjvv6CUHsHHjRlq3bs2+ffv49ddf8fX1JTk5WWd5Nzc3LC0t8fLyYv/+/TRq1KhAI1Mjo39/OvHx8XqPTIuCPXv2MHPmTNauXUvFihX1lq9Rowa///47/fv3Z+HChTrLXbp0iVu3bjFr1ix8fHy4du0a8+bN00t3p06deP311zV/X758WS95Gxsb3nvvPQDee+89Ll68qJc8wN69e3F1dS3Q5z9v3jy2bNnC3r176dWrl17vH8D8+fNZs2YNgwcPplKlSlSoUCHP9tnvO6Xh+6cP0tHowaNHjxg6dCiTJk2ib9++Berjl19+Yc2aNQCULVsWlUqV5UuTF1u2bGHz5s0EBATg6OjIokWLsLW11Uv/9u3bNT+KyMhI4uLi9OqjWbNmHDt2DCEEkZGRJCYmYmNjo5cNZ8+exdnZWS+ZDMqXL4+VlRUA1tbWpKWl6TQiySAsLAxnZ2e2bt1Kly5deO211wpkR8OGDTl9+jQAR48epXnz5gXqp6D8+uuvmu9CQa5h1KhRmo0QFhYWOn8HQRmN7N69m4CAAJYsWUK9evWYOnWqXvqHDRtGaGgoACdPnqRRo0Z6yTdr1owjR44AyvepXr16esln6M2YRtUXa2trzXRjlSpV9NrQAnDkyBG+/PJLvv/+e54+fUqrVq20ts3tvlPS3z99Kdgc0n+U1atXExMTw8qVK1m5ciUA3377Lebm5jr30blzZ/z8/BgwYABpaWlMmTJFL/nC0rdvX/z8/Ojfvz8qlYr58+frNZX47rvvcvbsWfr27YsQghkzZuj9RHjz5k1effVVfU0HYMiQIUyZMgUvLy9SU1MZP3485cqV01m+Vq1afP3116xevRorKyu9n8QzmDx5MtOnT2fJkiXY2dnx/vvvF6ifgpCens68efOoVq0an376KQBvvfUWY8aM0bmPESNG4Ovri6mpKWXLlmXu3LmGMjdXZs2ahb+/P6amplSuXFmzbqkrkydPZtq0aQQGBmJpacnixYv1tuHmzZsFftCYO3cu48ePx8TEBFNTU73tr1WrFkOGDKFs2bK0aNGCdu3aaW2b231n6tSpzJ07t0S+fwVBZm+WSCQSiUGRU2cSiUQiMSjS0UgkEonEoEhHI5FIJBKDIh2NRCKRSAyKdDQSiUQiMSjS0UhKhNOnT9OsWTMePHigOfbll1+yY8eOAvd59+5d3N3di8K8HKSlpeHt7Y2npyfPnj3THPf19eWTTz7J0javmAggR/vMaLsGX19fjh49qqfVupGSksKkSZNQq9V4e3tr0vLEx8czcOBA1q5dS1JSEpMnTy5QFgiJRDoaSYlhZmaGn5/fC3HzevjwIfHx8QQGBmJtbZ3l3Llz5/jll1907mv58uVFbF3h2LhxIy4uLlmCNuPi4hg+fDguLi6MGDECc3Nz3nzzTb2uUyLJQDoaSYnxzjvvYG1tzZYtW7Icz/5U7+7uzt27d1m2bBkTJ05k2LBhuLm5sWPHDkaNGsX777+vSQ765MkTRo0aRb9+/TT5sx48eMDw4cPx9vZm+PDhPHjwgLt379K9e3e8vb1z5MnauXMnbm5umhTwqampzJw5k7///psZM2bkuA4fHx+WLVvGP//8k+V4bGwsY8aM0aSjv3LlCvDviCc0NBQ3NzcGDRrE+PHj8fX11VzD6NGj6devH9OmTdP098MPPzB48GAGDhzIrVu3AFi/fj1ubm54eHjwxRdfAEqiyKFDh+Lp6cn169cZNWoUAwcOxM3NjePHj2exUQjBzp07s+TPi42N5YMPPsDd3Z0BAwZojru4uPDDDz/k+llKJHkhHY2kRJk1axYbN27U3Djzw9zcnHXr1vH+++9z5MgRVq9ezYgRI9i9ezcACQkJfPHFFwQGBnLs2DEiIiJYtGgR3t7eBAQEMGzYML788ksAoqKiWLduHR9++KGm/+joaJYtW8b333/P1q1bsbKyYtu2bcycOZN69eoxZ86cHDZVrVqVsWPH5kjDsnr1at555x0CAgLw9/fPka155syZLFy4kE2bNlGzZk3N8bi4OBYsWMC2bds4efIkjx8/BpQsv99//z0ffvghX3zxBVeuXOG3334jMDCQwMBAbt26xaFDhwAlM3VgYCBqtZqnT5+yevVqlixZkiNdz99//42lpSWmpqaaY5MmTcLExITIyMgsba2trYmOji71CRwlpQ/paCQlSoUKFZgyZQqTJ0/WWrwp89Raw4YNAbCystLkt7K2ttYk1nRwcMDKygpjY2MaN27MzZs3uXr1KmvWrMHb25sVK1ZobtyvvvoqZmZmWXTduXOHevXqafJYvfXWW/zf//1fvtfRo0cPLCwssjzxX716lZ9++glvb2+mT5+eZW0HlOk4e3t7QMndlcFrr72GtbU1RkZGVKpUSZPZNyOf1ZtvvsnNmze5ceMGb7zxBqampqhUKpo3b66xtU6dOgDY29vj4eGBj48Ps2fPzvEeR0dHU7ly5SzHJkyYwLfffsvPP/+syTCcQeXKlXn69Gm+74dEkhnpaCQlznvvvUedOnX4+eefAShTpgyPHz8mPT2dmJgY7t69q2mbX2r969evEx8fT1paGqGhodjb22NnZ8fEiRMJCAhg9uzZdOnSBSDXRJKvvvoq169f12TUPnPmjOamnR+zZs1i/fr1xMfHA8qoYsiQIQQEBLB06VJ69OiRpf0rr7zCtWvXAKX6Yn7XmJGE8s8//9RcV2hoKGlpaQghOHv2rMbWjGu7cuUK8fHxrF27loULF+bIyVWpUqUcCSHt7e2xtLRk0aJFfPbZZxrHDErm7YJkipb8t5FJNSWlgqlTp3Lq1CkAbG1tadWqFX379uW1116jVq1aOvdjbW3N+PHjefLkCV27dqVevXpMnjyZWbNmkZycTFJSUp6ZhitWrMinn37KoEGDMDIyombNmkycOFGnUgoVK1bE19dXU2dn1KhRTJ06lR9//JG4uLgcu81mzpzJlClTKFeuHKamplStWjXP/kNCQhg0aJAmGWqNGjVwcXGhf//+qNVqmjVrRseOHYmIiNDI1K5dmxUrVvDbb7+hVqtzJN6sVasWT548IS0tLUdy1aZNm+Lu7s6ECRNYv349cXFxlC9fXucaNBJJBjKppkRSQmzZsgUXFxcqVqzIV199hampaZ5bnw3FmjVrsLOzo1OnTnm227JlC5aWlvTs2bOYLJO8LMipM4mkhKhUqRJDhw7Fy8uLiIiILDu8ipPBgwezd+9erWtkAElJSZw/f75Qxf4k/13kiEYikUgkBkWOaCQSiURiUKSjkUgkEolBkY5GIpFIJAZFOhqJRCKRGBTpaCQSiURiUP4fSuSllvPuAtM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KNNplotttttttttt.png"/>
          <p:cNvPicPr>
            <a:picLocks noChangeAspect="1"/>
          </p:cNvPicPr>
          <p:nvPr/>
        </p:nvPicPr>
        <p:blipFill>
          <a:blip r:embed="rId2"/>
          <a:stretch>
            <a:fillRect/>
          </a:stretch>
        </p:blipFill>
        <p:spPr>
          <a:xfrm>
            <a:off x="2899494" y="1650999"/>
            <a:ext cx="6684772" cy="446738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999" y="1250722"/>
            <a:ext cx="11081657" cy="3101144"/>
          </a:xfrm>
        </p:spPr>
        <p:txBody>
          <a:bodyPr>
            <a:noAutofit/>
          </a:bodyPr>
          <a:lstStyle/>
          <a:p>
            <a:r>
              <a:rPr lang="en-IN" dirty="0" smtClean="0">
                <a:solidFill>
                  <a:schemeClr val="tx1">
                    <a:lumMod val="95000"/>
                    <a:lumOff val="5000"/>
                  </a:schemeClr>
                </a:solidFill>
                <a:effectLst/>
                <a:latin typeface="Times New Roman" pitchFamily="18" charset="0"/>
                <a:cs typeface="Times New Roman" pitchFamily="18" charset="0"/>
              </a:rPr>
              <a:t/>
            </a:r>
            <a:br>
              <a:rPr lang="en-IN" dirty="0" smtClean="0">
                <a:solidFill>
                  <a:schemeClr val="tx1">
                    <a:lumMod val="95000"/>
                    <a:lumOff val="5000"/>
                  </a:schemeClr>
                </a:solidFill>
                <a:effectLst/>
                <a:latin typeface="Times New Roman" pitchFamily="18" charset="0"/>
                <a:cs typeface="Times New Roman" pitchFamily="18" charset="0"/>
              </a:rPr>
            </a:br>
            <a:r>
              <a:rPr lang="en-IN" dirty="0" smtClean="0">
                <a:solidFill>
                  <a:schemeClr val="tx1">
                    <a:lumMod val="95000"/>
                    <a:lumOff val="5000"/>
                  </a:schemeClr>
                </a:solidFill>
                <a:effectLst/>
                <a:latin typeface="Times New Roman" pitchFamily="18" charset="0"/>
                <a:cs typeface="Times New Roman" pitchFamily="18" charset="0"/>
              </a:rPr>
              <a:t/>
            </a:r>
            <a:br>
              <a:rPr lang="en-IN" dirty="0" smtClean="0">
                <a:solidFill>
                  <a:schemeClr val="tx1">
                    <a:lumMod val="95000"/>
                    <a:lumOff val="5000"/>
                  </a:schemeClr>
                </a:solidFill>
                <a:effectLst/>
                <a:latin typeface="Times New Roman" pitchFamily="18" charset="0"/>
                <a:cs typeface="Times New Roman" pitchFamily="18" charset="0"/>
              </a:rPr>
            </a:br>
            <a:r>
              <a:rPr lang="en-IN" sz="2800" b="0" dirty="0" smtClean="0">
                <a:solidFill>
                  <a:schemeClr val="tx1">
                    <a:lumMod val="95000"/>
                    <a:lumOff val="5000"/>
                  </a:schemeClr>
                </a:solidFill>
                <a:effectLst/>
                <a:latin typeface="Times New Roman" pitchFamily="18" charset="0"/>
                <a:cs typeface="Times New Roman" pitchFamily="18" charset="0"/>
              </a:rPr>
              <a:t>By the performance of K-NN algorithm the accuracy is,</a:t>
            </a:r>
            <a:br>
              <a:rPr lang="en-IN" sz="2800" b="0" dirty="0" smtClean="0">
                <a:solidFill>
                  <a:schemeClr val="tx1">
                    <a:lumMod val="95000"/>
                    <a:lumOff val="5000"/>
                  </a:schemeClr>
                </a:solidFill>
                <a:effectLst/>
                <a:latin typeface="Times New Roman" pitchFamily="18" charset="0"/>
                <a:cs typeface="Times New Roman" pitchFamily="18" charset="0"/>
              </a:rPr>
            </a:br>
            <a:r>
              <a:rPr lang="en-US" sz="2800" b="0" dirty="0" smtClean="0">
                <a:solidFill>
                  <a:schemeClr val="tx1">
                    <a:lumMod val="95000"/>
                    <a:lumOff val="5000"/>
                  </a:schemeClr>
                </a:solidFill>
                <a:effectLst/>
                <a:latin typeface="Times New Roman" pitchFamily="18" charset="0"/>
                <a:cs typeface="Times New Roman" pitchFamily="18" charset="0"/>
              </a:rPr>
              <a:t/>
            </a:r>
            <a:br>
              <a:rPr lang="en-US" sz="2800" b="0" dirty="0" smtClean="0">
                <a:solidFill>
                  <a:schemeClr val="tx1">
                    <a:lumMod val="95000"/>
                    <a:lumOff val="5000"/>
                  </a:schemeClr>
                </a:solidFill>
                <a:effectLst/>
                <a:latin typeface="Times New Roman" pitchFamily="18" charset="0"/>
                <a:cs typeface="Times New Roman" pitchFamily="18" charset="0"/>
              </a:rPr>
            </a:br>
            <a:r>
              <a:rPr lang="en-US" sz="2800" b="0" dirty="0" smtClean="0">
                <a:solidFill>
                  <a:schemeClr val="tx1">
                    <a:lumMod val="95000"/>
                    <a:lumOff val="5000"/>
                  </a:schemeClr>
                </a:solidFill>
                <a:effectLst/>
                <a:latin typeface="Times New Roman" pitchFamily="18" charset="0"/>
                <a:cs typeface="Times New Roman" pitchFamily="18" charset="0"/>
              </a:rPr>
              <a:t>0.8448387096774195</a:t>
            </a:r>
            <a:r>
              <a:rPr lang="en-IN" dirty="0" smtClean="0">
                <a:solidFill>
                  <a:schemeClr val="tx1">
                    <a:lumMod val="95000"/>
                    <a:lumOff val="5000"/>
                  </a:schemeClr>
                </a:solidFill>
                <a:effectLst/>
                <a:latin typeface="Times New Roman" pitchFamily="18" charset="0"/>
                <a:cs typeface="Times New Roman" pitchFamily="18" charset="0"/>
              </a:rPr>
              <a:t/>
            </a:r>
            <a:br>
              <a:rPr lang="en-IN" dirty="0" smtClean="0">
                <a:solidFill>
                  <a:schemeClr val="tx1">
                    <a:lumMod val="95000"/>
                    <a:lumOff val="5000"/>
                  </a:schemeClr>
                </a:solidFill>
                <a:effectLst/>
                <a:latin typeface="Times New Roman" pitchFamily="18" charset="0"/>
                <a:cs typeface="Times New Roman" pitchFamily="18" charset="0"/>
              </a:rPr>
            </a:br>
            <a:endParaRPr lang="en-US" dirty="0">
              <a:solidFill>
                <a:schemeClr val="tx1">
                  <a:lumMod val="95000"/>
                  <a:lumOff val="5000"/>
                </a:schemeClr>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714500"/>
            <a:ext cx="10972800" cy="4292792"/>
          </a:xfrm>
        </p:spPr>
        <p:txBody>
          <a:bodyPr>
            <a:normAutofit/>
          </a:bodyPr>
          <a:lstStyle/>
          <a:p>
            <a:pPr>
              <a:buNone/>
            </a:pPr>
            <a:r>
              <a:rPr lang="en-GB" sz="2800" dirty="0" smtClean="0">
                <a:latin typeface="Times New Roman" pitchFamily="18" charset="0"/>
                <a:cs typeface="Times New Roman" pitchFamily="18" charset="0"/>
              </a:rPr>
              <a:t>Support Vector Machine (SVM) is a supervised machine learning algorithm which can be used for both classification or regression challenges.</a:t>
            </a: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r>
              <a:rPr lang="en-GB" sz="2800" dirty="0" smtClean="0">
                <a:latin typeface="Times New Roman" pitchFamily="18" charset="0"/>
                <a:cs typeface="Times New Roman"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a:t>
            </a:r>
            <a:r>
              <a:rPr lang="en-GB" sz="2800" dirty="0" err="1" smtClean="0">
                <a:latin typeface="Times New Roman" pitchFamily="18" charset="0"/>
                <a:cs typeface="Times New Roman" pitchFamily="18" charset="0"/>
              </a:rPr>
              <a:t>hyperplane</a:t>
            </a:r>
            <a:r>
              <a:rPr lang="en-GB" sz="2800" dirty="0" smtClean="0">
                <a:latin typeface="Times New Roman" pitchFamily="18" charset="0"/>
                <a:cs typeface="Times New Roman" pitchFamily="18" charset="0"/>
              </a:rPr>
              <a:t>.</a:t>
            </a:r>
          </a:p>
        </p:txBody>
      </p:sp>
      <p:sp>
        <p:nvSpPr>
          <p:cNvPr id="2" name="Title 1"/>
          <p:cNvSpPr>
            <a:spLocks noGrp="1"/>
          </p:cNvSpPr>
          <p:nvPr>
            <p:ph type="title"/>
          </p:nvPr>
        </p:nvSpPr>
        <p:spPr>
          <a:xfrm>
            <a:off x="609599" y="437923"/>
            <a:ext cx="11081657" cy="1292905"/>
          </a:xfrm>
        </p:spPr>
        <p:txBody>
          <a:bodyPr>
            <a:normAutofit/>
          </a:bodyPr>
          <a:lstStyle/>
          <a:p>
            <a:r>
              <a:rPr lang="en-IN" sz="4000" dirty="0" smtClean="0">
                <a:effectLst/>
                <a:latin typeface="Times New Roman" pitchFamily="18" charset="0"/>
                <a:cs typeface="Times New Roman" pitchFamily="18" charset="0"/>
              </a:rPr>
              <a:t>2. Support Vector Machine Algorithm</a:t>
            </a:r>
            <a:endParaRPr lang="en-US" sz="40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9486" y="448734"/>
            <a:ext cx="6629400" cy="707886"/>
          </a:xfrm>
          <a:prstGeom prst="rect">
            <a:avLst/>
          </a:prstGeom>
          <a:noFill/>
        </p:spPr>
        <p:txBody>
          <a:bodyPr wrap="square" rtlCol="0">
            <a:spAutoFit/>
          </a:bodyPr>
          <a:lstStyle/>
          <a:p>
            <a:r>
              <a:rPr lang="en-IN" sz="4000" dirty="0" smtClean="0">
                <a:solidFill>
                  <a:schemeClr val="tx2"/>
                </a:solidFill>
                <a:latin typeface="Times New Roman" pitchFamily="18" charset="0"/>
                <a:cs typeface="Times New Roman" pitchFamily="18" charset="0"/>
              </a:rPr>
              <a:t>How SVM Algorithm Works?</a:t>
            </a:r>
            <a:endParaRPr lang="en-US" sz="4000" dirty="0">
              <a:solidFill>
                <a:schemeClr val="tx2"/>
              </a:solidFill>
              <a:latin typeface="Times New Roman" pitchFamily="18" charset="0"/>
              <a:cs typeface="Times New Roman" pitchFamily="18" charset="0"/>
            </a:endParaRPr>
          </a:p>
        </p:txBody>
      </p:sp>
      <p:sp>
        <p:nvSpPr>
          <p:cNvPr id="6" name="TextBox 5"/>
          <p:cNvSpPr txBox="1"/>
          <p:nvPr/>
        </p:nvSpPr>
        <p:spPr>
          <a:xfrm>
            <a:off x="563880" y="1821180"/>
            <a:ext cx="9692640" cy="3108543"/>
          </a:xfrm>
          <a:prstGeom prst="rect">
            <a:avLst/>
          </a:prstGeom>
          <a:noFill/>
        </p:spPr>
        <p:txBody>
          <a:bodyPr wrap="square" rtlCol="0">
            <a:spAutoFit/>
          </a:bodyPr>
          <a:lstStyle/>
          <a:p>
            <a:r>
              <a:rPr lang="en-GB" sz="2800" dirty="0" smtClean="0">
                <a:solidFill>
                  <a:schemeClr val="tx1">
                    <a:lumMod val="95000"/>
                    <a:lumOff val="5000"/>
                  </a:schemeClr>
                </a:solidFill>
                <a:latin typeface="Times New Roman" pitchFamily="18" charset="0"/>
                <a:cs typeface="Times New Roman" pitchFamily="18" charset="0"/>
              </a:rPr>
              <a:t>we </a:t>
            </a:r>
            <a:r>
              <a:rPr lang="en-GB" sz="2800" dirty="0" smtClean="0">
                <a:solidFill>
                  <a:schemeClr val="tx1">
                    <a:lumMod val="95000"/>
                    <a:lumOff val="5000"/>
                  </a:schemeClr>
                </a:solidFill>
                <a:latin typeface="Times New Roman" pitchFamily="18" charset="0"/>
                <a:cs typeface="Times New Roman" pitchFamily="18" charset="0"/>
              </a:rPr>
              <a:t>have a classification problem where we have to separate the red data points from the blue ones. </a:t>
            </a:r>
          </a:p>
          <a:p>
            <a:endParaRPr lang="en-GB" sz="2800" dirty="0" smtClean="0">
              <a:solidFill>
                <a:schemeClr val="tx1">
                  <a:lumMod val="95000"/>
                  <a:lumOff val="5000"/>
                </a:schemeClr>
              </a:solidFill>
              <a:latin typeface="Times New Roman" pitchFamily="18" charset="0"/>
              <a:cs typeface="Times New Roman" pitchFamily="18" charset="0"/>
            </a:endParaRPr>
          </a:p>
          <a:p>
            <a:r>
              <a:rPr lang="en-GB" sz="2800" dirty="0" smtClean="0">
                <a:solidFill>
                  <a:schemeClr val="tx1">
                    <a:lumMod val="95000"/>
                    <a:lumOff val="5000"/>
                  </a:schemeClr>
                </a:solidFill>
                <a:latin typeface="Times New Roman" pitchFamily="18" charset="0"/>
                <a:cs typeface="Times New Roman" pitchFamily="18" charset="0"/>
              </a:rPr>
              <a:t>Since it is a two-dimensional problem, our decision boundary will be a line, for the 3-dimensional problem we have to use a plane, and similarly, the complexity of the solution will increase with the rising number of features.</a:t>
            </a:r>
            <a:endParaRPr lang="en-US" sz="28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0180" y="5402580"/>
            <a:ext cx="9860280" cy="461665"/>
          </a:xfrm>
          <a:prstGeom prst="rect">
            <a:avLst/>
          </a:prstGeom>
          <a:noFill/>
        </p:spPr>
        <p:txBody>
          <a:bodyPr wrap="square" rtlCol="0">
            <a:spAutoFit/>
          </a:bodyPr>
          <a:lstStyle/>
          <a:p>
            <a:pPr algn="ctr"/>
            <a:r>
              <a:rPr lang="en-GB" sz="2400" dirty="0" smtClean="0">
                <a:latin typeface="Times New Roman" pitchFamily="18" charset="0"/>
                <a:cs typeface="Times New Roman" pitchFamily="18" charset="0"/>
              </a:rPr>
              <a:t>SVM Algorithm working plot</a:t>
            </a:r>
          </a:p>
        </p:txBody>
      </p:sp>
      <p:pic>
        <p:nvPicPr>
          <p:cNvPr id="4" name="Picture 2" descr="How SVM works?"/>
          <p:cNvPicPr>
            <a:picLocks noChangeAspect="1" noChangeArrowheads="1"/>
          </p:cNvPicPr>
          <p:nvPr/>
        </p:nvPicPr>
        <p:blipFill>
          <a:blip r:embed="rId2"/>
          <a:srcRect/>
          <a:stretch>
            <a:fillRect/>
          </a:stretch>
        </p:blipFill>
        <p:spPr bwMode="auto">
          <a:xfrm>
            <a:off x="3291840" y="1797466"/>
            <a:ext cx="5135879" cy="301410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2440" y="251460"/>
            <a:ext cx="10264140" cy="830997"/>
          </a:xfrm>
          <a:prstGeom prst="rect">
            <a:avLst/>
          </a:prstGeom>
          <a:noFill/>
        </p:spPr>
        <p:txBody>
          <a:bodyPr wrap="square" rtlCol="0">
            <a:spAutoFit/>
          </a:bodyPr>
          <a:lstStyle/>
          <a:p>
            <a:r>
              <a:rPr lang="en-GB" sz="2400" b="1" dirty="0" smtClean="0">
                <a:solidFill>
                  <a:schemeClr val="tx2"/>
                </a:solidFill>
                <a:latin typeface="Times New Roman" pitchFamily="18" charset="0"/>
                <a:cs typeface="Times New Roman" pitchFamily="18" charset="0"/>
              </a:rPr>
              <a:t>There are few rules that can help us to identify the best line.</a:t>
            </a:r>
          </a:p>
          <a:p>
            <a:r>
              <a:rPr lang="en-GB" sz="2400" dirty="0" smtClean="0">
                <a:latin typeface="Times New Roman" pitchFamily="18" charset="0"/>
                <a:cs typeface="Times New Roman" pitchFamily="18" charset="0"/>
              </a:rPr>
              <a:t>Maximum classification and Best Separation.</a:t>
            </a:r>
          </a:p>
        </p:txBody>
      </p:sp>
      <p:pic>
        <p:nvPicPr>
          <p:cNvPr id="4" name="Picture 4" descr="for 3-dimensional problem How svm works"/>
          <p:cNvPicPr>
            <a:picLocks noChangeAspect="1" noChangeArrowheads="1"/>
          </p:cNvPicPr>
          <p:nvPr/>
        </p:nvPicPr>
        <p:blipFill>
          <a:blip r:embed="rId2"/>
          <a:srcRect/>
          <a:stretch>
            <a:fillRect/>
          </a:stretch>
        </p:blipFill>
        <p:spPr bwMode="auto">
          <a:xfrm>
            <a:off x="3581400" y="3157494"/>
            <a:ext cx="4686300" cy="3301414"/>
          </a:xfrm>
          <a:prstGeom prst="rect">
            <a:avLst/>
          </a:prstGeom>
          <a:noFill/>
        </p:spPr>
      </p:pic>
      <p:sp>
        <p:nvSpPr>
          <p:cNvPr id="5" name="TextBox 4"/>
          <p:cNvSpPr txBox="1"/>
          <p:nvPr/>
        </p:nvSpPr>
        <p:spPr>
          <a:xfrm>
            <a:off x="624840" y="1318261"/>
            <a:ext cx="9075420" cy="1631216"/>
          </a:xfrm>
          <a:prstGeom prst="rect">
            <a:avLst/>
          </a:prstGeom>
          <a:noFill/>
        </p:spPr>
        <p:txBody>
          <a:bodyPr wrap="square" rtlCol="0">
            <a:spAutoFit/>
          </a:bodyPr>
          <a:lstStyle/>
          <a:p>
            <a:r>
              <a:rPr lang="en-GB" sz="2000" b="1" dirty="0" smtClean="0">
                <a:solidFill>
                  <a:schemeClr val="tx2"/>
                </a:solidFill>
                <a:latin typeface="Times New Roman" pitchFamily="18" charset="0"/>
                <a:cs typeface="Times New Roman" pitchFamily="18" charset="0"/>
              </a:rPr>
              <a:t>Maximum classification:</a:t>
            </a:r>
          </a:p>
          <a:p>
            <a:r>
              <a:rPr lang="en-GB" sz="2000" dirty="0" smtClean="0">
                <a:latin typeface="Times New Roman" pitchFamily="18" charset="0"/>
                <a:cs typeface="Times New Roman" pitchFamily="18" charset="0"/>
              </a:rPr>
              <a:t>The selected line must be able to successfully segregate all the data points into the respective classes. But we can clearly see lines E and D are miss classifying a red data point. See the below figure</a:t>
            </a:r>
          </a:p>
          <a:p>
            <a:r>
              <a:rPr lang="en-GB" sz="2000" dirty="0" smtClean="0">
                <a:latin typeface="Times New Roman" pitchFamily="18" charset="0"/>
                <a:cs typeface="Times New Roman" pitchFamily="18" charset="0"/>
              </a:rPr>
              <a:t>Hence, for this problem lines A, B, C is better than E and D. So we will drop them.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Best Separation SVM"/>
          <p:cNvPicPr>
            <a:picLocks noChangeAspect="1" noChangeArrowheads="1"/>
          </p:cNvPicPr>
          <p:nvPr/>
        </p:nvPicPr>
        <p:blipFill>
          <a:blip r:embed="rId2"/>
          <a:srcRect/>
          <a:stretch>
            <a:fillRect/>
          </a:stretch>
        </p:blipFill>
        <p:spPr bwMode="auto">
          <a:xfrm>
            <a:off x="4175760" y="2564072"/>
            <a:ext cx="3200400" cy="2200567"/>
          </a:xfrm>
          <a:prstGeom prst="rect">
            <a:avLst/>
          </a:prstGeom>
          <a:noFill/>
        </p:spPr>
      </p:pic>
      <p:sp>
        <p:nvSpPr>
          <p:cNvPr id="3" name="TextBox 2"/>
          <p:cNvSpPr txBox="1"/>
          <p:nvPr/>
        </p:nvSpPr>
        <p:spPr>
          <a:xfrm>
            <a:off x="685800" y="190500"/>
            <a:ext cx="10264140" cy="1200329"/>
          </a:xfrm>
          <a:prstGeom prst="rect">
            <a:avLst/>
          </a:prstGeom>
          <a:noFill/>
        </p:spPr>
        <p:txBody>
          <a:bodyPr wrap="square" rtlCol="0">
            <a:spAutoFit/>
          </a:bodyPr>
          <a:lstStyle/>
          <a:p>
            <a:r>
              <a:rPr lang="en-GB" sz="2400" b="1" dirty="0" smtClean="0">
                <a:solidFill>
                  <a:schemeClr val="tx2"/>
                </a:solidFill>
                <a:latin typeface="Times New Roman" pitchFamily="18" charset="0"/>
                <a:cs typeface="Times New Roman" pitchFamily="18" charset="0"/>
              </a:rPr>
              <a:t>Best Separation</a:t>
            </a:r>
            <a:r>
              <a:rPr lang="en-US" sz="2400" b="1" dirty="0" smtClean="0">
                <a:solidFill>
                  <a:schemeClr val="tx2"/>
                </a:solidFill>
                <a:latin typeface="Times New Roman" pitchFamily="18" charset="0"/>
                <a:cs typeface="Times New Roman" pitchFamily="18" charset="0"/>
              </a:rPr>
              <a:t>:</a:t>
            </a:r>
          </a:p>
          <a:p>
            <a:r>
              <a:rPr lang="en-GB" sz="2400" dirty="0" smtClean="0">
                <a:latin typeface="Times New Roman" pitchFamily="18" charset="0"/>
                <a:cs typeface="Times New Roman" pitchFamily="18" charset="0"/>
              </a:rPr>
              <a:t>In best separation we must choose a line such that it is perfectly able to separate the data points.</a:t>
            </a:r>
            <a:endParaRPr lang="en-IN" sz="2400" b="1" dirty="0" smtClean="0">
              <a:latin typeface="Times New Roman" pitchFamily="18" charset="0"/>
              <a:cs typeface="Times New Roman" pitchFamily="18" charset="0"/>
            </a:endParaRPr>
          </a:p>
        </p:txBody>
      </p:sp>
      <p:sp>
        <p:nvSpPr>
          <p:cNvPr id="4" name="Right Arrow 3"/>
          <p:cNvSpPr/>
          <p:nvPr/>
        </p:nvSpPr>
        <p:spPr>
          <a:xfrm>
            <a:off x="3368040" y="3398520"/>
            <a:ext cx="388620" cy="23622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4818" name="Picture 2" descr="Maximum classification SVM"/>
          <p:cNvPicPr>
            <a:picLocks noChangeAspect="1" noChangeArrowheads="1"/>
          </p:cNvPicPr>
          <p:nvPr/>
        </p:nvPicPr>
        <p:blipFill>
          <a:blip r:embed="rId3"/>
          <a:srcRect/>
          <a:stretch>
            <a:fillRect/>
          </a:stretch>
        </p:blipFill>
        <p:spPr bwMode="auto">
          <a:xfrm>
            <a:off x="0" y="2595862"/>
            <a:ext cx="3171190" cy="2186786"/>
          </a:xfrm>
          <a:prstGeom prst="rect">
            <a:avLst/>
          </a:prstGeom>
          <a:noFill/>
        </p:spPr>
      </p:pic>
      <p:pic>
        <p:nvPicPr>
          <p:cNvPr id="34820" name="Picture 4" descr="best line c"/>
          <p:cNvPicPr>
            <a:picLocks noChangeAspect="1" noChangeArrowheads="1"/>
          </p:cNvPicPr>
          <p:nvPr/>
        </p:nvPicPr>
        <p:blipFill>
          <a:blip r:embed="rId4"/>
          <a:srcRect/>
          <a:stretch>
            <a:fillRect/>
          </a:stretch>
        </p:blipFill>
        <p:spPr bwMode="auto">
          <a:xfrm>
            <a:off x="8694420" y="2545079"/>
            <a:ext cx="3177540" cy="2230885"/>
          </a:xfrm>
          <a:prstGeom prst="rect">
            <a:avLst/>
          </a:prstGeom>
          <a:noFill/>
        </p:spPr>
      </p:pic>
      <p:sp>
        <p:nvSpPr>
          <p:cNvPr id="9" name="Right Arrow 8"/>
          <p:cNvSpPr/>
          <p:nvPr/>
        </p:nvSpPr>
        <p:spPr>
          <a:xfrm>
            <a:off x="7749540" y="3406140"/>
            <a:ext cx="388620" cy="23622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TextBox 11"/>
          <p:cNvSpPr txBox="1"/>
          <p:nvPr/>
        </p:nvSpPr>
        <p:spPr>
          <a:xfrm>
            <a:off x="9761220" y="5044440"/>
            <a:ext cx="1341120" cy="369332"/>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Stage 3</a:t>
            </a:r>
            <a:endParaRPr lang="en-US" dirty="0">
              <a:latin typeface="Times New Roman" pitchFamily="18" charset="0"/>
              <a:cs typeface="Times New Roman" pitchFamily="18" charset="0"/>
            </a:endParaRPr>
          </a:p>
        </p:txBody>
      </p:sp>
      <p:sp>
        <p:nvSpPr>
          <p:cNvPr id="14" name="TextBox 13"/>
          <p:cNvSpPr txBox="1"/>
          <p:nvPr/>
        </p:nvSpPr>
        <p:spPr>
          <a:xfrm>
            <a:off x="4922520" y="5036820"/>
            <a:ext cx="1539240" cy="369332"/>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Stage 2</a:t>
            </a:r>
            <a:endParaRPr lang="en-US" dirty="0">
              <a:latin typeface="Times New Roman" pitchFamily="18" charset="0"/>
              <a:cs typeface="Times New Roman" pitchFamily="18" charset="0"/>
            </a:endParaRPr>
          </a:p>
        </p:txBody>
      </p:sp>
      <p:sp>
        <p:nvSpPr>
          <p:cNvPr id="15" name="TextBox 14"/>
          <p:cNvSpPr txBox="1"/>
          <p:nvPr/>
        </p:nvSpPr>
        <p:spPr>
          <a:xfrm>
            <a:off x="1028700" y="5044440"/>
            <a:ext cx="1150620" cy="373380"/>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Stage 1</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314" y="4574539"/>
            <a:ext cx="9204960" cy="1200329"/>
          </a:xfrm>
          <a:prstGeom prst="rect">
            <a:avLst/>
          </a:prstGeom>
          <a:noFill/>
        </p:spPr>
        <p:txBody>
          <a:bodyPr wrap="square" rtlCol="0">
            <a:spAutoFit/>
          </a:bodyPr>
          <a:lstStyle/>
          <a:p>
            <a:r>
              <a:rPr lang="en-IN" sz="2400" dirty="0" smtClean="0">
                <a:latin typeface="Times New Roman" pitchFamily="18" charset="0"/>
                <a:cs typeface="Times New Roman" pitchFamily="18" charset="0"/>
              </a:rPr>
              <a:t>By the performance of SVM algorithm the accuracy is,</a:t>
            </a:r>
            <a:br>
              <a:rPr lang="en-IN"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0.8351648351648352</a:t>
            </a:r>
          </a:p>
        </p:txBody>
      </p:sp>
      <p:graphicFrame>
        <p:nvGraphicFramePr>
          <p:cNvPr id="4" name="Table 3"/>
          <p:cNvGraphicFramePr>
            <a:graphicFrameLocks noGrp="1"/>
          </p:cNvGraphicFramePr>
          <p:nvPr/>
        </p:nvGraphicFramePr>
        <p:xfrm>
          <a:off x="4614331" y="2082794"/>
          <a:ext cx="3183468" cy="1803406"/>
        </p:xfrm>
        <a:graphic>
          <a:graphicData uri="http://schemas.openxmlformats.org/drawingml/2006/table">
            <a:tbl>
              <a:tblPr firstRow="1" bandRow="1">
                <a:tableStyleId>{5940675A-B579-460E-94D1-54222C63F5DA}</a:tableStyleId>
              </a:tblPr>
              <a:tblGrid>
                <a:gridCol w="1591734"/>
                <a:gridCol w="1591734"/>
              </a:tblGrid>
              <a:tr h="901703">
                <a:tc>
                  <a:txBody>
                    <a:bodyPr/>
                    <a:lstStyle/>
                    <a:p>
                      <a:pPr algn="ctr"/>
                      <a:r>
                        <a:rPr lang="en-IN" sz="3600" dirty="0" smtClean="0">
                          <a:latin typeface="Times New Roman" pitchFamily="18" charset="0"/>
                          <a:cs typeface="Times New Roman" pitchFamily="18" charset="0"/>
                        </a:rPr>
                        <a:t>33</a:t>
                      </a:r>
                      <a:endParaRPr lang="en-US" sz="3600" dirty="0">
                        <a:latin typeface="Times New Roman" pitchFamily="18" charset="0"/>
                        <a:cs typeface="Times New Roman" pitchFamily="18" charset="0"/>
                      </a:endParaRPr>
                    </a:p>
                  </a:txBody>
                  <a:tcPr/>
                </a:tc>
                <a:tc>
                  <a:txBody>
                    <a:bodyPr/>
                    <a:lstStyle/>
                    <a:p>
                      <a:pPr algn="ctr"/>
                      <a:r>
                        <a:rPr lang="en-IN" sz="3600" dirty="0" smtClean="0">
                          <a:latin typeface="Times New Roman" pitchFamily="18" charset="0"/>
                          <a:cs typeface="Times New Roman" pitchFamily="18" charset="0"/>
                        </a:rPr>
                        <a:t>8</a:t>
                      </a:r>
                      <a:endParaRPr lang="en-US" sz="3600" dirty="0">
                        <a:latin typeface="Times New Roman" pitchFamily="18" charset="0"/>
                        <a:cs typeface="Times New Roman" pitchFamily="18" charset="0"/>
                      </a:endParaRPr>
                    </a:p>
                  </a:txBody>
                  <a:tcPr/>
                </a:tc>
              </a:tr>
              <a:tr h="901703">
                <a:tc>
                  <a:txBody>
                    <a:bodyPr/>
                    <a:lstStyle/>
                    <a:p>
                      <a:pPr algn="ctr"/>
                      <a:r>
                        <a:rPr lang="en-IN" sz="3600" dirty="0" smtClean="0">
                          <a:latin typeface="Times New Roman" pitchFamily="18" charset="0"/>
                          <a:cs typeface="Times New Roman" pitchFamily="18" charset="0"/>
                        </a:rPr>
                        <a:t>7</a:t>
                      </a:r>
                      <a:endParaRPr lang="en-US" sz="3600" dirty="0">
                        <a:latin typeface="Times New Roman" pitchFamily="18" charset="0"/>
                        <a:cs typeface="Times New Roman" pitchFamily="18" charset="0"/>
                      </a:endParaRPr>
                    </a:p>
                  </a:txBody>
                  <a:tcPr/>
                </a:tc>
                <a:tc>
                  <a:txBody>
                    <a:bodyPr/>
                    <a:lstStyle/>
                    <a:p>
                      <a:pPr algn="ctr"/>
                      <a:r>
                        <a:rPr lang="en-IN" sz="3600" dirty="0" smtClean="0">
                          <a:latin typeface="Times New Roman" pitchFamily="18" charset="0"/>
                          <a:cs typeface="Times New Roman" pitchFamily="18" charset="0"/>
                        </a:rPr>
                        <a:t>43</a:t>
                      </a:r>
                      <a:endParaRPr lang="en-US" sz="3600" dirty="0">
                        <a:latin typeface="Times New Roman" pitchFamily="18" charset="0"/>
                        <a:cs typeface="Times New Roman" pitchFamily="18" charset="0"/>
                      </a:endParaRPr>
                    </a:p>
                  </a:txBody>
                  <a:tcPr/>
                </a:tc>
              </a:tr>
            </a:tbl>
          </a:graphicData>
        </a:graphic>
      </p:graphicFrame>
      <p:sp>
        <p:nvSpPr>
          <p:cNvPr id="6" name="TextBox 5"/>
          <p:cNvSpPr txBox="1"/>
          <p:nvPr/>
        </p:nvSpPr>
        <p:spPr>
          <a:xfrm>
            <a:off x="4182534" y="381000"/>
            <a:ext cx="3480440"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Confusion Matrix</a:t>
            </a:r>
            <a:endParaRPr lang="en-US" sz="3600" dirty="0">
              <a:latin typeface="Times New Roman" pitchFamily="18" charset="0"/>
              <a:cs typeface="Times New Roman" pitchFamily="18" charset="0"/>
            </a:endParaRPr>
          </a:p>
        </p:txBody>
      </p:sp>
      <p:sp>
        <p:nvSpPr>
          <p:cNvPr id="7" name="TextBox 6"/>
          <p:cNvSpPr txBox="1"/>
          <p:nvPr/>
        </p:nvSpPr>
        <p:spPr>
          <a:xfrm>
            <a:off x="5164666" y="1524000"/>
            <a:ext cx="458780" cy="369332"/>
          </a:xfrm>
          <a:prstGeom prst="rect">
            <a:avLst/>
          </a:prstGeom>
          <a:noFill/>
        </p:spPr>
        <p:txBody>
          <a:bodyPr wrap="none" rtlCol="0">
            <a:spAutoFit/>
          </a:bodyPr>
          <a:lstStyle/>
          <a:p>
            <a:r>
              <a:rPr lang="en-IN" dirty="0" smtClean="0">
                <a:latin typeface="Times New Roman" pitchFamily="18" charset="0"/>
                <a:cs typeface="Times New Roman" pitchFamily="18" charset="0"/>
              </a:rPr>
              <a:t>TP</a:t>
            </a:r>
            <a:endParaRPr lang="en-US" dirty="0">
              <a:latin typeface="Times New Roman" pitchFamily="18" charset="0"/>
              <a:cs typeface="Times New Roman" pitchFamily="18" charset="0"/>
            </a:endParaRPr>
          </a:p>
        </p:txBody>
      </p:sp>
      <p:sp>
        <p:nvSpPr>
          <p:cNvPr id="8" name="TextBox 7"/>
          <p:cNvSpPr txBox="1"/>
          <p:nvPr/>
        </p:nvSpPr>
        <p:spPr>
          <a:xfrm>
            <a:off x="6798734" y="1481667"/>
            <a:ext cx="441146" cy="369332"/>
          </a:xfrm>
          <a:prstGeom prst="rect">
            <a:avLst/>
          </a:prstGeom>
          <a:noFill/>
        </p:spPr>
        <p:txBody>
          <a:bodyPr wrap="none" rtlCol="0">
            <a:spAutoFit/>
          </a:bodyPr>
          <a:lstStyle/>
          <a:p>
            <a:r>
              <a:rPr lang="en-IN" dirty="0" smtClean="0">
                <a:latin typeface="Times New Roman" pitchFamily="18" charset="0"/>
                <a:cs typeface="Times New Roman" pitchFamily="18" charset="0"/>
              </a:rPr>
              <a:t>FP</a:t>
            </a:r>
            <a:endParaRPr lang="en-US" dirty="0">
              <a:latin typeface="Times New Roman" pitchFamily="18" charset="0"/>
              <a:cs typeface="Times New Roman" pitchFamily="18" charset="0"/>
            </a:endParaRPr>
          </a:p>
        </p:txBody>
      </p:sp>
      <p:sp>
        <p:nvSpPr>
          <p:cNvPr id="9" name="TextBox 8"/>
          <p:cNvSpPr txBox="1"/>
          <p:nvPr/>
        </p:nvSpPr>
        <p:spPr>
          <a:xfrm>
            <a:off x="3810000" y="3225799"/>
            <a:ext cx="592667" cy="369332"/>
          </a:xfrm>
          <a:prstGeom prst="rect">
            <a:avLst/>
          </a:prstGeom>
          <a:noFill/>
        </p:spPr>
        <p:txBody>
          <a:bodyPr wrap="square" rtlCol="0">
            <a:spAutoFit/>
          </a:bodyPr>
          <a:lstStyle/>
          <a:p>
            <a:r>
              <a:rPr lang="en-IN" dirty="0" smtClean="0">
                <a:latin typeface="Times New Roman" pitchFamily="18" charset="0"/>
                <a:cs typeface="Times New Roman" pitchFamily="18" charset="0"/>
              </a:rPr>
              <a:t>FN</a:t>
            </a:r>
            <a:endParaRPr lang="en-US" dirty="0">
              <a:latin typeface="Times New Roman" pitchFamily="18" charset="0"/>
              <a:cs typeface="Times New Roman" pitchFamily="18" charset="0"/>
            </a:endParaRPr>
          </a:p>
        </p:txBody>
      </p:sp>
      <p:sp>
        <p:nvSpPr>
          <p:cNvPr id="10" name="TextBox 9"/>
          <p:cNvSpPr txBox="1"/>
          <p:nvPr/>
        </p:nvSpPr>
        <p:spPr>
          <a:xfrm>
            <a:off x="7992533" y="3234266"/>
            <a:ext cx="7874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TN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714500"/>
            <a:ext cx="10972800" cy="4292792"/>
          </a:xfrm>
        </p:spPr>
        <p:txBody>
          <a:bodyPr>
            <a:normAutofit/>
          </a:bodyPr>
          <a:lstStyle/>
          <a:p>
            <a:pPr>
              <a:buNone/>
            </a:pPr>
            <a:r>
              <a:rPr lang="en-GB" sz="2800" dirty="0" smtClean="0">
                <a:latin typeface="Times New Roman" pitchFamily="18" charset="0"/>
                <a:cs typeface="Times New Roman" pitchFamily="18" charset="0"/>
              </a:rPr>
              <a:t>Random forest is a supervised learning </a:t>
            </a:r>
            <a:r>
              <a:rPr lang="en-GB" sz="2800" dirty="0" smtClean="0">
                <a:latin typeface="Times New Roman" pitchFamily="18" charset="0"/>
                <a:cs typeface="Times New Roman" pitchFamily="18" charset="0"/>
              </a:rPr>
              <a:t>algorithm.</a:t>
            </a:r>
          </a:p>
          <a:p>
            <a:pPr>
              <a:buNone/>
            </a:pPr>
            <a:r>
              <a:rPr lang="en-GB" sz="2800" dirty="0" smtClean="0">
                <a:latin typeface="Times New Roman" pitchFamily="18" charset="0"/>
                <a:cs typeface="Times New Roman" pitchFamily="18" charset="0"/>
              </a:rPr>
              <a:t>The </a:t>
            </a:r>
            <a:r>
              <a:rPr lang="en-GB" sz="2800" dirty="0" smtClean="0">
                <a:latin typeface="Times New Roman" pitchFamily="18" charset="0"/>
                <a:cs typeface="Times New Roman" pitchFamily="18" charset="0"/>
              </a:rPr>
              <a:t>forest it builds, is an ensemble of decision trees, usually trained with the bagging method.</a:t>
            </a:r>
          </a:p>
          <a:p>
            <a:pPr>
              <a:buNone/>
            </a:pPr>
            <a:endParaRPr lang="en-GB" sz="2800" dirty="0" smtClean="0">
              <a:latin typeface="Times New Roman" pitchFamily="18" charset="0"/>
              <a:cs typeface="Times New Roman" pitchFamily="18" charset="0"/>
            </a:endParaRPr>
          </a:p>
          <a:p>
            <a:pPr>
              <a:buNone/>
            </a:pPr>
            <a:r>
              <a:rPr lang="en-GB" sz="2800" dirty="0" smtClean="0">
                <a:latin typeface="Times New Roman" pitchFamily="18" charset="0"/>
                <a:cs typeface="Times New Roman" pitchFamily="18" charset="0"/>
              </a:rPr>
              <a:t>Random forest is an ensemble algorithm so the ensemble algorithm is the combination of more than one algorithm.</a:t>
            </a:r>
          </a:p>
          <a:p>
            <a:pPr>
              <a:buNone/>
            </a:pPr>
            <a:endParaRPr lang="en-GB" sz="2800" dirty="0" smtClean="0">
              <a:latin typeface="Times New Roman" pitchFamily="18" charset="0"/>
              <a:cs typeface="Times New Roman" pitchFamily="18" charset="0"/>
            </a:endParaRPr>
          </a:p>
        </p:txBody>
      </p:sp>
      <p:sp>
        <p:nvSpPr>
          <p:cNvPr id="2" name="Title 1"/>
          <p:cNvSpPr>
            <a:spLocks noGrp="1"/>
          </p:cNvSpPr>
          <p:nvPr>
            <p:ph type="title"/>
          </p:nvPr>
        </p:nvSpPr>
        <p:spPr>
          <a:xfrm>
            <a:off x="558799" y="268590"/>
            <a:ext cx="11081657" cy="1292905"/>
          </a:xfrm>
        </p:spPr>
        <p:txBody>
          <a:bodyPr>
            <a:normAutofit/>
          </a:bodyPr>
          <a:lstStyle/>
          <a:p>
            <a:r>
              <a:rPr lang="en-IN" sz="4000" dirty="0" smtClean="0">
                <a:effectLst/>
                <a:latin typeface="Times New Roman" pitchFamily="18" charset="0"/>
                <a:cs typeface="Times New Roman" pitchFamily="18" charset="0"/>
              </a:rPr>
              <a:t>3. Random Forest Learning Algorithm</a:t>
            </a:r>
            <a:endParaRPr lang="en-US" sz="40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533" y="1265941"/>
            <a:ext cx="10684934" cy="4804659"/>
          </a:xfrm>
        </p:spPr>
        <p:txBody>
          <a:bodyPr>
            <a:noAutofit/>
          </a:bodyPr>
          <a:lstStyle/>
          <a:p>
            <a:r>
              <a:rPr lang="en-US" sz="2400" dirty="0" smtClean="0">
                <a:latin typeface="Times New Roman" pitchFamily="18" charset="0"/>
                <a:cs typeface="Times New Roman" pitchFamily="18" charset="0"/>
              </a:rPr>
              <a:t>As indicated by the World Health Organization, consistently 12 million </a:t>
            </a:r>
            <a:r>
              <a:rPr lang="en-US" sz="2400" dirty="0" smtClean="0">
                <a:latin typeface="Times New Roman" pitchFamily="18" charset="0"/>
                <a:cs typeface="Times New Roman" pitchFamily="18" charset="0"/>
              </a:rPr>
              <a:t>passing </a:t>
            </a:r>
            <a:r>
              <a:rPr lang="en-US" sz="2400" dirty="0" smtClean="0">
                <a:latin typeface="Times New Roman" pitchFamily="18" charset="0"/>
                <a:cs typeface="Times New Roman" pitchFamily="18" charset="0"/>
              </a:rPr>
              <a:t>happen worldwide because of Heart Disease. The heap of cardiovascular illness is quickly expanding everywhere on the world from the previous few </a:t>
            </a:r>
            <a:r>
              <a:rPr lang="en-US" sz="2400" dirty="0" smtClean="0">
                <a:latin typeface="Times New Roman" pitchFamily="18" charset="0"/>
                <a:cs typeface="Times New Roman" pitchFamily="18" charset="0"/>
              </a:rPr>
              <a:t>years. Numerous </a:t>
            </a:r>
            <a:r>
              <a:rPr lang="en-US" sz="2400" dirty="0" smtClean="0">
                <a:latin typeface="Times New Roman" pitchFamily="18" charset="0"/>
                <a:cs typeface="Times New Roman" pitchFamily="18" charset="0"/>
              </a:rPr>
              <a:t>explores have been directed in endeavor to pinpoint the most powerful factors of coronary illness just as precisely anticipate the general </a:t>
            </a:r>
            <a:r>
              <a:rPr lang="en-US" sz="2400" dirty="0" smtClean="0">
                <a:latin typeface="Times New Roman" pitchFamily="18" charset="0"/>
                <a:cs typeface="Times New Roman" pitchFamily="18" charset="0"/>
              </a:rPr>
              <a:t>danger.</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Coronary </a:t>
            </a:r>
            <a:r>
              <a:rPr lang="en-US" sz="2400" dirty="0" smtClean="0">
                <a:latin typeface="Times New Roman" pitchFamily="18" charset="0"/>
                <a:cs typeface="Times New Roman" pitchFamily="18" charset="0"/>
              </a:rPr>
              <a:t>illness is even featured as a quiet executioner which prompts the passing of the individual without clear side effects. The early conclusion of coronary illness assumes a crucial part in settling on choices on way of life changes in high-hazard patients and thusly decrease the complexities.</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a:xfrm>
            <a:off x="626533" y="232304"/>
            <a:ext cx="10972800" cy="1143000"/>
          </a:xfrm>
        </p:spPr>
        <p:txBody>
          <a:bodyPr>
            <a:normAutofit/>
          </a:bodyPr>
          <a:lstStyle/>
          <a:p>
            <a:r>
              <a:rPr lang="en-US" sz="4000" dirty="0" smtClean="0">
                <a:effectLst/>
                <a:latin typeface="Times New Roman" pitchFamily="18" charset="0"/>
                <a:cs typeface="Times New Roman" pitchFamily="18" charset="0"/>
              </a:rPr>
              <a:t>Introduction</a:t>
            </a:r>
            <a:endParaRPr lang="en-US" sz="40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714500"/>
            <a:ext cx="10972800" cy="4292792"/>
          </a:xfrm>
        </p:spPr>
        <p:txBody>
          <a:bodyPr>
            <a:normAutofit/>
          </a:bodyPr>
          <a:lstStyle/>
          <a:p>
            <a:pPr>
              <a:buNone/>
            </a:pPr>
            <a:r>
              <a:rPr lang="en-GB" sz="2800" dirty="0" smtClean="0">
                <a:latin typeface="Times New Roman" pitchFamily="18" charset="0"/>
                <a:cs typeface="Times New Roman" pitchFamily="18" charset="0"/>
              </a:rPr>
              <a:t>The random</a:t>
            </a:r>
            <a:r>
              <a:rPr lang="en-GB" sz="2800" b="1" dirty="0" smtClean="0">
                <a:latin typeface="Times New Roman" pitchFamily="18" charset="0"/>
                <a:cs typeface="Times New Roman" pitchFamily="18" charset="0"/>
              </a:rPr>
              <a:t> </a:t>
            </a:r>
            <a:r>
              <a:rPr lang="en-GB" sz="2800" dirty="0" smtClean="0">
                <a:latin typeface="Times New Roman" pitchFamily="18" charset="0"/>
                <a:cs typeface="Times New Roman" pitchFamily="18" charset="0"/>
              </a:rPr>
              <a:t>forest is a classification algorithm consisting of many decisions trees. It uses bagging and feature randomness.</a:t>
            </a: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r>
              <a:rPr lang="en-GB" sz="2800" dirty="0" smtClean="0">
                <a:latin typeface="Times New Roman" pitchFamily="18" charset="0"/>
                <a:cs typeface="Times New Roman" pitchFamily="18" charset="0"/>
              </a:rPr>
              <a:t>The general idea of the bagging method is that a combination of learning models increases the overall result.</a:t>
            </a:r>
          </a:p>
          <a:p>
            <a:pPr>
              <a:buNone/>
            </a:pPr>
            <a:endParaRPr lang="en-GB" sz="2800" dirty="0" smtClean="0">
              <a:latin typeface="Times New Roman" pitchFamily="18" charset="0"/>
              <a:cs typeface="Times New Roman" pitchFamily="18" charset="0"/>
            </a:endParaRPr>
          </a:p>
        </p:txBody>
      </p:sp>
      <p:sp>
        <p:nvSpPr>
          <p:cNvPr id="2" name="Title 1"/>
          <p:cNvSpPr>
            <a:spLocks noGrp="1"/>
          </p:cNvSpPr>
          <p:nvPr>
            <p:ph type="title"/>
          </p:nvPr>
        </p:nvSpPr>
        <p:spPr>
          <a:xfrm>
            <a:off x="618066" y="302456"/>
            <a:ext cx="11081657" cy="1292905"/>
          </a:xfrm>
        </p:spPr>
        <p:txBody>
          <a:bodyPr>
            <a:noAutofit/>
          </a:bodyPr>
          <a:lstStyle/>
          <a:p>
            <a:r>
              <a:rPr lang="en-GB" sz="4000" dirty="0" smtClean="0">
                <a:effectLst/>
                <a:latin typeface="Times New Roman" pitchFamily="18" charset="0"/>
                <a:cs typeface="Times New Roman" pitchFamily="18" charset="0"/>
              </a:rPr>
              <a:t>How does the random forest method work?</a:t>
            </a:r>
            <a:endParaRPr lang="en-US" sz="40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61).png"/>
          <p:cNvPicPr>
            <a:picLocks noChangeAspect="1"/>
          </p:cNvPicPr>
          <p:nvPr/>
        </p:nvPicPr>
        <p:blipFill>
          <a:blip r:embed="rId2"/>
          <a:srcRect l="1779" r="1779"/>
          <a:stretch>
            <a:fillRect/>
          </a:stretch>
        </p:blipFill>
        <p:spPr>
          <a:xfrm>
            <a:off x="1735667" y="714143"/>
            <a:ext cx="8695266" cy="532313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RANDOM FOREST WORKS.jpg"/>
          <p:cNvPicPr>
            <a:picLocks noGrp="1" noChangeAspect="1"/>
          </p:cNvPicPr>
          <p:nvPr>
            <p:ph idx="1"/>
          </p:nvPr>
        </p:nvPicPr>
        <p:blipFill>
          <a:blip r:embed="rId2"/>
          <a:stretch>
            <a:fillRect/>
          </a:stretch>
        </p:blipFill>
        <p:spPr>
          <a:xfrm>
            <a:off x="1155475" y="241814"/>
            <a:ext cx="10054391" cy="5901963"/>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19" y="1273582"/>
            <a:ext cx="11081657" cy="3101144"/>
          </a:xfrm>
        </p:spPr>
        <p:txBody>
          <a:bodyPr>
            <a:noAutofit/>
          </a:bodyPr>
          <a:lstStyle/>
          <a:p>
            <a:r>
              <a:rPr lang="en-IN" b="0" dirty="0" smtClean="0">
                <a:solidFill>
                  <a:schemeClr val="tx1">
                    <a:lumMod val="95000"/>
                    <a:lumOff val="5000"/>
                  </a:schemeClr>
                </a:solidFill>
                <a:effectLst/>
                <a:latin typeface="Times New Roman" pitchFamily="18" charset="0"/>
                <a:cs typeface="Times New Roman" pitchFamily="18" charset="0"/>
              </a:rPr>
              <a:t/>
            </a:r>
            <a:br>
              <a:rPr lang="en-IN" b="0" dirty="0" smtClean="0">
                <a:solidFill>
                  <a:schemeClr val="tx1">
                    <a:lumMod val="95000"/>
                    <a:lumOff val="5000"/>
                  </a:schemeClr>
                </a:solidFill>
                <a:effectLst/>
                <a:latin typeface="Times New Roman" pitchFamily="18" charset="0"/>
                <a:cs typeface="Times New Roman" pitchFamily="18" charset="0"/>
              </a:rPr>
            </a:br>
            <a:r>
              <a:rPr lang="en-IN" b="0" dirty="0" smtClean="0">
                <a:solidFill>
                  <a:schemeClr val="tx1">
                    <a:lumMod val="95000"/>
                    <a:lumOff val="5000"/>
                  </a:schemeClr>
                </a:solidFill>
                <a:effectLst/>
                <a:latin typeface="Times New Roman" pitchFamily="18" charset="0"/>
                <a:cs typeface="Times New Roman" pitchFamily="18" charset="0"/>
              </a:rPr>
              <a:t/>
            </a:r>
            <a:br>
              <a:rPr lang="en-IN" b="0" dirty="0" smtClean="0">
                <a:solidFill>
                  <a:schemeClr val="tx1">
                    <a:lumMod val="95000"/>
                    <a:lumOff val="5000"/>
                  </a:schemeClr>
                </a:solidFill>
                <a:effectLst/>
                <a:latin typeface="Times New Roman" pitchFamily="18" charset="0"/>
                <a:cs typeface="Times New Roman" pitchFamily="18" charset="0"/>
              </a:rPr>
            </a:br>
            <a:r>
              <a:rPr lang="en-IN" sz="2800" b="0" dirty="0" smtClean="0">
                <a:solidFill>
                  <a:schemeClr val="tx1">
                    <a:lumMod val="95000"/>
                    <a:lumOff val="5000"/>
                  </a:schemeClr>
                </a:solidFill>
                <a:effectLst/>
                <a:latin typeface="Times New Roman" pitchFamily="18" charset="0"/>
                <a:cs typeface="Times New Roman" pitchFamily="18" charset="0"/>
              </a:rPr>
              <a:t>By the performance Random forest algorithm the accuracy is,</a:t>
            </a:r>
            <a:br>
              <a:rPr lang="en-IN" sz="2800" b="0" dirty="0" smtClean="0">
                <a:solidFill>
                  <a:schemeClr val="tx1">
                    <a:lumMod val="95000"/>
                    <a:lumOff val="5000"/>
                  </a:schemeClr>
                </a:solidFill>
                <a:effectLst/>
                <a:latin typeface="Times New Roman" pitchFamily="18" charset="0"/>
                <a:cs typeface="Times New Roman" pitchFamily="18" charset="0"/>
              </a:rPr>
            </a:br>
            <a:r>
              <a:rPr lang="en-US" sz="2800" b="0" dirty="0" smtClean="0">
                <a:solidFill>
                  <a:schemeClr val="tx1">
                    <a:lumMod val="95000"/>
                    <a:lumOff val="5000"/>
                  </a:schemeClr>
                </a:solidFill>
                <a:effectLst/>
                <a:latin typeface="Times New Roman" pitchFamily="18" charset="0"/>
                <a:cs typeface="Times New Roman" pitchFamily="18" charset="0"/>
              </a:rPr>
              <a:t/>
            </a:r>
            <a:br>
              <a:rPr lang="en-US" sz="2800" b="0" dirty="0" smtClean="0">
                <a:solidFill>
                  <a:schemeClr val="tx1">
                    <a:lumMod val="95000"/>
                    <a:lumOff val="5000"/>
                  </a:schemeClr>
                </a:solidFill>
                <a:effectLst/>
                <a:latin typeface="Times New Roman" pitchFamily="18" charset="0"/>
                <a:cs typeface="Times New Roman" pitchFamily="18" charset="0"/>
              </a:rPr>
            </a:br>
            <a:r>
              <a:rPr lang="en-US" sz="2800" b="0" dirty="0" smtClean="0">
                <a:solidFill>
                  <a:schemeClr val="tx1">
                    <a:lumMod val="95000"/>
                    <a:lumOff val="5000"/>
                  </a:schemeClr>
                </a:solidFill>
                <a:effectLst/>
                <a:latin typeface="Times New Roman" pitchFamily="18" charset="0"/>
                <a:cs typeface="Times New Roman" pitchFamily="18" charset="0"/>
              </a:rPr>
              <a:t>0.8219354838709677</a:t>
            </a:r>
            <a:r>
              <a:rPr lang="en-IN" sz="2800" b="0" dirty="0" smtClean="0">
                <a:solidFill>
                  <a:schemeClr val="tx1">
                    <a:lumMod val="95000"/>
                    <a:lumOff val="5000"/>
                  </a:schemeClr>
                </a:solidFill>
                <a:effectLst/>
                <a:latin typeface="Times New Roman" pitchFamily="18" charset="0"/>
                <a:cs typeface="Times New Roman" pitchFamily="18" charset="0"/>
              </a:rPr>
              <a:t/>
            </a:r>
            <a:br>
              <a:rPr lang="en-IN" sz="2800" b="0" dirty="0" smtClean="0">
                <a:solidFill>
                  <a:schemeClr val="tx1">
                    <a:lumMod val="95000"/>
                    <a:lumOff val="5000"/>
                  </a:schemeClr>
                </a:solidFill>
                <a:effectLst/>
                <a:latin typeface="Times New Roman" pitchFamily="18" charset="0"/>
                <a:cs typeface="Times New Roman" pitchFamily="18" charset="0"/>
              </a:rPr>
            </a:br>
            <a:endParaRPr lang="en-US" sz="2800" b="0" dirty="0">
              <a:solidFill>
                <a:schemeClr val="tx1">
                  <a:lumMod val="95000"/>
                  <a:lumOff val="5000"/>
                </a:schemeClr>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2666" y="1819995"/>
            <a:ext cx="10972800" cy="3559725"/>
          </a:xfrm>
        </p:spPr>
        <p:txBody>
          <a:bodyPr>
            <a:normAutofit/>
          </a:bodyPr>
          <a:lstStyle/>
          <a:p>
            <a:pPr algn="just">
              <a:buNone/>
            </a:pPr>
            <a:r>
              <a:rPr lang="en-GB" sz="2800" dirty="0" smtClean="0">
                <a:latin typeface="Times New Roman" pitchFamily="18" charset="0"/>
                <a:cs typeface="Times New Roman" pitchFamily="18" charset="0"/>
              </a:rPr>
              <a:t>In this project we have used Machine Learning Algorithms for prediction of patient who has suffering from a heart disease. After applying machine learning algorithms, K </a:t>
            </a:r>
            <a:r>
              <a:rPr lang="en-GB" sz="2800" dirty="0" err="1" smtClean="0">
                <a:latin typeface="Times New Roman" pitchFamily="18" charset="0"/>
                <a:cs typeface="Times New Roman" pitchFamily="18" charset="0"/>
              </a:rPr>
              <a:t>Neighbors</a:t>
            </a:r>
            <a:r>
              <a:rPr lang="en-GB" sz="2800" dirty="0" smtClean="0">
                <a:latin typeface="Times New Roman" pitchFamily="18" charset="0"/>
                <a:cs typeface="Times New Roman" pitchFamily="18" charset="0"/>
              </a:rPr>
              <a:t> Classifier, Support Vector Classifier and Random Forest Classifier. I varied parameters across each model to improve their scores. In the end, K </a:t>
            </a:r>
            <a:r>
              <a:rPr lang="en-GB" sz="2800" dirty="0" err="1" smtClean="0">
                <a:latin typeface="Times New Roman" pitchFamily="18" charset="0"/>
                <a:cs typeface="Times New Roman" pitchFamily="18" charset="0"/>
              </a:rPr>
              <a:t>Neighbors</a:t>
            </a:r>
            <a:r>
              <a:rPr lang="en-GB" sz="2800" dirty="0" smtClean="0">
                <a:latin typeface="Times New Roman" pitchFamily="18" charset="0"/>
                <a:cs typeface="Times New Roman" pitchFamily="18" charset="0"/>
              </a:rPr>
              <a:t> Classifier achieved the highest </a:t>
            </a:r>
            <a:r>
              <a:rPr lang="en-GB" sz="2800" dirty="0" smtClean="0">
                <a:latin typeface="Times New Roman" pitchFamily="18" charset="0"/>
                <a:cs typeface="Times New Roman" pitchFamily="18" charset="0"/>
              </a:rPr>
              <a:t>score of approx. </a:t>
            </a:r>
            <a:r>
              <a:rPr lang="en-GB" sz="2800" dirty="0" smtClean="0">
                <a:latin typeface="Times New Roman" pitchFamily="18" charset="0"/>
                <a:cs typeface="Times New Roman" pitchFamily="18" charset="0"/>
              </a:rPr>
              <a:t>84% with 8 nearest </a:t>
            </a:r>
            <a:r>
              <a:rPr lang="en-GB" sz="2800" dirty="0" err="1" smtClean="0">
                <a:latin typeface="Times New Roman" pitchFamily="18" charset="0"/>
                <a:cs typeface="Times New Roman" pitchFamily="18" charset="0"/>
              </a:rPr>
              <a:t>neighbors</a:t>
            </a:r>
            <a:r>
              <a:rPr lang="en-GB" sz="2800" dirty="0" smtClean="0">
                <a:latin typeface="Times New Roman" pitchFamily="18" charset="0"/>
                <a:cs typeface="Times New Roman" pitchFamily="18" charset="0"/>
              </a:rPr>
              <a:t>.</a:t>
            </a:r>
            <a:endParaRPr lang="en-GB" sz="2800" dirty="0">
              <a:latin typeface="Times New Roman" pitchFamily="18" charset="0"/>
              <a:cs typeface="Times New Roman" pitchFamily="18" charset="0"/>
            </a:endParaRPr>
          </a:p>
        </p:txBody>
      </p:sp>
      <p:sp>
        <p:nvSpPr>
          <p:cNvPr id="3" name="Title 2"/>
          <p:cNvSpPr>
            <a:spLocks noGrp="1"/>
          </p:cNvSpPr>
          <p:nvPr>
            <p:ph type="title"/>
          </p:nvPr>
        </p:nvSpPr>
        <p:spPr>
          <a:xfrm>
            <a:off x="711200" y="308505"/>
            <a:ext cx="10972800" cy="1143000"/>
          </a:xfrm>
        </p:spPr>
        <p:txBody>
          <a:bodyPr>
            <a:normAutofit/>
          </a:bodyPr>
          <a:lstStyle/>
          <a:p>
            <a:r>
              <a:rPr lang="en-GB" dirty="0" smtClean="0">
                <a:effectLst/>
                <a:latin typeface="Times New Roman" pitchFamily="18" charset="0"/>
                <a:cs typeface="Times New Roman" pitchFamily="18" charset="0"/>
              </a:rPr>
              <a:t>Conclusion: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81330"/>
            <a:ext cx="10972800" cy="3073738"/>
          </a:xfrm>
        </p:spPr>
        <p:txBody>
          <a:bodyPr>
            <a:normAutofit/>
          </a:bodyPr>
          <a:lstStyle/>
          <a:p>
            <a:pPr algn="ctr">
              <a:buNone/>
            </a:pPr>
            <a:endParaRPr lang="en-IN" sz="5400" b="1" dirty="0" smtClean="0">
              <a:latin typeface="Times New Roman" pitchFamily="18" charset="0"/>
              <a:cs typeface="Times New Roman" pitchFamily="18" charset="0"/>
            </a:endParaRPr>
          </a:p>
          <a:p>
            <a:pPr algn="ctr">
              <a:buNone/>
            </a:pPr>
            <a:r>
              <a:rPr lang="en-IN" sz="5400" b="1" smtClean="0">
                <a:latin typeface="Times New Roman" pitchFamily="18" charset="0"/>
                <a:cs typeface="Times New Roman" pitchFamily="18" charset="0"/>
              </a:rPr>
              <a:t>THANK YOU !</a:t>
            </a:r>
            <a:endParaRPr lang="en-US" sz="5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GB" sz="2800" dirty="0" smtClean="0">
                <a:latin typeface="Times New Roman" pitchFamily="18" charset="0"/>
                <a:cs typeface="Times New Roman" pitchFamily="18" charset="0"/>
              </a:rPr>
              <a:t>Heart disease is one of the biggest causes of morbidity and mortality among the population of the world. Prediction of cardiovascular disease is regarded as one of the most important subjects in the section of clinical data analysis</a:t>
            </a:r>
            <a:r>
              <a:rPr lang="en-GB" sz="2800" dirty="0" smtClean="0">
                <a:latin typeface="Times New Roman" pitchFamily="18" charset="0"/>
                <a:cs typeface="Times New Roman" pitchFamily="18" charset="0"/>
              </a:rPr>
              <a:t>.</a:t>
            </a:r>
          </a:p>
          <a:p>
            <a:pPr>
              <a:buNone/>
            </a:pPr>
            <a:endParaRPr lang="en-GB" sz="2800" dirty="0" smtClean="0">
              <a:latin typeface="Times New Roman" pitchFamily="18" charset="0"/>
              <a:cs typeface="Times New Roman" pitchFamily="18" charset="0"/>
            </a:endParaRPr>
          </a:p>
          <a:p>
            <a:r>
              <a:rPr lang="en-GB" sz="2800" dirty="0" smtClean="0">
                <a:latin typeface="Times New Roman" pitchFamily="18" charset="0"/>
                <a:cs typeface="Times New Roman" pitchFamily="18" charset="0"/>
              </a:rPr>
              <a:t>The amount of data in the healthcare industry is huge. Data mining turns the large collection of raw healthcare data into information that can help to make informed decisions and predictions.</a:t>
            </a:r>
            <a:endParaRPr lang="en-US" sz="2800" dirty="0">
              <a:latin typeface="Times New Roman" pitchFamily="18" charset="0"/>
              <a:cs typeface="Times New Roman" pitchFamily="18" charset="0"/>
            </a:endParaRPr>
          </a:p>
        </p:txBody>
      </p:sp>
      <p:sp>
        <p:nvSpPr>
          <p:cNvPr id="2" name="Title 1"/>
          <p:cNvSpPr>
            <a:spLocks noGrp="1"/>
          </p:cNvSpPr>
          <p:nvPr>
            <p:ph type="title"/>
          </p:nvPr>
        </p:nvSpPr>
        <p:spPr>
          <a:xfrm>
            <a:off x="558800" y="223838"/>
            <a:ext cx="10972800" cy="1143000"/>
          </a:xfrm>
        </p:spPr>
        <p:txBody>
          <a:bodyPr>
            <a:normAutofit/>
          </a:bodyPr>
          <a:lstStyle/>
          <a:p>
            <a:r>
              <a:rPr lang="en-IN" sz="4000" dirty="0" smtClean="0">
                <a:effectLst/>
                <a:latin typeface="Times New Roman" pitchFamily="18" charset="0"/>
                <a:cs typeface="Times New Roman" pitchFamily="18" charset="0"/>
              </a:rPr>
              <a:t>Heart Disease Prediction</a:t>
            </a:r>
            <a:endParaRPr lang="en-US" sz="40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584200"/>
            <a:ext cx="10422467" cy="4647426"/>
          </a:xfrm>
          <a:prstGeom prst="rect">
            <a:avLst/>
          </a:prstGeom>
          <a:noFill/>
        </p:spPr>
        <p:txBody>
          <a:bodyPr wrap="square" rtlCol="0">
            <a:spAutoFit/>
          </a:bodyPr>
          <a:lstStyle/>
          <a:p>
            <a:r>
              <a:rPr lang="en-IN" sz="4000" dirty="0" smtClean="0">
                <a:solidFill>
                  <a:schemeClr val="tx2"/>
                </a:solidFill>
                <a:latin typeface="Times New Roman" pitchFamily="18" charset="0"/>
                <a:cs typeface="Times New Roman" pitchFamily="18" charset="0"/>
              </a:rPr>
              <a:t>Objectives:</a:t>
            </a:r>
          </a:p>
          <a:p>
            <a:endParaRPr lang="en-IN" sz="4000" dirty="0" smtClean="0">
              <a:solidFill>
                <a:schemeClr val="tx2"/>
              </a:solidFill>
              <a:latin typeface="Times New Roman" pitchFamily="18" charset="0"/>
              <a:cs typeface="Times New Roman" pitchFamily="18" charset="0"/>
            </a:endParaRPr>
          </a:p>
          <a:p>
            <a:pPr lvl="2">
              <a:buFont typeface="Wingdings" pitchFamily="2" charset="2"/>
              <a:buChar char="Ø"/>
            </a:pPr>
            <a:r>
              <a:rPr lang="en-US" sz="2000" dirty="0" smtClean="0">
                <a:latin typeface="Times New Roman" pitchFamily="18" charset="0"/>
                <a:cs typeface="Times New Roman" pitchFamily="18" charset="0"/>
              </a:rPr>
              <a:t> The </a:t>
            </a:r>
            <a:r>
              <a:rPr lang="en-US" sz="2000" dirty="0" smtClean="0">
                <a:latin typeface="Times New Roman" pitchFamily="18" charset="0"/>
                <a:cs typeface="Times New Roman" pitchFamily="18" charset="0"/>
              </a:rPr>
              <a:t>main purpose of this project is how many people suffering from heart disease, by implementing various machine learning Algorithm.</a:t>
            </a:r>
          </a:p>
          <a:p>
            <a:pPr lvl="2"/>
            <a:endParaRPr lang="en-US" sz="2000" dirty="0" smtClean="0">
              <a:latin typeface="Times New Roman" pitchFamily="18" charset="0"/>
              <a:cs typeface="Times New Roman" pitchFamily="18" charset="0"/>
            </a:endParaRPr>
          </a:p>
          <a:p>
            <a:pPr lvl="2">
              <a:buFont typeface="Wingdings" pitchFamily="2" charset="2"/>
              <a:buChar char="Ø"/>
            </a:pPr>
            <a:r>
              <a:rPr lang="en-US" sz="2000" dirty="0" smtClean="0">
                <a:latin typeface="Times New Roman" pitchFamily="18" charset="0"/>
                <a:cs typeface="Times New Roman" pitchFamily="18" charset="0"/>
              </a:rPr>
              <a:t> To </a:t>
            </a:r>
            <a:r>
              <a:rPr lang="en-US" sz="2000" dirty="0" smtClean="0">
                <a:latin typeface="Times New Roman" pitchFamily="18" charset="0"/>
                <a:cs typeface="Times New Roman" pitchFamily="18" charset="0"/>
              </a:rPr>
              <a:t>determine accuracy by applied algorithms on that particular medical dataset which may lead to heart disease.</a:t>
            </a:r>
          </a:p>
          <a:p>
            <a:pPr lvl="2"/>
            <a:endParaRPr lang="en-US" sz="2000" dirty="0" smtClean="0">
              <a:latin typeface="Times New Roman" pitchFamily="18" charset="0"/>
              <a:cs typeface="Times New Roman" pitchFamily="18" charset="0"/>
            </a:endParaRPr>
          </a:p>
          <a:p>
            <a:pPr lvl="2">
              <a:buFont typeface="Wingdings" pitchFamily="2" charset="2"/>
              <a:buChar char="Ø"/>
            </a:pPr>
            <a:r>
              <a:rPr lang="en-US" sz="2000" dirty="0" smtClean="0">
                <a:latin typeface="Times New Roman" pitchFamily="18" charset="0"/>
                <a:cs typeface="Times New Roman" pitchFamily="18" charset="0"/>
              </a:rPr>
              <a:t> To </a:t>
            </a:r>
            <a:r>
              <a:rPr lang="en-US" sz="2000" dirty="0" smtClean="0">
                <a:latin typeface="Times New Roman" pitchFamily="18" charset="0"/>
                <a:cs typeface="Times New Roman" pitchFamily="18" charset="0"/>
              </a:rPr>
              <a:t>determined accuracy through analyzing the data. </a:t>
            </a:r>
          </a:p>
          <a:p>
            <a:r>
              <a:rPr lang="en-US" dirty="0" smtClean="0"/>
              <a:t/>
            </a:r>
            <a:br>
              <a:rPr lang="en-US" dirty="0" smtClean="0"/>
            </a:br>
            <a:endParaRPr lang="en-US" dirty="0" smtClean="0"/>
          </a:p>
          <a:p>
            <a:endParaRPr lang="en-IN" sz="4000" dirty="0" smtClean="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6667" y="516466"/>
            <a:ext cx="8458201" cy="584775"/>
          </a:xfrm>
          <a:prstGeom prst="rect">
            <a:avLst/>
          </a:prstGeom>
          <a:noFill/>
        </p:spPr>
        <p:txBody>
          <a:bodyPr wrap="square" rtlCol="0">
            <a:spAutoFit/>
          </a:bodyPr>
          <a:lstStyle/>
          <a:p>
            <a:pPr algn="ctr"/>
            <a:r>
              <a:rPr lang="en-IN" sz="3200" dirty="0" smtClean="0">
                <a:solidFill>
                  <a:schemeClr val="tx2"/>
                </a:solidFill>
                <a:latin typeface="Times New Roman" pitchFamily="18" charset="0"/>
                <a:cs typeface="Times New Roman" pitchFamily="18" charset="0"/>
              </a:rPr>
              <a:t>Data set of Heart Disease Prediction</a:t>
            </a:r>
            <a:endParaRPr lang="en-US" sz="3200" dirty="0">
              <a:solidFill>
                <a:schemeClr val="tx2"/>
              </a:solidFill>
              <a:latin typeface="Times New Roman" pitchFamily="18" charset="0"/>
              <a:cs typeface="Times New Roman" pitchFamily="18" charset="0"/>
            </a:endParaRPr>
          </a:p>
        </p:txBody>
      </p:sp>
      <p:pic>
        <p:nvPicPr>
          <p:cNvPr id="4" name="Picture 3" descr="Screenshot (62).png"/>
          <p:cNvPicPr>
            <a:picLocks noChangeAspect="1"/>
          </p:cNvPicPr>
          <p:nvPr/>
        </p:nvPicPr>
        <p:blipFill>
          <a:blip r:embed="rId2"/>
          <a:stretch>
            <a:fillRect/>
          </a:stretch>
        </p:blipFill>
        <p:spPr>
          <a:xfrm>
            <a:off x="2410523" y="1684868"/>
            <a:ext cx="8249863" cy="434010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7400" y="245534"/>
            <a:ext cx="9271000" cy="5693866"/>
          </a:xfrm>
          <a:prstGeom prst="rect">
            <a:avLst/>
          </a:prstGeom>
          <a:noFill/>
        </p:spPr>
        <p:txBody>
          <a:bodyPr wrap="square" rtlCol="0">
            <a:spAutoFit/>
          </a:bodyPr>
          <a:lstStyle/>
          <a:p>
            <a:r>
              <a:rPr lang="en-GB" sz="4000" b="1" dirty="0" smtClean="0">
                <a:solidFill>
                  <a:schemeClr val="tx2"/>
                </a:solidFill>
                <a:latin typeface="Times New Roman" pitchFamily="18" charset="0"/>
                <a:cs typeface="Times New Roman" pitchFamily="18" charset="0"/>
              </a:rPr>
              <a:t>Data </a:t>
            </a:r>
            <a:r>
              <a:rPr lang="en-GB" sz="4000" b="1" dirty="0" err="1" smtClean="0">
                <a:solidFill>
                  <a:schemeClr val="tx2"/>
                </a:solidFill>
                <a:latin typeface="Times New Roman" pitchFamily="18" charset="0"/>
                <a:cs typeface="Times New Roman" pitchFamily="18" charset="0"/>
              </a:rPr>
              <a:t>Preprocessing</a:t>
            </a:r>
            <a:endParaRPr lang="en-GB" sz="4000" b="1" dirty="0" smtClean="0">
              <a:solidFill>
                <a:schemeClr val="tx2"/>
              </a:solidFill>
              <a:latin typeface="Times New Roman" pitchFamily="18" charset="0"/>
              <a:cs typeface="Times New Roman" pitchFamily="18" charset="0"/>
            </a:endParaRPr>
          </a:p>
          <a:p>
            <a:endParaRPr lang="en-GB" dirty="0" smtClean="0"/>
          </a:p>
          <a:p>
            <a:endParaRPr lang="en-GB" dirty="0" smtClean="0"/>
          </a:p>
          <a:p>
            <a:r>
              <a:rPr lang="en-GB" sz="2400" dirty="0" smtClean="0">
                <a:latin typeface="Times New Roman" pitchFamily="18" charset="0"/>
                <a:cs typeface="Times New Roman" pitchFamily="18" charset="0"/>
              </a:rPr>
              <a:t>Data </a:t>
            </a:r>
            <a:r>
              <a:rPr lang="en-GB" sz="2400" dirty="0" err="1" smtClean="0">
                <a:latin typeface="Times New Roman" pitchFamily="18" charset="0"/>
                <a:cs typeface="Times New Roman" pitchFamily="18" charset="0"/>
              </a:rPr>
              <a:t>preprocessing</a:t>
            </a:r>
            <a:r>
              <a:rPr lang="en-GB" sz="2400" dirty="0" smtClean="0">
                <a:latin typeface="Times New Roman" pitchFamily="18" charset="0"/>
                <a:cs typeface="Times New Roman" pitchFamily="18" charset="0"/>
              </a:rPr>
              <a:t> is a data mining technique which is used to transform the raw data in a useful and efficient format.</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It </a:t>
            </a:r>
            <a:r>
              <a:rPr lang="en-GB" sz="2400" dirty="0" smtClean="0">
                <a:latin typeface="Times New Roman" pitchFamily="18" charset="0"/>
                <a:cs typeface="Times New Roman" pitchFamily="18" charset="0"/>
              </a:rPr>
              <a:t>is a process of preparing the raw data and making it suitable for a machine learning model. It is the first and crucial step while creating a machine learning model.</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When </a:t>
            </a:r>
            <a:r>
              <a:rPr lang="en-GB" sz="2400" dirty="0" smtClean="0">
                <a:latin typeface="Times New Roman" pitchFamily="18" charset="0"/>
                <a:cs typeface="Times New Roman" pitchFamily="18" charset="0"/>
              </a:rPr>
              <a:t>creating a machine learning project, it is not always a case that we come across the clean and formatted data. And while doing any operation with data, it is mandatory to clean it and put in a formatted way. So for this, we use data pre-processing task.</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UNT___________.png"/>
          <p:cNvPicPr>
            <a:picLocks noChangeAspect="1"/>
          </p:cNvPicPr>
          <p:nvPr/>
        </p:nvPicPr>
        <p:blipFill>
          <a:blip r:embed="rId2"/>
          <a:stretch>
            <a:fillRect/>
          </a:stretch>
        </p:blipFill>
        <p:spPr>
          <a:xfrm>
            <a:off x="3048001" y="1574173"/>
            <a:ext cx="5743904" cy="3879001"/>
          </a:xfrm>
          <a:prstGeom prst="rect">
            <a:avLst/>
          </a:prstGeom>
        </p:spPr>
      </p:pic>
      <p:sp>
        <p:nvSpPr>
          <p:cNvPr id="6" name="TextBox 5"/>
          <p:cNvSpPr txBox="1"/>
          <p:nvPr/>
        </p:nvSpPr>
        <p:spPr>
          <a:xfrm>
            <a:off x="3268980" y="5737860"/>
            <a:ext cx="6141720" cy="369332"/>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Fig. Count plot from the data set </a:t>
            </a:r>
            <a:endParaRPr lang="en-US" dirty="0">
              <a:latin typeface="Times New Roman" pitchFamily="18" charset="0"/>
              <a:cs typeface="Times New Roman" pitchFamily="18" charset="0"/>
            </a:endParaRPr>
          </a:p>
        </p:txBody>
      </p:sp>
      <p:sp>
        <p:nvSpPr>
          <p:cNvPr id="8" name="TextBox 7"/>
          <p:cNvSpPr txBox="1"/>
          <p:nvPr/>
        </p:nvSpPr>
        <p:spPr>
          <a:xfrm>
            <a:off x="449580" y="251460"/>
            <a:ext cx="8343900" cy="707886"/>
          </a:xfrm>
          <a:prstGeom prst="rect">
            <a:avLst/>
          </a:prstGeom>
          <a:noFill/>
        </p:spPr>
        <p:txBody>
          <a:bodyPr wrap="square" rtlCol="0">
            <a:spAutoFit/>
          </a:bodyPr>
          <a:lstStyle/>
          <a:p>
            <a:r>
              <a:rPr lang="en-IN" sz="4000" b="1" dirty="0" smtClean="0">
                <a:latin typeface="Times New Roman" pitchFamily="18" charset="0"/>
                <a:cs typeface="Times New Roman" pitchFamily="18" charset="0"/>
              </a:rPr>
              <a:t>Count Plot: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714500"/>
            <a:ext cx="10972800" cy="4292792"/>
          </a:xfrm>
        </p:spPr>
        <p:txBody>
          <a:bodyPr>
            <a:normAutofit/>
          </a:bodyPr>
          <a:lstStyle/>
          <a:p>
            <a:pPr>
              <a:buNone/>
            </a:pPr>
            <a:r>
              <a:rPr lang="en-IN" sz="3200" dirty="0" smtClean="0">
                <a:latin typeface="Times New Roman" pitchFamily="18" charset="0"/>
                <a:cs typeface="Times New Roman" pitchFamily="18" charset="0"/>
              </a:rPr>
              <a:t/>
            </a:r>
            <a:br>
              <a:rPr lang="en-IN" sz="3200" dirty="0" smtClean="0">
                <a:latin typeface="Times New Roman" pitchFamily="18" charset="0"/>
                <a:cs typeface="Times New Roman" pitchFamily="18" charset="0"/>
              </a:rPr>
            </a:br>
            <a:r>
              <a:rPr lang="en-IN" sz="3200" dirty="0" smtClean="0">
                <a:latin typeface="Times New Roman" pitchFamily="18" charset="0"/>
                <a:cs typeface="Times New Roman" pitchFamily="18" charset="0"/>
              </a:rPr>
              <a:t>1. </a:t>
            </a:r>
            <a:r>
              <a:rPr lang="en-GB" sz="2800" dirty="0" smtClean="0">
                <a:latin typeface="Times New Roman" pitchFamily="18" charset="0"/>
                <a:cs typeface="Times New Roman" pitchFamily="18" charset="0"/>
              </a:rPr>
              <a:t>K-Nearest Neighbour </a:t>
            </a:r>
            <a:r>
              <a:rPr lang="en-IN" sz="2800" dirty="0" smtClean="0">
                <a:latin typeface="Times New Roman" pitchFamily="18" charset="0"/>
                <a:cs typeface="Times New Roman" pitchFamily="18" charset="0"/>
              </a:rPr>
              <a:t>Algorithm</a:t>
            </a:r>
          </a:p>
          <a:p>
            <a:pPr>
              <a:buNone/>
            </a:pP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2. Support Vector Machine Algorithm</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2. Random Forest Learning Algorithm</a:t>
            </a:r>
            <a:br>
              <a:rPr lang="en-IN" sz="2800" dirty="0" smtClean="0">
                <a:latin typeface="Times New Roman" pitchFamily="18" charset="0"/>
                <a:cs typeface="Times New Roman" pitchFamily="18" charset="0"/>
              </a:rPr>
            </a:br>
            <a:endParaRPr lang="en-GB" sz="2800" dirty="0" smtClean="0">
              <a:latin typeface="Times New Roman" pitchFamily="18" charset="0"/>
              <a:cs typeface="Times New Roman" pitchFamily="18" charset="0"/>
            </a:endParaRPr>
          </a:p>
        </p:txBody>
      </p:sp>
      <p:sp>
        <p:nvSpPr>
          <p:cNvPr id="2" name="Title 1"/>
          <p:cNvSpPr>
            <a:spLocks noGrp="1"/>
          </p:cNvSpPr>
          <p:nvPr>
            <p:ph type="title"/>
          </p:nvPr>
        </p:nvSpPr>
        <p:spPr>
          <a:xfrm>
            <a:off x="584199" y="293990"/>
            <a:ext cx="11081657" cy="1292905"/>
          </a:xfrm>
        </p:spPr>
        <p:txBody>
          <a:bodyPr>
            <a:noAutofit/>
          </a:bodyPr>
          <a:lstStyle/>
          <a:p>
            <a:r>
              <a:rPr lang="en-IN" sz="4000" dirty="0" smtClean="0">
                <a:effectLst/>
                <a:latin typeface="Times New Roman" pitchFamily="18" charset="0"/>
                <a:cs typeface="Times New Roman" pitchFamily="18" charset="0"/>
              </a:rPr>
              <a:t>Algorithms:</a:t>
            </a:r>
            <a:endParaRPr lang="en-US" sz="40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714500"/>
            <a:ext cx="10972800" cy="4292792"/>
          </a:xfrm>
        </p:spPr>
        <p:txBody>
          <a:bodyPr>
            <a:normAutofit/>
          </a:bodyPr>
          <a:lstStyle/>
          <a:p>
            <a:pPr>
              <a:buNone/>
            </a:pPr>
            <a:r>
              <a:rPr lang="en-GB" sz="2800" dirty="0" smtClean="0">
                <a:latin typeface="Times New Roman" pitchFamily="18" charset="0"/>
                <a:cs typeface="Times New Roman" pitchFamily="18" charset="0"/>
              </a:rPr>
              <a:t>K-Nearest Neighbour is one of the simplest machine learning algorithms based on Supervised</a:t>
            </a:r>
            <a:r>
              <a:rPr lang="en-GB" sz="2800" b="1" dirty="0" smtClean="0">
                <a:latin typeface="Times New Roman" pitchFamily="18" charset="0"/>
                <a:cs typeface="Times New Roman" pitchFamily="18" charset="0"/>
              </a:rPr>
              <a:t> </a:t>
            </a:r>
            <a:r>
              <a:rPr lang="en-GB" sz="2800" dirty="0" smtClean="0">
                <a:latin typeface="Times New Roman" pitchFamily="18" charset="0"/>
                <a:cs typeface="Times New Roman" pitchFamily="18" charset="0"/>
              </a:rPr>
              <a:t>learning technique.</a:t>
            </a:r>
          </a:p>
          <a:p>
            <a:pPr>
              <a:buNone/>
            </a:pPr>
            <a:endParaRPr lang="en-GB" sz="2800" dirty="0" smtClean="0">
              <a:latin typeface="Times New Roman" pitchFamily="18" charset="0"/>
              <a:cs typeface="Times New Roman" pitchFamily="18" charset="0"/>
            </a:endParaRPr>
          </a:p>
          <a:p>
            <a:pPr>
              <a:buNone/>
            </a:pPr>
            <a:r>
              <a:rPr lang="en-GB" sz="2800" dirty="0" err="1" smtClean="0">
                <a:latin typeface="Times New Roman" pitchFamily="18" charset="0"/>
                <a:cs typeface="Times New Roman" pitchFamily="18" charset="0"/>
              </a:rPr>
              <a:t>knn</a:t>
            </a:r>
            <a:r>
              <a:rPr lang="en-GB" sz="2800" dirty="0" smtClean="0">
                <a:latin typeface="Times New Roman" pitchFamily="18" charset="0"/>
                <a:cs typeface="Times New Roman" pitchFamily="18" charset="0"/>
              </a:rPr>
              <a:t> algorithm assumes the similarity between the new case/data and available cases and put the new case into the category that is most similar to the available categories</a:t>
            </a:r>
            <a:r>
              <a:rPr lang="en-GB" sz="3200" dirty="0" smtClean="0">
                <a:latin typeface="Times New Roman" pitchFamily="18" charset="0"/>
                <a:cs typeface="Times New Roman" pitchFamily="18" charset="0"/>
              </a:rPr>
              <a:t>.</a:t>
            </a:r>
          </a:p>
        </p:txBody>
      </p:sp>
      <p:sp>
        <p:nvSpPr>
          <p:cNvPr id="2" name="Title 1"/>
          <p:cNvSpPr>
            <a:spLocks noGrp="1"/>
          </p:cNvSpPr>
          <p:nvPr>
            <p:ph type="title"/>
          </p:nvPr>
        </p:nvSpPr>
        <p:spPr>
          <a:xfrm>
            <a:off x="609599" y="437923"/>
            <a:ext cx="11081657" cy="1292905"/>
          </a:xfrm>
        </p:spPr>
        <p:txBody>
          <a:bodyPr>
            <a:normAutofit/>
          </a:bodyPr>
          <a:lstStyle/>
          <a:p>
            <a:r>
              <a:rPr lang="en-IN" sz="4000" dirty="0" smtClean="0">
                <a:effectLst/>
                <a:latin typeface="Times New Roman" pitchFamily="18" charset="0"/>
                <a:cs typeface="Times New Roman" pitchFamily="18" charset="0"/>
              </a:rPr>
              <a:t>1. K-NN Algorithm</a:t>
            </a:r>
            <a:endParaRPr lang="en-US" sz="40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5411</TotalTime>
  <Words>815</Words>
  <Application>Microsoft Office PowerPoint</Application>
  <PresentationFormat>Custom</PresentationFormat>
  <Paragraphs>91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Heart Disease prediction using machine learning techniques</vt:lpstr>
      <vt:lpstr>Introduction</vt:lpstr>
      <vt:lpstr>Heart Disease Prediction</vt:lpstr>
      <vt:lpstr>Slide 4</vt:lpstr>
      <vt:lpstr>Slide 5</vt:lpstr>
      <vt:lpstr>Slide 6</vt:lpstr>
      <vt:lpstr>Slide 7</vt:lpstr>
      <vt:lpstr>Algorithms:</vt:lpstr>
      <vt:lpstr>1. K-NN Algorithm</vt:lpstr>
      <vt:lpstr>How K-NN Algorithm Works?</vt:lpstr>
      <vt:lpstr>Slide 11</vt:lpstr>
      <vt:lpstr>  By the performance of K-NN algorithm the accuracy is,  0.8448387096774195 </vt:lpstr>
      <vt:lpstr>2. Support Vector Machine Algorithm</vt:lpstr>
      <vt:lpstr>Slide 14</vt:lpstr>
      <vt:lpstr>Slide 15</vt:lpstr>
      <vt:lpstr>Slide 16</vt:lpstr>
      <vt:lpstr>Slide 17</vt:lpstr>
      <vt:lpstr>Slide 18</vt:lpstr>
      <vt:lpstr>3. Random Forest Learning Algorithm</vt:lpstr>
      <vt:lpstr>How does the random forest method work?</vt:lpstr>
      <vt:lpstr>Slide 21</vt:lpstr>
      <vt:lpstr>Slide 22</vt:lpstr>
      <vt:lpstr>  By the performance Random forest algorithm the accuracy is,  0.8219354838709677 </vt:lpstr>
      <vt:lpstr>Conclusion:</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Overfitting and Underfitting</dc:title>
  <dc:creator>Geoff Hulten</dc:creator>
  <cp:lastModifiedBy>Windows User</cp:lastModifiedBy>
  <cp:revision>224</cp:revision>
  <dcterms:created xsi:type="dcterms:W3CDTF">2018-10-13T16:49:34Z</dcterms:created>
  <dcterms:modified xsi:type="dcterms:W3CDTF">2021-05-28T13:58:45Z</dcterms:modified>
</cp:coreProperties>
</file>