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8" r:id="rId3"/>
    <p:sldId id="289" r:id="rId4"/>
    <p:sldId id="290" r:id="rId5"/>
    <p:sldId id="268" r:id="rId6"/>
    <p:sldId id="291" r:id="rId7"/>
    <p:sldId id="286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jects\Teaching\CSEP546\Lectures\DataFor%20Figures\Bias%20Vari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717145103813634E-2"/>
          <c:y val="5.4498456655055129E-2"/>
          <c:w val="0.90744053041787065"/>
          <c:h val="0.84550973764784965"/>
        </c:manualLayout>
      </c:layout>
      <c:scatterChart>
        <c:scatterStyle val="smoothMarker"/>
        <c:ser>
          <c:idx val="3"/>
          <c:order val="0"/>
          <c:tx>
            <c:v>Positive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Variance'!$C$27:$C$41</c:f>
              <c:numCache>
                <c:formatCode>General</c:formatCode>
                <c:ptCount val="15"/>
                <c:pt idx="1">
                  <c:v>9.4024734951023758E-2</c:v>
                </c:pt>
                <c:pt idx="2">
                  <c:v>0.10940147466882746</c:v>
                </c:pt>
                <c:pt idx="3">
                  <c:v>0.16039886932043868</c:v>
                </c:pt>
                <c:pt idx="4">
                  <c:v>0.2</c:v>
                </c:pt>
                <c:pt idx="5">
                  <c:v>0.23036111976262996</c:v>
                </c:pt>
                <c:pt idx="6">
                  <c:v>0.30000000000000032</c:v>
                </c:pt>
                <c:pt idx="7">
                  <c:v>0.32118654885500264</c:v>
                </c:pt>
                <c:pt idx="8">
                  <c:v>0.41745217818674535</c:v>
                </c:pt>
                <c:pt idx="9">
                  <c:v>0.50929255184210376</c:v>
                </c:pt>
                <c:pt idx="10">
                  <c:v>0.5614778690909985</c:v>
                </c:pt>
                <c:pt idx="11">
                  <c:v>0.56722433432581465</c:v>
                </c:pt>
                <c:pt idx="12">
                  <c:v>0.63701258459194021</c:v>
                </c:pt>
                <c:pt idx="13">
                  <c:v>0.7600000000000009</c:v>
                </c:pt>
                <c:pt idx="14">
                  <c:v>0.95000000000000062</c:v>
                </c:pt>
              </c:numCache>
            </c:numRef>
          </c:xVal>
          <c:yVal>
            <c:numRef>
              <c:f>'Bias Variance'!$D$27:$D$41</c:f>
              <c:numCache>
                <c:formatCode>General</c:formatCode>
                <c:ptCount val="15"/>
                <c:pt idx="1">
                  <c:v>0.31000000000000039</c:v>
                </c:pt>
                <c:pt idx="2">
                  <c:v>0.5</c:v>
                </c:pt>
                <c:pt idx="3">
                  <c:v>0.9</c:v>
                </c:pt>
                <c:pt idx="4">
                  <c:v>0.15000000000000019</c:v>
                </c:pt>
                <c:pt idx="5">
                  <c:v>0.93345179150198343</c:v>
                </c:pt>
                <c:pt idx="6">
                  <c:v>0.30000000000000032</c:v>
                </c:pt>
                <c:pt idx="7">
                  <c:v>0.91293693224213979</c:v>
                </c:pt>
                <c:pt idx="8">
                  <c:v>0.75000000000000089</c:v>
                </c:pt>
                <c:pt idx="9">
                  <c:v>0.5433951146674556</c:v>
                </c:pt>
                <c:pt idx="10">
                  <c:v>0.97438543245872311</c:v>
                </c:pt>
                <c:pt idx="11">
                  <c:v>0.8</c:v>
                </c:pt>
                <c:pt idx="12">
                  <c:v>0.7539478801379057</c:v>
                </c:pt>
                <c:pt idx="13">
                  <c:v>0.98</c:v>
                </c:pt>
                <c:pt idx="14">
                  <c:v>0.95000000000000062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1FC-40AE-8CA3-535FCFAA1C76}"/>
            </c:ext>
          </c:extLst>
        </c:ser>
        <c:ser>
          <c:idx val="4"/>
          <c:order val="1"/>
          <c:tx>
            <c:v>Negative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Variance'!$F$27:$F$46</c:f>
              <c:numCache>
                <c:formatCode>General</c:formatCode>
                <c:ptCount val="20"/>
                <c:pt idx="0">
                  <c:v>2.0000000000000018E-2</c:v>
                </c:pt>
                <c:pt idx="1">
                  <c:v>6.1088979010002716E-2</c:v>
                </c:pt>
                <c:pt idx="2">
                  <c:v>0.14000000000000001</c:v>
                </c:pt>
                <c:pt idx="3">
                  <c:v>0.4</c:v>
                </c:pt>
                <c:pt idx="4">
                  <c:v>0.5</c:v>
                </c:pt>
                <c:pt idx="5">
                  <c:v>0.55000000000000004</c:v>
                </c:pt>
                <c:pt idx="8">
                  <c:v>0.70000000000000062</c:v>
                </c:pt>
                <c:pt idx="10">
                  <c:v>0.79567571700462159</c:v>
                </c:pt>
                <c:pt idx="11">
                  <c:v>0.8</c:v>
                </c:pt>
                <c:pt idx="12">
                  <c:v>0.8</c:v>
                </c:pt>
                <c:pt idx="13">
                  <c:v>0.8179137616851917</c:v>
                </c:pt>
                <c:pt idx="17">
                  <c:v>0.9</c:v>
                </c:pt>
                <c:pt idx="19">
                  <c:v>0.97115856009097001</c:v>
                </c:pt>
              </c:numCache>
            </c:numRef>
          </c:xVal>
          <c:yVal>
            <c:numRef>
              <c:f>'Bias Variance'!$G$27:$G$46</c:f>
              <c:numCache>
                <c:formatCode>General</c:formatCode>
                <c:ptCount val="20"/>
                <c:pt idx="0">
                  <c:v>0.35000000000000031</c:v>
                </c:pt>
                <c:pt idx="1">
                  <c:v>5.0000000000000037E-2</c:v>
                </c:pt>
                <c:pt idx="2">
                  <c:v>7.0000000000000034E-2</c:v>
                </c:pt>
                <c:pt idx="3">
                  <c:v>6.0000000000000046E-2</c:v>
                </c:pt>
                <c:pt idx="4">
                  <c:v>0.1758660333187019</c:v>
                </c:pt>
                <c:pt idx="5">
                  <c:v>0.35328360822962007</c:v>
                </c:pt>
                <c:pt idx="8">
                  <c:v>0.55000000000000004</c:v>
                </c:pt>
                <c:pt idx="10">
                  <c:v>0.62494374854326495</c:v>
                </c:pt>
                <c:pt idx="11">
                  <c:v>0.30000000000000032</c:v>
                </c:pt>
                <c:pt idx="12">
                  <c:v>0.83485376092137731</c:v>
                </c:pt>
                <c:pt idx="13">
                  <c:v>0.26232655994426812</c:v>
                </c:pt>
                <c:pt idx="17">
                  <c:v>0.73974330489921269</c:v>
                </c:pt>
                <c:pt idx="19">
                  <c:v>4.5000000000000026E-2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1FC-40AE-8CA3-535FCFAA1C76}"/>
            </c:ext>
          </c:extLst>
        </c:ser>
        <c:ser>
          <c:idx val="5"/>
          <c:order val="2"/>
          <c:tx>
            <c:v>Line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'Bias Variance'!$F$9:$F$19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'Bias Variance'!$G$9:$G$19</c:f>
              <c:numCache>
                <c:formatCode>General</c:formatCode>
                <c:ptCount val="11"/>
                <c:pt idx="0">
                  <c:v>0.30000000000000032</c:v>
                </c:pt>
                <c:pt idx="1">
                  <c:v>0.33000000000000052</c:v>
                </c:pt>
                <c:pt idx="2">
                  <c:v>0.36000000000000032</c:v>
                </c:pt>
                <c:pt idx="3">
                  <c:v>0.39000000000000046</c:v>
                </c:pt>
                <c:pt idx="4">
                  <c:v>0.42000000000000032</c:v>
                </c:pt>
                <c:pt idx="5">
                  <c:v>0.45000000000000007</c:v>
                </c:pt>
                <c:pt idx="6">
                  <c:v>0.48000000000000032</c:v>
                </c:pt>
                <c:pt idx="7">
                  <c:v>0.51</c:v>
                </c:pt>
                <c:pt idx="8">
                  <c:v>0.54</c:v>
                </c:pt>
                <c:pt idx="9">
                  <c:v>0.57000000000000062</c:v>
                </c:pt>
                <c:pt idx="10">
                  <c:v>0.60000000000000064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71FC-40AE-8CA3-535FCFAA1C76}"/>
            </c:ext>
          </c:extLst>
        </c:ser>
        <c:axId val="128147840"/>
        <c:axId val="128149376"/>
      </c:scatterChart>
      <c:valAx>
        <c:axId val="128147840"/>
        <c:scaling>
          <c:orientation val="minMax"/>
          <c:max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49376"/>
        <c:crosses val="autoZero"/>
        <c:crossBetween val="midCat"/>
        <c:majorUnit val="0.1"/>
      </c:valAx>
      <c:valAx>
        <c:axId val="128149376"/>
        <c:scaling>
          <c:orientation val="minMax"/>
          <c:max val="1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47840"/>
        <c:crosses val="autoZero"/>
        <c:crossBetween val="midCat"/>
      </c:valAx>
    </c:plotArea>
    <c:plotVisOnly val="1"/>
    <c:dispBlanksAs val="gap"/>
    <c:extLst xmlns:c16r2="http://schemas.microsoft.com/office/drawing/2015/06/chart"/>
  </c:chart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5E1E1F-6BF7-410C-8A87-0A7171DF7F44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032EB3-FECE-492F-B22D-4575ABFC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70722-72D4-48ED-9DC7-7F0CDEB7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616" y="1719072"/>
            <a:ext cx="8250936" cy="1232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Overfitting and </a:t>
            </a:r>
            <a:r>
              <a:rPr lang="en-US" dirty="0" err="1" smtClean="0">
                <a:effectLst/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in machine learning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BCE50C-04B2-47F0-9023-21B45A90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0" y="3355575"/>
            <a:ext cx="2718816" cy="704361"/>
          </a:xfrm>
        </p:spPr>
        <p:txBody>
          <a:bodyPr>
            <a:normAutofit fontScale="92500"/>
          </a:bodyPr>
          <a:lstStyle/>
          <a:p>
            <a:r>
              <a:rPr lang="en-IN" sz="3200" cap="none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3200" cap="none" dirty="0" err="1" smtClean="0">
                <a:latin typeface="Times New Roman" pitchFamily="18" charset="0"/>
                <a:cs typeface="Times New Roman" pitchFamily="18" charset="0"/>
              </a:rPr>
              <a:t>Vaibhav</a:t>
            </a:r>
            <a:r>
              <a:rPr lang="en-IN" sz="3200" cap="non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cap="none" dirty="0" err="1" smtClean="0">
                <a:latin typeface="Times New Roman" pitchFamily="18" charset="0"/>
                <a:cs typeface="Times New Roman" pitchFamily="18" charset="0"/>
              </a:rPr>
              <a:t>Jumde</a:t>
            </a:r>
            <a:endParaRPr lang="en-US" sz="320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134" y="4385735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guidance of : </a:t>
            </a:r>
          </a:p>
          <a:p>
            <a:pPr algn="ctr"/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Ruby Jain </a:t>
            </a:r>
            <a:r>
              <a:rPr lang="en-IN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mam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&amp; Prof. Kumar Sanjay </a:t>
            </a:r>
            <a:r>
              <a:rPr lang="en-IN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Bhorekar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sir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76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773938"/>
            <a:ext cx="10713720" cy="44030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happens when a model learns the detail and noise in the training data to the extent that it negatively impacts the performance of the model on new data.</a:t>
            </a:r>
          </a:p>
          <a:p>
            <a:pPr>
              <a:buNone/>
            </a:pP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As a result,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may fail to fit additional data, and this may affect the accuracy of predicting future observations.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 occurs when a statistical model or machine learning algorithm cannot capture the underlying trend of the data.</a:t>
            </a:r>
          </a:p>
          <a:p>
            <a:pPr>
              <a:buNone/>
            </a:pP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would occur, when fitting a linear model to non-linear data. Such a model too would have poor predictive performance.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verfitting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36" y="1508760"/>
            <a:ext cx="10518464" cy="44222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What is actual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happens?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67D60B2-DBCF-470F-9763-3B0DE9CA9F3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02770" y="1403849"/>
            <a:ext cx="5893231" cy="36845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Fitting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data too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Features are noisy / uncorrelated to concept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Modeling process very sensitive (powerful)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 much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FCE2FC51-B1B2-4893-A3A4-88EE2B6A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806" y="1193537"/>
            <a:ext cx="5183188" cy="3684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 little of the true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Features don’t capture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concept</a:t>
            </a:r>
          </a:p>
          <a:p>
            <a:pPr lvl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 much bias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lvl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 little search to fit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" y="338328"/>
            <a:ext cx="104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						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31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4400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xmlns="" id="{5BEC8842-E2E2-4067-8B9A-26D1AA4316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202668150"/>
              </p:ext>
            </p:extLst>
          </p:nvPr>
        </p:nvGraphicFramePr>
        <p:xfrm>
          <a:off x="6192838" y="1444625"/>
          <a:ext cx="5389562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9CA0C8F8-E8EF-48D3-9A9C-EFAF4FA1036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53577" y="1655065"/>
            <a:ext cx="5135851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CA4967A-92A3-4AF4-A144-61E86CAF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Bias / Variance tradeoff a primary challenge in machine learning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Internalize: More powerful modeling is not always better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Learn to identify overfitting and underfitting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Tuning parameters &amp; interpreting output correctly is key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189BB-BE6F-40A1-B693-1791AD0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 of Overfitting and Underfitting</a:t>
            </a:r>
          </a:p>
        </p:txBody>
      </p:sp>
    </p:spTree>
    <p:extLst>
      <p:ext uri="{BB962C8B-B14F-4D97-AF65-F5344CB8AC3E}">
        <p14:creationId xmlns:p14="http://schemas.microsoft.com/office/powerpoint/2010/main" xmlns="" val="28219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70722-72D4-48ED-9DC7-7F0CDEB7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5816" y="1490473"/>
            <a:ext cx="6582809" cy="16609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76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3025</TotalTime>
  <Words>185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Overfitting and Underfitting in machine learning</vt:lpstr>
      <vt:lpstr>What is Overfitting?</vt:lpstr>
      <vt:lpstr>What is Underfitting?</vt:lpstr>
      <vt:lpstr>What is actual overfitting and underfitting happens?</vt:lpstr>
      <vt:lpstr>Slide 5</vt:lpstr>
      <vt:lpstr>Overfitting                       Underfitting</vt:lpstr>
      <vt:lpstr>Summary of Overfitting and Underfitting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</dc:title>
  <dc:creator>Geoff Hulten</dc:creator>
  <cp:lastModifiedBy>Windows User</cp:lastModifiedBy>
  <cp:revision>61</cp:revision>
  <dcterms:created xsi:type="dcterms:W3CDTF">2018-10-13T16:49:34Z</dcterms:created>
  <dcterms:modified xsi:type="dcterms:W3CDTF">2021-09-05T03:22:27Z</dcterms:modified>
</cp:coreProperties>
</file>