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6" r:id="rId2"/>
    <p:sldId id="256" r:id="rId3"/>
    <p:sldId id="257" r:id="rId4"/>
    <p:sldId id="258" r:id="rId5"/>
    <p:sldId id="269" r:id="rId6"/>
    <p:sldId id="267" r:id="rId7"/>
    <p:sldId id="259" r:id="rId8"/>
    <p:sldId id="260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11723-E4A3-43F8-8434-57D73E74551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5C123-C931-498E-97EC-21516BDD8B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836B9E0-034A-406D-9C6D-C86C2DC1F29E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237DBED-1FA0-4A09-9F2B-6653F3E54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B9E0-034A-406D-9C6D-C86C2DC1F29E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DBED-1FA0-4A09-9F2B-6653F3E54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B9E0-034A-406D-9C6D-C86C2DC1F29E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DBED-1FA0-4A09-9F2B-6653F3E54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836B9E0-034A-406D-9C6D-C86C2DC1F29E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237DBED-1FA0-4A09-9F2B-6653F3E540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836B9E0-034A-406D-9C6D-C86C2DC1F29E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237DBED-1FA0-4A09-9F2B-6653F3E54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B9E0-034A-406D-9C6D-C86C2DC1F29E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DBED-1FA0-4A09-9F2B-6653F3E540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B9E0-034A-406D-9C6D-C86C2DC1F29E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DBED-1FA0-4A09-9F2B-6653F3E540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836B9E0-034A-406D-9C6D-C86C2DC1F29E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237DBED-1FA0-4A09-9F2B-6653F3E540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B9E0-034A-406D-9C6D-C86C2DC1F29E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DBED-1FA0-4A09-9F2B-6653F3E54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836B9E0-034A-406D-9C6D-C86C2DC1F29E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237DBED-1FA0-4A09-9F2B-6653F3E540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836B9E0-034A-406D-9C6D-C86C2DC1F29E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237DBED-1FA0-4A09-9F2B-6653F3E540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836B9E0-034A-406D-9C6D-C86C2DC1F29E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237DBED-1FA0-4A09-9F2B-6653F3E54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219200"/>
            <a:ext cx="6172200" cy="205359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Network Flow Problem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86000" y="4953000"/>
            <a:ext cx="6172200" cy="1371600"/>
          </a:xfrm>
        </p:spPr>
        <p:txBody>
          <a:bodyPr/>
          <a:lstStyle/>
          <a:p>
            <a:r>
              <a:rPr lang="en-US" dirty="0" smtClean="0"/>
              <a:t>VAIBHAV VERMA </a:t>
            </a:r>
          </a:p>
          <a:p>
            <a:r>
              <a:rPr lang="en-US" dirty="0" smtClean="0"/>
              <a:t>BTECH CSE </a:t>
            </a:r>
          </a:p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SEMESTER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aive-string-matching-algorith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7200"/>
            <a:ext cx="6934200" cy="2971800"/>
          </a:xfrm>
          <a:prstGeom prst="rect">
            <a:avLst/>
          </a:prstGeom>
        </p:spPr>
      </p:pic>
      <p:pic>
        <p:nvPicPr>
          <p:cNvPr id="5" name="Picture 4" descr="naive-string-matching-algorithm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52800"/>
            <a:ext cx="69342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aive-string-matching-algorithm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05200"/>
            <a:ext cx="8153401" cy="2216459"/>
          </a:xfrm>
          <a:prstGeom prst="rect">
            <a:avLst/>
          </a:prstGeom>
        </p:spPr>
      </p:pic>
      <p:pic>
        <p:nvPicPr>
          <p:cNvPr id="3" name="Picture 2" descr="naive-string-matching-algorithm2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1371600"/>
            <a:ext cx="8146921" cy="16575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Network Flow Problem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057400"/>
            <a:ext cx="6400800" cy="32766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US" dirty="0" smtClean="0"/>
              <a:t>It is a type of network optimization problem </a:t>
            </a:r>
          </a:p>
          <a:p>
            <a:pPr algn="l">
              <a:buFont typeface="Wingdings" pitchFamily="2" charset="2"/>
              <a:buChar char="§"/>
            </a:pPr>
            <a:r>
              <a:rPr lang="en-US" dirty="0"/>
              <a:t>These types of problems can be viewed as </a:t>
            </a:r>
            <a:r>
              <a:rPr lang="en-US" dirty="0" smtClean="0"/>
              <a:t>minimizing </a:t>
            </a:r>
            <a:r>
              <a:rPr lang="en-US" dirty="0"/>
              <a:t>problems</a:t>
            </a:r>
            <a:r>
              <a:rPr lang="en-US" dirty="0" smtClean="0"/>
              <a:t>.</a:t>
            </a:r>
          </a:p>
          <a:p>
            <a:pPr algn="l">
              <a:buFont typeface="Wingdings" pitchFamily="2" charset="2"/>
              <a:buChar char="§"/>
            </a:pPr>
            <a:r>
              <a:rPr lang="en-US" dirty="0" smtClean="0"/>
              <a:t>Example: Piping system through which a quality of water must pass.</a:t>
            </a:r>
          </a:p>
          <a:p>
            <a:pPr algn="l">
              <a:buFont typeface="Wingdings" pitchFamily="2" charset="2"/>
              <a:buChar char="§"/>
            </a:pPr>
            <a:r>
              <a:rPr lang="en-US" dirty="0" smtClean="0"/>
              <a:t>Consist of source (node which supply a commodity), sink (node which use up a commodity)</a:t>
            </a:r>
          </a:p>
          <a:p>
            <a:pPr algn="l">
              <a:buFont typeface="Wingdings" pitchFamily="2" charset="2"/>
              <a:buChar char="§"/>
            </a:pPr>
            <a:r>
              <a:rPr lang="en-US" dirty="0" smtClean="0"/>
              <a:t>Graphs are usually directed </a:t>
            </a:r>
          </a:p>
          <a:p>
            <a:pPr algn="l">
              <a:buFont typeface="Wingdings" pitchFamily="2" charset="2"/>
              <a:buChar char="§"/>
            </a:pPr>
            <a:r>
              <a:rPr lang="en-US" dirty="0" smtClean="0"/>
              <a:t>An edges capacity is maximum amount of flow which can pass through it.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Ford Fulkerson Algorithm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5400" y="1905000"/>
            <a:ext cx="6400800" cy="4191000"/>
          </a:xfrm>
        </p:spPr>
        <p:txBody>
          <a:bodyPr>
            <a:normAutofit fontScale="92500" lnSpcReduction="10000"/>
          </a:bodyPr>
          <a:lstStyle/>
          <a:p>
            <a:pPr algn="l">
              <a:buFont typeface="Wingdings" pitchFamily="2" charset="2"/>
              <a:buChar char="§"/>
            </a:pPr>
            <a:r>
              <a:rPr lang="en-US" dirty="0" smtClean="0"/>
              <a:t> A simple and practical max-</a:t>
            </a:r>
            <a:r>
              <a:rPr lang="en-US" dirty="0" err="1" smtClean="0"/>
              <a:t>ﬂow</a:t>
            </a:r>
            <a:r>
              <a:rPr lang="en-US" dirty="0" smtClean="0"/>
              <a:t> algorithm.</a:t>
            </a:r>
          </a:p>
          <a:p>
            <a:pPr algn="l">
              <a:buFont typeface="Wingdings" pitchFamily="2" charset="2"/>
              <a:buChar char="§"/>
            </a:pPr>
            <a:r>
              <a:rPr lang="en-US" dirty="0"/>
              <a:t>The Ford-Fulkerson algorithm is used to detect maximum flow from start vertex to sink vertex in a given </a:t>
            </a:r>
            <a:r>
              <a:rPr lang="en-US" dirty="0" smtClean="0"/>
              <a:t>graph.</a:t>
            </a:r>
          </a:p>
          <a:p>
            <a:pPr algn="l">
              <a:buFont typeface="Wingdings" pitchFamily="2" charset="2"/>
              <a:buChar char="§"/>
            </a:pPr>
            <a:r>
              <a:rPr lang="en-US" dirty="0"/>
              <a:t>In this graph, every edge has the capacity</a:t>
            </a:r>
            <a:r>
              <a:rPr lang="en-US" dirty="0" smtClean="0"/>
              <a:t>.</a:t>
            </a:r>
          </a:p>
          <a:p>
            <a:pPr algn="l">
              <a:buFont typeface="Wingdings" pitchFamily="2" charset="2"/>
              <a:buChar char="§"/>
            </a:pPr>
            <a:r>
              <a:rPr lang="en-US" dirty="0"/>
              <a:t>Two vertices are provided named Source and Sink. </a:t>
            </a:r>
            <a:endParaRPr lang="en-US" dirty="0" smtClean="0"/>
          </a:p>
          <a:p>
            <a:pPr algn="l">
              <a:buFont typeface="Wingdings" pitchFamily="2" charset="2"/>
              <a:buChar char="§"/>
            </a:pPr>
            <a:r>
              <a:rPr lang="en-US" dirty="0"/>
              <a:t>The source vertex has all outward edge, no inward edge, and the sink will have all inward edge no outward edge</a:t>
            </a:r>
            <a:r>
              <a:rPr lang="en-US" dirty="0" smtClean="0"/>
              <a:t>.</a:t>
            </a:r>
          </a:p>
          <a:p>
            <a:pPr algn="l">
              <a:buFont typeface="Wingdings" pitchFamily="2" charset="2"/>
              <a:buChar char="§"/>
            </a:pPr>
            <a:r>
              <a:rPr lang="en-US" dirty="0"/>
              <a:t>There are some </a:t>
            </a:r>
            <a:r>
              <a:rPr lang="en-US" dirty="0" smtClean="0"/>
              <a:t>constraints: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Flow </a:t>
            </a:r>
            <a:r>
              <a:rPr lang="en-US" dirty="0"/>
              <a:t>on an edge doesn’t exceed the given capacity of that </a:t>
            </a:r>
            <a:r>
              <a:rPr lang="en-US" dirty="0" smtClean="0"/>
              <a:t>graph.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Incoming flow and outgoing flow will also equal for every edge, except the source and the sink</a:t>
            </a:r>
            <a:r>
              <a:rPr lang="en-US" dirty="0" smtClean="0"/>
              <a:t>.</a:t>
            </a:r>
          </a:p>
          <a:p>
            <a:pPr marL="514350" indent="-514350" algn="l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Ford-Fulkerson Problem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438400"/>
            <a:ext cx="6400800" cy="3352800"/>
          </a:xfrm>
        </p:spPr>
        <p:txBody>
          <a:bodyPr>
            <a:normAutofit/>
          </a:bodyPr>
          <a:lstStyle/>
          <a:p>
            <a:pPr marL="0" lvl="1" algn="l">
              <a:buFont typeface="Arial" pitchFamily="34" charset="0"/>
              <a:buChar char="•"/>
            </a:pPr>
            <a:r>
              <a:rPr lang="en-ZA" sz="2400" dirty="0" smtClean="0"/>
              <a:t>Find an unsaturated path from the source to the sink.</a:t>
            </a:r>
          </a:p>
          <a:p>
            <a:pPr marL="0" lvl="1" algn="l">
              <a:buFont typeface="Arial" pitchFamily="34" charset="0"/>
              <a:buChar char="•"/>
            </a:pPr>
            <a:r>
              <a:rPr lang="en-ZA" sz="2400" dirty="0" smtClean="0"/>
              <a:t>Add an amount of flow to each edge in that path equal to the smallest capacity in it.</a:t>
            </a:r>
          </a:p>
          <a:p>
            <a:pPr marL="0" lvl="1" algn="l">
              <a:buFont typeface="Arial" pitchFamily="34" charset="0"/>
              <a:buChar char="•"/>
            </a:pPr>
            <a:r>
              <a:rPr lang="en-ZA" sz="2400" dirty="0" smtClean="0"/>
              <a:t>Repeat this process till no more paths can be found.</a:t>
            </a:r>
          </a:p>
          <a:p>
            <a:pPr marL="0" lvl="1" algn="l">
              <a:buFont typeface="Arial" pitchFamily="34" charset="0"/>
              <a:buChar char="•"/>
            </a:pPr>
            <a:r>
              <a:rPr lang="en-ZA" sz="2400" dirty="0" smtClean="0"/>
              <a:t>The total amount of flow added is then maximal.</a:t>
            </a:r>
            <a:endParaRPr lang="pt-PT" sz="2400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ford-</a:t>
            </a:r>
            <a:r>
              <a:rPr lang="en-US" dirty="0" err="1" smtClean="0"/>
              <a:t>fulkerson</a:t>
            </a:r>
            <a:endParaRPr lang="en-US" dirty="0"/>
          </a:p>
        </p:txBody>
      </p:sp>
      <p:pic>
        <p:nvPicPr>
          <p:cNvPr id="3" name="Picture 2" descr="ford_fulkerson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828800"/>
            <a:ext cx="4419600" cy="1752600"/>
          </a:xfrm>
          <a:prstGeom prst="rect">
            <a:avLst/>
          </a:prstGeom>
        </p:spPr>
      </p:pic>
      <p:pic>
        <p:nvPicPr>
          <p:cNvPr id="4" name="Picture 3" descr="ford_fulkerson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38600"/>
            <a:ext cx="4876800" cy="18669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219200"/>
            <a:ext cx="6172200" cy="2053590"/>
          </a:xfrm>
        </p:spPr>
        <p:txBody>
          <a:bodyPr/>
          <a:lstStyle/>
          <a:p>
            <a:r>
              <a:rPr lang="en-US" dirty="0" smtClean="0"/>
              <a:t>Naïve String Matching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VAIBHAV VERMA </a:t>
            </a:r>
          </a:p>
          <a:p>
            <a:r>
              <a:rPr lang="en-US" dirty="0" smtClean="0"/>
              <a:t>BTECH CSE </a:t>
            </a:r>
          </a:p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SEMESTER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Naïve String Matching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lgorithm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752600"/>
            <a:ext cx="6553200" cy="44958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/>
              <a:t>The naïve approach tests all the </a:t>
            </a:r>
            <a:r>
              <a:rPr lang="en-US" dirty="0" smtClean="0"/>
              <a:t>  possible </a:t>
            </a:r>
            <a:r>
              <a:rPr lang="en-US" dirty="0"/>
              <a:t>placement of Pattern </a:t>
            </a:r>
            <a:r>
              <a:rPr lang="en-US" dirty="0" smtClean="0"/>
              <a:t>,</a:t>
            </a:r>
          </a:p>
          <a:p>
            <a:pPr algn="l"/>
            <a:r>
              <a:rPr lang="en-US" b="1" dirty="0" smtClean="0"/>
              <a:t>P </a:t>
            </a:r>
            <a:r>
              <a:rPr lang="en-US" b="1" dirty="0"/>
              <a:t>[1.......m] relative to text T [1......n</a:t>
            </a:r>
            <a:r>
              <a:rPr lang="en-US" b="1" dirty="0" smtClean="0"/>
              <a:t>]</a:t>
            </a:r>
            <a:r>
              <a:rPr lang="en-US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/>
              <a:t>We try shift s = 0, 1.......n-m, successively and for each shift s</a:t>
            </a:r>
            <a:r>
              <a:rPr lang="en-US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/>
              <a:t>Compare </a:t>
            </a:r>
            <a:r>
              <a:rPr lang="en-US" b="1" dirty="0"/>
              <a:t>T [s+1.......</a:t>
            </a:r>
            <a:r>
              <a:rPr lang="en-US" b="1" dirty="0" err="1" smtClean="0"/>
              <a:t>s+m</a:t>
            </a:r>
            <a:r>
              <a:rPr lang="en-US" b="1" dirty="0" smtClean="0"/>
              <a:t>] </a:t>
            </a:r>
            <a:r>
              <a:rPr lang="en-US" b="1" dirty="0"/>
              <a:t>to P [1......</a:t>
            </a:r>
            <a:r>
              <a:rPr lang="en-US" b="1" dirty="0" smtClean="0"/>
              <a:t>m].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algorithm finds all valid shifts using a loop that checks the </a:t>
            </a:r>
            <a:r>
              <a:rPr lang="en-US" dirty="0" smtClean="0"/>
              <a:t>condition</a:t>
            </a:r>
          </a:p>
          <a:p>
            <a:pPr algn="l"/>
            <a:r>
              <a:rPr lang="en-US" b="1" dirty="0" smtClean="0"/>
              <a:t>P </a:t>
            </a:r>
            <a:r>
              <a:rPr lang="en-US" b="1" dirty="0"/>
              <a:t>[1.......m] = T [s+1.......</a:t>
            </a:r>
            <a:r>
              <a:rPr lang="en-US" b="1" dirty="0" err="1"/>
              <a:t>s+m</a:t>
            </a:r>
            <a:r>
              <a:rPr lang="en-US" b="1" dirty="0"/>
              <a:t>] </a:t>
            </a:r>
            <a:r>
              <a:rPr lang="en-US" dirty="0"/>
              <a:t>for each of the n - m +1 possible value of 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Algorithm 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057400"/>
            <a:ext cx="6400800" cy="37338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NAÏVE_STRING_MATCHER </a:t>
            </a:r>
            <a:r>
              <a:rPr lang="en-US" b="1" dirty="0"/>
              <a:t>(T, P)</a:t>
            </a:r>
            <a:r>
              <a:rPr lang="en-US" dirty="0"/>
              <a:t> </a:t>
            </a:r>
            <a:endParaRPr lang="en-US" dirty="0" smtClean="0"/>
          </a:p>
          <a:p>
            <a:pPr marL="514350" indent="-514350" algn="l">
              <a:buAutoNum type="arabicPeriod"/>
            </a:pPr>
            <a:r>
              <a:rPr lang="en-US" dirty="0" smtClean="0"/>
              <a:t>n </a:t>
            </a:r>
            <a:r>
              <a:rPr lang="en-US" dirty="0"/>
              <a:t>← length [T] </a:t>
            </a:r>
            <a:endParaRPr lang="en-US" dirty="0" smtClean="0"/>
          </a:p>
          <a:p>
            <a:pPr marL="514350" indent="-514350" algn="l"/>
            <a:r>
              <a:rPr lang="en-US" dirty="0" smtClean="0"/>
              <a:t>2</a:t>
            </a:r>
            <a:r>
              <a:rPr lang="en-US" dirty="0"/>
              <a:t>. m ← length [P] </a:t>
            </a:r>
            <a:endParaRPr lang="en-US" dirty="0" smtClean="0"/>
          </a:p>
          <a:p>
            <a:pPr marL="514350" indent="-514350" algn="l"/>
            <a:r>
              <a:rPr lang="en-US" dirty="0" smtClean="0"/>
              <a:t>3</a:t>
            </a:r>
            <a:r>
              <a:rPr lang="en-US" dirty="0"/>
              <a:t>. for s ← 0 to n </a:t>
            </a:r>
            <a:r>
              <a:rPr lang="en-US" dirty="0" smtClean="0"/>
              <a:t>–m </a:t>
            </a:r>
          </a:p>
          <a:p>
            <a:pPr marL="514350" indent="-514350" algn="l"/>
            <a:r>
              <a:rPr lang="en-US" dirty="0" smtClean="0"/>
              <a:t>4</a:t>
            </a:r>
            <a:r>
              <a:rPr lang="en-US" dirty="0"/>
              <a:t>. do if P [1.....m] = T [s + 1....s + m</a:t>
            </a:r>
            <a:r>
              <a:rPr lang="en-US" dirty="0" smtClean="0"/>
              <a:t>]</a:t>
            </a:r>
          </a:p>
          <a:p>
            <a:pPr marL="514350" indent="-514350" algn="l"/>
            <a:r>
              <a:rPr lang="en-US" dirty="0" smtClean="0"/>
              <a:t>5</a:t>
            </a:r>
            <a:r>
              <a:rPr lang="en-US" dirty="0"/>
              <a:t>. then print "Pattern occurs with shift" 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Example</a:t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47800"/>
            <a:ext cx="6400800" cy="4419600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 smtClean="0"/>
              <a:t>Suppose, </a:t>
            </a:r>
            <a:r>
              <a:rPr lang="fr-FR" b="1" dirty="0" smtClean="0"/>
              <a:t>T</a:t>
            </a:r>
            <a:r>
              <a:rPr lang="fr-FR" b="1" dirty="0"/>
              <a:t> = </a:t>
            </a:r>
            <a:r>
              <a:rPr lang="fr-FR" b="1" dirty="0" smtClean="0"/>
              <a:t>1011101110 and P</a:t>
            </a:r>
            <a:r>
              <a:rPr lang="fr-FR" b="1" dirty="0"/>
              <a:t> = </a:t>
            </a:r>
            <a:r>
              <a:rPr lang="fr-FR" b="1" dirty="0" smtClean="0"/>
              <a:t>111</a:t>
            </a:r>
            <a:r>
              <a:rPr lang="fr-FR" dirty="0" smtClean="0"/>
              <a:t>.</a:t>
            </a:r>
            <a:r>
              <a:rPr lang="fr-FR" dirty="0"/>
              <a:t>  </a:t>
            </a:r>
            <a:endParaRPr lang="fr-FR" dirty="0" smtClean="0"/>
          </a:p>
          <a:p>
            <a:pPr algn="l">
              <a:buFont typeface="Arial" pitchFamily="34" charset="0"/>
              <a:buChar char="•"/>
            </a:pPr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check </a:t>
            </a:r>
            <a:r>
              <a:rPr lang="fr-FR" dirty="0" err="1" smtClean="0"/>
              <a:t>that</a:t>
            </a:r>
            <a:r>
              <a:rPr lang="fr-FR" dirty="0" smtClean="0"/>
              <a:t> the pattern ‘P’ </a:t>
            </a:r>
            <a:r>
              <a:rPr lang="fr-FR" dirty="0" err="1" smtClean="0"/>
              <a:t>is</a:t>
            </a:r>
            <a:r>
              <a:rPr lang="fr-FR" dirty="0" smtClean="0"/>
              <a:t> in </a:t>
            </a:r>
            <a:r>
              <a:rPr lang="fr-FR" dirty="0" err="1" smtClean="0"/>
              <a:t>text</a:t>
            </a:r>
            <a:r>
              <a:rPr lang="fr-FR" dirty="0" smtClean="0"/>
              <a:t> ‘T’ or not.</a:t>
            </a:r>
          </a:p>
          <a:p>
            <a:pPr algn="l">
              <a:buFont typeface="Arial" pitchFamily="34" charset="0"/>
              <a:buChar char="•"/>
            </a:pPr>
            <a:r>
              <a:rPr lang="fr-FR" dirty="0" smtClean="0"/>
              <a:t>For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first </a:t>
            </a:r>
            <a:r>
              <a:rPr lang="fr-FR" dirty="0" err="1" smtClean="0"/>
              <a:t>get</a:t>
            </a:r>
            <a:r>
              <a:rPr lang="fr-FR" dirty="0" smtClean="0"/>
              <a:t> the </a:t>
            </a:r>
            <a:r>
              <a:rPr lang="fr-FR" dirty="0" err="1" smtClean="0"/>
              <a:t>length</a:t>
            </a:r>
            <a:r>
              <a:rPr lang="fr-FR" dirty="0" smtClean="0"/>
              <a:t> of T and P.</a:t>
            </a:r>
          </a:p>
          <a:p>
            <a:pPr algn="l">
              <a:buFont typeface="Arial" pitchFamily="34" charset="0"/>
              <a:buChar char="•"/>
            </a:pPr>
            <a:r>
              <a:rPr lang="fr-FR" dirty="0" smtClean="0"/>
              <a:t>Once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 the </a:t>
            </a:r>
            <a:r>
              <a:rPr lang="fr-FR" dirty="0" err="1" smtClean="0"/>
              <a:t>length</a:t>
            </a:r>
            <a:r>
              <a:rPr lang="fr-FR" dirty="0" smtClean="0"/>
              <a:t> of T and P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check if P[0]=T[0], if </a:t>
            </a:r>
            <a:r>
              <a:rPr lang="fr-FR" dirty="0" err="1" smtClean="0"/>
              <a:t>true</a:t>
            </a:r>
            <a:r>
              <a:rPr lang="fr-FR" dirty="0" smtClean="0"/>
              <a:t>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check if P[1]=T[1]. As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it’s</a:t>
            </a:r>
            <a:r>
              <a:rPr lang="fr-FR" dirty="0" smtClean="0"/>
              <a:t> false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shift by 1 index. </a:t>
            </a:r>
            <a:r>
              <a:rPr lang="fr-FR" b="1" dirty="0" smtClean="0"/>
              <a:t>S=1</a:t>
            </a:r>
          </a:p>
          <a:p>
            <a:pPr algn="l">
              <a:buFont typeface="Arial" pitchFamily="34" charset="0"/>
              <a:buChar char="•"/>
            </a:pPr>
            <a:r>
              <a:rPr lang="fr-FR" dirty="0" err="1" smtClean="0"/>
              <a:t>Now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check if P[0]=T[1], as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false </a:t>
            </a:r>
            <a:r>
              <a:rPr lang="fr-FR" dirty="0" err="1" smtClean="0"/>
              <a:t>again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shift by 1 index. </a:t>
            </a:r>
            <a:r>
              <a:rPr lang="fr-FR" b="1" dirty="0" smtClean="0"/>
              <a:t>S=2</a:t>
            </a:r>
          </a:p>
          <a:p>
            <a:pPr algn="l">
              <a:buFont typeface="Arial" pitchFamily="34" charset="0"/>
              <a:buChar char="•"/>
            </a:pPr>
            <a:r>
              <a:rPr lang="fr-FR" dirty="0" err="1" smtClean="0"/>
              <a:t>Now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check if P[0]=T[2],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it’s</a:t>
            </a:r>
            <a:r>
              <a:rPr lang="fr-FR" dirty="0" smtClean="0"/>
              <a:t> </a:t>
            </a:r>
            <a:r>
              <a:rPr lang="fr-FR" dirty="0" err="1" smtClean="0"/>
              <a:t>true</a:t>
            </a:r>
            <a:r>
              <a:rPr lang="fr-FR" dirty="0" smtClean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further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check if P[1]=T[3],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err="1" smtClean="0"/>
              <a:t>also</a:t>
            </a:r>
            <a:r>
              <a:rPr lang="fr-FR" smtClean="0"/>
              <a:t> true similarly we check if P[2]=T[4], it is also true.</a:t>
            </a:r>
          </a:p>
          <a:p>
            <a:pPr algn="l">
              <a:buFont typeface="Arial" pitchFamily="34" charset="0"/>
              <a:buChar char="•"/>
            </a:pPr>
            <a:r>
              <a:rPr lang="fr-FR" smtClean="0"/>
              <a:t>Hene pattern matched with 2 shifts.</a:t>
            </a:r>
          </a:p>
          <a:p>
            <a:pPr algn="l">
              <a:buFont typeface="Arial" pitchFamily="34" charset="0"/>
              <a:buChar char="•"/>
            </a:pPr>
            <a:r>
              <a:rPr lang="fr-FR" smtClean="0"/>
              <a:t>Similarly we will search P further in T.</a:t>
            </a:r>
          </a:p>
          <a:p>
            <a:pPr algn="l"/>
            <a:endParaRPr lang="fr-FR" dirty="0" smtClean="0"/>
          </a:p>
          <a:p>
            <a:pPr algn="l">
              <a:buFont typeface="Arial" pitchFamily="34" charset="0"/>
              <a:buChar char="•"/>
            </a:pPr>
            <a:endParaRPr lang="fr-FR" dirty="0" smtClean="0"/>
          </a:p>
          <a:p>
            <a:pPr algn="l">
              <a:buFont typeface="Arial" pitchFamily="34" charset="0"/>
              <a:buChar char="•"/>
            </a:pPr>
            <a:endParaRPr lang="fr-FR" dirty="0" smtClean="0"/>
          </a:p>
          <a:p>
            <a:pPr algn="l"/>
            <a:endParaRPr lang="fr-FR" dirty="0" smtClean="0"/>
          </a:p>
          <a:p>
            <a:pPr algn="l"/>
            <a:endParaRPr lang="fr-FR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138</TotalTime>
  <Words>427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Network Flow Problem</vt:lpstr>
      <vt:lpstr>Network Flow Problem</vt:lpstr>
      <vt:lpstr>Ford Fulkerson Algorithm</vt:lpstr>
      <vt:lpstr>Ford-Fulkerson Problem</vt:lpstr>
      <vt:lpstr>Example of ford-fulkerson</vt:lpstr>
      <vt:lpstr>Naïve String Matching Algorithm</vt:lpstr>
      <vt:lpstr>Naïve String Matching Algorithm</vt:lpstr>
      <vt:lpstr>Algorithm </vt:lpstr>
      <vt:lpstr>Example 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FLOW PROBLEM</dc:title>
  <dc:creator>Vaibhav</dc:creator>
  <cp:lastModifiedBy>Vaibhav</cp:lastModifiedBy>
  <cp:revision>16</cp:revision>
  <dcterms:created xsi:type="dcterms:W3CDTF">2019-10-30T07:54:20Z</dcterms:created>
  <dcterms:modified xsi:type="dcterms:W3CDTF">2019-10-30T18:02:45Z</dcterms:modified>
</cp:coreProperties>
</file>