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1" r:id="rId4"/>
    <p:sldId id="272" r:id="rId5"/>
    <p:sldId id="258" r:id="rId6"/>
    <p:sldId id="267" r:id="rId7"/>
    <p:sldId id="259" r:id="rId8"/>
    <p:sldId id="260" r:id="rId9"/>
    <p:sldId id="263" r:id="rId10"/>
    <p:sldId id="261" r:id="rId11"/>
    <p:sldId id="262" r:id="rId12"/>
    <p:sldId id="266" r:id="rId13"/>
    <p:sldId id="270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317C-48ED-4F69-8524-09AEF0F6DB38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61-D23A-4808-ABC2-CB571EE2F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317C-48ED-4F69-8524-09AEF0F6DB38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61-D23A-4808-ABC2-CB571EE2F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317C-48ED-4F69-8524-09AEF0F6DB38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61-D23A-4808-ABC2-CB571EE2F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317C-48ED-4F69-8524-09AEF0F6DB38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61-D23A-4808-ABC2-CB571EE2F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317C-48ED-4F69-8524-09AEF0F6DB38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61-D23A-4808-ABC2-CB571EE2F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317C-48ED-4F69-8524-09AEF0F6DB38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61-D23A-4808-ABC2-CB571EE2F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317C-48ED-4F69-8524-09AEF0F6DB38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61-D23A-4808-ABC2-CB571EE2F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317C-48ED-4F69-8524-09AEF0F6DB38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61-D23A-4808-ABC2-CB571EE2F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317C-48ED-4F69-8524-09AEF0F6DB38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61-D23A-4808-ABC2-CB571EE2F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317C-48ED-4F69-8524-09AEF0F6DB38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A261-D23A-4808-ABC2-CB571EE2FD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317C-48ED-4F69-8524-09AEF0F6DB38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B5EA261-D23A-4808-ABC2-CB571EE2FD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E7317C-48ED-4F69-8524-09AEF0F6DB38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5EA261-D23A-4808-ABC2-CB571EE2FD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Algerian" pitchFamily="82" charset="0"/>
              </a:rPr>
              <a:t/>
            </a:r>
            <a:br>
              <a:rPr lang="en-US" sz="4400" dirty="0" smtClean="0">
                <a:latin typeface="Algerian" pitchFamily="82" charset="0"/>
              </a:rPr>
            </a:br>
            <a:r>
              <a:rPr lang="en-US" sz="4400" dirty="0">
                <a:latin typeface="Algerian" pitchFamily="82" charset="0"/>
              </a:rPr>
              <a:t/>
            </a:r>
            <a:br>
              <a:rPr lang="en-US" sz="4400" dirty="0">
                <a:latin typeface="Algerian" pitchFamily="82" charset="0"/>
              </a:rPr>
            </a:br>
            <a:r>
              <a:rPr lang="en-US" sz="4400" dirty="0" smtClean="0">
                <a:latin typeface="Algerian" pitchFamily="82" charset="0"/>
              </a:rPr>
              <a:t/>
            </a:r>
            <a:br>
              <a:rPr lang="en-US" sz="4400" dirty="0" smtClean="0">
                <a:latin typeface="Algerian" pitchFamily="82" charset="0"/>
              </a:rPr>
            </a:br>
            <a:r>
              <a:rPr lang="en-US" sz="4400" dirty="0">
                <a:latin typeface="Algerian" pitchFamily="82" charset="0"/>
              </a:rPr>
              <a:t/>
            </a:r>
            <a:br>
              <a:rPr lang="en-US" sz="4400" dirty="0">
                <a:latin typeface="Algerian" pitchFamily="82" charset="0"/>
              </a:rPr>
            </a:br>
            <a:r>
              <a:rPr lang="en-US" sz="4400" dirty="0" smtClean="0">
                <a:latin typeface="Algerian" pitchFamily="82" charset="0"/>
              </a:rPr>
              <a:t/>
            </a:r>
            <a:br>
              <a:rPr lang="en-US" sz="4400" dirty="0" smtClean="0">
                <a:latin typeface="Algerian" pitchFamily="82" charset="0"/>
              </a:rPr>
            </a:br>
            <a:r>
              <a:rPr lang="en-US" sz="4400" dirty="0">
                <a:latin typeface="Algerian" pitchFamily="82" charset="0"/>
              </a:rPr>
              <a:t/>
            </a:r>
            <a:br>
              <a:rPr lang="en-US" sz="4400" dirty="0">
                <a:latin typeface="Algerian" pitchFamily="82" charset="0"/>
              </a:rPr>
            </a:br>
            <a:r>
              <a:rPr lang="en-US" sz="4400" dirty="0" smtClean="0">
                <a:latin typeface="Algerian" pitchFamily="82" charset="0"/>
              </a:rPr>
              <a:t>CLOUD MANAGEMENT PLATFORM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867464"/>
          </a:xfrm>
        </p:spPr>
        <p:txBody>
          <a:bodyPr>
            <a:normAutofit/>
          </a:bodyPr>
          <a:lstStyle/>
          <a:p>
            <a:pPr algn="ctr"/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9932" y="2771775"/>
            <a:ext cx="2440268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itchFamily="82" charset="0"/>
              </a:rPr>
              <a:t>PROPOSED SYSTEM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friendly </a:t>
            </a:r>
          </a:p>
          <a:p>
            <a:r>
              <a:rPr lang="en-US" dirty="0" smtClean="0"/>
              <a:t>Time redemptive and Access on the go </a:t>
            </a:r>
          </a:p>
          <a:p>
            <a:r>
              <a:rPr lang="en-US" dirty="0" smtClean="0"/>
              <a:t>Minimized Human Intervention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 descr="I:\v\cloudgui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373524"/>
            <a:ext cx="7848600" cy="3332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itchFamily="82" charset="0"/>
              </a:rPr>
              <a:t>Performance Monitoring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Slow time</a:t>
            </a:r>
          </a:p>
          <a:p>
            <a:r>
              <a:rPr lang="en-US" dirty="0" smtClean="0"/>
              <a:t>Optimum Resource Utilization</a:t>
            </a:r>
          </a:p>
          <a:p>
            <a:r>
              <a:rPr lang="en-US" dirty="0" smtClean="0"/>
              <a:t>Performance Parameters</a:t>
            </a:r>
          </a:p>
          <a:p>
            <a:r>
              <a:rPr lang="en-US" dirty="0" smtClean="0"/>
              <a:t>Linux commands like </a:t>
            </a:r>
            <a:r>
              <a:rPr lang="en-US" dirty="0" err="1" smtClean="0"/>
              <a:t>htop</a:t>
            </a:r>
            <a:r>
              <a:rPr lang="en-US" dirty="0" smtClean="0"/>
              <a:t> and </a:t>
            </a:r>
            <a:r>
              <a:rPr lang="en-US" dirty="0" err="1" smtClean="0"/>
              <a:t>iptraf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itchFamily="82" charset="0"/>
              </a:rPr>
              <a:t>CONCLUSION AND FUTURE SCOPE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Eucalyptus Private Cloud</a:t>
            </a:r>
          </a:p>
          <a:p>
            <a:pPr>
              <a:buNone/>
            </a:pPr>
            <a:r>
              <a:rPr lang="en-US" dirty="0" smtClean="0"/>
              <a:t>			Components  </a:t>
            </a:r>
          </a:p>
          <a:p>
            <a:pPr>
              <a:buNone/>
            </a:pPr>
            <a:r>
              <a:rPr lang="en-US" dirty="0" smtClean="0"/>
              <a:t>			Architecture</a:t>
            </a:r>
          </a:p>
          <a:p>
            <a:pPr>
              <a:buNone/>
            </a:pPr>
            <a:r>
              <a:rPr lang="en-US" dirty="0" smtClean="0"/>
              <a:t>			Drawbacks</a:t>
            </a:r>
          </a:p>
          <a:p>
            <a:r>
              <a:rPr lang="en-US" dirty="0" smtClean="0"/>
              <a:t>CMP-shields the client from the complicated private cloud architecture </a:t>
            </a:r>
          </a:p>
          <a:p>
            <a:r>
              <a:rPr lang="en-US" dirty="0" smtClean="0"/>
              <a:t>Finding out parameters that affect the performance</a:t>
            </a:r>
          </a:p>
          <a:p>
            <a:r>
              <a:rPr lang="en-US" dirty="0" smtClean="0"/>
              <a:t>Making a database of all the performance parameters</a:t>
            </a:r>
          </a:p>
          <a:p>
            <a:r>
              <a:rPr lang="en-US" dirty="0" smtClean="0"/>
              <a:t>Apply associative data mining technique</a:t>
            </a:r>
          </a:p>
          <a:p>
            <a:r>
              <a:rPr lang="en-US" dirty="0" smtClean="0"/>
              <a:t>Decide threshold based upon the analysis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lgerian" pitchFamily="82" charset="0"/>
              </a:rPr>
              <a:t>REQUIREMENTS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Compute Requirements</a:t>
            </a:r>
          </a:p>
          <a:p>
            <a:r>
              <a:rPr lang="en-US" dirty="0" smtClean="0"/>
              <a:t>Physical Machines: All Eucalyptus components must be installed on physical machines, not virtual machines.</a:t>
            </a:r>
          </a:p>
          <a:p>
            <a:r>
              <a:rPr lang="en-US" dirty="0" smtClean="0"/>
              <a:t> Central Processing Units (CPUs): It is recommended that each machine in your Eucalyptus cloud contain either an Intel or AMD processor with a minimum of two, 2GHz cores.</a:t>
            </a:r>
          </a:p>
          <a:p>
            <a:r>
              <a:rPr lang="en-US" dirty="0" smtClean="0"/>
              <a:t>Operating Systems: Eucalyptus supports the following Linux distributions: </a:t>
            </a:r>
            <a:r>
              <a:rPr lang="en-US" dirty="0" err="1" smtClean="0"/>
              <a:t>CentOS</a:t>
            </a:r>
            <a:r>
              <a:rPr lang="en-US" dirty="0" smtClean="0"/>
              <a:t> 5 (5.6 and above), </a:t>
            </a:r>
            <a:r>
              <a:rPr lang="en-US" dirty="0" err="1" smtClean="0"/>
              <a:t>CentOS</a:t>
            </a:r>
            <a:r>
              <a:rPr lang="en-US" dirty="0" smtClean="0"/>
              <a:t> 6, RHEL 5 (5.6 above), RHEL 6, </a:t>
            </a:r>
            <a:r>
              <a:rPr lang="en-US" dirty="0" err="1" smtClean="0"/>
              <a:t>Ubuntu</a:t>
            </a:r>
            <a:r>
              <a:rPr lang="en-US" dirty="0" smtClean="0"/>
              <a:t> 10.04 LTS, </a:t>
            </a:r>
            <a:r>
              <a:rPr lang="en-US" dirty="0" err="1" smtClean="0"/>
              <a:t>Ubuntu</a:t>
            </a:r>
            <a:r>
              <a:rPr lang="en-US" dirty="0" smtClean="0"/>
              <a:t> 11.04 Natty Version, and </a:t>
            </a:r>
            <a:r>
              <a:rPr lang="en-US" dirty="0" err="1" smtClean="0"/>
              <a:t>Ubuntu</a:t>
            </a:r>
            <a:r>
              <a:rPr lang="en-US" dirty="0" smtClean="0"/>
              <a:t> 12.04 LTS.</a:t>
            </a:r>
          </a:p>
          <a:p>
            <a:pPr>
              <a:buNone/>
            </a:pPr>
            <a:r>
              <a:rPr lang="en-US" b="1" dirty="0" smtClean="0"/>
              <a:t>Storage and Memory Requirements</a:t>
            </a:r>
          </a:p>
          <a:p>
            <a:r>
              <a:rPr lang="en-US" dirty="0" smtClean="0"/>
              <a:t> Each machine in your network needs a minimum of 30 GB of storage.</a:t>
            </a:r>
          </a:p>
          <a:p>
            <a:r>
              <a:rPr lang="en-US" dirty="0" smtClean="0"/>
              <a:t> We recommend at least 100GB for Walrus and SC hosts running Linux VMs. It is recommended at least 250GB for Walrus and SC hosts running Windows VMs.</a:t>
            </a:r>
          </a:p>
          <a:p>
            <a:pPr>
              <a:buNone/>
            </a:pPr>
            <a:r>
              <a:rPr lang="en-US" b="1" dirty="0" smtClean="0"/>
              <a:t>Network Requirements</a:t>
            </a:r>
          </a:p>
          <a:p>
            <a:r>
              <a:rPr lang="en-US" dirty="0" smtClean="0"/>
              <a:t>All NCs must have access to a minimum of 1Gb Ethernet network connectivity.</a:t>
            </a:r>
          </a:p>
          <a:p>
            <a:r>
              <a:rPr lang="en-US" dirty="0" smtClean="0"/>
              <a:t>All Eucalyptus components must have at least one Network Interface Card (NIC) for a base-line deployment.</a:t>
            </a:r>
          </a:p>
          <a:p>
            <a:r>
              <a:rPr lang="en-US" dirty="0" smtClean="0"/>
              <a:t>Apart from these requirements, we also require a public IP for cloud and Internet access to make our GUI ubiquitously accessible.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 smtClean="0">
              <a:latin typeface="Algerian" pitchFamily="82" charset="0"/>
            </a:endParaRPr>
          </a:p>
          <a:p>
            <a:pPr>
              <a:buNone/>
            </a:pPr>
            <a:r>
              <a:rPr lang="en-US" sz="4800" dirty="0" smtClean="0">
                <a:latin typeface="Algerian" pitchFamily="82" charset="0"/>
              </a:rPr>
              <a:t>			  THANK YOU</a:t>
            </a:r>
            <a:endParaRPr lang="en-US" sz="48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itchFamily="82" charset="0"/>
              </a:rPr>
              <a:t>What is Cloud Computing?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National Institute of Standards and technology (NIST) defines cloud computing as “</a:t>
            </a:r>
            <a:r>
              <a:rPr lang="en-IN" i="1" dirty="0" smtClean="0"/>
              <a:t>a model for enabling convenient, on-demand network access to a shared pool of configurable computing resources (e.g., networks, servers, storage, applications, and services) that can be rapidly provisioned and released  with minimal management effort or service provider interaction</a:t>
            </a:r>
            <a:r>
              <a:rPr lang="en-IN" dirty="0" smtClean="0"/>
              <a:t>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itchFamily="82" charset="0"/>
              </a:rPr>
              <a:t>Why the name Cloud ?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Infrastructure remaining opaque</a:t>
            </a:r>
          </a:p>
          <a:p>
            <a:r>
              <a:rPr lang="en-US" dirty="0" smtClean="0"/>
              <a:t>Access to the computer resources without knowing its physical location </a:t>
            </a:r>
          </a:p>
          <a:p>
            <a:r>
              <a:rPr lang="en-US" dirty="0" smtClean="0"/>
              <a:t>Resources appear to the User as being “In The cloud”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itchFamily="82" charset="0"/>
              </a:rPr>
              <a:t>Why the shift?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task of managing emails</a:t>
            </a:r>
          </a:p>
          <a:p>
            <a:r>
              <a:rPr lang="en-US" b="1" dirty="0" smtClean="0"/>
              <a:t>Hosted Software (Microsoft Exchange Server)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Huge Upfront cost , skills, software license, everyday              hassles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The Cloud (Google mail)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Predictable monthly fee , no hassles, easy to use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600" i="1" dirty="0" smtClean="0">
                <a:latin typeface="Algerian" pitchFamily="82" charset="0"/>
              </a:rPr>
              <a:t/>
            </a:r>
            <a:br>
              <a:rPr lang="en-IN" sz="3600" i="1" dirty="0" smtClean="0">
                <a:latin typeface="Algerian" pitchFamily="82" charset="0"/>
              </a:rPr>
            </a:br>
            <a:r>
              <a:rPr lang="en-IN" sz="3600" i="1" dirty="0" smtClean="0">
                <a:latin typeface="Algerian" pitchFamily="82" charset="0"/>
              </a:rPr>
              <a:t/>
            </a:r>
            <a:br>
              <a:rPr lang="en-IN" sz="3600" i="1" dirty="0" smtClean="0">
                <a:latin typeface="Algerian" pitchFamily="82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Algerian" pitchFamily="82" charset="0"/>
              </a:rPr>
              <a:t> PROS of CLOUD COMPUTING?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Setup Cost</a:t>
            </a:r>
          </a:p>
          <a:p>
            <a:r>
              <a:rPr lang="en-US" dirty="0" smtClean="0"/>
              <a:t>More Scalable</a:t>
            </a:r>
          </a:p>
          <a:p>
            <a:r>
              <a:rPr lang="en-US" dirty="0" smtClean="0"/>
              <a:t>More Reliable</a:t>
            </a:r>
          </a:p>
          <a:p>
            <a:r>
              <a:rPr lang="en-US" dirty="0" smtClean="0"/>
              <a:t>Regular Upgrading</a:t>
            </a:r>
          </a:p>
          <a:p>
            <a:r>
              <a:rPr lang="en-US" dirty="0" smtClean="0"/>
              <a:t>Ubiquitous Access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itchFamily="82" charset="0"/>
              </a:rPr>
              <a:t>TYPES OF CLOUD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Public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Private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Hybrid</a:t>
            </a:r>
          </a:p>
          <a:p>
            <a:pPr>
              <a:buNone/>
            </a:pPr>
            <a:r>
              <a:rPr lang="en-US" dirty="0" smtClean="0"/>
              <a:t>Advantages of Private Cloud</a:t>
            </a:r>
          </a:p>
          <a:p>
            <a:r>
              <a:rPr lang="en-US" dirty="0" smtClean="0"/>
              <a:t>Easy Migration</a:t>
            </a:r>
          </a:p>
          <a:p>
            <a:r>
              <a:rPr lang="en-US" dirty="0" smtClean="0"/>
              <a:t>Secure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itchFamily="82" charset="0"/>
              </a:rPr>
              <a:t>EUCALYPTUS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Comprised of Six Components</a:t>
            </a:r>
          </a:p>
          <a:p>
            <a:pPr>
              <a:buNone/>
            </a:pPr>
            <a:r>
              <a:rPr lang="en-US" dirty="0" smtClean="0"/>
              <a:t>			Cloud Controller (CLC)</a:t>
            </a:r>
          </a:p>
          <a:p>
            <a:pPr>
              <a:buNone/>
            </a:pPr>
            <a:r>
              <a:rPr lang="en-US" dirty="0" smtClean="0"/>
              <a:t>  			Walrus</a:t>
            </a:r>
          </a:p>
          <a:p>
            <a:pPr>
              <a:buNone/>
            </a:pPr>
            <a:r>
              <a:rPr lang="en-US" dirty="0" smtClean="0"/>
              <a:t>  			Cluster Controller (CC)</a:t>
            </a:r>
          </a:p>
          <a:p>
            <a:pPr>
              <a:buNone/>
            </a:pPr>
            <a:r>
              <a:rPr lang="en-US" dirty="0" smtClean="0"/>
              <a:t>  			Storage Controller (SC)</a:t>
            </a:r>
          </a:p>
          <a:p>
            <a:pPr>
              <a:buNone/>
            </a:pPr>
            <a:r>
              <a:rPr lang="en-US" dirty="0" smtClean="0"/>
              <a:t>   			Node Controller (NC) </a:t>
            </a:r>
          </a:p>
          <a:p>
            <a:pPr>
              <a:buNone/>
            </a:pPr>
            <a:r>
              <a:rPr lang="en-US" dirty="0" smtClean="0"/>
              <a:t>   			VMware Broker </a:t>
            </a:r>
          </a:p>
          <a:p>
            <a:r>
              <a:rPr lang="en-US" dirty="0" smtClean="0"/>
              <a:t>Eucalyptus architecture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			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5334000"/>
            <a:ext cx="403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itchFamily="82" charset="0"/>
              </a:rPr>
              <a:t>Problem Statement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Eucalyptus private cloud lacks a User Interface</a:t>
            </a:r>
          </a:p>
          <a:p>
            <a:r>
              <a:rPr lang="en-US" dirty="0" smtClean="0"/>
              <a:t>Client’s total dependence on the Administrator</a:t>
            </a:r>
          </a:p>
          <a:p>
            <a:r>
              <a:rPr lang="en-US" dirty="0" smtClean="0"/>
              <a:t>Need of Administrator 24*7</a:t>
            </a:r>
          </a:p>
          <a:p>
            <a:r>
              <a:rPr lang="en-US" dirty="0" smtClean="0"/>
              <a:t>Low number of users because of the complexity</a:t>
            </a:r>
          </a:p>
          <a:p>
            <a:r>
              <a:rPr lang="en-US" dirty="0" smtClean="0"/>
              <a:t>Slow Processing during Peak 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lgerian" pitchFamily="82" charset="0"/>
              </a:rPr>
              <a:t>SYSTEM ARCHITECTURE DESIGN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020888" y="2209800"/>
            <a:ext cx="1712912" cy="990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715000" y="4419600"/>
            <a:ext cx="9144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019800" y="4724400"/>
            <a:ext cx="9144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6324600" y="5029200"/>
            <a:ext cx="9144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2057400" y="4572000"/>
            <a:ext cx="1712912" cy="992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0" name="AutoShape 16"/>
          <p:cNvCxnSpPr>
            <a:cxnSpLocks noChangeShapeType="1"/>
          </p:cNvCxnSpPr>
          <p:nvPr/>
        </p:nvCxnSpPr>
        <p:spPr bwMode="auto">
          <a:xfrm flipV="1">
            <a:off x="2895600" y="3506787"/>
            <a:ext cx="0" cy="760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>
            <a:off x="3810000" y="2724150"/>
            <a:ext cx="1211263" cy="19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42" name="AutoShape 18"/>
          <p:cNvCxnSpPr>
            <a:cxnSpLocks noChangeShapeType="1"/>
          </p:cNvCxnSpPr>
          <p:nvPr/>
        </p:nvCxnSpPr>
        <p:spPr bwMode="auto">
          <a:xfrm>
            <a:off x="6086475" y="3429000"/>
            <a:ext cx="9525" cy="760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43" name="AutoShape 19"/>
          <p:cNvCxnSpPr>
            <a:cxnSpLocks noChangeShapeType="1"/>
          </p:cNvCxnSpPr>
          <p:nvPr/>
        </p:nvCxnSpPr>
        <p:spPr bwMode="auto">
          <a:xfrm flipH="1">
            <a:off x="3887787" y="4953000"/>
            <a:ext cx="1674813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5181600" y="2209800"/>
            <a:ext cx="1712912" cy="990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2286000" y="2514600"/>
            <a:ext cx="1058862" cy="4238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Cloud Controller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5486400" y="2514600"/>
            <a:ext cx="1146175" cy="4238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Node Controller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2286000" y="4953000"/>
            <a:ext cx="1262063" cy="384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Graphical User Interface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6477000" y="5334000"/>
            <a:ext cx="625475" cy="419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Instances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6200" y="45720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Connects cloud Using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5939</TotalTime>
  <Words>446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      CLOUD MANAGEMENT PLATFORM </vt:lpstr>
      <vt:lpstr>What is Cloud Computing?</vt:lpstr>
      <vt:lpstr>Why the name Cloud ?</vt:lpstr>
      <vt:lpstr>Why the shift?</vt:lpstr>
      <vt:lpstr>    PROS of CLOUD COMPUTING?</vt:lpstr>
      <vt:lpstr>TYPES OF CLOUD</vt:lpstr>
      <vt:lpstr>EUCALYPTUS</vt:lpstr>
      <vt:lpstr>Problem Statement</vt:lpstr>
      <vt:lpstr>SYSTEM ARCHITECTURE DESIGN</vt:lpstr>
      <vt:lpstr>PROPOSED SYSTEM</vt:lpstr>
      <vt:lpstr>Performance Monitoring</vt:lpstr>
      <vt:lpstr>CONCLUSION AND FUTURE SCOPE</vt:lpstr>
      <vt:lpstr>REQUIREMENTS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Vaibhav Shah</cp:lastModifiedBy>
  <cp:revision>42</cp:revision>
  <dcterms:created xsi:type="dcterms:W3CDTF">2012-10-30T09:35:35Z</dcterms:created>
  <dcterms:modified xsi:type="dcterms:W3CDTF">2013-09-17T21:47:54Z</dcterms:modified>
</cp:coreProperties>
</file>