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11/19/2022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627798"/>
            <a:ext cx="9440034" cy="2970544"/>
          </a:xfrm>
        </p:spPr>
        <p:txBody>
          <a:bodyPr>
            <a:noAutofit/>
          </a:bodyPr>
          <a:lstStyle/>
          <a:p>
            <a:r>
              <a:rPr lang="en-US" sz="8800" dirty="0">
                <a:cs typeface="Times New Roman" panose="02020603050405020304" pitchFamily="18" charset="0"/>
              </a:rPr>
              <a:t>Manufacturing</a:t>
            </a:r>
            <a:r>
              <a:rPr lang="en-US" sz="8800" dirty="0">
                <a:latin typeface="Times New Roman" panose="02020603050405020304" pitchFamily="18" charset="0"/>
                <a:cs typeface="Times New Roman" panose="02020603050405020304" pitchFamily="18" charset="0"/>
              </a:rPr>
              <a:t> Processes</a:t>
            </a:r>
          </a:p>
        </p:txBody>
      </p:sp>
      <p:sp>
        <p:nvSpPr>
          <p:cNvPr id="3" name="Subtitle 2"/>
          <p:cNvSpPr>
            <a:spLocks noGrp="1"/>
          </p:cNvSpPr>
          <p:nvPr>
            <p:ph type="subTitle" idx="1"/>
          </p:nvPr>
        </p:nvSpPr>
        <p:spPr>
          <a:xfrm>
            <a:off x="1370693" y="4321671"/>
            <a:ext cx="9440034" cy="1683345"/>
          </a:xfrm>
        </p:spPr>
        <p:txBody>
          <a:bodyPr>
            <a:noAutofit/>
          </a:bodyPr>
          <a:lstStyle/>
          <a:p>
            <a:r>
              <a:rPr lang="en-US" sz="4000" dirty="0">
                <a:latin typeface="+mj-lt"/>
                <a:cs typeface="Times New Roman" panose="02020603050405020304" pitchFamily="18" charset="0"/>
              </a:rPr>
              <a:t>By</a:t>
            </a:r>
          </a:p>
          <a:p>
            <a:r>
              <a:rPr lang="en-US" sz="4000" dirty="0" err="1">
                <a:latin typeface="+mj-lt"/>
                <a:cs typeface="Times New Roman" panose="02020603050405020304" pitchFamily="18" charset="0"/>
              </a:rPr>
              <a:t>Sachin</a:t>
            </a:r>
            <a:r>
              <a:rPr lang="en-US" sz="4000" dirty="0">
                <a:latin typeface="+mj-lt"/>
                <a:cs typeface="Times New Roman" panose="02020603050405020304" pitchFamily="18" charset="0"/>
              </a:rPr>
              <a:t> Gupta</a:t>
            </a:r>
          </a:p>
        </p:txBody>
      </p:sp>
    </p:spTree>
    <p:extLst>
      <p:ext uri="{BB962C8B-B14F-4D97-AF65-F5344CB8AC3E}">
        <p14:creationId xmlns:p14="http://schemas.microsoft.com/office/powerpoint/2010/main" val="329556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18532"/>
            <a:ext cx="10353762" cy="970450"/>
          </a:xfrm>
        </p:spPr>
        <p:txBody>
          <a:bodyPr/>
          <a:lstStyle/>
          <a:p>
            <a:r>
              <a:rPr lang="en-US" b="1" dirty="0"/>
              <a:t>METAL FORMING PROCESSES</a:t>
            </a:r>
            <a:endParaRPr lang="en-US" dirty="0"/>
          </a:p>
        </p:txBody>
      </p:sp>
      <p:sp>
        <p:nvSpPr>
          <p:cNvPr id="3" name="Content Placeholder 2"/>
          <p:cNvSpPr>
            <a:spLocks noGrp="1"/>
          </p:cNvSpPr>
          <p:nvPr>
            <p:ph idx="1"/>
          </p:nvPr>
        </p:nvSpPr>
        <p:spPr>
          <a:xfrm>
            <a:off x="913795" y="1593698"/>
            <a:ext cx="10353762" cy="4941306"/>
          </a:xfrm>
        </p:spPr>
        <p:txBody>
          <a:bodyPr>
            <a:normAutofit/>
          </a:bodyPr>
          <a:lstStyle/>
          <a:p>
            <a:pPr algn="just">
              <a:lnSpc>
                <a:spcPct val="150000"/>
              </a:lnSpc>
            </a:pPr>
            <a:r>
              <a:rPr lang="en-US" sz="2400" dirty="0"/>
              <a:t>Forming processes encompasses a wide variety of techniques, which make use of suitable force, pressure or stresses, like compression, tension and shear or their combination to cause a permanent deformation of the raw material to impart required shape. These processes are also known as mechanical working. </a:t>
            </a:r>
          </a:p>
          <a:p>
            <a:pPr algn="just">
              <a:lnSpc>
                <a:spcPct val="150000"/>
              </a:lnSpc>
            </a:pPr>
            <a:r>
              <a:rPr lang="en-US" sz="2400" dirty="0"/>
              <a:t>Such processes lead to production of directly usable articles which include kitchen utensils, rods, wires, rails, cold drink bottle caps, collapsible tubes etc. Some of the important metals forming processes are:</a:t>
            </a:r>
          </a:p>
          <a:p>
            <a:pPr marL="36900" indent="0">
              <a:buNone/>
            </a:pPr>
            <a:endParaRPr lang="en-US" dirty="0"/>
          </a:p>
        </p:txBody>
      </p:sp>
    </p:spTree>
    <p:extLst>
      <p:ext uri="{BB962C8B-B14F-4D97-AF65-F5344CB8AC3E}">
        <p14:creationId xmlns:p14="http://schemas.microsoft.com/office/powerpoint/2010/main" val="348449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385" y="1036414"/>
            <a:ext cx="10353762" cy="4736590"/>
          </a:xfrm>
        </p:spPr>
        <p:txBody>
          <a:bodyPr>
            <a:normAutofit/>
          </a:bodyPr>
          <a:lstStyle/>
          <a:p>
            <a:pPr algn="just">
              <a:lnSpc>
                <a:spcPct val="150000"/>
              </a:lnSpc>
            </a:pPr>
            <a:r>
              <a:rPr lang="en-US" sz="2400" dirty="0"/>
              <a:t>Hot working Processes</a:t>
            </a:r>
          </a:p>
          <a:p>
            <a:pPr marL="395288" indent="0" algn="just">
              <a:lnSpc>
                <a:spcPct val="150000"/>
              </a:lnSpc>
              <a:buNone/>
            </a:pPr>
            <a:r>
              <a:rPr lang="en-US" sz="2400" dirty="0"/>
              <a:t>(1) Forging, (2) Rolling, (3) Hot spinning, (4) Extrusion, (5) Hot drawing and</a:t>
            </a:r>
          </a:p>
          <a:p>
            <a:pPr algn="just">
              <a:lnSpc>
                <a:spcPct val="150000"/>
              </a:lnSpc>
            </a:pPr>
            <a:r>
              <a:rPr lang="en-US" sz="2400" dirty="0"/>
              <a:t>Cold working processes</a:t>
            </a:r>
          </a:p>
          <a:p>
            <a:pPr marL="341313" indent="0" algn="just">
              <a:lnSpc>
                <a:spcPct val="150000"/>
              </a:lnSpc>
              <a:buNone/>
            </a:pPr>
            <a:r>
              <a:rPr lang="en-US" sz="2400" dirty="0"/>
              <a:t>(1) Cold forging, (2) Cold rolling, (3) Cold heading, (4) Cold drawing, (5) Wire drawing, (6) Stretch forming, (7) Sheet metal working processes such as piercing, punching, coining, deep drawing, bending etc.</a:t>
            </a:r>
          </a:p>
        </p:txBody>
      </p:sp>
    </p:spTree>
    <p:extLst>
      <p:ext uri="{BB962C8B-B14F-4D97-AF65-F5344CB8AC3E}">
        <p14:creationId xmlns:p14="http://schemas.microsoft.com/office/powerpoint/2010/main" val="9551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01627"/>
            <a:ext cx="10353762" cy="914400"/>
          </a:xfrm>
        </p:spPr>
        <p:txBody>
          <a:bodyPr>
            <a:normAutofit/>
          </a:bodyPr>
          <a:lstStyle/>
          <a:p>
            <a:r>
              <a:rPr lang="en-US" b="1" dirty="0"/>
              <a:t>JOINING PROCESSES</a:t>
            </a:r>
            <a:endParaRPr lang="en-US" dirty="0"/>
          </a:p>
        </p:txBody>
      </p:sp>
      <p:sp>
        <p:nvSpPr>
          <p:cNvPr id="3" name="Content Placeholder 2"/>
          <p:cNvSpPr>
            <a:spLocks noGrp="1"/>
          </p:cNvSpPr>
          <p:nvPr>
            <p:ph idx="1"/>
          </p:nvPr>
        </p:nvSpPr>
        <p:spPr>
          <a:xfrm>
            <a:off x="913795" y="1116027"/>
            <a:ext cx="10353762" cy="5462194"/>
          </a:xfrm>
        </p:spPr>
        <p:txBody>
          <a:bodyPr>
            <a:noAutofit/>
          </a:bodyPr>
          <a:lstStyle/>
          <a:p>
            <a:pPr algn="just">
              <a:lnSpc>
                <a:spcPct val="150000"/>
              </a:lnSpc>
            </a:pPr>
            <a:r>
              <a:rPr lang="en-US" dirty="0"/>
              <a:t>These processes are used for assembling metal parts and in general fabrication work. Such requirements usually occur when several pieces are to be joined together to fabricate a desired structure of products.</a:t>
            </a:r>
          </a:p>
          <a:p>
            <a:pPr algn="just">
              <a:lnSpc>
                <a:spcPct val="150000"/>
              </a:lnSpc>
            </a:pPr>
            <a:r>
              <a:rPr lang="en-US" dirty="0"/>
              <a:t>These processes are used for developing water-tight joints. Temporary, semi permanent or permanent type of fastening to make a good joint is generally created by these processes.</a:t>
            </a:r>
          </a:p>
          <a:p>
            <a:pPr algn="just">
              <a:lnSpc>
                <a:spcPct val="150000"/>
              </a:lnSpc>
            </a:pPr>
            <a:r>
              <a:rPr lang="en-US" dirty="0"/>
              <a:t>Temporary joining of components can be achieved by use of nuts, screws and bolts. Adhesives are also used to make temporary joints. Some of the important and common joining processes are:</a:t>
            </a:r>
          </a:p>
          <a:p>
            <a:pPr marL="36900" indent="0" algn="just">
              <a:lnSpc>
                <a:spcPct val="150000"/>
              </a:lnSpc>
              <a:buNone/>
            </a:pPr>
            <a:r>
              <a:rPr lang="en-US" dirty="0"/>
              <a:t>(1) Welding (plastic or fusion), (2) Brazing, (3) Soldering, (4) Riveting, (5) Screwing, (6) Press fitting, (7) Adhesive bonding, (8) Nut and bolt joints.</a:t>
            </a:r>
          </a:p>
          <a:p>
            <a:pPr marL="36900" indent="0">
              <a:lnSpc>
                <a:spcPct val="150000"/>
              </a:lnSpc>
              <a:buNone/>
            </a:pPr>
            <a:endParaRPr lang="en-US" dirty="0"/>
          </a:p>
        </p:txBody>
      </p:sp>
    </p:spTree>
    <p:extLst>
      <p:ext uri="{BB962C8B-B14F-4D97-AF65-F5344CB8AC3E}">
        <p14:creationId xmlns:p14="http://schemas.microsoft.com/office/powerpoint/2010/main" val="308929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72871"/>
            <a:ext cx="10353762" cy="970450"/>
          </a:xfrm>
        </p:spPr>
        <p:txBody>
          <a:bodyPr/>
          <a:lstStyle/>
          <a:p>
            <a:r>
              <a:rPr lang="en-US" b="1" dirty="0"/>
              <a:t>SURFACE FINISHING PROCESSES</a:t>
            </a:r>
            <a:endParaRPr lang="en-US" dirty="0"/>
          </a:p>
        </p:txBody>
      </p:sp>
      <p:sp>
        <p:nvSpPr>
          <p:cNvPr id="3" name="Content Placeholder 2"/>
          <p:cNvSpPr>
            <a:spLocks noGrp="1"/>
          </p:cNvSpPr>
          <p:nvPr>
            <p:ph idx="1"/>
          </p:nvPr>
        </p:nvSpPr>
        <p:spPr>
          <a:xfrm>
            <a:off x="913795" y="1143321"/>
            <a:ext cx="10353762" cy="5544082"/>
          </a:xfrm>
        </p:spPr>
        <p:txBody>
          <a:bodyPr>
            <a:normAutofit lnSpcReduction="10000"/>
          </a:bodyPr>
          <a:lstStyle/>
          <a:p>
            <a:pPr algn="just">
              <a:lnSpc>
                <a:spcPct val="150000"/>
              </a:lnSpc>
            </a:pPr>
            <a:r>
              <a:rPr lang="en-US" dirty="0"/>
              <a:t>Surface finishing processes are utilized for imparting intended surface finish on the surface of a job.</a:t>
            </a:r>
          </a:p>
          <a:p>
            <a:pPr algn="just">
              <a:lnSpc>
                <a:spcPct val="150000"/>
              </a:lnSpc>
            </a:pPr>
            <a:r>
              <a:rPr lang="en-US" dirty="0"/>
              <a:t>By imparting a surface finishing process, dimension of part is not changed functionally; either a very negligible amount of material is removed from the certain material is added to the surface of the job.</a:t>
            </a:r>
          </a:p>
          <a:p>
            <a:pPr algn="just">
              <a:lnSpc>
                <a:spcPct val="150000"/>
              </a:lnSpc>
            </a:pPr>
            <a:r>
              <a:rPr lang="en-US" dirty="0"/>
              <a:t>These processes should not be misunderstood as metal removing processes in any case as they are primarily intended to provide a good surface finish or a decorative or protective coating on to the metal surface.</a:t>
            </a:r>
          </a:p>
          <a:p>
            <a:pPr algn="just">
              <a:lnSpc>
                <a:spcPct val="150000"/>
              </a:lnSpc>
            </a:pPr>
            <a:r>
              <a:rPr lang="en-US" dirty="0"/>
              <a:t>Surface cleaning process also called as a surface finishing process. Some of the commonly used surface finishing processes are:</a:t>
            </a:r>
          </a:p>
          <a:p>
            <a:pPr algn="just">
              <a:lnSpc>
                <a:spcPct val="150000"/>
              </a:lnSpc>
            </a:pPr>
            <a:r>
              <a:rPr lang="en-US" dirty="0"/>
              <a:t>Super finishing, Polishing Electroplating, Metal spraying, Painting, Metallic coating</a:t>
            </a:r>
          </a:p>
        </p:txBody>
      </p:sp>
    </p:spTree>
    <p:extLst>
      <p:ext uri="{BB962C8B-B14F-4D97-AF65-F5344CB8AC3E}">
        <p14:creationId xmlns:p14="http://schemas.microsoft.com/office/powerpoint/2010/main" val="331430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54" y="527714"/>
            <a:ext cx="11919044" cy="970450"/>
          </a:xfrm>
        </p:spPr>
        <p:txBody>
          <a:bodyPr>
            <a:normAutofit fontScale="90000"/>
          </a:bodyPr>
          <a:lstStyle/>
          <a:p>
            <a:r>
              <a:rPr lang="en-US" b="1" dirty="0"/>
              <a:t>PROCESSES EFFECTING CHANGE IN PROPERTIES</a:t>
            </a:r>
            <a:endParaRPr lang="en-US" dirty="0"/>
          </a:p>
        </p:txBody>
      </p:sp>
      <p:sp>
        <p:nvSpPr>
          <p:cNvPr id="3" name="Content Placeholder 2"/>
          <p:cNvSpPr>
            <a:spLocks noGrp="1"/>
          </p:cNvSpPr>
          <p:nvPr>
            <p:ph idx="1"/>
          </p:nvPr>
        </p:nvSpPr>
        <p:spPr>
          <a:xfrm>
            <a:off x="913795" y="1498164"/>
            <a:ext cx="10353762" cy="5230181"/>
          </a:xfrm>
        </p:spPr>
        <p:txBody>
          <a:bodyPr>
            <a:normAutofit/>
          </a:bodyPr>
          <a:lstStyle/>
          <a:p>
            <a:pPr algn="just">
              <a:lnSpc>
                <a:spcPct val="150000"/>
              </a:lnSpc>
            </a:pPr>
            <a:r>
              <a:rPr lang="en-US" dirty="0"/>
              <a:t>Processes effecting change in properties are generally employed to provide certain specific properties to the metal work pieces for making them suitable for particular operations or use.</a:t>
            </a:r>
          </a:p>
          <a:p>
            <a:pPr algn="just">
              <a:lnSpc>
                <a:spcPct val="150000"/>
              </a:lnSpc>
            </a:pPr>
            <a:r>
              <a:rPr lang="en-US" dirty="0"/>
              <a:t>Some important material properties like hardening, softening and grain refinement are needed to jobs and hence are imparted by heat treatment. Heat treatments affect the physical properties and also make a marked change in the internal structure of the metal.</a:t>
            </a:r>
          </a:p>
          <a:p>
            <a:pPr algn="just">
              <a:lnSpc>
                <a:spcPct val="150000"/>
              </a:lnSpc>
            </a:pPr>
            <a:r>
              <a:rPr lang="en-US" dirty="0"/>
              <a:t>Similarly the metal forming processes effect on the physical properties of work pieces. A few such commonly used processes are given as under:</a:t>
            </a:r>
          </a:p>
          <a:p>
            <a:pPr algn="just">
              <a:lnSpc>
                <a:spcPct val="150000"/>
              </a:lnSpc>
            </a:pPr>
            <a:r>
              <a:rPr lang="en-US" dirty="0"/>
              <a:t>(1) Annealing, (2) </a:t>
            </a:r>
            <a:r>
              <a:rPr lang="en-US" dirty="0" err="1"/>
              <a:t>Normalising</a:t>
            </a:r>
            <a:r>
              <a:rPr lang="en-US" dirty="0"/>
              <a:t>, (3) Hardening, (4) Tempering</a:t>
            </a:r>
          </a:p>
        </p:txBody>
      </p:sp>
    </p:spTree>
    <p:extLst>
      <p:ext uri="{BB962C8B-B14F-4D97-AF65-F5344CB8AC3E}">
        <p14:creationId xmlns:p14="http://schemas.microsoft.com/office/powerpoint/2010/main" val="171630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Introduction</a:t>
            </a:r>
          </a:p>
        </p:txBody>
      </p:sp>
      <p:sp>
        <p:nvSpPr>
          <p:cNvPr id="3" name="Content Placeholder 2"/>
          <p:cNvSpPr>
            <a:spLocks noGrp="1"/>
          </p:cNvSpPr>
          <p:nvPr>
            <p:ph idx="1"/>
          </p:nvPr>
        </p:nvSpPr>
        <p:spPr>
          <a:xfrm>
            <a:off x="913795" y="1732449"/>
            <a:ext cx="10353762" cy="4791181"/>
          </a:xfrm>
        </p:spPr>
        <p:txBody>
          <a:bodyPr>
            <a:noAutofit/>
          </a:bodyPr>
          <a:lstStyle/>
          <a:p>
            <a:pPr algn="just"/>
            <a:r>
              <a:rPr lang="en-US" sz="2400" dirty="0">
                <a:cs typeface="Times New Roman" panose="02020603050405020304" pitchFamily="18" charset="0"/>
              </a:rPr>
              <a:t>Manufacturing is the backbone of any industrialized nation.</a:t>
            </a:r>
          </a:p>
          <a:p>
            <a:pPr algn="just"/>
            <a:r>
              <a:rPr lang="en-US" sz="2400" dirty="0">
                <a:cs typeface="Times New Roman" panose="02020603050405020304" pitchFamily="18" charset="0"/>
              </a:rPr>
              <a:t>Manufacturing and technical staff in industry must know the various manufacturing processes, materials being processed, tools and </a:t>
            </a:r>
            <a:r>
              <a:rPr lang="en-US" sz="2400" dirty="0" err="1">
                <a:cs typeface="Times New Roman" panose="02020603050405020304" pitchFamily="18" charset="0"/>
              </a:rPr>
              <a:t>equipments</a:t>
            </a:r>
            <a:r>
              <a:rPr lang="en-US" sz="2400" dirty="0">
                <a:cs typeface="Times New Roman" panose="02020603050405020304" pitchFamily="18" charset="0"/>
              </a:rPr>
              <a:t> for manufacturing different components or products with optimal process plan using proper precautions and specified safety rules to avoid accidents.</a:t>
            </a:r>
          </a:p>
          <a:p>
            <a:pPr algn="just"/>
            <a:r>
              <a:rPr lang="en-US" sz="2400" dirty="0">
                <a:cs typeface="Times New Roman" panose="02020603050405020304" pitchFamily="18" charset="0"/>
              </a:rPr>
              <a:t>Beside above, all kinds of the future engineers must know the basic requirements of workshop activities in term of man, machine, material, methods, money and other infrastructure facilities needed to be positioned properly for optimal shop layouts or plant layout and other support services effectively adjusted or located in the industry or plant within a well-planned manufacturing organization</a:t>
            </a:r>
            <a:r>
              <a:rPr lang="en-US" sz="2400" b="1"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2773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a:t>
            </a:r>
          </a:p>
        </p:txBody>
      </p:sp>
      <p:sp>
        <p:nvSpPr>
          <p:cNvPr id="3" name="Content Placeholder 2"/>
          <p:cNvSpPr>
            <a:spLocks noGrp="1"/>
          </p:cNvSpPr>
          <p:nvPr>
            <p:ph idx="1"/>
          </p:nvPr>
        </p:nvSpPr>
        <p:spPr>
          <a:xfrm>
            <a:off x="913795" y="1732449"/>
            <a:ext cx="10353762" cy="4832124"/>
          </a:xfrm>
        </p:spPr>
        <p:txBody>
          <a:bodyPr>
            <a:normAutofit fontScale="92500" lnSpcReduction="20000"/>
          </a:bodyPr>
          <a:lstStyle/>
          <a:p>
            <a:pPr algn="just"/>
            <a:r>
              <a:rPr lang="en-US" sz="2600" dirty="0"/>
              <a:t>Manufacturing is achieved through a proper planning and control system.</a:t>
            </a:r>
          </a:p>
          <a:p>
            <a:pPr algn="just"/>
            <a:r>
              <a:rPr lang="en-US" sz="2600" dirty="0"/>
              <a:t>It is classified as continuous production and intermittent production.</a:t>
            </a:r>
          </a:p>
          <a:p>
            <a:pPr algn="just"/>
            <a:r>
              <a:rPr lang="en-US" sz="2600" dirty="0"/>
              <a:t>Continuous production involves a continuous flow of material physically, leading to large quantities of finished good.</a:t>
            </a:r>
          </a:p>
          <a:p>
            <a:pPr algn="just"/>
            <a:r>
              <a:rPr lang="en-US" sz="2600" dirty="0"/>
              <a:t>Chemical processing, cigarette manufacturing and cement manufacturing are some of the industries employing continuous production.</a:t>
            </a:r>
          </a:p>
          <a:p>
            <a:pPr algn="just"/>
            <a:r>
              <a:rPr lang="en-US" sz="2600" dirty="0"/>
              <a:t>Also, sheets, wires, pipes, TV sets, motor cycles are examples of continuous production.</a:t>
            </a:r>
          </a:p>
          <a:p>
            <a:pPr algn="just"/>
            <a:r>
              <a:rPr lang="en-US" sz="2600" dirty="0"/>
              <a:t>An intermitted production involves interrupted flow of material through the plant.</a:t>
            </a:r>
          </a:p>
          <a:p>
            <a:pPr algn="just"/>
            <a:r>
              <a:rPr lang="en-US" sz="2600" dirty="0"/>
              <a:t>Machine shops, welding shops, etc. are industries employing intermittent production.</a:t>
            </a:r>
          </a:p>
          <a:p>
            <a:endParaRPr lang="en-US" dirty="0"/>
          </a:p>
        </p:txBody>
      </p:sp>
    </p:spTree>
    <p:extLst>
      <p:ext uri="{BB962C8B-B14F-4D97-AF65-F5344CB8AC3E}">
        <p14:creationId xmlns:p14="http://schemas.microsoft.com/office/powerpoint/2010/main" val="320833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442" y="1118299"/>
            <a:ext cx="10353762" cy="4736590"/>
          </a:xfrm>
        </p:spPr>
        <p:txBody>
          <a:bodyPr>
            <a:normAutofit/>
          </a:bodyPr>
          <a:lstStyle/>
          <a:p>
            <a:pPr algn="just"/>
            <a:r>
              <a:rPr lang="en-US" sz="2400" dirty="0"/>
              <a:t>Manufacturing is backbone of any economy.</a:t>
            </a:r>
          </a:p>
          <a:p>
            <a:pPr algn="just"/>
            <a:r>
              <a:rPr lang="en-US" sz="2400" dirty="0"/>
              <a:t>Manufacturing industries provides employment to hundreds of people.</a:t>
            </a:r>
          </a:p>
          <a:p>
            <a:pPr algn="just"/>
            <a:r>
              <a:rPr lang="en-US" sz="2400" dirty="0"/>
              <a:t>Before the industrial revolution, manufacturing was carried out in rural area, where household-based manufacturing was the trend.</a:t>
            </a:r>
          </a:p>
          <a:p>
            <a:pPr algn="just"/>
            <a:r>
              <a:rPr lang="en-US" sz="2400" dirty="0"/>
              <a:t>Later government policy and entrepreneurs organized a number of manufacturing house hold in to a single enterprise producing goods at large scale.</a:t>
            </a:r>
          </a:p>
          <a:p>
            <a:pPr algn="just"/>
            <a:r>
              <a:rPr lang="en-US" sz="2400" dirty="0"/>
              <a:t>It leads to development of industrialization and society.</a:t>
            </a:r>
          </a:p>
          <a:p>
            <a:pPr algn="just"/>
            <a:r>
              <a:rPr lang="en-US" sz="2400" dirty="0"/>
              <a:t>Manufacturing provides an opportunity for establishment of allied industries</a:t>
            </a:r>
          </a:p>
        </p:txBody>
      </p:sp>
    </p:spTree>
    <p:extLst>
      <p:ext uri="{BB962C8B-B14F-4D97-AF65-F5344CB8AC3E}">
        <p14:creationId xmlns:p14="http://schemas.microsoft.com/office/powerpoint/2010/main" val="203739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Classifications</a:t>
            </a:r>
          </a:p>
        </p:txBody>
      </p:sp>
      <p:sp>
        <p:nvSpPr>
          <p:cNvPr id="3" name="Content Placeholder 2"/>
          <p:cNvSpPr>
            <a:spLocks noGrp="1"/>
          </p:cNvSpPr>
          <p:nvPr>
            <p:ph idx="1"/>
          </p:nvPr>
        </p:nvSpPr>
        <p:spPr/>
        <p:txBody>
          <a:bodyPr>
            <a:noAutofit/>
          </a:bodyPr>
          <a:lstStyle/>
          <a:p>
            <a:pPr algn="just"/>
            <a:r>
              <a:rPr lang="en-US" sz="2400" dirty="0"/>
              <a:t> For producing of products materials are needed. It is therefore important to know the characteristics of the available engineering materials.</a:t>
            </a:r>
          </a:p>
          <a:p>
            <a:pPr algn="just"/>
            <a:r>
              <a:rPr lang="en-US" sz="2400" dirty="0"/>
              <a:t>Raw materials used manufacturing of products, tools, machines and </a:t>
            </a:r>
            <a:r>
              <a:rPr lang="en-US" sz="2400" dirty="0" err="1"/>
              <a:t>equipments</a:t>
            </a:r>
            <a:r>
              <a:rPr lang="en-US" sz="2400" dirty="0"/>
              <a:t> in factories or industries are extracted from ores.</a:t>
            </a:r>
          </a:p>
          <a:p>
            <a:pPr algn="just"/>
            <a:r>
              <a:rPr lang="en-US" sz="2400" dirty="0"/>
              <a:t>The ores are suitably converted the metal into a molten form by reducing or refining processes in foundries.</a:t>
            </a:r>
          </a:p>
          <a:p>
            <a:pPr algn="just"/>
            <a:r>
              <a:rPr lang="en-US" sz="2400" dirty="0"/>
              <a:t>This molten metal is poured into </a:t>
            </a:r>
            <a:r>
              <a:rPr lang="en-US" sz="2400" dirty="0" err="1"/>
              <a:t>moulds</a:t>
            </a:r>
            <a:r>
              <a:rPr lang="en-US" sz="2400" dirty="0"/>
              <a:t> for providing commercial castings, called ingots.</a:t>
            </a:r>
          </a:p>
          <a:p>
            <a:pPr algn="just"/>
            <a:endParaRPr lang="en-US" sz="2400" dirty="0"/>
          </a:p>
        </p:txBody>
      </p:sp>
    </p:spTree>
    <p:extLst>
      <p:ext uri="{BB962C8B-B14F-4D97-AF65-F5344CB8AC3E}">
        <p14:creationId xmlns:p14="http://schemas.microsoft.com/office/powerpoint/2010/main" val="293704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83391" y="1075169"/>
            <a:ext cx="8120419" cy="4488640"/>
          </a:xfrm>
          <a:prstGeom prst="rect">
            <a:avLst/>
          </a:prstGeom>
        </p:spPr>
      </p:pic>
    </p:spTree>
    <p:extLst>
      <p:ext uri="{BB962C8B-B14F-4D97-AF65-F5344CB8AC3E}">
        <p14:creationId xmlns:p14="http://schemas.microsoft.com/office/powerpoint/2010/main" val="169091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SHAPING PROCESSES</a:t>
            </a:r>
          </a:p>
        </p:txBody>
      </p:sp>
      <p:sp>
        <p:nvSpPr>
          <p:cNvPr id="3" name="Content Placeholder 2"/>
          <p:cNvSpPr>
            <a:spLocks noGrp="1"/>
          </p:cNvSpPr>
          <p:nvPr>
            <p:ph idx="1"/>
          </p:nvPr>
        </p:nvSpPr>
        <p:spPr/>
        <p:txBody>
          <a:bodyPr>
            <a:noAutofit/>
          </a:bodyPr>
          <a:lstStyle/>
          <a:p>
            <a:pPr algn="just"/>
            <a:r>
              <a:rPr lang="en-US" dirty="0"/>
              <a:t>Primary shaping processes are manufacturing of a product from an amorphous material.</a:t>
            </a:r>
          </a:p>
          <a:p>
            <a:pPr algn="just"/>
            <a:r>
              <a:rPr lang="en-US" dirty="0"/>
              <a:t>Some processes produces finish products or articles into its usual form whereas others do not, and require further working to finish component to the desired shape and size.</a:t>
            </a:r>
          </a:p>
          <a:p>
            <a:pPr algn="just"/>
            <a:r>
              <a:rPr lang="en-US" dirty="0"/>
              <a:t>Castings need re-melting of scrap and defective ingots in cupola or in some other melting furnace and then pouring of the molten metal into sand or metallic </a:t>
            </a:r>
            <a:r>
              <a:rPr lang="en-US" dirty="0" err="1"/>
              <a:t>moulds</a:t>
            </a:r>
            <a:r>
              <a:rPr lang="en-US" dirty="0"/>
              <a:t> to obtain the castings. Thus the intricate shapes can be manufactured.</a:t>
            </a:r>
          </a:p>
          <a:p>
            <a:pPr algn="just"/>
            <a:r>
              <a:rPr lang="en-US" dirty="0"/>
              <a:t>Typical examples of the products that are produced by casting process are machine beds, automobile engines, carburetors, flywheels etc. The parts produced through these processes may or may not require to under go further operations.</a:t>
            </a:r>
          </a:p>
          <a:p>
            <a:pPr algn="just"/>
            <a:r>
              <a:rPr lang="en-US" dirty="0"/>
              <a:t>Some of the important primary shaping processes is:</a:t>
            </a:r>
          </a:p>
          <a:p>
            <a:pPr algn="just"/>
            <a:r>
              <a:rPr lang="en-US" dirty="0"/>
              <a:t>(1) Casting, (2) Powder metallurgy, (3) Plastic technology, (4) Gas cutting, (5) Bending and (6) Forging.</a:t>
            </a:r>
          </a:p>
          <a:p>
            <a:endParaRPr lang="en-US" dirty="0"/>
          </a:p>
        </p:txBody>
      </p:sp>
    </p:spTree>
    <p:extLst>
      <p:ext uri="{BB962C8B-B14F-4D97-AF65-F5344CB8AC3E}">
        <p14:creationId xmlns:p14="http://schemas.microsoft.com/office/powerpoint/2010/main" val="420192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SECONDARY OR MACHINING PROCESSES</a:t>
            </a:r>
            <a:br>
              <a:rPr lang="en-US" b="1" dirty="0"/>
            </a:br>
            <a:endParaRPr lang="en-US" dirty="0"/>
          </a:p>
        </p:txBody>
      </p:sp>
      <p:sp>
        <p:nvSpPr>
          <p:cNvPr id="3" name="Content Placeholder 2"/>
          <p:cNvSpPr>
            <a:spLocks noGrp="1"/>
          </p:cNvSpPr>
          <p:nvPr>
            <p:ph idx="1"/>
          </p:nvPr>
        </p:nvSpPr>
        <p:spPr>
          <a:xfrm>
            <a:off x="913795" y="1459494"/>
            <a:ext cx="10353762" cy="4914010"/>
          </a:xfrm>
        </p:spPr>
        <p:txBody>
          <a:bodyPr>
            <a:noAutofit/>
          </a:bodyPr>
          <a:lstStyle/>
          <a:p>
            <a:pPr algn="just"/>
            <a:r>
              <a:rPr lang="en-US" sz="2400" dirty="0"/>
              <a:t>As a large number of components require further processing after the primary processes. These components are subjected to one or more machining operations in machine shops, to obtain the desired shape and dimensional accuracy on flat and cylindrical jobs. Thus, </a:t>
            </a:r>
            <a:r>
              <a:rPr lang="en-US" sz="2400"/>
              <a:t>the components </a:t>
            </a:r>
            <a:r>
              <a:rPr lang="en-US" sz="2400" dirty="0"/>
              <a:t>undergoing these operations are the roughly finished products received through primary shaping processes.</a:t>
            </a:r>
          </a:p>
          <a:p>
            <a:pPr algn="just"/>
            <a:endParaRPr lang="en-US" sz="2400" dirty="0"/>
          </a:p>
          <a:p>
            <a:pPr algn="just"/>
            <a:r>
              <a:rPr lang="en-US" sz="2400" dirty="0"/>
              <a:t>The process of removing the undesired or unwanted material from the </a:t>
            </a:r>
            <a:r>
              <a:rPr lang="en-US" sz="2400" dirty="0" err="1"/>
              <a:t>workpiece</a:t>
            </a:r>
            <a:r>
              <a:rPr lang="en-US" sz="2400" dirty="0"/>
              <a:t> or job or component to produce a required shape using a cutting tool is known as machining. This can be done by a manual process or by using a machine called a machine tool (traditional machines namely lathe, milling machine, drilling, shaper, planner, slotter).</a:t>
            </a:r>
          </a:p>
          <a:p>
            <a:endParaRPr lang="en-US" sz="2400" dirty="0"/>
          </a:p>
        </p:txBody>
      </p:sp>
    </p:spTree>
    <p:extLst>
      <p:ext uri="{BB962C8B-B14F-4D97-AF65-F5344CB8AC3E}">
        <p14:creationId xmlns:p14="http://schemas.microsoft.com/office/powerpoint/2010/main" val="40150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145577"/>
            <a:ext cx="10353762" cy="820325"/>
          </a:xfrm>
        </p:spPr>
        <p:txBody>
          <a:bodyPr/>
          <a:lstStyle/>
          <a:p>
            <a:r>
              <a:rPr lang="en-US" dirty="0"/>
              <a:t>Classification of Manufacturing Processes</a:t>
            </a:r>
          </a:p>
        </p:txBody>
      </p:sp>
      <p:pic>
        <p:nvPicPr>
          <p:cNvPr id="3" name="Picture 2"/>
          <p:cNvPicPr>
            <a:picLocks noChangeAspect="1"/>
          </p:cNvPicPr>
          <p:nvPr/>
        </p:nvPicPr>
        <p:blipFill>
          <a:blip r:embed="rId2"/>
          <a:stretch>
            <a:fillRect/>
          </a:stretch>
        </p:blipFill>
        <p:spPr>
          <a:xfrm>
            <a:off x="2738290" y="965902"/>
            <a:ext cx="6704769" cy="5608062"/>
          </a:xfrm>
          <a:prstGeom prst="rect">
            <a:avLst/>
          </a:prstGeom>
        </p:spPr>
      </p:pic>
    </p:spTree>
    <p:extLst>
      <p:ext uri="{BB962C8B-B14F-4D97-AF65-F5344CB8AC3E}">
        <p14:creationId xmlns:p14="http://schemas.microsoft.com/office/powerpoint/2010/main" val="1446925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893</TotalTime>
  <Words>1260</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Calisto MT</vt:lpstr>
      <vt:lpstr>Times New Roman</vt:lpstr>
      <vt:lpstr>Wingdings 2</vt:lpstr>
      <vt:lpstr>Slate</vt:lpstr>
      <vt:lpstr>Manufacturing Processes</vt:lpstr>
      <vt:lpstr>Introduction</vt:lpstr>
      <vt:lpstr>Importance</vt:lpstr>
      <vt:lpstr>PowerPoint Presentation</vt:lpstr>
      <vt:lpstr>Classifications</vt:lpstr>
      <vt:lpstr>PowerPoint Presentation</vt:lpstr>
      <vt:lpstr>PRIMARY SHAPING PROCESSES</vt:lpstr>
      <vt:lpstr>SECONDARY OR MACHINING PROCESSES </vt:lpstr>
      <vt:lpstr>Classification of Manufacturing Processes</vt:lpstr>
      <vt:lpstr>METAL FORMING PROCESSES</vt:lpstr>
      <vt:lpstr>PowerPoint Presentation</vt:lpstr>
      <vt:lpstr>JOINING PROCESSES</vt:lpstr>
      <vt:lpstr>SURFACE FINISHING PROCESSES</vt:lpstr>
      <vt:lpstr>PROCESSES EFFECTING CHANGE IN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Processes</dc:title>
  <dc:creator>Windows User</dc:creator>
  <cp:lastModifiedBy>snehagupta1028@gmail.com</cp:lastModifiedBy>
  <cp:revision>13</cp:revision>
  <dcterms:created xsi:type="dcterms:W3CDTF">2020-12-30T06:52:20Z</dcterms:created>
  <dcterms:modified xsi:type="dcterms:W3CDTF">2022-11-19T03:06:03Z</dcterms:modified>
</cp:coreProperties>
</file>