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7" r:id="rId1"/>
  </p:sld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7" r:id="rId10"/>
    <p:sldId id="278" r:id="rId11"/>
    <p:sldId id="279" r:id="rId12"/>
    <p:sldId id="28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82FE-4AE7-4461-BD07-9A60C89DD4BB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C4AE-DDF5-4291-B3CD-4CE85A9B3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390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82FE-4AE7-4461-BD07-9A60C89DD4BB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C4AE-DDF5-4291-B3CD-4CE85A9B3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42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82FE-4AE7-4461-BD07-9A60C89DD4BB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C4AE-DDF5-4291-B3CD-4CE85A9B3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487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82FE-4AE7-4461-BD07-9A60C89DD4BB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C4AE-DDF5-4291-B3CD-4CE85A9B340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3298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82FE-4AE7-4461-BD07-9A60C89DD4BB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C4AE-DDF5-4291-B3CD-4CE85A9B3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410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82FE-4AE7-4461-BD07-9A60C89DD4BB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C4AE-DDF5-4291-B3CD-4CE85A9B3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449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82FE-4AE7-4461-BD07-9A60C89DD4BB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C4AE-DDF5-4291-B3CD-4CE85A9B3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386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82FE-4AE7-4461-BD07-9A60C89DD4BB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C4AE-DDF5-4291-B3CD-4CE85A9B3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9069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82FE-4AE7-4461-BD07-9A60C89DD4BB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C4AE-DDF5-4291-B3CD-4CE85A9B3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544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82FE-4AE7-4461-BD07-9A60C89DD4BB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C4AE-DDF5-4291-B3CD-4CE85A9B3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76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82FE-4AE7-4461-BD07-9A60C89DD4BB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C4AE-DDF5-4291-B3CD-4CE85A9B3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77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82FE-4AE7-4461-BD07-9A60C89DD4BB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C4AE-DDF5-4291-B3CD-4CE85A9B3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37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82FE-4AE7-4461-BD07-9A60C89DD4BB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C4AE-DDF5-4291-B3CD-4CE85A9B3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619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82FE-4AE7-4461-BD07-9A60C89DD4BB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C4AE-DDF5-4291-B3CD-4CE85A9B3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293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82FE-4AE7-4461-BD07-9A60C89DD4BB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C4AE-DDF5-4291-B3CD-4CE85A9B3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700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82FE-4AE7-4461-BD07-9A60C89DD4BB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C4AE-DDF5-4291-B3CD-4CE85A9B3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66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82FE-4AE7-4461-BD07-9A60C89DD4BB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C4AE-DDF5-4291-B3CD-4CE85A9B3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781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02482FE-4AE7-4461-BD07-9A60C89DD4BB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2C4AE-DDF5-4291-B3CD-4CE85A9B3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1542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  <p:sldLayoutId id="2147484019" r:id="rId12"/>
    <p:sldLayoutId id="2147484020" r:id="rId13"/>
    <p:sldLayoutId id="2147484021" r:id="rId14"/>
    <p:sldLayoutId id="2147484022" r:id="rId15"/>
    <p:sldLayoutId id="2147484023" r:id="rId16"/>
    <p:sldLayoutId id="21474840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F96B8A-DF00-15C4-B786-1EEA71F07027}"/>
              </a:ext>
            </a:extLst>
          </p:cNvPr>
          <p:cNvSpPr txBox="1"/>
          <p:nvPr/>
        </p:nvSpPr>
        <p:spPr>
          <a:xfrm>
            <a:off x="4553146" y="2324810"/>
            <a:ext cx="66694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 b="1" dirty="0">
              <a:solidFill>
                <a:schemeClr val="bg1"/>
              </a:solidFill>
            </a:endParaRPr>
          </a:p>
          <a:p>
            <a:r>
              <a:rPr lang="en-US" sz="4000" b="1" dirty="0">
                <a:solidFill>
                  <a:schemeClr val="bg1"/>
                </a:solidFill>
              </a:rPr>
              <a:t>Netflix SQL Data Analysis 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DD2D00C-201E-CF99-2D9B-9E2C9F621C78}"/>
              </a:ext>
            </a:extLst>
          </p:cNvPr>
          <p:cNvSpPr/>
          <p:nvPr/>
        </p:nvSpPr>
        <p:spPr>
          <a:xfrm>
            <a:off x="11660957" y="6410227"/>
            <a:ext cx="296944" cy="325258"/>
          </a:xfrm>
          <a:prstGeom prst="rightArrow">
            <a:avLst>
              <a:gd name="adj1" fmla="val 50000"/>
              <a:gd name="adj2" fmla="val 39071"/>
            </a:avLst>
          </a:prstGeom>
          <a:solidFill>
            <a:schemeClr val="bg2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D80E56E-212A-FBB3-F704-B52A0BB49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683" y="667180"/>
            <a:ext cx="5684363" cy="527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505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FD6246-E63F-65C2-367A-24CE118A3E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Right 6">
            <a:extLst>
              <a:ext uri="{FF2B5EF4-FFF2-40B4-BE49-F238E27FC236}">
                <a16:creationId xmlns:a16="http://schemas.microsoft.com/office/drawing/2014/main" id="{AD22F6F1-4258-5501-BC82-B1680FABF631}"/>
              </a:ext>
            </a:extLst>
          </p:cNvPr>
          <p:cNvSpPr/>
          <p:nvPr/>
        </p:nvSpPr>
        <p:spPr>
          <a:xfrm>
            <a:off x="11660957" y="6410227"/>
            <a:ext cx="296944" cy="325258"/>
          </a:xfrm>
          <a:prstGeom prst="rightArrow">
            <a:avLst>
              <a:gd name="adj1" fmla="val 50000"/>
              <a:gd name="adj2" fmla="val 39071"/>
            </a:avLst>
          </a:prstGeom>
          <a:solidFill>
            <a:schemeClr val="bg2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F6860FC-3224-C947-E2E1-A33E033DA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8278" y="-88451"/>
            <a:ext cx="1151532" cy="8231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605B63-98DA-536D-2697-91D61718A1C8}"/>
              </a:ext>
            </a:extLst>
          </p:cNvPr>
          <p:cNvSpPr txBox="1"/>
          <p:nvPr/>
        </p:nvSpPr>
        <p:spPr>
          <a:xfrm>
            <a:off x="496474" y="591219"/>
            <a:ext cx="3048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SQL Queries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AC9577-5FCD-3D0E-9DDA-06C596DDF56D}"/>
              </a:ext>
            </a:extLst>
          </p:cNvPr>
          <p:cNvSpPr txBox="1"/>
          <p:nvPr/>
        </p:nvSpPr>
        <p:spPr>
          <a:xfrm>
            <a:off x="357488" y="1229675"/>
            <a:ext cx="98894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13) </a:t>
            </a:r>
            <a:r>
              <a:rPr lang="en-US" b="1" dirty="0">
                <a:solidFill>
                  <a:schemeClr val="bg1"/>
                </a:solidFill>
              </a:rPr>
              <a:t>Find how many movies actor 'Salman Khan' appeared in last 10 years!</a:t>
            </a:r>
          </a:p>
          <a:p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896F45-EF15-5BC1-86B4-72E31CA33277}"/>
              </a:ext>
            </a:extLst>
          </p:cNvPr>
          <p:cNvSpPr txBox="1"/>
          <p:nvPr/>
        </p:nvSpPr>
        <p:spPr>
          <a:xfrm>
            <a:off x="357488" y="4555977"/>
            <a:ext cx="103796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14) </a:t>
            </a:r>
            <a:r>
              <a:rPr lang="en-US" b="1" dirty="0">
                <a:solidFill>
                  <a:schemeClr val="bg1"/>
                </a:solidFill>
              </a:rPr>
              <a:t>Find all content without a director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14668B-8112-D8B9-EDA3-DF924F769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05" y="1855664"/>
            <a:ext cx="5545605" cy="10645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C3BE39D-1DBA-B2F9-86E8-856969A52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474" y="5053389"/>
            <a:ext cx="5277587" cy="163069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E2A7D08-6389-CA55-A5F2-64D58CD130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5829" y="5042183"/>
            <a:ext cx="2753109" cy="164189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93E3EF-F8E5-48BB-E35F-0FEE539982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316" y="3256800"/>
            <a:ext cx="11695526" cy="68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993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09792-ACA4-B731-8357-042D1E404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Right 6">
            <a:extLst>
              <a:ext uri="{FF2B5EF4-FFF2-40B4-BE49-F238E27FC236}">
                <a16:creationId xmlns:a16="http://schemas.microsoft.com/office/drawing/2014/main" id="{92AFCF08-8F02-25F9-5818-C3858ED16DB3}"/>
              </a:ext>
            </a:extLst>
          </p:cNvPr>
          <p:cNvSpPr/>
          <p:nvPr/>
        </p:nvSpPr>
        <p:spPr>
          <a:xfrm>
            <a:off x="11660957" y="6410227"/>
            <a:ext cx="296944" cy="325258"/>
          </a:xfrm>
          <a:prstGeom prst="rightArrow">
            <a:avLst>
              <a:gd name="adj1" fmla="val 50000"/>
              <a:gd name="adj2" fmla="val 39071"/>
            </a:avLst>
          </a:prstGeom>
          <a:solidFill>
            <a:schemeClr val="bg2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E9D102C-D41E-FE31-8103-C27F7E163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8278" y="-88451"/>
            <a:ext cx="1151532" cy="8231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F791DB-AA68-FDF8-A0B6-2AAD96AEA73E}"/>
              </a:ext>
            </a:extLst>
          </p:cNvPr>
          <p:cNvSpPr txBox="1"/>
          <p:nvPr/>
        </p:nvSpPr>
        <p:spPr>
          <a:xfrm>
            <a:off x="496474" y="591219"/>
            <a:ext cx="3048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SQL Queries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C34258-CB78-9233-031B-774B3A031585}"/>
              </a:ext>
            </a:extLst>
          </p:cNvPr>
          <p:cNvSpPr txBox="1"/>
          <p:nvPr/>
        </p:nvSpPr>
        <p:spPr>
          <a:xfrm>
            <a:off x="357488" y="1229675"/>
            <a:ext cx="98894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15) </a:t>
            </a:r>
            <a:r>
              <a:rPr lang="en-US" b="1" dirty="0">
                <a:solidFill>
                  <a:schemeClr val="bg1"/>
                </a:solidFill>
              </a:rPr>
              <a:t>Categorize the content based on the presence of the keywords 'kill' and 'violence' in </a:t>
            </a:r>
          </a:p>
          <a:p>
            <a:r>
              <a:rPr lang="en-US" b="1" dirty="0">
                <a:solidFill>
                  <a:schemeClr val="bg1"/>
                </a:solidFill>
              </a:rPr>
              <a:t>the description field. Label content containing these keywords as 'Bad' and all other </a:t>
            </a:r>
          </a:p>
          <a:p>
            <a:r>
              <a:rPr lang="en-US" b="1" dirty="0">
                <a:solidFill>
                  <a:schemeClr val="bg1"/>
                </a:solidFill>
              </a:rPr>
              <a:t>content as 'Good'. Count how many items fall into each category.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466239-76E5-D58B-833A-31BE79436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74" y="2365803"/>
            <a:ext cx="6573629" cy="27504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8DC8E2-3641-C5B3-F9E7-442D3CE7C3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4789" y="2802736"/>
            <a:ext cx="4563112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162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B3689E-2BEB-DECC-72E6-982055DD2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447F006-9739-BE18-1F20-A01507BA3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8278" y="-88451"/>
            <a:ext cx="1151532" cy="8231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10154B-A325-95FF-E8E4-AAAA7F9B8A33}"/>
              </a:ext>
            </a:extLst>
          </p:cNvPr>
          <p:cNvSpPr txBox="1"/>
          <p:nvPr/>
        </p:nvSpPr>
        <p:spPr>
          <a:xfrm>
            <a:off x="471340" y="933254"/>
            <a:ext cx="1068999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📢 </a:t>
            </a:r>
            <a:r>
              <a:rPr lang="en-US" sz="3200" b="1" dirty="0">
                <a:solidFill>
                  <a:schemeClr val="bg1"/>
                </a:solidFill>
              </a:rPr>
              <a:t>Conclusion &amp; Future Enhancements</a:t>
            </a:r>
          </a:p>
          <a:p>
            <a:pPr>
              <a:buNone/>
            </a:pPr>
            <a:endParaRPr lang="en-US" sz="2400" b="1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Netflix primarily focuses on </a:t>
            </a:r>
            <a:r>
              <a:rPr lang="en-US" sz="2400" b="1" dirty="0">
                <a:solidFill>
                  <a:schemeClr val="bg1"/>
                </a:solidFill>
              </a:rPr>
              <a:t>Movies</a:t>
            </a:r>
            <a:r>
              <a:rPr lang="en-US" sz="2400" dirty="0">
                <a:solidFill>
                  <a:schemeClr val="bg1"/>
                </a:solidFill>
              </a:rPr>
              <a:t>, but TV shows are also a major part of its content library.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most common ratings suggest a balance between </a:t>
            </a:r>
            <a:r>
              <a:rPr lang="en-US" sz="2400" b="1" dirty="0">
                <a:solidFill>
                  <a:schemeClr val="bg1"/>
                </a:solidFill>
              </a:rPr>
              <a:t>family-friendly and mature content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</a:t>
            </a:r>
            <a:r>
              <a:rPr lang="en-US" sz="2400" b="1" dirty="0">
                <a:solidFill>
                  <a:schemeClr val="bg1"/>
                </a:solidFill>
              </a:rPr>
              <a:t>United States dominates</a:t>
            </a:r>
            <a:r>
              <a:rPr lang="en-US" sz="2400" dirty="0">
                <a:solidFill>
                  <a:schemeClr val="bg1"/>
                </a:solidFill>
              </a:rPr>
              <a:t> in content production, but international content is also growing.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Future scope: </a:t>
            </a:r>
            <a:r>
              <a:rPr lang="en-US" sz="2400" b="1" dirty="0">
                <a:solidFill>
                  <a:schemeClr val="bg1"/>
                </a:solidFill>
              </a:rPr>
              <a:t>Advanced analytics using Python &amp; Power BI</a:t>
            </a:r>
            <a:r>
              <a:rPr lang="en-US" sz="2400" dirty="0">
                <a:solidFill>
                  <a:schemeClr val="bg1"/>
                </a:solidFill>
              </a:rPr>
              <a:t> for visual trends and deeper insights.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24EF81-7639-5024-7B97-03FB795E46F2}"/>
              </a:ext>
            </a:extLst>
          </p:cNvPr>
          <p:cNvSpPr txBox="1"/>
          <p:nvPr/>
        </p:nvSpPr>
        <p:spPr>
          <a:xfrm>
            <a:off x="10284642" y="6488668"/>
            <a:ext cx="214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By Vaibhav Bari</a:t>
            </a:r>
          </a:p>
        </p:txBody>
      </p:sp>
    </p:spTree>
    <p:extLst>
      <p:ext uri="{BB962C8B-B14F-4D97-AF65-F5344CB8AC3E}">
        <p14:creationId xmlns:p14="http://schemas.microsoft.com/office/powerpoint/2010/main" val="2681993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13073-A74E-AB9D-80F9-1A9B48A38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Right 6">
            <a:extLst>
              <a:ext uri="{FF2B5EF4-FFF2-40B4-BE49-F238E27FC236}">
                <a16:creationId xmlns:a16="http://schemas.microsoft.com/office/drawing/2014/main" id="{F9B8543A-BEA8-E80B-8A75-0C8EEE5661B7}"/>
              </a:ext>
            </a:extLst>
          </p:cNvPr>
          <p:cNvSpPr/>
          <p:nvPr/>
        </p:nvSpPr>
        <p:spPr>
          <a:xfrm>
            <a:off x="11660957" y="6410227"/>
            <a:ext cx="296944" cy="325258"/>
          </a:xfrm>
          <a:prstGeom prst="rightArrow">
            <a:avLst>
              <a:gd name="adj1" fmla="val 50000"/>
              <a:gd name="adj2" fmla="val 39071"/>
            </a:avLst>
          </a:prstGeom>
          <a:solidFill>
            <a:schemeClr val="bg2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047AFE6-222C-3518-14FA-7126F736C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8278" y="-88451"/>
            <a:ext cx="1151532" cy="8231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0B2783-4296-9E17-3FA9-892EF72F522B}"/>
              </a:ext>
            </a:extLst>
          </p:cNvPr>
          <p:cNvSpPr txBox="1"/>
          <p:nvPr/>
        </p:nvSpPr>
        <p:spPr>
          <a:xfrm>
            <a:off x="4578284" y="2844225"/>
            <a:ext cx="34250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SQL Queries </a:t>
            </a:r>
            <a:endParaRPr lang="en-IN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768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1DA1B-829F-57B9-AFFD-F410A0D48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Right 6">
            <a:extLst>
              <a:ext uri="{FF2B5EF4-FFF2-40B4-BE49-F238E27FC236}">
                <a16:creationId xmlns:a16="http://schemas.microsoft.com/office/drawing/2014/main" id="{FC733B83-1B6C-5637-BFB6-AF6681678218}"/>
              </a:ext>
            </a:extLst>
          </p:cNvPr>
          <p:cNvSpPr/>
          <p:nvPr/>
        </p:nvSpPr>
        <p:spPr>
          <a:xfrm>
            <a:off x="11660957" y="6410227"/>
            <a:ext cx="296944" cy="325258"/>
          </a:xfrm>
          <a:prstGeom prst="rightArrow">
            <a:avLst>
              <a:gd name="adj1" fmla="val 50000"/>
              <a:gd name="adj2" fmla="val 39071"/>
            </a:avLst>
          </a:prstGeom>
          <a:solidFill>
            <a:schemeClr val="bg2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86AA9A9-4C3F-9092-71AC-FE5FB07B1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8278" y="-88451"/>
            <a:ext cx="1151532" cy="8231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7FB4B8-6632-47BC-C23C-0597FECF3501}"/>
              </a:ext>
            </a:extLst>
          </p:cNvPr>
          <p:cNvSpPr txBox="1"/>
          <p:nvPr/>
        </p:nvSpPr>
        <p:spPr>
          <a:xfrm>
            <a:off x="496475" y="591219"/>
            <a:ext cx="2450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Schemas 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82C5BC-AA75-A5A2-352F-BC1153B15892}"/>
              </a:ext>
            </a:extLst>
          </p:cNvPr>
          <p:cNvSpPr txBox="1"/>
          <p:nvPr/>
        </p:nvSpPr>
        <p:spPr>
          <a:xfrm>
            <a:off x="496475" y="1229675"/>
            <a:ext cx="1954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1-</a:t>
            </a:r>
            <a:r>
              <a:rPr lang="en-IN" b="1" dirty="0"/>
              <a:t> </a:t>
            </a:r>
            <a:r>
              <a:rPr lang="en-IN" b="1" dirty="0">
                <a:solidFill>
                  <a:schemeClr val="bg1"/>
                </a:solidFill>
              </a:rPr>
              <a:t>Netflix</a:t>
            </a:r>
            <a:r>
              <a:rPr lang="en-IN" b="1" dirty="0"/>
              <a:t> </a:t>
            </a:r>
            <a:r>
              <a:rPr lang="en-IN" b="1" dirty="0">
                <a:solidFill>
                  <a:schemeClr val="bg1"/>
                </a:solidFill>
              </a:rPr>
              <a:t>table</a:t>
            </a:r>
            <a:r>
              <a:rPr lang="en-IN" b="1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EE1191-FFB6-A398-0063-6F9BA515D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16" y="1789406"/>
            <a:ext cx="4296375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579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BDA2B-F851-D442-E377-25BF80D1B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Right 6">
            <a:extLst>
              <a:ext uri="{FF2B5EF4-FFF2-40B4-BE49-F238E27FC236}">
                <a16:creationId xmlns:a16="http://schemas.microsoft.com/office/drawing/2014/main" id="{AFDF5FDB-46FB-5BB0-4984-418B68456E8F}"/>
              </a:ext>
            </a:extLst>
          </p:cNvPr>
          <p:cNvSpPr/>
          <p:nvPr/>
        </p:nvSpPr>
        <p:spPr>
          <a:xfrm>
            <a:off x="11660957" y="6410227"/>
            <a:ext cx="296944" cy="325258"/>
          </a:xfrm>
          <a:prstGeom prst="rightArrow">
            <a:avLst>
              <a:gd name="adj1" fmla="val 50000"/>
              <a:gd name="adj2" fmla="val 39071"/>
            </a:avLst>
          </a:prstGeom>
          <a:solidFill>
            <a:schemeClr val="bg2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26C1CD0-5FDC-4865-684C-0D8113F82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8278" y="-88451"/>
            <a:ext cx="1151532" cy="8231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46C334-8834-C755-1966-25913BB59A12}"/>
              </a:ext>
            </a:extLst>
          </p:cNvPr>
          <p:cNvSpPr txBox="1"/>
          <p:nvPr/>
        </p:nvSpPr>
        <p:spPr>
          <a:xfrm>
            <a:off x="496474" y="591219"/>
            <a:ext cx="3048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SQL Queries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B6728C-E466-1C13-4CE3-BF99614D549A}"/>
              </a:ext>
            </a:extLst>
          </p:cNvPr>
          <p:cNvSpPr txBox="1"/>
          <p:nvPr/>
        </p:nvSpPr>
        <p:spPr>
          <a:xfrm>
            <a:off x="357488" y="1229675"/>
            <a:ext cx="6202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1) Count the number of Movies vs TV Shows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800E02-B577-F4B7-3182-CB1DA54C1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37" y="1767379"/>
            <a:ext cx="2076740" cy="12259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35B01E-60C1-95D8-006D-7DDA4BBEC9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1893" y="1767379"/>
            <a:ext cx="3115110" cy="11050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617A341-7C58-7F9A-74A6-A72EFAA2846B}"/>
              </a:ext>
            </a:extLst>
          </p:cNvPr>
          <p:cNvSpPr txBox="1"/>
          <p:nvPr/>
        </p:nvSpPr>
        <p:spPr>
          <a:xfrm>
            <a:off x="357488" y="3161730"/>
            <a:ext cx="6542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2) </a:t>
            </a:r>
            <a:r>
              <a:rPr lang="en-US" b="1" dirty="0">
                <a:solidFill>
                  <a:schemeClr val="bg1"/>
                </a:solidFill>
              </a:rPr>
              <a:t>Find the most common rating for movies and TV shows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CB0928-A630-F7FF-FBC3-95898BC06C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437" y="3699957"/>
            <a:ext cx="5335572" cy="29014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69C6436-227F-AFC4-97A1-4F8CD22989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0684" y="4503152"/>
            <a:ext cx="4115374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329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1AEFC-BC67-7362-6DA2-C46CC7FD7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Right 6">
            <a:extLst>
              <a:ext uri="{FF2B5EF4-FFF2-40B4-BE49-F238E27FC236}">
                <a16:creationId xmlns:a16="http://schemas.microsoft.com/office/drawing/2014/main" id="{33BEDC86-BFE2-985A-C391-345B5694C390}"/>
              </a:ext>
            </a:extLst>
          </p:cNvPr>
          <p:cNvSpPr/>
          <p:nvPr/>
        </p:nvSpPr>
        <p:spPr>
          <a:xfrm>
            <a:off x="11660957" y="6410227"/>
            <a:ext cx="296944" cy="325258"/>
          </a:xfrm>
          <a:prstGeom prst="rightArrow">
            <a:avLst>
              <a:gd name="adj1" fmla="val 50000"/>
              <a:gd name="adj2" fmla="val 39071"/>
            </a:avLst>
          </a:prstGeom>
          <a:solidFill>
            <a:schemeClr val="bg2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42429F6-22C5-CC00-6550-BA0740ED9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8278" y="-88451"/>
            <a:ext cx="1151532" cy="8231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FC9C39-BA52-F4C0-9E9A-6504F613A0A7}"/>
              </a:ext>
            </a:extLst>
          </p:cNvPr>
          <p:cNvSpPr txBox="1"/>
          <p:nvPr/>
        </p:nvSpPr>
        <p:spPr>
          <a:xfrm>
            <a:off x="496474" y="591219"/>
            <a:ext cx="3048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SQL Queries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ACA8F4-71D5-C534-57AA-D553023FBBF5}"/>
              </a:ext>
            </a:extLst>
          </p:cNvPr>
          <p:cNvSpPr txBox="1"/>
          <p:nvPr/>
        </p:nvSpPr>
        <p:spPr>
          <a:xfrm>
            <a:off x="357488" y="1229675"/>
            <a:ext cx="6202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3) </a:t>
            </a:r>
            <a:r>
              <a:rPr lang="en-US" b="1" dirty="0">
                <a:solidFill>
                  <a:schemeClr val="bg1"/>
                </a:solidFill>
              </a:rPr>
              <a:t>List all movies released in a specific year (e.g., 2020)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A1B158-CD0C-F400-6F9E-C4D515344BDC}"/>
              </a:ext>
            </a:extLst>
          </p:cNvPr>
          <p:cNvSpPr txBox="1"/>
          <p:nvPr/>
        </p:nvSpPr>
        <p:spPr>
          <a:xfrm>
            <a:off x="357488" y="3161730"/>
            <a:ext cx="6835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4) </a:t>
            </a:r>
            <a:r>
              <a:rPr lang="en-US" b="1" dirty="0">
                <a:solidFill>
                  <a:schemeClr val="bg1"/>
                </a:solidFill>
              </a:rPr>
              <a:t>Find the top 5 countries with the most content on Netflix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CF6E23-C478-A3D8-DF24-E444CA98F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91" y="1897288"/>
            <a:ext cx="3801005" cy="8002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2B8E88-48A6-E12C-7702-83B058A36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591" y="3782323"/>
            <a:ext cx="6601746" cy="29531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E9D842F-F6AE-E40B-D968-C5965C35EC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4556" y="1605343"/>
            <a:ext cx="5659955" cy="14894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620F858-FA24-F33C-5629-EB85A910E6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8846" y="4045780"/>
            <a:ext cx="2810267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837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15864C-A94B-A609-64A1-815C1CDE2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Right 6">
            <a:extLst>
              <a:ext uri="{FF2B5EF4-FFF2-40B4-BE49-F238E27FC236}">
                <a16:creationId xmlns:a16="http://schemas.microsoft.com/office/drawing/2014/main" id="{F41725D7-F5C1-6CB1-FF4F-FD05F75572C3}"/>
              </a:ext>
            </a:extLst>
          </p:cNvPr>
          <p:cNvSpPr/>
          <p:nvPr/>
        </p:nvSpPr>
        <p:spPr>
          <a:xfrm>
            <a:off x="11660957" y="6410227"/>
            <a:ext cx="296944" cy="325258"/>
          </a:xfrm>
          <a:prstGeom prst="rightArrow">
            <a:avLst>
              <a:gd name="adj1" fmla="val 50000"/>
              <a:gd name="adj2" fmla="val 39071"/>
            </a:avLst>
          </a:prstGeom>
          <a:solidFill>
            <a:schemeClr val="bg2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4A479AD-BE65-97E6-F2F9-968DE53EF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8278" y="-88451"/>
            <a:ext cx="1151532" cy="8231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D09C77-37A1-2053-E54F-7725F75E7890}"/>
              </a:ext>
            </a:extLst>
          </p:cNvPr>
          <p:cNvSpPr txBox="1"/>
          <p:nvPr/>
        </p:nvSpPr>
        <p:spPr>
          <a:xfrm>
            <a:off x="496474" y="591219"/>
            <a:ext cx="3048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SQL Queries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FE8F4D-F639-4288-E82A-0D602EC26F36}"/>
              </a:ext>
            </a:extLst>
          </p:cNvPr>
          <p:cNvSpPr txBox="1"/>
          <p:nvPr/>
        </p:nvSpPr>
        <p:spPr>
          <a:xfrm>
            <a:off x="357488" y="1229675"/>
            <a:ext cx="6202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5) </a:t>
            </a:r>
            <a:r>
              <a:rPr lang="en-US" b="1" dirty="0">
                <a:solidFill>
                  <a:schemeClr val="bg1"/>
                </a:solidFill>
              </a:rPr>
              <a:t>Identify the longest movie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5F8422-C536-840C-A765-2BAFAEFB2B98}"/>
              </a:ext>
            </a:extLst>
          </p:cNvPr>
          <p:cNvSpPr txBox="1"/>
          <p:nvPr/>
        </p:nvSpPr>
        <p:spPr>
          <a:xfrm>
            <a:off x="357488" y="3161730"/>
            <a:ext cx="6835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6) </a:t>
            </a:r>
            <a:r>
              <a:rPr lang="en-US" b="1" dirty="0">
                <a:solidFill>
                  <a:schemeClr val="bg1"/>
                </a:solidFill>
              </a:rPr>
              <a:t>Find content added in the last 5 years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CB3373-9467-A248-4CB9-4935AB842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10" y="1713525"/>
            <a:ext cx="4753142" cy="13336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742A32-C207-FE3D-BAE6-60E6879F62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82" y="1688696"/>
            <a:ext cx="6165973" cy="13585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2FE578A-06C2-0B73-DA2E-7771FDD5F9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4870" y="3866293"/>
            <a:ext cx="4716185" cy="134651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FABAB51-33E3-7264-9C72-1E53D782E6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474" y="3934631"/>
            <a:ext cx="6357539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422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44CB1A-E22D-CB99-66D9-C68B082042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Right 6">
            <a:extLst>
              <a:ext uri="{FF2B5EF4-FFF2-40B4-BE49-F238E27FC236}">
                <a16:creationId xmlns:a16="http://schemas.microsoft.com/office/drawing/2014/main" id="{E9487E0E-C9FA-5FBF-A973-31B1B4EB7768}"/>
              </a:ext>
            </a:extLst>
          </p:cNvPr>
          <p:cNvSpPr/>
          <p:nvPr/>
        </p:nvSpPr>
        <p:spPr>
          <a:xfrm>
            <a:off x="11660957" y="6410227"/>
            <a:ext cx="296944" cy="325258"/>
          </a:xfrm>
          <a:prstGeom prst="rightArrow">
            <a:avLst>
              <a:gd name="adj1" fmla="val 50000"/>
              <a:gd name="adj2" fmla="val 39071"/>
            </a:avLst>
          </a:prstGeom>
          <a:solidFill>
            <a:schemeClr val="bg2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71FD360-BA71-4757-B73F-A925864CF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8278" y="-88451"/>
            <a:ext cx="1151532" cy="8231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1E54AA-05C4-CD9A-3611-613BA8294088}"/>
              </a:ext>
            </a:extLst>
          </p:cNvPr>
          <p:cNvSpPr txBox="1"/>
          <p:nvPr/>
        </p:nvSpPr>
        <p:spPr>
          <a:xfrm>
            <a:off x="496474" y="591219"/>
            <a:ext cx="3048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SQL Queries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DEAFF2-E4B6-83C8-B198-030EF1909654}"/>
              </a:ext>
            </a:extLst>
          </p:cNvPr>
          <p:cNvSpPr txBox="1"/>
          <p:nvPr/>
        </p:nvSpPr>
        <p:spPr>
          <a:xfrm>
            <a:off x="357488" y="1229675"/>
            <a:ext cx="6835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7) </a:t>
            </a:r>
            <a:r>
              <a:rPr lang="en-US" b="1" dirty="0">
                <a:solidFill>
                  <a:schemeClr val="bg1"/>
                </a:solidFill>
              </a:rPr>
              <a:t>Find all the movies/TV shows by director 'Rajiv Chilaka'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30D717-C5F6-92B0-82F8-F41F0D3145CC}"/>
              </a:ext>
            </a:extLst>
          </p:cNvPr>
          <p:cNvSpPr txBox="1"/>
          <p:nvPr/>
        </p:nvSpPr>
        <p:spPr>
          <a:xfrm>
            <a:off x="357488" y="4052871"/>
            <a:ext cx="68351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8) </a:t>
            </a:r>
            <a:r>
              <a:rPr lang="en-US" b="1" dirty="0">
                <a:solidFill>
                  <a:schemeClr val="bg1"/>
                </a:solidFill>
              </a:rPr>
              <a:t>List all TV shows with more than 5 seasons</a:t>
            </a:r>
          </a:p>
          <a:p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36186C-73A3-0192-6626-C914BF362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69" y="4599699"/>
            <a:ext cx="4439270" cy="17147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F5505A-0198-815E-8D5B-6BED2D72F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1410" y="4699202"/>
            <a:ext cx="6620759" cy="12114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F42AE79-4A45-535D-71F1-CFE9363373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169" y="1751485"/>
            <a:ext cx="4688268" cy="197717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717D0A9-4E0D-7ABC-093A-31BFB527C9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0304" y="2019605"/>
            <a:ext cx="6021527" cy="134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521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E9E216-CDF8-4E4F-16F8-980A3E6F6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Right 6">
            <a:extLst>
              <a:ext uri="{FF2B5EF4-FFF2-40B4-BE49-F238E27FC236}">
                <a16:creationId xmlns:a16="http://schemas.microsoft.com/office/drawing/2014/main" id="{BB127CC4-34B3-C834-3E93-F5340BE53CDB}"/>
              </a:ext>
            </a:extLst>
          </p:cNvPr>
          <p:cNvSpPr/>
          <p:nvPr/>
        </p:nvSpPr>
        <p:spPr>
          <a:xfrm>
            <a:off x="11660957" y="6410227"/>
            <a:ext cx="296944" cy="325258"/>
          </a:xfrm>
          <a:prstGeom prst="rightArrow">
            <a:avLst>
              <a:gd name="adj1" fmla="val 50000"/>
              <a:gd name="adj2" fmla="val 39071"/>
            </a:avLst>
          </a:prstGeom>
          <a:solidFill>
            <a:schemeClr val="bg2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5DC2F53-E414-C408-DFDE-39BE79C06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8278" y="-88451"/>
            <a:ext cx="1151532" cy="8231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F06C97-1136-FD08-4509-A7D9FEE0799B}"/>
              </a:ext>
            </a:extLst>
          </p:cNvPr>
          <p:cNvSpPr txBox="1"/>
          <p:nvPr/>
        </p:nvSpPr>
        <p:spPr>
          <a:xfrm>
            <a:off x="496474" y="591219"/>
            <a:ext cx="3048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SQL Queries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9FD317-D8C1-7D0D-08C8-AB8BCA6BE27D}"/>
              </a:ext>
            </a:extLst>
          </p:cNvPr>
          <p:cNvSpPr txBox="1"/>
          <p:nvPr/>
        </p:nvSpPr>
        <p:spPr>
          <a:xfrm>
            <a:off x="357488" y="1229675"/>
            <a:ext cx="6202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9) </a:t>
            </a:r>
            <a:r>
              <a:rPr lang="en-US" b="1" dirty="0">
                <a:solidFill>
                  <a:schemeClr val="bg1"/>
                </a:solidFill>
              </a:rPr>
              <a:t>Count the number of content items in each genre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FB5A20-BBC1-64FD-2BCF-8A4449DB1652}"/>
              </a:ext>
            </a:extLst>
          </p:cNvPr>
          <p:cNvSpPr txBox="1"/>
          <p:nvPr/>
        </p:nvSpPr>
        <p:spPr>
          <a:xfrm>
            <a:off x="357488" y="3161730"/>
            <a:ext cx="103796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10) </a:t>
            </a:r>
            <a:r>
              <a:rPr lang="en-US" b="1" dirty="0">
                <a:solidFill>
                  <a:schemeClr val="bg1"/>
                </a:solidFill>
              </a:rPr>
              <a:t>Find each year and the average numbers of content release by India on Netflix  return top 5 year with highest avg content release 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5A16EC-3364-6564-2BEA-04AB0A706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88" y="4072338"/>
            <a:ext cx="5807642" cy="25968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E3B276-E58C-3141-0CFE-EB28B2A723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1311" y="4224485"/>
            <a:ext cx="4698841" cy="17931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67069F-5A04-233D-87E6-358F54D853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474" y="1843386"/>
            <a:ext cx="4580017" cy="11202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5DED8BE-AB2A-7604-41FE-FFB1897270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1311" y="963094"/>
            <a:ext cx="4039164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360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BE9EC5-F570-5DE7-E21B-A718C9F8D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Right 6">
            <a:extLst>
              <a:ext uri="{FF2B5EF4-FFF2-40B4-BE49-F238E27FC236}">
                <a16:creationId xmlns:a16="http://schemas.microsoft.com/office/drawing/2014/main" id="{A2DC8EAD-8068-273D-8C6C-8E966ADC6001}"/>
              </a:ext>
            </a:extLst>
          </p:cNvPr>
          <p:cNvSpPr/>
          <p:nvPr/>
        </p:nvSpPr>
        <p:spPr>
          <a:xfrm>
            <a:off x="11660957" y="6410227"/>
            <a:ext cx="296944" cy="325258"/>
          </a:xfrm>
          <a:prstGeom prst="rightArrow">
            <a:avLst>
              <a:gd name="adj1" fmla="val 50000"/>
              <a:gd name="adj2" fmla="val 39071"/>
            </a:avLst>
          </a:prstGeom>
          <a:solidFill>
            <a:schemeClr val="bg2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42586D0-22CE-E407-5107-CF593DC7D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8278" y="-88451"/>
            <a:ext cx="1151532" cy="8231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8C2B67-75CB-C8E5-C9E2-5ED0A3BE9128}"/>
              </a:ext>
            </a:extLst>
          </p:cNvPr>
          <p:cNvSpPr txBox="1"/>
          <p:nvPr/>
        </p:nvSpPr>
        <p:spPr>
          <a:xfrm>
            <a:off x="496474" y="591219"/>
            <a:ext cx="3048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SQL Queries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E3ECAD-7767-8CE7-DAFB-FC21A1A2ACBB}"/>
              </a:ext>
            </a:extLst>
          </p:cNvPr>
          <p:cNvSpPr txBox="1"/>
          <p:nvPr/>
        </p:nvSpPr>
        <p:spPr>
          <a:xfrm>
            <a:off x="357488" y="1229675"/>
            <a:ext cx="6202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11) </a:t>
            </a:r>
            <a:r>
              <a:rPr lang="en-US" b="1" dirty="0">
                <a:solidFill>
                  <a:schemeClr val="bg1"/>
                </a:solidFill>
              </a:rPr>
              <a:t>List all movies that are documentaries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5442F5-A9FF-FEB2-BCF2-FD0FF04DD3CF}"/>
              </a:ext>
            </a:extLst>
          </p:cNvPr>
          <p:cNvSpPr txBox="1"/>
          <p:nvPr/>
        </p:nvSpPr>
        <p:spPr>
          <a:xfrm>
            <a:off x="357488" y="3623643"/>
            <a:ext cx="103796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12) </a:t>
            </a:r>
            <a:r>
              <a:rPr lang="en-US" b="1" dirty="0">
                <a:solidFill>
                  <a:schemeClr val="bg1"/>
                </a:solidFill>
              </a:rPr>
              <a:t>Find all content without a director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553230-2C21-83E3-000D-32AF53223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74" y="2154322"/>
            <a:ext cx="4667901" cy="7600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8D8F92-9D3C-C7A1-EE4F-A8702DC7E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2690" y="1676857"/>
            <a:ext cx="6202836" cy="15921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BDE6B1-7E8A-758C-F387-304FC2EE3E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218" y="4553225"/>
            <a:ext cx="2962688" cy="7716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BE9824F-141F-E031-92D1-305EEA3BA0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3792" y="4095341"/>
            <a:ext cx="7285637" cy="16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6883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138</TotalTime>
  <Words>313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Vaibhav Bari</dc:creator>
  <cp:lastModifiedBy>Vaibhav Bari</cp:lastModifiedBy>
  <cp:revision>2</cp:revision>
  <dcterms:created xsi:type="dcterms:W3CDTF">2025-03-18T10:29:46Z</dcterms:created>
  <dcterms:modified xsi:type="dcterms:W3CDTF">2025-03-18T18:36:38Z</dcterms:modified>
</cp:coreProperties>
</file>