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AE52-B439-441B-9A3B-5D5271FDD28B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49F1-9517-4299-9374-B000B82EA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53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AE52-B439-441B-9A3B-5D5271FDD28B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49F1-9517-4299-9374-B000B82EA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05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AE52-B439-441B-9A3B-5D5271FDD28B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49F1-9517-4299-9374-B000B82EA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91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AE52-B439-441B-9A3B-5D5271FDD28B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49F1-9517-4299-9374-B000B82EA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28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AE52-B439-441B-9A3B-5D5271FDD28B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49F1-9517-4299-9374-B000B82EA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40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AE52-B439-441B-9A3B-5D5271FDD28B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49F1-9517-4299-9374-B000B82EA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23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AE52-B439-441B-9A3B-5D5271FDD28B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49F1-9517-4299-9374-B000B82EA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45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AE52-B439-441B-9A3B-5D5271FDD28B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49F1-9517-4299-9374-B000B82EA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82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AE52-B439-441B-9A3B-5D5271FDD28B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49F1-9517-4299-9374-B000B82EA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86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AE52-B439-441B-9A3B-5D5271FDD28B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49F1-9517-4299-9374-B000B82EA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15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AE52-B439-441B-9A3B-5D5271FDD28B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49F1-9517-4299-9374-B000B82EA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03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FAE52-B439-441B-9A3B-5D5271FDD28B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549F1-9517-4299-9374-B000B82EA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59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FAE4AA-E801-5FA8-7A3F-426D4A1ED9C2}"/>
              </a:ext>
            </a:extLst>
          </p:cNvPr>
          <p:cNvSpPr txBox="1"/>
          <p:nvPr/>
        </p:nvSpPr>
        <p:spPr>
          <a:xfrm>
            <a:off x="1687395" y="3361093"/>
            <a:ext cx="9106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Candara" panose="020E0502030303020204" pitchFamily="34" charset="0"/>
              </a:rPr>
              <a:t>Spotify Data Analysis using Postgres SQL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08796F6-164C-8A0E-1AEE-BCA30789C3CB}"/>
              </a:ext>
            </a:extLst>
          </p:cNvPr>
          <p:cNvSpPr/>
          <p:nvPr/>
        </p:nvSpPr>
        <p:spPr>
          <a:xfrm>
            <a:off x="11576116" y="6410227"/>
            <a:ext cx="452486" cy="31108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67D13C-F3EC-A9D4-22C8-52FD2DF48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211" y="1417101"/>
            <a:ext cx="4532476" cy="220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40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3C917-1294-3274-656E-B20C8456D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50343E-E7EA-48B9-8840-80F86B4DE2FA}"/>
              </a:ext>
            </a:extLst>
          </p:cNvPr>
          <p:cNvSpPr txBox="1"/>
          <p:nvPr/>
        </p:nvSpPr>
        <p:spPr>
          <a:xfrm>
            <a:off x="320511" y="329938"/>
            <a:ext cx="882113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Key Insights </a:t>
            </a:r>
          </a:p>
          <a:p>
            <a:pPr>
              <a:buNone/>
            </a:pPr>
            <a:r>
              <a:rPr lang="en-US" sz="2400" dirty="0"/>
              <a:t>🎵 </a:t>
            </a:r>
            <a:r>
              <a:rPr lang="en-US" sz="2400" b="1" dirty="0"/>
              <a:t>Track Popularity &amp; Streaming Trends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Only a few tracks exceed </a:t>
            </a:r>
            <a:r>
              <a:rPr lang="en-US" sz="2400" b="1" dirty="0"/>
              <a:t>1 billion streams</a:t>
            </a:r>
            <a:r>
              <a:rPr lang="en-US" sz="2400" dirty="0"/>
              <a:t>, showing dominance by top artists.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Spotify vs. YouTube</a:t>
            </a:r>
            <a:r>
              <a:rPr lang="en-US" sz="2400" dirty="0"/>
              <a:t> analysis helps identify audience preferences.</a:t>
            </a:r>
          </a:p>
          <a:p>
            <a:pPr>
              <a:buNone/>
            </a:pPr>
            <a:r>
              <a:rPr lang="en-US" sz="2400" dirty="0"/>
              <a:t>👤 </a:t>
            </a:r>
            <a:r>
              <a:rPr lang="en-US" sz="2400" b="1" dirty="0"/>
              <a:t>Artist &amp; Album Insights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Singles dominate</a:t>
            </a:r>
            <a:r>
              <a:rPr lang="en-US" sz="2400" dirty="0"/>
              <a:t> the most-streamed tracks.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Some artists have many tracks, but only a few achieve massive success.</a:t>
            </a:r>
          </a:p>
          <a:p>
            <a:pPr>
              <a:buNone/>
            </a:pPr>
            <a:r>
              <a:rPr lang="en-US" sz="2400" dirty="0"/>
              <a:t>📊 </a:t>
            </a:r>
            <a:r>
              <a:rPr lang="en-US" sz="2400" b="1" dirty="0"/>
              <a:t>User Engagement (Views, Likes, Comments)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Official videos get higher views &amp; likes</a:t>
            </a:r>
            <a:r>
              <a:rPr lang="en-US" sz="2400" dirty="0"/>
              <a:t>, boosting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Licensed tracks have more comments, indicating strong fan interaction.</a:t>
            </a:r>
          </a:p>
          <a:p>
            <a:pPr>
              <a:buNone/>
            </a:pPr>
            <a:r>
              <a:rPr lang="en-US" sz="2400" dirty="0"/>
              <a:t>🔥 </a:t>
            </a:r>
            <a:r>
              <a:rPr lang="en-US" sz="2400" b="1" dirty="0"/>
              <a:t>Song Characteristics &amp; Preferences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High-energy &amp; danceable tracks</a:t>
            </a:r>
            <a:r>
              <a:rPr lang="en-US" sz="2400" dirty="0"/>
              <a:t> are more popular.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Liveness score</a:t>
            </a:r>
            <a:r>
              <a:rPr lang="en-US" sz="2400" dirty="0"/>
              <a:t> helps identify live-performance-like tracks.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C16E5C-EE9C-31A4-55F3-DAEFABF42B0D}"/>
              </a:ext>
            </a:extLst>
          </p:cNvPr>
          <p:cNvSpPr txBox="1"/>
          <p:nvPr/>
        </p:nvSpPr>
        <p:spPr>
          <a:xfrm>
            <a:off x="10350631" y="6504495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Vaibhav Bari </a:t>
            </a:r>
          </a:p>
        </p:txBody>
      </p:sp>
    </p:spTree>
    <p:extLst>
      <p:ext uri="{BB962C8B-B14F-4D97-AF65-F5344CB8AC3E}">
        <p14:creationId xmlns:p14="http://schemas.microsoft.com/office/powerpoint/2010/main" val="154977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B2CBD-18B8-7E43-C99B-8E026629A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B5CC03-B1E7-9DBE-57E0-9EA60A67E4F5}"/>
              </a:ext>
            </a:extLst>
          </p:cNvPr>
          <p:cNvSpPr txBox="1"/>
          <p:nvPr/>
        </p:nvSpPr>
        <p:spPr>
          <a:xfrm>
            <a:off x="197963" y="207390"/>
            <a:ext cx="224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Candara" panose="020E0502030303020204" pitchFamily="34" charset="0"/>
              </a:rPr>
              <a:t>Schemas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D014F98-1EC2-82E2-5B31-62DDF9260EF6}"/>
              </a:ext>
            </a:extLst>
          </p:cNvPr>
          <p:cNvSpPr/>
          <p:nvPr/>
        </p:nvSpPr>
        <p:spPr>
          <a:xfrm>
            <a:off x="11576116" y="6410227"/>
            <a:ext cx="452486" cy="31108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B2BE62-9B76-8AAF-2170-A130724C5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37" y="1018096"/>
            <a:ext cx="4892511" cy="53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4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A1875-870E-4CCC-7533-5542322D2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F91A20-2754-789C-4F27-899D00CE1CEB}"/>
              </a:ext>
            </a:extLst>
          </p:cNvPr>
          <p:cNvSpPr txBox="1"/>
          <p:nvPr/>
        </p:nvSpPr>
        <p:spPr>
          <a:xfrm>
            <a:off x="197964" y="207390"/>
            <a:ext cx="2139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andara" panose="020E0502030303020204" pitchFamily="34" charset="0"/>
              </a:rPr>
              <a:t>QUERIES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4100C5A-1609-B378-734D-AD3CB4F1249F}"/>
              </a:ext>
            </a:extLst>
          </p:cNvPr>
          <p:cNvSpPr/>
          <p:nvPr/>
        </p:nvSpPr>
        <p:spPr>
          <a:xfrm>
            <a:off x="11576116" y="6410227"/>
            <a:ext cx="452486" cy="31108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25F48-0083-C9A2-211F-015F5F49C6F4}"/>
              </a:ext>
            </a:extLst>
          </p:cNvPr>
          <p:cNvSpPr txBox="1"/>
          <p:nvPr/>
        </p:nvSpPr>
        <p:spPr>
          <a:xfrm>
            <a:off x="-84840" y="730610"/>
            <a:ext cx="842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ndara" panose="020E0502030303020204" pitchFamily="34" charset="0"/>
              </a:rPr>
              <a:t>1. Retrieve the names of all tracks that have more than 1 billion streams.</a:t>
            </a:r>
            <a:endParaRPr lang="en-IN" sz="2000" b="1" dirty="0">
              <a:latin typeface="Candara" panose="020E05020303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480519-F5AF-3F16-0B16-73EB6ABF1F05}"/>
              </a:ext>
            </a:extLst>
          </p:cNvPr>
          <p:cNvSpPr txBox="1"/>
          <p:nvPr/>
        </p:nvSpPr>
        <p:spPr>
          <a:xfrm>
            <a:off x="175967" y="2472303"/>
            <a:ext cx="71125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Candara" panose="020E0502030303020204" pitchFamily="34" charset="0"/>
              </a:rPr>
              <a:t>2. List all albums along with their respective artists.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E7843C-4625-8E4F-4746-53F2E7E93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46" y="1300560"/>
            <a:ext cx="3210373" cy="771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30188D-9C21-36BE-F8CC-AE3990A5F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92" y="3042257"/>
            <a:ext cx="3305636" cy="11717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4B2BC6-670B-2D5E-5C7D-E7BD6B6A0E78}"/>
              </a:ext>
            </a:extLst>
          </p:cNvPr>
          <p:cNvSpPr txBox="1"/>
          <p:nvPr/>
        </p:nvSpPr>
        <p:spPr>
          <a:xfrm>
            <a:off x="175966" y="4547771"/>
            <a:ext cx="71125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Candara" panose="020E0502030303020204" pitchFamily="34" charset="0"/>
              </a:rPr>
              <a:t>3. List all albums along with their respective artists.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2069EF-BA48-451C-741C-455A99F76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92" y="5228962"/>
            <a:ext cx="3839111" cy="11812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22E87E-8612-D31D-999E-AAD0E481E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9521" y="1269965"/>
            <a:ext cx="5817445" cy="10044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9987AD-E3F6-8DED-57A1-24A83A606A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9521" y="3107876"/>
            <a:ext cx="5817445" cy="11700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EF9C47-6515-8748-63FF-F2494CB5F2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9521" y="5489252"/>
            <a:ext cx="1962424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6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3D62B-0A78-9842-C747-715FAE65B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494291-597A-C4FD-DC6E-69CBEFD8A89B}"/>
              </a:ext>
            </a:extLst>
          </p:cNvPr>
          <p:cNvSpPr txBox="1"/>
          <p:nvPr/>
        </p:nvSpPr>
        <p:spPr>
          <a:xfrm>
            <a:off x="197964" y="207390"/>
            <a:ext cx="2139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andara" panose="020E0502030303020204" pitchFamily="34" charset="0"/>
              </a:rPr>
              <a:t>QUERIES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42DA1A0-A4D1-23E8-B649-1FAAC0C3A214}"/>
              </a:ext>
            </a:extLst>
          </p:cNvPr>
          <p:cNvSpPr/>
          <p:nvPr/>
        </p:nvSpPr>
        <p:spPr>
          <a:xfrm>
            <a:off x="11576116" y="6410227"/>
            <a:ext cx="452486" cy="31108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C3CFEA-7F63-9ABB-102C-F93BFD4D1DF1}"/>
              </a:ext>
            </a:extLst>
          </p:cNvPr>
          <p:cNvSpPr txBox="1"/>
          <p:nvPr/>
        </p:nvSpPr>
        <p:spPr>
          <a:xfrm>
            <a:off x="103693" y="730610"/>
            <a:ext cx="618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ndara" panose="020E0502030303020204" pitchFamily="34" charset="0"/>
              </a:rPr>
              <a:t>4. Find all tracks that belong to the album type single.</a:t>
            </a:r>
            <a:endParaRPr lang="en-IN" sz="2000" b="1" dirty="0">
              <a:latin typeface="Candara" panose="020E05020303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1ADCE6-7531-6A9F-E872-3FB6F8CC6AE7}"/>
              </a:ext>
            </a:extLst>
          </p:cNvPr>
          <p:cNvSpPr txBox="1"/>
          <p:nvPr/>
        </p:nvSpPr>
        <p:spPr>
          <a:xfrm>
            <a:off x="175966" y="2377650"/>
            <a:ext cx="71125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Candara" panose="020E0502030303020204" pitchFamily="34" charset="0"/>
              </a:rPr>
              <a:t>5. </a:t>
            </a:r>
            <a:r>
              <a:rPr lang="en-US" sz="2000" b="1" dirty="0">
                <a:latin typeface="Candara" panose="020E0502030303020204" pitchFamily="34" charset="0"/>
              </a:rPr>
              <a:t>Count the total number of tracks by each artist.</a:t>
            </a:r>
            <a:endParaRPr lang="en-IN" sz="2000" b="1" dirty="0">
              <a:latin typeface="Candara" panose="020E05020303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DAE167-A3CD-6195-16A3-C7F2B2E6C3B3}"/>
              </a:ext>
            </a:extLst>
          </p:cNvPr>
          <p:cNvSpPr txBox="1"/>
          <p:nvPr/>
        </p:nvSpPr>
        <p:spPr>
          <a:xfrm>
            <a:off x="175966" y="4491855"/>
            <a:ext cx="71125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Candara" panose="020E0502030303020204" pitchFamily="34" charset="0"/>
              </a:rPr>
              <a:t>6. </a:t>
            </a:r>
            <a:r>
              <a:rPr lang="en-US" sz="2000" b="1" dirty="0">
                <a:latin typeface="Candara" panose="020E0502030303020204" pitchFamily="34" charset="0"/>
              </a:rPr>
              <a:t>Calculate the average danceability of tracks in each album.</a:t>
            </a:r>
            <a:endParaRPr lang="en-IN" sz="2000" b="1" dirty="0">
              <a:latin typeface="Candara" panose="020E05020303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062A47-5DFF-255C-7E3B-85832FA82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36" y="5059713"/>
            <a:ext cx="4848902" cy="1590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99357F-6181-684F-2F08-8A164D6AF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36" y="2900731"/>
            <a:ext cx="3458058" cy="14384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EFC724-4D4D-3088-496F-C62BC84DC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36" y="1327302"/>
            <a:ext cx="3219899" cy="8192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9C75BE1-F65D-ECA5-9FA6-8721FB82A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793" y="929100"/>
            <a:ext cx="5421566" cy="143947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DE1E945-8A45-85E5-9036-2A33AC6085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1214" y="2679336"/>
            <a:ext cx="3637326" cy="157669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5089EC-472B-D436-4675-DA610E1516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0635" y="4941056"/>
            <a:ext cx="6225481" cy="118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3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198FF-DD55-F21A-4D67-658B1D412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75173B-1EA5-9B18-C39A-42D53DB40978}"/>
              </a:ext>
            </a:extLst>
          </p:cNvPr>
          <p:cNvSpPr txBox="1"/>
          <p:nvPr/>
        </p:nvSpPr>
        <p:spPr>
          <a:xfrm>
            <a:off x="197964" y="207390"/>
            <a:ext cx="2139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andara" panose="020E0502030303020204" pitchFamily="34" charset="0"/>
              </a:rPr>
              <a:t>QUERIES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7AD83DC-E8CB-0443-E35F-C5A85AA64504}"/>
              </a:ext>
            </a:extLst>
          </p:cNvPr>
          <p:cNvSpPr/>
          <p:nvPr/>
        </p:nvSpPr>
        <p:spPr>
          <a:xfrm>
            <a:off x="11576116" y="6410227"/>
            <a:ext cx="452486" cy="31108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981FAF-7CD5-2981-00E7-B256CCEE6994}"/>
              </a:ext>
            </a:extLst>
          </p:cNvPr>
          <p:cNvSpPr txBox="1"/>
          <p:nvPr/>
        </p:nvSpPr>
        <p:spPr>
          <a:xfrm>
            <a:off x="103693" y="730610"/>
            <a:ext cx="618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ndara" panose="020E0502030303020204" pitchFamily="34" charset="0"/>
              </a:rPr>
              <a:t> 7. Find the top 5 tracks with the highest energy values.</a:t>
            </a:r>
            <a:endParaRPr lang="en-IN" sz="2000" b="1" dirty="0">
              <a:latin typeface="Candara" panose="020E05020303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ABCF7-D14C-5073-3A74-54E29B908B72}"/>
              </a:ext>
            </a:extLst>
          </p:cNvPr>
          <p:cNvSpPr txBox="1"/>
          <p:nvPr/>
        </p:nvSpPr>
        <p:spPr>
          <a:xfrm>
            <a:off x="197964" y="3429000"/>
            <a:ext cx="90685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Candara" panose="020E0502030303020204" pitchFamily="34" charset="0"/>
              </a:rPr>
              <a:t>8. </a:t>
            </a:r>
            <a:r>
              <a:rPr lang="en-US" sz="2000" b="1" dirty="0">
                <a:latin typeface="Candara" panose="020E0502030303020204" pitchFamily="34" charset="0"/>
              </a:rPr>
              <a:t>List all tracks along with their views and likes where official video = TRUE.</a:t>
            </a:r>
            <a:endParaRPr lang="en-IN" sz="2000" b="1" dirty="0">
              <a:latin typeface="Candara" panose="020E05020303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6255EF-9B8B-DDFD-3011-8DC359097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81" y="4190592"/>
            <a:ext cx="4134427" cy="2219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51EE86-FAFA-88B1-9EA7-9D2322961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994" y="4190592"/>
            <a:ext cx="5506218" cy="20291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BCD944-F4A2-FB3E-2B3B-F08AE5152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81" y="1284358"/>
            <a:ext cx="2876951" cy="19910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CEC160-6C67-471D-2D0B-FB283E5717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994" y="1130720"/>
            <a:ext cx="4134427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5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01C9F-67A7-1F6B-2948-FC49585B4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11DADA-1C9A-0D4A-C1B0-906AEA571234}"/>
              </a:ext>
            </a:extLst>
          </p:cNvPr>
          <p:cNvSpPr txBox="1"/>
          <p:nvPr/>
        </p:nvSpPr>
        <p:spPr>
          <a:xfrm>
            <a:off x="197964" y="207390"/>
            <a:ext cx="2139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andara" panose="020E0502030303020204" pitchFamily="34" charset="0"/>
              </a:rPr>
              <a:t>QUERIES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CE01D37-03ED-E4D2-A782-EDC77F4650A3}"/>
              </a:ext>
            </a:extLst>
          </p:cNvPr>
          <p:cNvSpPr/>
          <p:nvPr/>
        </p:nvSpPr>
        <p:spPr>
          <a:xfrm>
            <a:off x="11576116" y="6410227"/>
            <a:ext cx="452486" cy="31108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28A743-808C-D2E9-EFA9-01D05884FB7A}"/>
              </a:ext>
            </a:extLst>
          </p:cNvPr>
          <p:cNvSpPr txBox="1"/>
          <p:nvPr/>
        </p:nvSpPr>
        <p:spPr>
          <a:xfrm>
            <a:off x="103693" y="730610"/>
            <a:ext cx="756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ndara" panose="020E0502030303020204" pitchFamily="34" charset="0"/>
              </a:rPr>
              <a:t> 9. For each album, calculate the total views of all associated tracks.</a:t>
            </a:r>
            <a:endParaRPr lang="en-IN" sz="2000" b="1" dirty="0">
              <a:latin typeface="Candara" panose="020E05020303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22A69-121F-0FD0-F8F5-10C769EC3445}"/>
              </a:ext>
            </a:extLst>
          </p:cNvPr>
          <p:cNvSpPr txBox="1"/>
          <p:nvPr/>
        </p:nvSpPr>
        <p:spPr>
          <a:xfrm>
            <a:off x="197964" y="3429000"/>
            <a:ext cx="97944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Candara" panose="020E0502030303020204" pitchFamily="34" charset="0"/>
              </a:rPr>
              <a:t>10. </a:t>
            </a:r>
            <a:r>
              <a:rPr lang="en-US" sz="2000" b="1" dirty="0">
                <a:latin typeface="Candara" panose="020E0502030303020204" pitchFamily="34" charset="0"/>
              </a:rPr>
              <a:t>Retrieves the track names that have been streamed on Spotify more than YouTube.</a:t>
            </a:r>
            <a:endParaRPr lang="en-IN" sz="2000" b="1" dirty="0">
              <a:latin typeface="Candara" panose="020E05020303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59630D-4128-CD98-07CD-8AE677502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98" y="1370095"/>
            <a:ext cx="4001058" cy="18195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ACBF72-1E15-2285-9334-83BFF7F28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715" y="1425228"/>
            <a:ext cx="7743644" cy="16334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7624A8-A3AE-80D3-85B7-4EA66414B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98" y="3907027"/>
            <a:ext cx="6311721" cy="27435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06A4D5-4A56-2DF0-F8D9-346905604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9019" y="4199467"/>
            <a:ext cx="5269583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3970D-700C-96FB-8CFD-B8B2F1A93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779D90-60C6-BCA6-3990-6C2FCE428818}"/>
              </a:ext>
            </a:extLst>
          </p:cNvPr>
          <p:cNvSpPr txBox="1"/>
          <p:nvPr/>
        </p:nvSpPr>
        <p:spPr>
          <a:xfrm>
            <a:off x="197964" y="207390"/>
            <a:ext cx="2139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andara" panose="020E0502030303020204" pitchFamily="34" charset="0"/>
              </a:rPr>
              <a:t>QUERIES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FBC0CFB-B431-417A-341B-5C63D2F41D28}"/>
              </a:ext>
            </a:extLst>
          </p:cNvPr>
          <p:cNvSpPr/>
          <p:nvPr/>
        </p:nvSpPr>
        <p:spPr>
          <a:xfrm>
            <a:off x="11576116" y="6410227"/>
            <a:ext cx="452486" cy="31108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F4A7F1-7144-F8E4-9271-F688254C7AB9}"/>
              </a:ext>
            </a:extLst>
          </p:cNvPr>
          <p:cNvSpPr txBox="1"/>
          <p:nvPr/>
        </p:nvSpPr>
        <p:spPr>
          <a:xfrm>
            <a:off x="103692" y="730610"/>
            <a:ext cx="8597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ndara" panose="020E0502030303020204" pitchFamily="34" charset="0"/>
              </a:rPr>
              <a:t> 11. Find the top 3 most-viewed tracks for each artist using window functions.</a:t>
            </a:r>
          </a:p>
          <a:p>
            <a:pPr algn="ctr"/>
            <a:endParaRPr lang="en-IN" sz="2000" b="1" dirty="0">
              <a:latin typeface="Candara" panose="020E05020303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29A6BA-0043-6971-6F90-C886D7CA891D}"/>
              </a:ext>
            </a:extLst>
          </p:cNvPr>
          <p:cNvSpPr txBox="1"/>
          <p:nvPr/>
        </p:nvSpPr>
        <p:spPr>
          <a:xfrm>
            <a:off x="197964" y="4381107"/>
            <a:ext cx="90685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Candara" panose="020E0502030303020204" pitchFamily="34" charset="0"/>
              </a:rPr>
              <a:t>12. </a:t>
            </a:r>
            <a:r>
              <a:rPr lang="en-US" sz="2000" b="1" dirty="0">
                <a:latin typeface="Candara" panose="020E0502030303020204" pitchFamily="34" charset="0"/>
              </a:rPr>
              <a:t>Write a query to find tracks where the liveness score is above the average.</a:t>
            </a:r>
            <a:endParaRPr lang="en-IN" sz="2000" b="1" dirty="0">
              <a:latin typeface="Candara" panose="020E05020303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7B7905-7584-6607-A96F-0687EF288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37" y="1366952"/>
            <a:ext cx="4897160" cy="26148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025125-1B1E-5653-2C93-A80FC1591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505" y="1693175"/>
            <a:ext cx="6455097" cy="19624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2482D4-1158-E65A-DD9B-9AAF0AE04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37" y="4957922"/>
            <a:ext cx="5553850" cy="16671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CC8958-C217-7A09-8DAE-1C65707BE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941" y="4864403"/>
            <a:ext cx="6623905" cy="113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87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A8FF0-BFE6-27C9-FFD5-D91446714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2F0E7B-6807-A615-9FB6-01FADC15448C}"/>
              </a:ext>
            </a:extLst>
          </p:cNvPr>
          <p:cNvSpPr txBox="1"/>
          <p:nvPr/>
        </p:nvSpPr>
        <p:spPr>
          <a:xfrm>
            <a:off x="197964" y="207390"/>
            <a:ext cx="2139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andara" panose="020E0502030303020204" pitchFamily="34" charset="0"/>
              </a:rPr>
              <a:t>QUERIES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890F2AD-082D-AAC9-462A-68EF5DF18AA3}"/>
              </a:ext>
            </a:extLst>
          </p:cNvPr>
          <p:cNvSpPr/>
          <p:nvPr/>
        </p:nvSpPr>
        <p:spPr>
          <a:xfrm>
            <a:off x="11576116" y="6410227"/>
            <a:ext cx="452486" cy="31108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125C86-30CA-E950-2ECF-F8A055EF918F}"/>
              </a:ext>
            </a:extLst>
          </p:cNvPr>
          <p:cNvSpPr txBox="1"/>
          <p:nvPr/>
        </p:nvSpPr>
        <p:spPr>
          <a:xfrm>
            <a:off x="103692" y="730610"/>
            <a:ext cx="7220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ndara" panose="020E0502030303020204" pitchFamily="34" charset="0"/>
              </a:rPr>
              <a:t>13.Use a WITH clause to calculate the difference between the highest and lowest energy values for tracks in each album.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E41D98-1EF6-9A00-C3C8-C6C81722A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96" y="1733630"/>
            <a:ext cx="5506218" cy="2825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C4BE45-2004-F48D-DB73-6752396B7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96" y="4853896"/>
            <a:ext cx="7302956" cy="179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03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BD980-F906-ECC3-1D4D-60D0D1095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107D58-96CD-FBA4-56D7-53F26ECAA455}"/>
              </a:ext>
            </a:extLst>
          </p:cNvPr>
          <p:cNvSpPr txBox="1"/>
          <p:nvPr/>
        </p:nvSpPr>
        <p:spPr>
          <a:xfrm>
            <a:off x="197964" y="207390"/>
            <a:ext cx="2139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andara" panose="020E0502030303020204" pitchFamily="34" charset="0"/>
              </a:rPr>
              <a:t>QUERIES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16E927-FDEE-F940-B06F-B1A95A89EB7F}"/>
              </a:ext>
            </a:extLst>
          </p:cNvPr>
          <p:cNvSpPr txBox="1"/>
          <p:nvPr/>
        </p:nvSpPr>
        <p:spPr>
          <a:xfrm>
            <a:off x="0" y="730610"/>
            <a:ext cx="7795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ndara" panose="020E0502030303020204" pitchFamily="34" charset="0"/>
              </a:rPr>
              <a:t> 14. Find tracks where the energy-to-liveness ratio is greater than 1.2.</a:t>
            </a:r>
            <a:endParaRPr lang="en-IN" sz="2000" b="1" dirty="0">
              <a:latin typeface="Candara" panose="020E05020303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2F1C6-D3F2-B982-EF11-85DC16CE670E}"/>
              </a:ext>
            </a:extLst>
          </p:cNvPr>
          <p:cNvSpPr txBox="1"/>
          <p:nvPr/>
        </p:nvSpPr>
        <p:spPr>
          <a:xfrm>
            <a:off x="197964" y="3706812"/>
            <a:ext cx="119940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Candara" panose="020E0502030303020204" pitchFamily="34" charset="0"/>
              </a:rPr>
              <a:t>15. </a:t>
            </a:r>
            <a:r>
              <a:rPr lang="en-US" sz="2000" b="1" dirty="0">
                <a:latin typeface="Candara" panose="020E0502030303020204" pitchFamily="34" charset="0"/>
              </a:rPr>
              <a:t>Calculate the cumulative sum of likes for tracks ordered by the number of views, using window functions.</a:t>
            </a:r>
            <a:endParaRPr lang="en-IN" sz="2000" b="1" dirty="0">
              <a:latin typeface="Candara" panose="020E05020303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26D0A2-11FD-9BB8-1805-302411F06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52" y="4491705"/>
            <a:ext cx="5944430" cy="15337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324169-82EF-19E9-8337-F5CE2EB13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52" y="1438496"/>
            <a:ext cx="3439005" cy="17433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91F961-766D-BFBE-D109-1290EDCD6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326" y="1515503"/>
            <a:ext cx="7067790" cy="17665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33874F-46F1-4FE6-DE84-00CD556AE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507" y="4657681"/>
            <a:ext cx="4338773" cy="143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57</TotalTime>
  <Words>356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Candara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Vaibhav Bari</dc:creator>
  <cp:lastModifiedBy>Vaibhav Bari</cp:lastModifiedBy>
  <cp:revision>1</cp:revision>
  <dcterms:created xsi:type="dcterms:W3CDTF">2025-03-22T17:32:30Z</dcterms:created>
  <dcterms:modified xsi:type="dcterms:W3CDTF">2025-03-22T18:30:14Z</dcterms:modified>
</cp:coreProperties>
</file>