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0" r:id="rId5"/>
    <p:sldId id="259" r:id="rId6"/>
    <p:sldId id="280" r:id="rId7"/>
    <p:sldId id="267" r:id="rId8"/>
    <p:sldId id="261" r:id="rId9"/>
    <p:sldId id="262" r:id="rId10"/>
    <p:sldId id="263" r:id="rId11"/>
    <p:sldId id="268" r:id="rId12"/>
    <p:sldId id="273" r:id="rId13"/>
    <p:sldId id="274" r:id="rId14"/>
    <p:sldId id="279" r:id="rId15"/>
    <p:sldId id="275" r:id="rId16"/>
    <p:sldId id="282" r:id="rId17"/>
    <p:sldId id="278" r:id="rId18"/>
    <p:sldId id="281" r:id="rId19"/>
    <p:sldId id="265" r:id="rId20"/>
    <p:sldId id="266" r:id="rId21"/>
    <p:sldId id="271" r:id="rId22"/>
    <p:sldId id="27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12/1/2022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12/1/2022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75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9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5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s://www.kaggle.com/datasets/jillanisofttech/brain-stroke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medicalnewstoday.com/articles/7624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idx="4294967295"/>
          </p:nvPr>
        </p:nvSpPr>
        <p:spPr>
          <a:xfrm>
            <a:off x="7239000" y="1098550"/>
            <a:ext cx="4953000" cy="70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>
                <a:solidFill>
                  <a:schemeClr val="bg1"/>
                </a:solidFill>
              </a:rPr>
              <a:t>Brain Stroke Analysis</a:t>
            </a:r>
          </a:p>
        </p:txBody>
      </p:sp>
      <p:pic>
        <p:nvPicPr>
          <p:cNvPr id="15" name="Picture 14" descr="Brain Stroke: All you need to kno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41034"/>
            <a:ext cx="7086600" cy="418861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679576" y="1268362"/>
            <a:ext cx="4299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DAB 304– Healthcare Analysis</a:t>
            </a:r>
            <a:endParaRPr lang="en-CA" sz="2400" b="1" dirty="0">
              <a:solidFill>
                <a:schemeClr val="bg1"/>
              </a:solidFill>
              <a:highlight>
                <a:srgbClr val="8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69289" y="437365"/>
            <a:ext cx="59200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800" b="1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Stroke Analysis</a:t>
            </a:r>
          </a:p>
        </p:txBody>
      </p:sp>
      <p:pic>
        <p:nvPicPr>
          <p:cNvPr id="8" name="Picture 2" descr="Zekelman School of Business &amp; Information Technology">
            <a:extLst>
              <a:ext uri="{FF2B5EF4-FFF2-40B4-BE49-F238E27FC236}">
                <a16:creationId xmlns:a16="http://schemas.microsoft.com/office/drawing/2014/main" id="{84F740DA-2ABC-40B8-9964-573F607A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52400"/>
            <a:ext cx="1962130" cy="1115962"/>
          </a:xfrm>
          <a:custGeom>
            <a:avLst/>
            <a:gdLst>
              <a:gd name="connsiteX0" fmla="*/ 0 w 2294020"/>
              <a:gd name="connsiteY0" fmla="*/ 0 h 1304724"/>
              <a:gd name="connsiteX1" fmla="*/ 619385 w 2294020"/>
              <a:gd name="connsiteY1" fmla="*/ 0 h 1304724"/>
              <a:gd name="connsiteX2" fmla="*/ 1124070 w 2294020"/>
              <a:gd name="connsiteY2" fmla="*/ 0 h 1304724"/>
              <a:gd name="connsiteX3" fmla="*/ 1674635 w 2294020"/>
              <a:gd name="connsiteY3" fmla="*/ 0 h 1304724"/>
              <a:gd name="connsiteX4" fmla="*/ 2294020 w 2294020"/>
              <a:gd name="connsiteY4" fmla="*/ 0 h 1304724"/>
              <a:gd name="connsiteX5" fmla="*/ 2294020 w 2294020"/>
              <a:gd name="connsiteY5" fmla="*/ 395766 h 1304724"/>
              <a:gd name="connsiteX6" fmla="*/ 2294020 w 2294020"/>
              <a:gd name="connsiteY6" fmla="*/ 830674 h 1304724"/>
              <a:gd name="connsiteX7" fmla="*/ 2294020 w 2294020"/>
              <a:gd name="connsiteY7" fmla="*/ 1304724 h 1304724"/>
              <a:gd name="connsiteX8" fmla="*/ 1697575 w 2294020"/>
              <a:gd name="connsiteY8" fmla="*/ 1304724 h 1304724"/>
              <a:gd name="connsiteX9" fmla="*/ 1124070 w 2294020"/>
              <a:gd name="connsiteY9" fmla="*/ 1304724 h 1304724"/>
              <a:gd name="connsiteX10" fmla="*/ 596445 w 2294020"/>
              <a:gd name="connsiteY10" fmla="*/ 1304724 h 1304724"/>
              <a:gd name="connsiteX11" fmla="*/ 0 w 2294020"/>
              <a:gd name="connsiteY11" fmla="*/ 1304724 h 1304724"/>
              <a:gd name="connsiteX12" fmla="*/ 0 w 2294020"/>
              <a:gd name="connsiteY12" fmla="*/ 856769 h 1304724"/>
              <a:gd name="connsiteX13" fmla="*/ 0 w 2294020"/>
              <a:gd name="connsiteY13" fmla="*/ 395766 h 1304724"/>
              <a:gd name="connsiteX14" fmla="*/ 0 w 2294020"/>
              <a:gd name="connsiteY14" fmla="*/ 0 h 130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4020" h="1304724" extrusionOk="0">
                <a:moveTo>
                  <a:pt x="0" y="0"/>
                </a:moveTo>
                <a:cubicBezTo>
                  <a:pt x="231783" y="-6311"/>
                  <a:pt x="441561" y="9473"/>
                  <a:pt x="619385" y="0"/>
                </a:cubicBezTo>
                <a:cubicBezTo>
                  <a:pt x="797210" y="-9473"/>
                  <a:pt x="986645" y="42887"/>
                  <a:pt x="1124070" y="0"/>
                </a:cubicBezTo>
                <a:cubicBezTo>
                  <a:pt x="1261496" y="-42887"/>
                  <a:pt x="1536258" y="42583"/>
                  <a:pt x="1674635" y="0"/>
                </a:cubicBezTo>
                <a:cubicBezTo>
                  <a:pt x="1813012" y="-42583"/>
                  <a:pt x="2047057" y="38229"/>
                  <a:pt x="2294020" y="0"/>
                </a:cubicBezTo>
                <a:cubicBezTo>
                  <a:pt x="2339854" y="120183"/>
                  <a:pt x="2262695" y="245319"/>
                  <a:pt x="2294020" y="395766"/>
                </a:cubicBezTo>
                <a:cubicBezTo>
                  <a:pt x="2325345" y="546213"/>
                  <a:pt x="2265815" y="628774"/>
                  <a:pt x="2294020" y="830674"/>
                </a:cubicBezTo>
                <a:cubicBezTo>
                  <a:pt x="2322225" y="1032574"/>
                  <a:pt x="2263790" y="1107834"/>
                  <a:pt x="2294020" y="1304724"/>
                </a:cubicBezTo>
                <a:cubicBezTo>
                  <a:pt x="2063160" y="1339742"/>
                  <a:pt x="1830291" y="1246944"/>
                  <a:pt x="1697575" y="1304724"/>
                </a:cubicBezTo>
                <a:cubicBezTo>
                  <a:pt x="1564859" y="1362504"/>
                  <a:pt x="1320541" y="1249565"/>
                  <a:pt x="1124070" y="1304724"/>
                </a:cubicBezTo>
                <a:cubicBezTo>
                  <a:pt x="927599" y="1359883"/>
                  <a:pt x="782673" y="1274917"/>
                  <a:pt x="596445" y="1304724"/>
                </a:cubicBezTo>
                <a:cubicBezTo>
                  <a:pt x="410218" y="1334531"/>
                  <a:pt x="224687" y="1269357"/>
                  <a:pt x="0" y="1304724"/>
                </a:cubicBezTo>
                <a:cubicBezTo>
                  <a:pt x="-32881" y="1151343"/>
                  <a:pt x="22355" y="1006884"/>
                  <a:pt x="0" y="856769"/>
                </a:cubicBezTo>
                <a:cubicBezTo>
                  <a:pt x="-22355" y="706655"/>
                  <a:pt x="16631" y="526905"/>
                  <a:pt x="0" y="395766"/>
                </a:cubicBezTo>
                <a:cubicBezTo>
                  <a:pt x="-16631" y="264627"/>
                  <a:pt x="19238" y="10061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414578267">
                  <a:custGeom>
                    <a:avLst/>
                    <a:gdLst>
                      <a:gd name="connsiteX0" fmla="*/ 0 w 1962130"/>
                      <a:gd name="connsiteY0" fmla="*/ 0 h 1115962"/>
                      <a:gd name="connsiteX1" fmla="*/ 529775 w 1962130"/>
                      <a:gd name="connsiteY1" fmla="*/ 0 h 1115962"/>
                      <a:gd name="connsiteX2" fmla="*/ 961444 w 1962130"/>
                      <a:gd name="connsiteY2" fmla="*/ 0 h 1115962"/>
                      <a:gd name="connsiteX3" fmla="*/ 1432355 w 1962130"/>
                      <a:gd name="connsiteY3" fmla="*/ 0 h 1115962"/>
                      <a:gd name="connsiteX4" fmla="*/ 1962130 w 1962130"/>
                      <a:gd name="connsiteY4" fmla="*/ 0 h 1115962"/>
                      <a:gd name="connsiteX5" fmla="*/ 1962130 w 1962130"/>
                      <a:gd name="connsiteY5" fmla="*/ 524502 h 1115962"/>
                      <a:gd name="connsiteX6" fmla="*/ 1962130 w 1962130"/>
                      <a:gd name="connsiteY6" fmla="*/ 1115962 h 1115962"/>
                      <a:gd name="connsiteX7" fmla="*/ 1530461 w 1962130"/>
                      <a:gd name="connsiteY7" fmla="*/ 1115962 h 1115962"/>
                      <a:gd name="connsiteX8" fmla="*/ 1098793 w 1962130"/>
                      <a:gd name="connsiteY8" fmla="*/ 1115962 h 1115962"/>
                      <a:gd name="connsiteX9" fmla="*/ 608260 w 1962130"/>
                      <a:gd name="connsiteY9" fmla="*/ 1115962 h 1115962"/>
                      <a:gd name="connsiteX10" fmla="*/ 0 w 1962130"/>
                      <a:gd name="connsiteY10" fmla="*/ 1115962 h 1115962"/>
                      <a:gd name="connsiteX11" fmla="*/ 0 w 1962130"/>
                      <a:gd name="connsiteY11" fmla="*/ 546821 h 1115962"/>
                      <a:gd name="connsiteX12" fmla="*/ 0 w 1962130"/>
                      <a:gd name="connsiteY12" fmla="*/ 0 h 1115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962130" h="1115962" extrusionOk="0">
                        <a:moveTo>
                          <a:pt x="0" y="0"/>
                        </a:moveTo>
                        <a:cubicBezTo>
                          <a:pt x="182854" y="-28378"/>
                          <a:pt x="423339" y="44350"/>
                          <a:pt x="529775" y="0"/>
                        </a:cubicBezTo>
                        <a:cubicBezTo>
                          <a:pt x="636211" y="-44350"/>
                          <a:pt x="834038" y="15035"/>
                          <a:pt x="961444" y="0"/>
                        </a:cubicBezTo>
                        <a:cubicBezTo>
                          <a:pt x="1088850" y="-15035"/>
                          <a:pt x="1249999" y="1012"/>
                          <a:pt x="1432355" y="0"/>
                        </a:cubicBezTo>
                        <a:cubicBezTo>
                          <a:pt x="1614711" y="-1012"/>
                          <a:pt x="1848410" y="37843"/>
                          <a:pt x="1962130" y="0"/>
                        </a:cubicBezTo>
                        <a:cubicBezTo>
                          <a:pt x="1964722" y="249306"/>
                          <a:pt x="1950167" y="281527"/>
                          <a:pt x="1962130" y="524502"/>
                        </a:cubicBezTo>
                        <a:cubicBezTo>
                          <a:pt x="1974093" y="767477"/>
                          <a:pt x="1925968" y="909283"/>
                          <a:pt x="1962130" y="1115962"/>
                        </a:cubicBezTo>
                        <a:cubicBezTo>
                          <a:pt x="1842111" y="1133270"/>
                          <a:pt x="1703726" y="1107574"/>
                          <a:pt x="1530461" y="1115962"/>
                        </a:cubicBezTo>
                        <a:cubicBezTo>
                          <a:pt x="1357196" y="1124350"/>
                          <a:pt x="1211736" y="1088625"/>
                          <a:pt x="1098793" y="1115962"/>
                        </a:cubicBezTo>
                        <a:cubicBezTo>
                          <a:pt x="985850" y="1143299"/>
                          <a:pt x="759941" y="1095013"/>
                          <a:pt x="608260" y="1115962"/>
                        </a:cubicBezTo>
                        <a:cubicBezTo>
                          <a:pt x="456579" y="1136911"/>
                          <a:pt x="233692" y="1053483"/>
                          <a:pt x="0" y="1115962"/>
                        </a:cubicBezTo>
                        <a:cubicBezTo>
                          <a:pt x="-47977" y="980660"/>
                          <a:pt x="37827" y="688149"/>
                          <a:pt x="0" y="546821"/>
                        </a:cubicBezTo>
                        <a:cubicBezTo>
                          <a:pt x="-37827" y="405493"/>
                          <a:pt x="56515" y="1440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got affected by Brain-Stoke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24660"/>
            <a:ext cx="1092670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by Martial Status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5000"/>
            <a:ext cx="949775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Stroke by Smoking habits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23A50-5070-1653-6227-5C557077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828800"/>
            <a:ext cx="9677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Stroke due to Hypertension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80" y="1750060"/>
            <a:ext cx="949775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2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work causes Brain Stroke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95089-DB00-B6DA-0FA8-78746DC8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8800"/>
            <a:ext cx="7734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7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level per Age factor which affects brain stroke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1981200"/>
            <a:ext cx="9497750" cy="42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DF3B1F6-44E0-84F5-99B1-94A4DAD9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level per Body Mass Index which affects brain stroke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3FDDF-E662-6001-93B9-95998B39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05000"/>
            <a:ext cx="949775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1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10" descr="Dashboard ">
            <a:extLst>
              <a:ext uri="{FF2B5EF4-FFF2-40B4-BE49-F238E27FC236}">
                <a16:creationId xmlns:a16="http://schemas.microsoft.com/office/drawing/2014/main" id="{B2D83CE1-0B4E-40DF-95E0-EFF5F9B08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2C36-03CB-5BD6-473E-8D0EF443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Machine Learning.?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2B4F-CCCC-4A19-5A5A-891DD4A0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various Machine Learning concepts in our project to do Exploratory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used different Models of Machine Learning to make predictions about the brain-stroke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of Machine Learning helped us to determine which Model of Machine Learning was best amongst all of them.</a:t>
            </a:r>
          </a:p>
        </p:txBody>
      </p:sp>
    </p:spTree>
    <p:extLst>
      <p:ext uri="{BB962C8B-B14F-4D97-AF65-F5344CB8AC3E}">
        <p14:creationId xmlns:p14="http://schemas.microsoft.com/office/powerpoint/2010/main" val="12332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10058400" cy="121920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Models used for predictions of brain-stroke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NaiveBayes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LDA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QDA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E888CA87-5293-6E8B-89AE-4463A29C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883834"/>
            <a:ext cx="3225800" cy="43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tx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PATEL’S-{GROUP 3}</a:t>
            </a:r>
          </a:p>
          <a:p>
            <a:pPr marL="0" indent="0" algn="ctr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Akshar Patel -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0793127</a:t>
            </a:r>
          </a:p>
          <a:p>
            <a:pPr marL="0" indent="0" algn="ctr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Vaibhav Patel -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0772934</a:t>
            </a:r>
          </a:p>
          <a:p>
            <a:pPr marL="0" indent="0" algn="ctr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Kush Patel -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0792972</a:t>
            </a:r>
          </a:p>
          <a:p>
            <a:pPr marL="0" indent="0" algn="ctr">
              <a:buNone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Hiren Patel -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0797548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4EB0C-6D8A-02B3-2AEF-17F99134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66" y="4685130"/>
            <a:ext cx="4816014" cy="8638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2065E-D312-2FC7-1A94-CD69E4AD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682224"/>
            <a:ext cx="5562915" cy="8638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09AF3D-CF60-2746-5B2D-BD88B3098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966" y="2695147"/>
            <a:ext cx="5179234" cy="847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D66896-893D-9DA2-F247-BDB951021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880" y="2731005"/>
            <a:ext cx="4871721" cy="934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2C6AFA-542A-34DD-57D1-B3AC395BE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62" y="3750852"/>
            <a:ext cx="4837140" cy="934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DAF8F-1565-BAF4-E0B4-8DF6F0605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62" y="4800836"/>
            <a:ext cx="5004778" cy="96439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62200" y="1882752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Helvetica Neue"/>
              </a:rPr>
              <a:t>Accuracy, Precision Score, Recall Score and F1 Score for all the features of Models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11153D-E135-FB15-24BD-3DD2ABCF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dirty="0"/>
              <a:t>s: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AED90-EF7F-88BE-BD70-62944056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challenges we faced during our project was to learn and study about the different machine learning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Another, challenge was to clean the data properly to be useful in the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was challenge to determine which machine learning model was best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8363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C4C5-BEF9-81C9-2FE3-9A644068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2D361-A0B9-06CC-8E12-33BA12DB670B}"/>
              </a:ext>
            </a:extLst>
          </p:cNvPr>
          <p:cNvSpPr txBox="1"/>
          <p:nvPr/>
        </p:nvSpPr>
        <p:spPr>
          <a:xfrm>
            <a:off x="685800" y="1959174"/>
            <a:ext cx="10972800" cy="3664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https://www.kaggle.com/datasets/jillanisofttech/brain-stroke-dataset</a:t>
            </a:r>
            <a:endParaRPr lang="en-IN" sz="3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http://www.google.com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32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https://www.medicalnewstoday.com/articles/7624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F539E-D909-5405-6D99-98A8177FF8FA}"/>
              </a:ext>
            </a:extLst>
          </p:cNvPr>
          <p:cNvSpPr/>
          <p:nvPr/>
        </p:nvSpPr>
        <p:spPr>
          <a:xfrm>
            <a:off x="3200400" y="2286000"/>
            <a:ext cx="4953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67744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B3413-7C3A-C2C3-7779-0AB91C20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8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Brain-Stroke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Machine learning?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Brain-Stroke?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5"/>
            <a:ext cx="9601200" cy="41179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rain-stroke is a kind of disease that is known from so many years but, majority of the people is not aware about the disease itself, it’s causes and its immediate symptoms.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we thought we should focus on this topic to bring awareness in the society about this deadly disease if not treated on time.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26589D-8704-EDA8-323F-CCA71AB9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600" y="1905000"/>
            <a:ext cx="8915400" cy="3505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for getting a stroke is high blood pressure.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other various risk factors embody high blood cholesterol, tobacco smoking, polygenic disorder mellitus, obesity, a previous TIA as well as end stage excretory organ diseases &amp; chamber fibrillation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A249-44F7-3120-E33F-F463219B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Objectives.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6FC7-56EC-1887-D553-5A32FCE67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87552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main objective of this problem was to predict the causes of brain-stroke using different concepts of Machine Learning.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another objective was to create dashboard to show predictions in different visual 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desired to achieve this objectives to bring awareness about the serious brain-stroke disease.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82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FF70-2D39-7AC2-5622-B1F9FDF5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CD95F-CA04-2EE9-6028-C92A7E040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9829800" cy="30511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dataset cites the causes of brain-stroke.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different reasons due to which brain-stroke occurs such as hypertension, recurring heart disease, the type of work people does, obesity, recurring disease such as diabetes, and smoking.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11 columns and around 5000 rows.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8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5400" dirty="0"/>
              <a:t>Demographic Study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affected by Brain-Stroke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" y="2133600"/>
            <a:ext cx="10614470" cy="41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809</TotalTime>
  <Words>516</Words>
  <Application>Microsoft Office PowerPoint</Application>
  <PresentationFormat>Widescreen</PresentationFormat>
  <Paragraphs>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Franklin Gothic Medium</vt:lpstr>
      <vt:lpstr>Helvetica Neue</vt:lpstr>
      <vt:lpstr>Stencil</vt:lpstr>
      <vt:lpstr>Times New Roman</vt:lpstr>
      <vt:lpstr>Wingdings</vt:lpstr>
      <vt:lpstr>Retrospect</vt:lpstr>
      <vt:lpstr>Brain Stroke Analysis</vt:lpstr>
      <vt:lpstr>PowerPoint Presentation</vt:lpstr>
      <vt:lpstr>Content</vt:lpstr>
      <vt:lpstr>Why Brain-Stroke?</vt:lpstr>
      <vt:lpstr>Problem Statement</vt:lpstr>
      <vt:lpstr>Problem Objectives.</vt:lpstr>
      <vt:lpstr>Dataset Information</vt:lpstr>
      <vt:lpstr>Demographic Study </vt:lpstr>
      <vt:lpstr>Gender affected by Brain-Stroke</vt:lpstr>
      <vt:lpstr>Residence got affected by Brain-Stoke</vt:lpstr>
      <vt:lpstr>Stroke by Martial Status</vt:lpstr>
      <vt:lpstr>Stroke by Smoking habits</vt:lpstr>
      <vt:lpstr>Brain Stroke due to Hypertension</vt:lpstr>
      <vt:lpstr>Types of work causes Brain Stroke</vt:lpstr>
      <vt:lpstr>Glucose level per Age factor which affects brain stroke</vt:lpstr>
      <vt:lpstr>Glucose level per Body Mass Index which affects brain stroke</vt:lpstr>
      <vt:lpstr>PowerPoint Presentation</vt:lpstr>
      <vt:lpstr>Why Machine Learning.?</vt:lpstr>
      <vt:lpstr>Model Evaluation</vt:lpstr>
      <vt:lpstr>Model Evaluation</vt:lpstr>
      <vt:lpstr>Challenges: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Predication of Brain-Stroke</dc:title>
  <dc:creator>Hiru Patel</dc:creator>
  <cp:lastModifiedBy>Kush Patel</cp:lastModifiedBy>
  <cp:revision>38</cp:revision>
  <dcterms:created xsi:type="dcterms:W3CDTF">2022-11-29T22:07:46Z</dcterms:created>
  <dcterms:modified xsi:type="dcterms:W3CDTF">2022-12-01T23:25:23Z</dcterms:modified>
</cp:coreProperties>
</file>