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0" r:id="rId4"/>
    <p:sldId id="273" r:id="rId5"/>
    <p:sldId id="262" r:id="rId6"/>
    <p:sldId id="261" r:id="rId7"/>
    <p:sldId id="263" r:id="rId8"/>
    <p:sldId id="264" r:id="rId9"/>
    <p:sldId id="265" r:id="rId10"/>
    <p:sldId id="266" r:id="rId11"/>
    <p:sldId id="267" r:id="rId12"/>
    <p:sldId id="268" r:id="rId13"/>
    <p:sldId id="25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4" d="100"/>
          <a:sy n="94" d="100"/>
        </p:scale>
        <p:origin x="1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17CF6-AD56-4E3E-B25D-8A28DBDC598E}" type="datetimeFigureOut">
              <a:rPr lang="en-CA" smtClean="0"/>
              <a:t>2022-06-14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B3783-139B-41E9-B96E-663ABD74348D}" type="slidenum">
              <a:rPr lang="en-CA" smtClean="0"/>
              <a:t>‹#›</a:t>
            </a:fld>
            <a:endParaRPr lang="en-CA"/>
          </a:p>
        </p:txBody>
      </p:sp>
    </p:spTree>
    <p:extLst>
      <p:ext uri="{BB962C8B-B14F-4D97-AF65-F5344CB8AC3E}">
        <p14:creationId xmlns:p14="http://schemas.microsoft.com/office/powerpoint/2010/main" val="218109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F437-AD89-40D2-9883-2C2856910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9FEB062-DA9E-4A29-AE4C-D770E5F596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AEA7A2F-5911-448E-8D5C-25454CAE282D}"/>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5" name="Footer Placeholder 4">
            <a:extLst>
              <a:ext uri="{FF2B5EF4-FFF2-40B4-BE49-F238E27FC236}">
                <a16:creationId xmlns:a16="http://schemas.microsoft.com/office/drawing/2014/main" id="{8A4D8119-93AD-492C-B22C-82F29FE8A2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9E560D-0571-45FF-B178-2AEE10FEF4F6}"/>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309317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4120-E6BE-4770-BC46-EDC9FDA80B4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BE77736-2A0B-414F-A481-135378A6F0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CBE604-4780-495A-A1ED-A9CD8F448E4E}"/>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5" name="Footer Placeholder 4">
            <a:extLst>
              <a:ext uri="{FF2B5EF4-FFF2-40B4-BE49-F238E27FC236}">
                <a16:creationId xmlns:a16="http://schemas.microsoft.com/office/drawing/2014/main" id="{7C6C3703-7654-4E9E-860F-A793BB6292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EC2989-EF9F-418C-B0E6-DD507A434D18}"/>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135798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DD0B1-B7D4-4598-A0EC-53F15400BB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A3D3581-94A7-48F6-87B1-33416BA47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790A71-B222-4E12-B234-7F051BB110A0}"/>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5" name="Footer Placeholder 4">
            <a:extLst>
              <a:ext uri="{FF2B5EF4-FFF2-40B4-BE49-F238E27FC236}">
                <a16:creationId xmlns:a16="http://schemas.microsoft.com/office/drawing/2014/main" id="{AB9F4C1F-21D9-41B7-89A9-429D8EABF9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B4CCB9-4D6F-46EE-BC7C-4DFBDB5036ED}"/>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265444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7245-CFE6-42F6-837F-0C53C2C2382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2268272-15FA-438C-90B9-9419233C9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65A4F1B-1A48-4D74-A611-0549536AB494}"/>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5" name="Footer Placeholder 4">
            <a:extLst>
              <a:ext uri="{FF2B5EF4-FFF2-40B4-BE49-F238E27FC236}">
                <a16:creationId xmlns:a16="http://schemas.microsoft.com/office/drawing/2014/main" id="{D7C8BC9E-E2DA-4B5B-A351-6D386765826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697143-DB3B-44A7-8564-1744565A2638}"/>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373318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31A1-EE08-489F-AF4E-19703A3C37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0438604-6AF0-41E9-8BF3-934BFF89CB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80CCC1-15B9-4CE0-867E-E04C1B09AED8}"/>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5" name="Footer Placeholder 4">
            <a:extLst>
              <a:ext uri="{FF2B5EF4-FFF2-40B4-BE49-F238E27FC236}">
                <a16:creationId xmlns:a16="http://schemas.microsoft.com/office/drawing/2014/main" id="{4108D500-1E2D-4B59-AEE1-245945F8C07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599E41-FD8F-4D1E-99D5-4EDE724F0D98}"/>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136654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7AD7-B933-4F9B-8F43-99EF6D78B57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0D892B-AF79-4C78-AD7A-115B4394E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09BD4E7-9061-4D00-8F2D-0AC5DAB9A5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8EDF601-CEB2-4F71-9F55-2D92564DC07C}"/>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6" name="Footer Placeholder 5">
            <a:extLst>
              <a:ext uri="{FF2B5EF4-FFF2-40B4-BE49-F238E27FC236}">
                <a16:creationId xmlns:a16="http://schemas.microsoft.com/office/drawing/2014/main" id="{A85C6B65-4011-41C9-A769-5790AA07127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A38C242-BC1A-49AF-A72C-DE125F4A5AA6}"/>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395126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FD11-4901-4CFE-8A72-895E2B01CFA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6421178-28B6-405C-B89C-83E7103CB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A2F0CC-19A1-472C-813C-B0BDF6CAE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E70021E-18F6-46D4-AF95-F62FF6331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E8001-5BCD-4C5E-B6B2-B4CE0F831A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FD8A41E-CEA0-45BA-9D68-815D6882CC1B}"/>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8" name="Footer Placeholder 7">
            <a:extLst>
              <a:ext uri="{FF2B5EF4-FFF2-40B4-BE49-F238E27FC236}">
                <a16:creationId xmlns:a16="http://schemas.microsoft.com/office/drawing/2014/main" id="{8CC355E9-1351-4137-BEB9-5E1C5BE5B2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C6289A6-F110-4C6E-A7DE-E365156389CC}"/>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297376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0509-E5E4-4ED8-8022-8EF792197E9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2F7CABB-817E-4942-A255-6C052B0C3B9B}"/>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4" name="Footer Placeholder 3">
            <a:extLst>
              <a:ext uri="{FF2B5EF4-FFF2-40B4-BE49-F238E27FC236}">
                <a16:creationId xmlns:a16="http://schemas.microsoft.com/office/drawing/2014/main" id="{43EDDD7D-1D62-438F-AE84-98A109AF6B7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D48C5BB-DB49-41D7-9494-A25D57B74B34}"/>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57498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02CAC-5715-4F3B-8BC4-9273082E9D28}"/>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3" name="Footer Placeholder 2">
            <a:extLst>
              <a:ext uri="{FF2B5EF4-FFF2-40B4-BE49-F238E27FC236}">
                <a16:creationId xmlns:a16="http://schemas.microsoft.com/office/drawing/2014/main" id="{92EAF26D-DA59-4F92-8BAD-6A263036B0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3267D33-EAB9-45AE-9E38-E52B7B47A408}"/>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365346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453A-4A6C-4651-A9BC-453B65B7A6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E5D346D-9FFC-415A-82C7-B1C9416B44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70A31E-017D-421D-90E1-8EE4887044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96C55F-E2D0-4B82-9985-48AE3AB845F8}"/>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6" name="Footer Placeholder 5">
            <a:extLst>
              <a:ext uri="{FF2B5EF4-FFF2-40B4-BE49-F238E27FC236}">
                <a16:creationId xmlns:a16="http://schemas.microsoft.com/office/drawing/2014/main" id="{464CA13C-F859-41A7-911E-5A0C46CD612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78A37B-DA8D-4683-850E-4E91B2371BD7}"/>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123565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8676F-4594-4718-AF29-729EB6732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2B4AE3F-5FE3-4592-B6E2-85C5AC0F84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FFD3E3D-31DD-40BE-8115-3718A6B9C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ABEA0-A818-42E8-97EE-1CB06C3364F6}"/>
              </a:ext>
            </a:extLst>
          </p:cNvPr>
          <p:cNvSpPr>
            <a:spLocks noGrp="1"/>
          </p:cNvSpPr>
          <p:nvPr>
            <p:ph type="dt" sz="half" idx="10"/>
          </p:nvPr>
        </p:nvSpPr>
        <p:spPr/>
        <p:txBody>
          <a:bodyPr/>
          <a:lstStyle/>
          <a:p>
            <a:fld id="{0907E80B-05E8-47A1-B6E6-6581A58A0316}" type="datetimeFigureOut">
              <a:rPr lang="en-CA" smtClean="0"/>
              <a:t>2022-06-14</a:t>
            </a:fld>
            <a:endParaRPr lang="en-CA"/>
          </a:p>
        </p:txBody>
      </p:sp>
      <p:sp>
        <p:nvSpPr>
          <p:cNvPr id="6" name="Footer Placeholder 5">
            <a:extLst>
              <a:ext uri="{FF2B5EF4-FFF2-40B4-BE49-F238E27FC236}">
                <a16:creationId xmlns:a16="http://schemas.microsoft.com/office/drawing/2014/main" id="{4A7529FF-3FD5-4362-A4FE-BEC20DFC1DB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7A4FA92-3343-4EDD-A666-11C06BE31FF8}"/>
              </a:ext>
            </a:extLst>
          </p:cNvPr>
          <p:cNvSpPr>
            <a:spLocks noGrp="1"/>
          </p:cNvSpPr>
          <p:nvPr>
            <p:ph type="sldNum" sz="quarter" idx="12"/>
          </p:nvPr>
        </p:nvSpPr>
        <p:spPr/>
        <p:txBody>
          <a:bodyPr/>
          <a:lstStyle/>
          <a:p>
            <a:fld id="{542E3336-1577-4A4B-A461-59C0E1B797BF}" type="slidenum">
              <a:rPr lang="en-CA" smtClean="0"/>
              <a:t>‹#›</a:t>
            </a:fld>
            <a:endParaRPr lang="en-CA"/>
          </a:p>
        </p:txBody>
      </p:sp>
    </p:spTree>
    <p:extLst>
      <p:ext uri="{BB962C8B-B14F-4D97-AF65-F5344CB8AC3E}">
        <p14:creationId xmlns:p14="http://schemas.microsoft.com/office/powerpoint/2010/main" val="106995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D4A62-4F3E-47DF-AA5E-9B0687807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B00C0E-FE82-4FBE-B95A-5C1908A6B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AF19C11-54DD-4363-956C-B3DDDB687B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7E80B-05E8-47A1-B6E6-6581A58A0316}" type="datetimeFigureOut">
              <a:rPr lang="en-CA" smtClean="0"/>
              <a:t>2022-06-14</a:t>
            </a:fld>
            <a:endParaRPr lang="en-CA"/>
          </a:p>
        </p:txBody>
      </p:sp>
      <p:sp>
        <p:nvSpPr>
          <p:cNvPr id="5" name="Footer Placeholder 4">
            <a:extLst>
              <a:ext uri="{FF2B5EF4-FFF2-40B4-BE49-F238E27FC236}">
                <a16:creationId xmlns:a16="http://schemas.microsoft.com/office/drawing/2014/main" id="{8FAADDF4-CE06-4D9B-85AE-BBF16B30A7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BD7576D-49AA-448A-B473-0E5985C53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E3336-1577-4A4B-A461-59C0E1B797BF}" type="slidenum">
              <a:rPr lang="en-CA" smtClean="0"/>
              <a:t>‹#›</a:t>
            </a:fld>
            <a:endParaRPr lang="en-CA"/>
          </a:p>
        </p:txBody>
      </p:sp>
    </p:spTree>
    <p:extLst>
      <p:ext uri="{BB962C8B-B14F-4D97-AF65-F5344CB8AC3E}">
        <p14:creationId xmlns:p14="http://schemas.microsoft.com/office/powerpoint/2010/main" val="391212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ublic.tableau.com/app/profile/smit.rana/viz/DAB201_Group8/Injury-Peds#1"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public.tableau.com/app/profile/smit.rana/viz/DAB201_Group8/Collisions-MonthAnimation?publish=yes"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newyork.us/Public-Safety/Motor-Vehicle-Collisions-Person/f55k-p6y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blic.tableau.com/app/profile/smit.rana/viz/DAB201_Group8/InjuredKilled-SexAnimation#1"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ar, transport, pulling&#10;&#10;Description automatically generated">
            <a:extLst>
              <a:ext uri="{FF2B5EF4-FFF2-40B4-BE49-F238E27FC236}">
                <a16:creationId xmlns:a16="http://schemas.microsoft.com/office/drawing/2014/main" id="{99032A16-AFF4-4150-AA04-005603D3F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43"/>
            <a:ext cx="12192000" cy="6854757"/>
          </a:xfrm>
          <a:prstGeom prst="rect">
            <a:avLst/>
          </a:prstGeom>
        </p:spPr>
      </p:pic>
      <p:sp>
        <p:nvSpPr>
          <p:cNvPr id="4" name="TextBox 3">
            <a:extLst>
              <a:ext uri="{FF2B5EF4-FFF2-40B4-BE49-F238E27FC236}">
                <a16:creationId xmlns:a16="http://schemas.microsoft.com/office/drawing/2014/main" id="{09B7B3E6-811B-4E62-87E6-2821A3B69C87}"/>
              </a:ext>
            </a:extLst>
          </p:cNvPr>
          <p:cNvSpPr txBox="1"/>
          <p:nvPr/>
        </p:nvSpPr>
        <p:spPr>
          <a:xfrm>
            <a:off x="834189" y="114969"/>
            <a:ext cx="10523621" cy="707886"/>
          </a:xfrm>
          <a:prstGeom prst="rect">
            <a:avLst/>
          </a:prstGeom>
          <a:noFill/>
        </p:spPr>
        <p:txBody>
          <a:bodyPr wrap="square" rtlCol="0">
            <a:spAutoFit/>
          </a:bodyPr>
          <a:lstStyle/>
          <a:p>
            <a:pPr algn="ctr"/>
            <a:r>
              <a:rPr lang="en-CA" sz="4000" b="1" i="0" dirty="0">
                <a:effectLst/>
                <a:latin typeface="Century Gothic" panose="020B0502020202020204" pitchFamily="34" charset="0"/>
              </a:rPr>
              <a:t>Motor Vehicle Collisions - Person</a:t>
            </a:r>
            <a:endParaRPr lang="en-CA" sz="4000" b="1" dirty="0">
              <a:latin typeface="Century Gothic" panose="020B0502020202020204" pitchFamily="34" charset="0"/>
            </a:endParaRPr>
          </a:p>
        </p:txBody>
      </p:sp>
      <p:sp>
        <p:nvSpPr>
          <p:cNvPr id="5" name="TextBox 4">
            <a:extLst>
              <a:ext uri="{FF2B5EF4-FFF2-40B4-BE49-F238E27FC236}">
                <a16:creationId xmlns:a16="http://schemas.microsoft.com/office/drawing/2014/main" id="{B8CF2BA3-C6F1-4F4C-8842-B17BB6B3CBB8}"/>
              </a:ext>
            </a:extLst>
          </p:cNvPr>
          <p:cNvSpPr txBox="1"/>
          <p:nvPr/>
        </p:nvSpPr>
        <p:spPr>
          <a:xfrm>
            <a:off x="3685673" y="730521"/>
            <a:ext cx="4820652" cy="461665"/>
          </a:xfrm>
          <a:prstGeom prst="rect">
            <a:avLst/>
          </a:prstGeom>
          <a:noFill/>
        </p:spPr>
        <p:txBody>
          <a:bodyPr wrap="square" rtlCol="0">
            <a:spAutoFit/>
          </a:bodyPr>
          <a:lstStyle/>
          <a:p>
            <a:pPr algn="ctr"/>
            <a:r>
              <a:rPr lang="en-CA" sz="2400" b="1" dirty="0">
                <a:latin typeface="Angsana New" panose="02020603050405020304" pitchFamily="18" charset="-34"/>
                <a:cs typeface="Angsana New" panose="02020603050405020304" pitchFamily="18" charset="-34"/>
              </a:rPr>
              <a:t>The Fatal Occurrences</a:t>
            </a:r>
          </a:p>
        </p:txBody>
      </p:sp>
      <p:sp>
        <p:nvSpPr>
          <p:cNvPr id="9" name="TextBox 8">
            <a:extLst>
              <a:ext uri="{FF2B5EF4-FFF2-40B4-BE49-F238E27FC236}">
                <a16:creationId xmlns:a16="http://schemas.microsoft.com/office/drawing/2014/main" id="{74369EC8-077B-42F1-9677-58079D5761CA}"/>
              </a:ext>
            </a:extLst>
          </p:cNvPr>
          <p:cNvSpPr txBox="1"/>
          <p:nvPr/>
        </p:nvSpPr>
        <p:spPr>
          <a:xfrm>
            <a:off x="3015915" y="1130631"/>
            <a:ext cx="6160168" cy="461665"/>
          </a:xfrm>
          <a:prstGeom prst="rect">
            <a:avLst/>
          </a:prstGeom>
          <a:noFill/>
        </p:spPr>
        <p:txBody>
          <a:bodyPr wrap="square">
            <a:spAutoFit/>
          </a:bodyPr>
          <a:lstStyle/>
          <a:p>
            <a:pPr algn="ctr"/>
            <a:r>
              <a:rPr lang="en-US" altLang="en-US" sz="2400" b="1" dirty="0">
                <a:solidFill>
                  <a:schemeClr val="bg1"/>
                </a:solidFill>
                <a:highlight>
                  <a:srgbClr val="808080"/>
                </a:highlight>
              </a:rPr>
              <a:t>DAB 201 - Data Visual and Reporting</a:t>
            </a:r>
            <a:endParaRPr lang="en-CA" sz="2400" b="1" dirty="0">
              <a:solidFill>
                <a:schemeClr val="bg1"/>
              </a:solidFill>
              <a:highlight>
                <a:srgbClr val="808080"/>
              </a:highlight>
            </a:endParaRPr>
          </a:p>
        </p:txBody>
      </p:sp>
      <p:pic>
        <p:nvPicPr>
          <p:cNvPr id="13" name="Picture 2" descr="Zekelman School of Business &amp; Information Technology">
            <a:extLst>
              <a:ext uri="{FF2B5EF4-FFF2-40B4-BE49-F238E27FC236}">
                <a16:creationId xmlns:a16="http://schemas.microsoft.com/office/drawing/2014/main" id="{84F740DA-2ABC-40B8-9964-573F607A7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294" y="1838517"/>
            <a:ext cx="2823412" cy="1605816"/>
          </a:xfrm>
          <a:custGeom>
            <a:avLst/>
            <a:gdLst>
              <a:gd name="connsiteX0" fmla="*/ 0 w 2823412"/>
              <a:gd name="connsiteY0" fmla="*/ 0 h 1605816"/>
              <a:gd name="connsiteX1" fmla="*/ 621151 w 2823412"/>
              <a:gd name="connsiteY1" fmla="*/ 0 h 1605816"/>
              <a:gd name="connsiteX2" fmla="*/ 1101131 w 2823412"/>
              <a:gd name="connsiteY2" fmla="*/ 0 h 1605816"/>
              <a:gd name="connsiteX3" fmla="*/ 1637579 w 2823412"/>
              <a:gd name="connsiteY3" fmla="*/ 0 h 1605816"/>
              <a:gd name="connsiteX4" fmla="*/ 2174027 w 2823412"/>
              <a:gd name="connsiteY4" fmla="*/ 0 h 1605816"/>
              <a:gd name="connsiteX5" fmla="*/ 2823412 w 2823412"/>
              <a:gd name="connsiteY5" fmla="*/ 0 h 1605816"/>
              <a:gd name="connsiteX6" fmla="*/ 2823412 w 2823412"/>
              <a:gd name="connsiteY6" fmla="*/ 551330 h 1605816"/>
              <a:gd name="connsiteX7" fmla="*/ 2823412 w 2823412"/>
              <a:gd name="connsiteY7" fmla="*/ 1038428 h 1605816"/>
              <a:gd name="connsiteX8" fmla="*/ 2823412 w 2823412"/>
              <a:gd name="connsiteY8" fmla="*/ 1605816 h 1605816"/>
              <a:gd name="connsiteX9" fmla="*/ 2315198 w 2823412"/>
              <a:gd name="connsiteY9" fmla="*/ 1605816 h 1605816"/>
              <a:gd name="connsiteX10" fmla="*/ 1806984 w 2823412"/>
              <a:gd name="connsiteY10" fmla="*/ 1605816 h 1605816"/>
              <a:gd name="connsiteX11" fmla="*/ 1214067 w 2823412"/>
              <a:gd name="connsiteY11" fmla="*/ 1605816 h 1605816"/>
              <a:gd name="connsiteX12" fmla="*/ 621151 w 2823412"/>
              <a:gd name="connsiteY12" fmla="*/ 1605816 h 1605816"/>
              <a:gd name="connsiteX13" fmla="*/ 0 w 2823412"/>
              <a:gd name="connsiteY13" fmla="*/ 1605816 h 1605816"/>
              <a:gd name="connsiteX14" fmla="*/ 0 w 2823412"/>
              <a:gd name="connsiteY14" fmla="*/ 1102660 h 1605816"/>
              <a:gd name="connsiteX15" fmla="*/ 0 w 2823412"/>
              <a:gd name="connsiteY15" fmla="*/ 583446 h 1605816"/>
              <a:gd name="connsiteX16" fmla="*/ 0 w 2823412"/>
              <a:gd name="connsiteY16" fmla="*/ 0 h 160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23412" h="1605816" extrusionOk="0">
                <a:moveTo>
                  <a:pt x="0" y="0"/>
                </a:moveTo>
                <a:cubicBezTo>
                  <a:pt x="126814" y="-47491"/>
                  <a:pt x="403664" y="13579"/>
                  <a:pt x="621151" y="0"/>
                </a:cubicBezTo>
                <a:cubicBezTo>
                  <a:pt x="838638" y="-13579"/>
                  <a:pt x="946293" y="15460"/>
                  <a:pt x="1101131" y="0"/>
                </a:cubicBezTo>
                <a:cubicBezTo>
                  <a:pt x="1255969" y="-15460"/>
                  <a:pt x="1492702" y="1675"/>
                  <a:pt x="1637579" y="0"/>
                </a:cubicBezTo>
                <a:cubicBezTo>
                  <a:pt x="1782456" y="-1675"/>
                  <a:pt x="2038616" y="33337"/>
                  <a:pt x="2174027" y="0"/>
                </a:cubicBezTo>
                <a:cubicBezTo>
                  <a:pt x="2309438" y="-33337"/>
                  <a:pt x="2650044" y="32003"/>
                  <a:pt x="2823412" y="0"/>
                </a:cubicBezTo>
                <a:cubicBezTo>
                  <a:pt x="2826752" y="212888"/>
                  <a:pt x="2786948" y="277724"/>
                  <a:pt x="2823412" y="551330"/>
                </a:cubicBezTo>
                <a:cubicBezTo>
                  <a:pt x="2859876" y="824936"/>
                  <a:pt x="2779847" y="808072"/>
                  <a:pt x="2823412" y="1038428"/>
                </a:cubicBezTo>
                <a:cubicBezTo>
                  <a:pt x="2866977" y="1268784"/>
                  <a:pt x="2815822" y="1469018"/>
                  <a:pt x="2823412" y="1605816"/>
                </a:cubicBezTo>
                <a:cubicBezTo>
                  <a:pt x="2617190" y="1656589"/>
                  <a:pt x="2551203" y="1598199"/>
                  <a:pt x="2315198" y="1605816"/>
                </a:cubicBezTo>
                <a:cubicBezTo>
                  <a:pt x="2079193" y="1613433"/>
                  <a:pt x="1951154" y="1584445"/>
                  <a:pt x="1806984" y="1605816"/>
                </a:cubicBezTo>
                <a:cubicBezTo>
                  <a:pt x="1662814" y="1627187"/>
                  <a:pt x="1406541" y="1591173"/>
                  <a:pt x="1214067" y="1605816"/>
                </a:cubicBezTo>
                <a:cubicBezTo>
                  <a:pt x="1021593" y="1620459"/>
                  <a:pt x="770919" y="1556612"/>
                  <a:pt x="621151" y="1605816"/>
                </a:cubicBezTo>
                <a:cubicBezTo>
                  <a:pt x="471383" y="1655020"/>
                  <a:pt x="306950" y="1594021"/>
                  <a:pt x="0" y="1605816"/>
                </a:cubicBezTo>
                <a:cubicBezTo>
                  <a:pt x="-54027" y="1501073"/>
                  <a:pt x="2928" y="1312925"/>
                  <a:pt x="0" y="1102660"/>
                </a:cubicBezTo>
                <a:cubicBezTo>
                  <a:pt x="-2928" y="892395"/>
                  <a:pt x="9954" y="799904"/>
                  <a:pt x="0" y="583446"/>
                </a:cubicBezTo>
                <a:cubicBezTo>
                  <a:pt x="-9954" y="366988"/>
                  <a:pt x="25652" y="285372"/>
                  <a:pt x="0" y="0"/>
                </a:cubicBezTo>
                <a:close/>
              </a:path>
            </a:pathLst>
          </a:custGeom>
          <a:noFill/>
          <a:ln w="9525">
            <a:solidFill>
              <a:schemeClr val="tx1"/>
            </a:solidFill>
            <a:prstDash val="lgDashDot"/>
            <a:extLst>
              <a:ext uri="{C807C97D-BFC1-408E-A445-0C87EB9F89A2}">
                <ask:lineSketchStyleProps xmlns:ask="http://schemas.microsoft.com/office/drawing/2018/sketchyshapes" sd="414578267">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8978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hlinkClick r:id="rId2"/>
            <a:extLst>
              <a:ext uri="{FF2B5EF4-FFF2-40B4-BE49-F238E27FC236}">
                <a16:creationId xmlns:a16="http://schemas.microsoft.com/office/drawing/2014/main" id="{1D36A172-FDC0-4FFC-9E3B-8D5015172E20}"/>
              </a:ext>
            </a:extLst>
          </p:cNvPr>
          <p:cNvPicPr>
            <a:picLocks noChangeAspect="1"/>
          </p:cNvPicPr>
          <p:nvPr/>
        </p:nvPicPr>
        <p:blipFill>
          <a:blip r:embed="rId3"/>
          <a:stretch>
            <a:fillRect/>
          </a:stretch>
        </p:blipFill>
        <p:spPr>
          <a:xfrm>
            <a:off x="1272877" y="0"/>
            <a:ext cx="9646246" cy="6858000"/>
          </a:xfrm>
          <a:prstGeom prst="rect">
            <a:avLst/>
          </a:prstGeom>
        </p:spPr>
      </p:pic>
      <p:pic>
        <p:nvPicPr>
          <p:cNvPr id="4" name="Picture 3" descr="Text, arrow&#10;&#10;Description automatically generated">
            <a:hlinkClick r:id="rId2"/>
            <a:extLst>
              <a:ext uri="{FF2B5EF4-FFF2-40B4-BE49-F238E27FC236}">
                <a16:creationId xmlns:a16="http://schemas.microsoft.com/office/drawing/2014/main" id="{FFBD6201-3BA5-4B7C-AE24-0AC0882BCB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9362" y="150102"/>
            <a:ext cx="514846" cy="593457"/>
          </a:xfrm>
          <a:prstGeom prst="rect">
            <a:avLst/>
          </a:prstGeom>
        </p:spPr>
      </p:pic>
    </p:spTree>
    <p:extLst>
      <p:ext uri="{BB962C8B-B14F-4D97-AF65-F5344CB8AC3E}">
        <p14:creationId xmlns:p14="http://schemas.microsoft.com/office/powerpoint/2010/main" val="20210308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C42F94-49DE-402F-ABCD-3C30C2F7A025}"/>
              </a:ext>
            </a:extLst>
          </p:cNvPr>
          <p:cNvPicPr>
            <a:picLocks noChangeAspect="1"/>
          </p:cNvPicPr>
          <p:nvPr/>
        </p:nvPicPr>
        <p:blipFill>
          <a:blip r:embed="rId2"/>
          <a:stretch>
            <a:fillRect/>
          </a:stretch>
        </p:blipFill>
        <p:spPr>
          <a:xfrm>
            <a:off x="544137" y="0"/>
            <a:ext cx="11103725" cy="6846780"/>
          </a:xfrm>
          <a:prstGeom prst="rect">
            <a:avLst/>
          </a:prstGeom>
        </p:spPr>
      </p:pic>
    </p:spTree>
    <p:extLst>
      <p:ext uri="{BB962C8B-B14F-4D97-AF65-F5344CB8AC3E}">
        <p14:creationId xmlns:p14="http://schemas.microsoft.com/office/powerpoint/2010/main" val="9010006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33D91-5AB4-441D-B19F-B3EF352AD09F}"/>
              </a:ext>
            </a:extLst>
          </p:cNvPr>
          <p:cNvPicPr>
            <a:picLocks noChangeAspect="1"/>
          </p:cNvPicPr>
          <p:nvPr/>
        </p:nvPicPr>
        <p:blipFill>
          <a:blip r:embed="rId2"/>
          <a:stretch>
            <a:fillRect/>
          </a:stretch>
        </p:blipFill>
        <p:spPr>
          <a:xfrm>
            <a:off x="519506" y="0"/>
            <a:ext cx="11152987" cy="6858000"/>
          </a:xfrm>
          <a:prstGeom prst="rect">
            <a:avLst/>
          </a:prstGeom>
        </p:spPr>
      </p:pic>
    </p:spTree>
    <p:extLst>
      <p:ext uri="{BB962C8B-B14F-4D97-AF65-F5344CB8AC3E}">
        <p14:creationId xmlns:p14="http://schemas.microsoft.com/office/powerpoint/2010/main" val="39121872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ollisions - Month (Animation)">
            <a:hlinkClick r:id="rId2"/>
            <a:extLst>
              <a:ext uri="{FF2B5EF4-FFF2-40B4-BE49-F238E27FC236}">
                <a16:creationId xmlns:a16="http://schemas.microsoft.com/office/drawing/2014/main" id="{C8FB8349-42D6-4F37-8C76-4339F438D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207" y="0"/>
            <a:ext cx="10179586" cy="6858000"/>
          </a:xfrm>
          <a:prstGeom prst="rect">
            <a:avLst/>
          </a:prstGeom>
        </p:spPr>
      </p:pic>
      <p:pic>
        <p:nvPicPr>
          <p:cNvPr id="3" name="Picture 2" descr="Text, arrow&#10;&#10;Description automatically generated">
            <a:hlinkClick r:id="rId2"/>
            <a:extLst>
              <a:ext uri="{FF2B5EF4-FFF2-40B4-BE49-F238E27FC236}">
                <a16:creationId xmlns:a16="http://schemas.microsoft.com/office/drawing/2014/main" id="{12923CDD-76AC-4211-A354-2F1B3CB8D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0162" y="0"/>
            <a:ext cx="514846" cy="593457"/>
          </a:xfrm>
          <a:prstGeom prst="rect">
            <a:avLst/>
          </a:prstGeom>
        </p:spPr>
      </p:pic>
    </p:spTree>
    <p:extLst>
      <p:ext uri="{BB962C8B-B14F-4D97-AF65-F5344CB8AC3E}">
        <p14:creationId xmlns:p14="http://schemas.microsoft.com/office/powerpoint/2010/main" val="959925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890BB7-C0EB-42EA-A84F-45FF164508A2}"/>
              </a:ext>
            </a:extLst>
          </p:cNvPr>
          <p:cNvPicPr>
            <a:picLocks noChangeAspect="1"/>
          </p:cNvPicPr>
          <p:nvPr/>
        </p:nvPicPr>
        <p:blipFill>
          <a:blip r:embed="rId2"/>
          <a:stretch>
            <a:fillRect/>
          </a:stretch>
        </p:blipFill>
        <p:spPr>
          <a:xfrm>
            <a:off x="395746" y="33996"/>
            <a:ext cx="11400508" cy="6790008"/>
          </a:xfrm>
          <a:prstGeom prst="rect">
            <a:avLst/>
          </a:prstGeom>
        </p:spPr>
      </p:pic>
    </p:spTree>
    <p:extLst>
      <p:ext uri="{BB962C8B-B14F-4D97-AF65-F5344CB8AC3E}">
        <p14:creationId xmlns:p14="http://schemas.microsoft.com/office/powerpoint/2010/main" val="42939924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345E-E34E-4645-B9DF-36D561CE5F94}"/>
              </a:ext>
            </a:extLst>
          </p:cNvPr>
          <p:cNvSpPr>
            <a:spLocks noGrp="1"/>
          </p:cNvSpPr>
          <p:nvPr>
            <p:ph type="title"/>
          </p:nvPr>
        </p:nvSpPr>
        <p:spPr>
          <a:xfrm>
            <a:off x="0" y="0"/>
            <a:ext cx="12192000" cy="1325563"/>
          </a:xfrm>
        </p:spPr>
        <p:txBody>
          <a:bodyPr/>
          <a:lstStyle/>
          <a:p>
            <a:pPr algn="ctr"/>
            <a:r>
              <a:rPr lang="en-US" b="1" dirty="0"/>
              <a:t>Data Insights</a:t>
            </a:r>
            <a:endParaRPr lang="en-CA" b="1" dirty="0"/>
          </a:p>
        </p:txBody>
      </p:sp>
      <p:sp>
        <p:nvSpPr>
          <p:cNvPr id="6" name="Content Placeholder 5">
            <a:extLst>
              <a:ext uri="{FF2B5EF4-FFF2-40B4-BE49-F238E27FC236}">
                <a16:creationId xmlns:a16="http://schemas.microsoft.com/office/drawing/2014/main" id="{43C37A05-938D-4B18-AEB8-DC55B1873028}"/>
              </a:ext>
            </a:extLst>
          </p:cNvPr>
          <p:cNvSpPr>
            <a:spLocks noGrp="1"/>
          </p:cNvSpPr>
          <p:nvPr>
            <p:ph idx="1"/>
          </p:nvPr>
        </p:nvSpPr>
        <p:spPr>
          <a:xfrm>
            <a:off x="838200" y="1253330"/>
            <a:ext cx="10515600" cy="5228749"/>
          </a:xfrm>
        </p:spPr>
        <p:txBody>
          <a:bodyPr>
            <a:normAutofit/>
          </a:bodyPr>
          <a:lstStyle/>
          <a:p>
            <a:pPr algn="just">
              <a:lnSpc>
                <a:spcPct val="150000"/>
              </a:lnSpc>
            </a:pPr>
            <a:r>
              <a:rPr lang="en-US" sz="2000" dirty="0">
                <a:solidFill>
                  <a:srgbClr val="000000"/>
                </a:solidFill>
                <a:effectLst/>
              </a:rPr>
              <a:t>In car accidents, more people are hurt than killed, and </a:t>
            </a:r>
            <a:r>
              <a:rPr lang="en-US" sz="2000" b="1" dirty="0">
                <a:solidFill>
                  <a:srgbClr val="000000"/>
                </a:solidFill>
                <a:effectLst/>
                <a:highlight>
                  <a:srgbClr val="FFFF00"/>
                </a:highlight>
              </a:rPr>
              <a:t>males are more injured and killed</a:t>
            </a:r>
            <a:r>
              <a:rPr lang="en-US" sz="2000" b="1" dirty="0">
                <a:solidFill>
                  <a:srgbClr val="000000"/>
                </a:solidFill>
                <a:effectLst/>
              </a:rPr>
              <a:t> </a:t>
            </a:r>
            <a:r>
              <a:rPr lang="en-US" sz="2000" dirty="0">
                <a:solidFill>
                  <a:srgbClr val="000000"/>
                </a:solidFill>
                <a:effectLst/>
              </a:rPr>
              <a:t>in car accidents than females. Most complainers blamed the crash on pain or nausea.</a:t>
            </a:r>
          </a:p>
          <a:p>
            <a:pPr algn="just">
              <a:lnSpc>
                <a:spcPct val="150000"/>
              </a:lnSpc>
            </a:pPr>
            <a:r>
              <a:rPr lang="en-US" sz="2000" dirty="0">
                <a:solidFill>
                  <a:srgbClr val="000000"/>
                </a:solidFill>
                <a:effectLst/>
              </a:rPr>
              <a:t>When a crash occurs, </a:t>
            </a:r>
            <a:r>
              <a:rPr lang="en-US" sz="2000" b="1" dirty="0">
                <a:solidFill>
                  <a:srgbClr val="000000"/>
                </a:solidFill>
                <a:effectLst/>
                <a:highlight>
                  <a:srgbClr val="FFFF00"/>
                </a:highlight>
              </a:rPr>
              <a:t>most people are not thrown from the vehicle </a:t>
            </a:r>
            <a:r>
              <a:rPr lang="en-US" sz="2000" dirty="0">
                <a:solidFill>
                  <a:srgbClr val="000000"/>
                </a:solidFill>
                <a:effectLst/>
              </a:rPr>
              <a:t>because they are wearing a seatbelt and are </a:t>
            </a:r>
            <a:r>
              <a:rPr lang="en-US" sz="2000" b="1" dirty="0">
                <a:solidFill>
                  <a:srgbClr val="000000"/>
                </a:solidFill>
                <a:effectLst/>
                <a:highlight>
                  <a:srgbClr val="FFFF00"/>
                </a:highlight>
              </a:rPr>
              <a:t>conscious</a:t>
            </a:r>
            <a:r>
              <a:rPr lang="en-US" sz="2000" dirty="0">
                <a:solidFill>
                  <a:srgbClr val="000000"/>
                </a:solidFill>
                <a:effectLst/>
              </a:rPr>
              <a:t>. (this is a favorable indicator)</a:t>
            </a:r>
          </a:p>
          <a:p>
            <a:pPr algn="just">
              <a:lnSpc>
                <a:spcPct val="150000"/>
              </a:lnSpc>
            </a:pPr>
            <a:r>
              <a:rPr lang="en-US" sz="2000" b="1" dirty="0">
                <a:solidFill>
                  <a:srgbClr val="000000"/>
                </a:solidFill>
                <a:effectLst/>
                <a:highlight>
                  <a:srgbClr val="FFFF00"/>
                </a:highlight>
              </a:rPr>
              <a:t>Drivers are the most vulnerable</a:t>
            </a:r>
            <a:r>
              <a:rPr lang="en-US" sz="2000" dirty="0">
                <a:solidFill>
                  <a:srgbClr val="000000"/>
                </a:solidFill>
                <a:effectLst/>
              </a:rPr>
              <a:t>, as they receive more body injuries than pedestrians and passengers</a:t>
            </a:r>
            <a:r>
              <a:rPr lang="en-US" sz="2000" b="1" dirty="0">
                <a:solidFill>
                  <a:srgbClr val="000000"/>
                </a:solidFill>
                <a:effectLst/>
              </a:rPr>
              <a:t>. </a:t>
            </a:r>
            <a:r>
              <a:rPr lang="en-US" sz="2000" b="1" dirty="0">
                <a:solidFill>
                  <a:srgbClr val="000000"/>
                </a:solidFill>
                <a:effectLst/>
                <a:highlight>
                  <a:srgbClr val="FFFF00"/>
                </a:highlight>
              </a:rPr>
              <a:t>Back, neck, and knee injuries</a:t>
            </a:r>
            <a:r>
              <a:rPr lang="en-US" sz="2000" dirty="0">
                <a:solidFill>
                  <a:srgbClr val="000000"/>
                </a:solidFill>
                <a:effectLst/>
                <a:highlight>
                  <a:srgbClr val="FFFF00"/>
                </a:highlight>
              </a:rPr>
              <a:t> </a:t>
            </a:r>
            <a:r>
              <a:rPr lang="en-US" sz="2000" dirty="0">
                <a:solidFill>
                  <a:srgbClr val="000000"/>
                </a:solidFill>
                <a:effectLst/>
              </a:rPr>
              <a:t>are common among drivers. </a:t>
            </a:r>
          </a:p>
          <a:p>
            <a:pPr algn="just">
              <a:lnSpc>
                <a:spcPct val="150000"/>
              </a:lnSpc>
            </a:pPr>
            <a:r>
              <a:rPr lang="en-US" sz="2000" dirty="0">
                <a:solidFill>
                  <a:srgbClr val="000000"/>
                </a:solidFill>
                <a:effectLst/>
              </a:rPr>
              <a:t>Between the hours of 2 and 4 a.m., there are car accidents in all directions. More occurrences are reported as time goes on, with the </a:t>
            </a:r>
            <a:r>
              <a:rPr lang="en-US" sz="2000" b="1" dirty="0">
                <a:solidFill>
                  <a:srgbClr val="000000"/>
                </a:solidFill>
                <a:effectLst/>
                <a:highlight>
                  <a:srgbClr val="FFFF00"/>
                </a:highlight>
              </a:rPr>
              <a:t>majority of wreck hours coming between 15 and 17</a:t>
            </a:r>
            <a:r>
              <a:rPr lang="en-US" sz="2000" dirty="0">
                <a:solidFill>
                  <a:srgbClr val="000000"/>
                </a:solidFill>
                <a:effectLst/>
              </a:rPr>
              <a:t>. After the evening, it dropped down.</a:t>
            </a:r>
          </a:p>
          <a:p>
            <a:pPr algn="just">
              <a:lnSpc>
                <a:spcPct val="150000"/>
              </a:lnSpc>
            </a:pPr>
            <a:r>
              <a:rPr lang="en-US" sz="2000" dirty="0">
                <a:solidFill>
                  <a:srgbClr val="000000"/>
                </a:solidFill>
                <a:effectLst/>
              </a:rPr>
              <a:t>The months of </a:t>
            </a:r>
            <a:r>
              <a:rPr lang="en-US" sz="2000" b="1" dirty="0">
                <a:solidFill>
                  <a:srgbClr val="000000"/>
                </a:solidFill>
                <a:effectLst/>
                <a:highlight>
                  <a:srgbClr val="FFFF00"/>
                </a:highlight>
              </a:rPr>
              <a:t>May and June </a:t>
            </a:r>
            <a:r>
              <a:rPr lang="en-US" sz="2000" dirty="0">
                <a:solidFill>
                  <a:srgbClr val="000000"/>
                </a:solidFill>
                <a:effectLst/>
              </a:rPr>
              <a:t>in 2021 are the most likely to be involved in a vehicle accident.</a:t>
            </a:r>
          </a:p>
          <a:p>
            <a:pPr algn="just">
              <a:lnSpc>
                <a:spcPct val="150000"/>
              </a:lnSpc>
            </a:pPr>
            <a:endParaRPr lang="en-US" sz="2000" dirty="0">
              <a:solidFill>
                <a:srgbClr val="000000"/>
              </a:solidFill>
              <a:effectLst/>
            </a:endParaRPr>
          </a:p>
        </p:txBody>
      </p:sp>
    </p:spTree>
    <p:extLst>
      <p:ext uri="{BB962C8B-B14F-4D97-AF65-F5344CB8AC3E}">
        <p14:creationId xmlns:p14="http://schemas.microsoft.com/office/powerpoint/2010/main" val="29686762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589D-1BFC-49E6-BB3E-70014C00BA22}"/>
              </a:ext>
            </a:extLst>
          </p:cNvPr>
          <p:cNvSpPr>
            <a:spLocks noGrp="1"/>
          </p:cNvSpPr>
          <p:nvPr>
            <p:ph type="ctrTitle"/>
          </p:nvPr>
        </p:nvSpPr>
        <p:spPr>
          <a:xfrm>
            <a:off x="1717040" y="2046923"/>
            <a:ext cx="9144000" cy="2387600"/>
          </a:xfrm>
        </p:spPr>
        <p:txBody>
          <a:bodyPr>
            <a:normAutofit/>
          </a:bodyPr>
          <a:lstStyle/>
          <a:p>
            <a:r>
              <a:rPr lang="en-CA" sz="9600" b="1" dirty="0"/>
              <a:t>Thank You</a:t>
            </a:r>
          </a:p>
        </p:txBody>
      </p:sp>
    </p:spTree>
    <p:extLst>
      <p:ext uri="{BB962C8B-B14F-4D97-AF65-F5344CB8AC3E}">
        <p14:creationId xmlns:p14="http://schemas.microsoft.com/office/powerpoint/2010/main" val="55575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345E-E34E-4645-B9DF-36D561CE5F94}"/>
              </a:ext>
            </a:extLst>
          </p:cNvPr>
          <p:cNvSpPr>
            <a:spLocks noGrp="1"/>
          </p:cNvSpPr>
          <p:nvPr>
            <p:ph type="title"/>
          </p:nvPr>
        </p:nvSpPr>
        <p:spPr>
          <a:xfrm>
            <a:off x="0" y="0"/>
            <a:ext cx="12192000" cy="1325563"/>
          </a:xfrm>
        </p:spPr>
        <p:txBody>
          <a:bodyPr/>
          <a:lstStyle/>
          <a:p>
            <a:pPr algn="ctr"/>
            <a:r>
              <a:rPr lang="en-US" b="1" dirty="0"/>
              <a:t>Why did we pick this data?</a:t>
            </a:r>
            <a:endParaRPr lang="en-CA" b="1" dirty="0"/>
          </a:p>
        </p:txBody>
      </p:sp>
      <p:sp>
        <p:nvSpPr>
          <p:cNvPr id="3" name="Content Placeholder 2">
            <a:extLst>
              <a:ext uri="{FF2B5EF4-FFF2-40B4-BE49-F238E27FC236}">
                <a16:creationId xmlns:a16="http://schemas.microsoft.com/office/drawing/2014/main" id="{78391070-9DA6-4D8F-B7BD-DDC3542AB95A}"/>
              </a:ext>
            </a:extLst>
          </p:cNvPr>
          <p:cNvSpPr>
            <a:spLocks noGrp="1"/>
          </p:cNvSpPr>
          <p:nvPr>
            <p:ph idx="1"/>
          </p:nvPr>
        </p:nvSpPr>
        <p:spPr>
          <a:xfrm>
            <a:off x="401053" y="1325563"/>
            <a:ext cx="11365832" cy="4770438"/>
          </a:xfrm>
        </p:spPr>
        <p:txBody>
          <a:bodyPr>
            <a:normAutofit/>
          </a:bodyPr>
          <a:lstStyle/>
          <a:p>
            <a:pPr algn="just">
              <a:lnSpc>
                <a:spcPct val="100000"/>
              </a:lnSpc>
            </a:pPr>
            <a:r>
              <a:rPr lang="en-US" sz="2400" dirty="0"/>
              <a:t>In metropolitan areas, motor vehicle crashes are a primary cause of injury and death. Collisions can occur between pedestrians, motor vehicles, and other road users such as cyclists.</a:t>
            </a:r>
          </a:p>
          <a:p>
            <a:pPr algn="just">
              <a:lnSpc>
                <a:spcPct val="100000"/>
              </a:lnSpc>
            </a:pPr>
            <a:r>
              <a:rPr lang="en-US" sz="2400" dirty="0"/>
              <a:t>The vehicle, the occupant's state, and the organs within the occupant's body are the three types of impacts that occur. Aside from that, we may not be aware that every collision has a few other important features, such as ejection following the collision, complaints, incident time and date, and so on.</a:t>
            </a:r>
          </a:p>
          <a:p>
            <a:pPr algn="just">
              <a:lnSpc>
                <a:spcPct val="100000"/>
              </a:lnSpc>
            </a:pPr>
            <a:r>
              <a:rPr lang="en-US" sz="2400" dirty="0"/>
              <a:t>We can proceed to discover the reason or causes of an accident (which could have a single or numerous outcomes) after the collision visual analysis in order to prevent future accidents. It's a part of the accident or event investigation process.</a:t>
            </a:r>
            <a:endParaRPr lang="en-CA" sz="2400" dirty="0"/>
          </a:p>
        </p:txBody>
      </p:sp>
    </p:spTree>
    <p:extLst>
      <p:ext uri="{BB962C8B-B14F-4D97-AF65-F5344CB8AC3E}">
        <p14:creationId xmlns:p14="http://schemas.microsoft.com/office/powerpoint/2010/main" val="38883250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345E-E34E-4645-B9DF-36D561CE5F94}"/>
              </a:ext>
            </a:extLst>
          </p:cNvPr>
          <p:cNvSpPr>
            <a:spLocks noGrp="1"/>
          </p:cNvSpPr>
          <p:nvPr>
            <p:ph type="title"/>
          </p:nvPr>
        </p:nvSpPr>
        <p:spPr>
          <a:xfrm>
            <a:off x="0" y="0"/>
            <a:ext cx="12192000" cy="1325563"/>
          </a:xfrm>
        </p:spPr>
        <p:txBody>
          <a:bodyPr/>
          <a:lstStyle/>
          <a:p>
            <a:pPr algn="ctr"/>
            <a:r>
              <a:rPr lang="en-US" b="1" dirty="0"/>
              <a:t>Data Source</a:t>
            </a:r>
            <a:endParaRPr lang="en-CA" b="1" dirty="0"/>
          </a:p>
        </p:txBody>
      </p:sp>
      <p:sp>
        <p:nvSpPr>
          <p:cNvPr id="3" name="Content Placeholder 2">
            <a:extLst>
              <a:ext uri="{FF2B5EF4-FFF2-40B4-BE49-F238E27FC236}">
                <a16:creationId xmlns:a16="http://schemas.microsoft.com/office/drawing/2014/main" id="{78391070-9DA6-4D8F-B7BD-DDC3542AB95A}"/>
              </a:ext>
            </a:extLst>
          </p:cNvPr>
          <p:cNvSpPr>
            <a:spLocks noGrp="1"/>
          </p:cNvSpPr>
          <p:nvPr>
            <p:ph idx="1"/>
          </p:nvPr>
        </p:nvSpPr>
        <p:spPr>
          <a:xfrm>
            <a:off x="401053" y="1325562"/>
            <a:ext cx="11365832" cy="5532437"/>
          </a:xfrm>
        </p:spPr>
        <p:txBody>
          <a:bodyPr>
            <a:normAutofit/>
          </a:bodyPr>
          <a:lstStyle/>
          <a:p>
            <a:pPr marL="0" indent="0" algn="just">
              <a:buNone/>
            </a:pPr>
            <a:r>
              <a:rPr lang="en-US" sz="2400" dirty="0"/>
              <a:t>We took data from </a:t>
            </a:r>
            <a:r>
              <a:rPr lang="en-US" sz="2400" b="1" dirty="0"/>
              <a:t>NYC | </a:t>
            </a:r>
            <a:r>
              <a:rPr lang="en-US" sz="2400" b="1" dirty="0" err="1"/>
              <a:t>OpenData</a:t>
            </a:r>
            <a:r>
              <a:rPr lang="en-US" sz="2400" b="1" dirty="0"/>
              <a:t> </a:t>
            </a:r>
            <a:r>
              <a:rPr lang="en-US" sz="2400" dirty="0"/>
              <a:t>which is </a:t>
            </a:r>
            <a:r>
              <a:rPr lang="en-US" sz="2400" b="0" i="0" dirty="0">
                <a:solidFill>
                  <a:srgbClr val="000000"/>
                </a:solidFill>
                <a:effectLst/>
              </a:rPr>
              <a:t>free public data published by New York City agencies and other partners.</a:t>
            </a:r>
            <a:endParaRPr lang="en-US" sz="2400" b="1" dirty="0"/>
          </a:p>
          <a:p>
            <a:pPr marL="0" indent="0" algn="just">
              <a:buNone/>
            </a:pPr>
            <a:endParaRPr lang="en-CA" sz="2000" dirty="0"/>
          </a:p>
          <a:p>
            <a:pPr marL="0" indent="0" algn="just">
              <a:buNone/>
            </a:pPr>
            <a:r>
              <a:rPr lang="en-CA" sz="2000" dirty="0">
                <a:highlight>
                  <a:srgbClr val="FFFF00"/>
                </a:highlight>
                <a:hlinkClick r:id="rId2"/>
              </a:rPr>
              <a:t>https://data.cityofnewyork.us/Public-Safety/Motor-Vehicle-Collisions-Person/f55k-p6yu</a:t>
            </a:r>
            <a:endParaRPr lang="en-CA" sz="2000" dirty="0">
              <a:highlight>
                <a:srgbClr val="FFFF00"/>
              </a:highlight>
            </a:endParaRPr>
          </a:p>
          <a:p>
            <a:pPr marL="0" indent="0" algn="just">
              <a:buNone/>
            </a:pPr>
            <a:endParaRPr lang="en-CA" sz="2000" dirty="0">
              <a:highlight>
                <a:srgbClr val="FFFF00"/>
              </a:highlight>
            </a:endParaRPr>
          </a:p>
          <a:p>
            <a:pPr marL="0" indent="0" algn="just">
              <a:buNone/>
            </a:pPr>
            <a:r>
              <a:rPr lang="en-US" sz="2000" i="1" dirty="0"/>
              <a:t>It's data from a 2021 collision in New York between a person and a motor vehicle. Only injuries or deaths that cost more than $1,000 were eliminated. The date and time of the occurrence, as well as the location of the injury and the police description, are all documented.</a:t>
            </a:r>
            <a:endParaRPr lang="en-CA" sz="2000" i="1" dirty="0"/>
          </a:p>
        </p:txBody>
      </p:sp>
    </p:spTree>
    <p:extLst>
      <p:ext uri="{BB962C8B-B14F-4D97-AF65-F5344CB8AC3E}">
        <p14:creationId xmlns:p14="http://schemas.microsoft.com/office/powerpoint/2010/main" val="355608295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E9DF8E8-1D42-4003-89E4-D2BB4B221029}"/>
              </a:ext>
            </a:extLst>
          </p:cNvPr>
          <p:cNvGraphicFramePr>
            <a:graphicFrameLocks noGrp="1"/>
          </p:cNvGraphicFramePr>
          <p:nvPr>
            <p:extLst>
              <p:ext uri="{D42A27DB-BD31-4B8C-83A1-F6EECF244321}">
                <p14:modId xmlns:p14="http://schemas.microsoft.com/office/powerpoint/2010/main" val="513808134"/>
              </p:ext>
            </p:extLst>
          </p:nvPr>
        </p:nvGraphicFramePr>
        <p:xfrm>
          <a:off x="242381" y="204282"/>
          <a:ext cx="11664274" cy="6429990"/>
        </p:xfrm>
        <a:graphic>
          <a:graphicData uri="http://schemas.openxmlformats.org/drawingml/2006/table">
            <a:tbl>
              <a:tblPr>
                <a:tableStyleId>{2D5ABB26-0587-4C30-8999-92F81FD0307C}</a:tableStyleId>
              </a:tblPr>
              <a:tblGrid>
                <a:gridCol w="2788429">
                  <a:extLst>
                    <a:ext uri="{9D8B030D-6E8A-4147-A177-3AD203B41FA5}">
                      <a16:colId xmlns:a16="http://schemas.microsoft.com/office/drawing/2014/main" val="4138091437"/>
                    </a:ext>
                  </a:extLst>
                </a:gridCol>
                <a:gridCol w="8875845">
                  <a:extLst>
                    <a:ext uri="{9D8B030D-6E8A-4147-A177-3AD203B41FA5}">
                      <a16:colId xmlns:a16="http://schemas.microsoft.com/office/drawing/2014/main" val="2691453408"/>
                    </a:ext>
                  </a:extLst>
                </a:gridCol>
              </a:tblGrid>
              <a:tr h="306190">
                <a:tc>
                  <a:txBody>
                    <a:bodyPr/>
                    <a:lstStyle/>
                    <a:p>
                      <a:pPr algn="l" fontAlgn="ctr"/>
                      <a:r>
                        <a:rPr lang="en-CA" sz="1600" u="none" strike="noStrike">
                          <a:effectLst/>
                        </a:rPr>
                        <a:t>CRASH_DATE</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endParaRPr lang="en-CA"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0726858"/>
                  </a:ext>
                </a:extLst>
              </a:tr>
              <a:tr h="306190">
                <a:tc>
                  <a:txBody>
                    <a:bodyPr/>
                    <a:lstStyle/>
                    <a:p>
                      <a:pPr algn="l" fontAlgn="ctr"/>
                      <a:r>
                        <a:rPr lang="en-CA" sz="1600" u="none" strike="noStrike">
                          <a:effectLst/>
                        </a:rPr>
                        <a:t>CRASH_TIME</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endParaRPr lang="en-CA"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4902799"/>
                  </a:ext>
                </a:extLst>
              </a:tr>
              <a:tr h="306190">
                <a:tc>
                  <a:txBody>
                    <a:bodyPr/>
                    <a:lstStyle/>
                    <a:p>
                      <a:pPr algn="l" fontAlgn="ctr"/>
                      <a:r>
                        <a:rPr lang="en-CA" sz="1600" u="none" strike="noStrike" dirty="0">
                          <a:effectLst/>
                          <a:highlight>
                            <a:srgbClr val="FFFF00"/>
                          </a:highlight>
                        </a:rPr>
                        <a:t>PERSON_INJURY </a:t>
                      </a:r>
                      <a:endParaRPr lang="en-CA" sz="1600" b="0" i="0" u="none" strike="noStrike" dirty="0">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r>
                        <a:rPr lang="en-CA" sz="1600" u="none" strike="noStrike">
                          <a:effectLst/>
                          <a:highlight>
                            <a:srgbClr val="FFFF00"/>
                          </a:highlight>
                        </a:rPr>
                        <a:t> Injured, killed, unspecified</a:t>
                      </a:r>
                      <a:endParaRPr lang="en-CA" sz="1600" b="0" i="0" u="none" strike="noStrike">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129969718"/>
                  </a:ext>
                </a:extLst>
              </a:tr>
              <a:tr h="306190">
                <a:tc>
                  <a:txBody>
                    <a:bodyPr/>
                    <a:lstStyle/>
                    <a:p>
                      <a:pPr algn="l" fontAlgn="ctr"/>
                      <a:r>
                        <a:rPr lang="en-CA" sz="1600" u="none" strike="noStrike">
                          <a:effectLst/>
                          <a:highlight>
                            <a:srgbClr val="FFFF00"/>
                          </a:highlight>
                        </a:rPr>
                        <a:t>PERSON_AGE </a:t>
                      </a:r>
                      <a:endParaRPr lang="en-CA" sz="1600" b="0" i="0" u="none" strike="noStrike">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r>
                        <a:rPr lang="en-US" sz="1600" u="none" strike="noStrike" dirty="0">
                          <a:effectLst/>
                          <a:highlight>
                            <a:srgbClr val="FFFF00"/>
                          </a:highlight>
                        </a:rPr>
                        <a:t> Automatically calculated based on date of birth</a:t>
                      </a:r>
                      <a:endParaRPr lang="en-US"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091961701"/>
                  </a:ext>
                </a:extLst>
              </a:tr>
              <a:tr h="306190">
                <a:tc>
                  <a:txBody>
                    <a:bodyPr/>
                    <a:lstStyle/>
                    <a:p>
                      <a:pPr algn="l" fontAlgn="ctr"/>
                      <a:r>
                        <a:rPr lang="en-CA" sz="1600" u="none" strike="noStrike" dirty="0">
                          <a:effectLst/>
                          <a:highlight>
                            <a:srgbClr val="FFFF00"/>
                          </a:highlight>
                        </a:rPr>
                        <a:t>BODILY_INJURY </a:t>
                      </a:r>
                      <a:endParaRPr lang="en-CA" sz="1600" b="0" i="0" u="none" strike="noStrike" dirty="0">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r>
                        <a:rPr lang="en-US" sz="1600" u="none" strike="noStrike" dirty="0">
                          <a:effectLst/>
                          <a:highlight>
                            <a:srgbClr val="FFFF00"/>
                          </a:highlight>
                        </a:rPr>
                        <a:t> Injured body area (i.e. head, face, neck, etc.)</a:t>
                      </a:r>
                      <a:endParaRPr lang="en-US"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923737559"/>
                  </a:ext>
                </a:extLst>
              </a:tr>
              <a:tr h="306190">
                <a:tc>
                  <a:txBody>
                    <a:bodyPr/>
                    <a:lstStyle/>
                    <a:p>
                      <a:pPr algn="l" fontAlgn="ctr"/>
                      <a:r>
                        <a:rPr lang="en-CA" sz="1600" u="none" strike="noStrike">
                          <a:effectLst/>
                        </a:rPr>
                        <a:t>SAFETY_EQUIPMENT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dirty="0">
                          <a:effectLst/>
                        </a:rPr>
                        <a:t> Safety equipment being used (i.e. lap belt, harness, child restraint, air bag, etc.)</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2861292"/>
                  </a:ext>
                </a:extLst>
              </a:tr>
              <a:tr h="306190">
                <a:tc>
                  <a:txBody>
                    <a:bodyPr/>
                    <a:lstStyle/>
                    <a:p>
                      <a:pPr algn="l" fontAlgn="ctr"/>
                      <a:r>
                        <a:rPr lang="en-CA" sz="1600" u="none" strike="noStrike" dirty="0">
                          <a:effectLst/>
                          <a:highlight>
                            <a:srgbClr val="FFFF00"/>
                          </a:highlight>
                        </a:rPr>
                        <a:t>PERSON_SEX</a:t>
                      </a:r>
                      <a:endParaRPr lang="en-CA" sz="1600" b="0" i="0" u="none" strike="noStrike" dirty="0">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endParaRPr lang="en-CA"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1309418852"/>
                  </a:ext>
                </a:extLst>
              </a:tr>
              <a:tr h="306190">
                <a:tc>
                  <a:txBody>
                    <a:bodyPr/>
                    <a:lstStyle/>
                    <a:p>
                      <a:pPr algn="l" fontAlgn="ctr"/>
                      <a:r>
                        <a:rPr lang="en-CA" sz="1600" u="none" strike="noStrike">
                          <a:effectLst/>
                        </a:rPr>
                        <a:t>PERSON_TYPE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dirty="0">
                          <a:effectLst/>
                        </a:rPr>
                        <a:t> Bicyclist, Motor Vehicle Occupant, Pedestrian</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677804"/>
                  </a:ext>
                </a:extLst>
              </a:tr>
              <a:tr h="306190">
                <a:tc>
                  <a:txBody>
                    <a:bodyPr/>
                    <a:lstStyle/>
                    <a:p>
                      <a:pPr algn="l" fontAlgn="ctr"/>
                      <a:r>
                        <a:rPr lang="en-CA" sz="1600" u="none" strike="noStrike">
                          <a:effectLst/>
                        </a:rPr>
                        <a:t>PED_LOCATION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dirty="0">
                          <a:effectLst/>
                        </a:rPr>
                        <a:t> Location of the pedestrian (i.e. at intersection, not at intersection)</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3983585"/>
                  </a:ext>
                </a:extLst>
              </a:tr>
              <a:tr h="306190">
                <a:tc>
                  <a:txBody>
                    <a:bodyPr/>
                    <a:lstStyle/>
                    <a:p>
                      <a:pPr algn="l" fontAlgn="ctr"/>
                      <a:r>
                        <a:rPr lang="en-CA" sz="1600" u="none" strike="noStrike" dirty="0">
                          <a:effectLst/>
                        </a:rPr>
                        <a:t>CONTRIBUTINGFACTOR2 </a:t>
                      </a:r>
                      <a:endParaRPr lang="en-CA" sz="1600" b="0" i="0" u="none" strike="noStrike" dirty="0">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dirty="0">
                          <a:effectLst/>
                        </a:rPr>
                        <a:t> Factors contributing to the collision for designated vehicle</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9047817"/>
                  </a:ext>
                </a:extLst>
              </a:tr>
              <a:tr h="306190">
                <a:tc>
                  <a:txBody>
                    <a:bodyPr/>
                    <a:lstStyle/>
                    <a:p>
                      <a:pPr algn="l" fontAlgn="ctr"/>
                      <a:r>
                        <a:rPr lang="en-CA" sz="1600" u="none" strike="noStrike">
                          <a:effectLst/>
                          <a:highlight>
                            <a:srgbClr val="FFFF00"/>
                          </a:highlight>
                        </a:rPr>
                        <a:t>EJECTION </a:t>
                      </a:r>
                      <a:endParaRPr lang="en-CA" sz="1600" b="0" i="0" u="none" strike="noStrike">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r>
                        <a:rPr lang="en-US" sz="1600" u="none" strike="noStrike">
                          <a:effectLst/>
                          <a:highlight>
                            <a:srgbClr val="FFFF00"/>
                          </a:highlight>
                        </a:rPr>
                        <a:t> Not ejected, partially ejected, or ejected from the vehicle</a:t>
                      </a:r>
                      <a:endParaRPr lang="en-US" sz="1600" b="0" i="0" u="none" strike="noStrike">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493819826"/>
                  </a:ext>
                </a:extLst>
              </a:tr>
              <a:tr h="306190">
                <a:tc>
                  <a:txBody>
                    <a:bodyPr/>
                    <a:lstStyle/>
                    <a:p>
                      <a:pPr algn="l" fontAlgn="ctr"/>
                      <a:r>
                        <a:rPr lang="en-CA" sz="1600" u="none" strike="noStrike" dirty="0">
                          <a:effectLst/>
                          <a:highlight>
                            <a:srgbClr val="FFFF00"/>
                          </a:highlight>
                        </a:rPr>
                        <a:t>COMPLAINT </a:t>
                      </a:r>
                      <a:endParaRPr lang="en-CA" sz="1600" b="0" i="0" u="none" strike="noStrike" dirty="0">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r>
                        <a:rPr lang="en-US" sz="1600" u="none" strike="noStrike">
                          <a:effectLst/>
                          <a:highlight>
                            <a:srgbClr val="FFFF00"/>
                          </a:highlight>
                        </a:rPr>
                        <a:t> Type of physical complaint (ex. Concussion, severe burn, severe bleeding, etc.)</a:t>
                      </a:r>
                      <a:endParaRPr lang="en-US" sz="1600" b="0" i="0" u="none" strike="noStrike">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3416531514"/>
                  </a:ext>
                </a:extLst>
              </a:tr>
              <a:tr h="306190">
                <a:tc>
                  <a:txBody>
                    <a:bodyPr/>
                    <a:lstStyle/>
                    <a:p>
                      <a:pPr algn="l" fontAlgn="ctr"/>
                      <a:r>
                        <a:rPr lang="en-CA" sz="1600" u="none" strike="noStrike">
                          <a:effectLst/>
                          <a:highlight>
                            <a:srgbClr val="FFFF00"/>
                          </a:highlight>
                        </a:rPr>
                        <a:t>EMOTIONAL_STATUS </a:t>
                      </a:r>
                      <a:endParaRPr lang="en-CA" sz="1600" b="0" i="0" u="none" strike="noStrike">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r>
                        <a:rPr lang="en-CA" sz="1600" u="none" strike="noStrike" dirty="0">
                          <a:effectLst/>
                          <a:highlight>
                            <a:srgbClr val="FFFF00"/>
                          </a:highlight>
                        </a:rPr>
                        <a:t> Apparent death, unconscious, semiconscious, etc.</a:t>
                      </a:r>
                      <a:endParaRPr lang="en-CA"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685936607"/>
                  </a:ext>
                </a:extLst>
              </a:tr>
              <a:tr h="306190">
                <a:tc>
                  <a:txBody>
                    <a:bodyPr/>
                    <a:lstStyle/>
                    <a:p>
                      <a:pPr algn="l" fontAlgn="ctr"/>
                      <a:r>
                        <a:rPr lang="en-CA" sz="1600" u="none" strike="noStrike">
                          <a:effectLst/>
                        </a:rPr>
                        <a:t>VEHICLE_ID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a:effectLst/>
                        </a:rPr>
                        <a:t> Unique vehicle record associated with person. Foreign Key to the vehicle table</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7070755"/>
                  </a:ext>
                </a:extLst>
              </a:tr>
              <a:tr h="306190">
                <a:tc>
                  <a:txBody>
                    <a:bodyPr/>
                    <a:lstStyle/>
                    <a:p>
                      <a:pPr algn="l" fontAlgn="ctr"/>
                      <a:r>
                        <a:rPr lang="en-CA" sz="1600" u="none" strike="noStrike">
                          <a:effectLst/>
                        </a:rPr>
                        <a:t>PERSON_ID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dirty="0">
                          <a:effectLst/>
                        </a:rPr>
                        <a:t> Person identification code assigned by system</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320084"/>
                  </a:ext>
                </a:extLst>
              </a:tr>
              <a:tr h="306190">
                <a:tc>
                  <a:txBody>
                    <a:bodyPr/>
                    <a:lstStyle/>
                    <a:p>
                      <a:pPr algn="l" fontAlgn="ctr"/>
                      <a:r>
                        <a:rPr lang="en-CA" sz="1600" u="none" strike="noStrike" dirty="0">
                          <a:effectLst/>
                        </a:rPr>
                        <a:t>CONTRIBUTINGFACTOR1 </a:t>
                      </a:r>
                      <a:endParaRPr lang="en-CA" sz="1600" b="0" i="0" u="none" strike="noStrike" dirty="0">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a:effectLst/>
                        </a:rPr>
                        <a:t> Factors contributing to the collision for designated vehicle</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4397173"/>
                  </a:ext>
                </a:extLst>
              </a:tr>
              <a:tr h="306190">
                <a:tc>
                  <a:txBody>
                    <a:bodyPr/>
                    <a:lstStyle/>
                    <a:p>
                      <a:pPr algn="l" fontAlgn="ctr"/>
                      <a:r>
                        <a:rPr lang="en-CA" sz="1600" u="none" strike="noStrike">
                          <a:effectLst/>
                        </a:rPr>
                        <a:t>POSITIONINVEHICLE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nb-NO" sz="1600" u="none" strike="noStrike" dirty="0">
                          <a:effectLst/>
                        </a:rPr>
                        <a:t> Seating position #1-#8 (i.e. driver, front passenger, etc.)</a:t>
                      </a:r>
                      <a:endParaRPr lang="nb-NO"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188440"/>
                  </a:ext>
                </a:extLst>
              </a:tr>
              <a:tr h="306190">
                <a:tc>
                  <a:txBody>
                    <a:bodyPr/>
                    <a:lstStyle/>
                    <a:p>
                      <a:pPr algn="l" fontAlgn="ctr"/>
                      <a:r>
                        <a:rPr lang="en-CA" sz="1600" u="none" strike="noStrike">
                          <a:effectLst/>
                          <a:highlight>
                            <a:srgbClr val="FFFF00"/>
                          </a:highlight>
                        </a:rPr>
                        <a:t>PED_ROLE </a:t>
                      </a:r>
                      <a:endParaRPr lang="en-CA" sz="1600" b="0" i="0" u="none" strike="noStrike">
                        <a:solidFill>
                          <a:srgbClr val="000000"/>
                        </a:solidFill>
                        <a:effectLst/>
                        <a:highlight>
                          <a:srgbClr val="FFFF00"/>
                        </a:highlight>
                        <a:latin typeface="Arial" panose="020B0604020202020204" pitchFamily="34" charset="0"/>
                      </a:endParaRPr>
                    </a:p>
                  </a:txBody>
                  <a:tcPr marR="7620" marT="7620" marB="0" anchor="ctr"/>
                </a:tc>
                <a:tc>
                  <a:txBody>
                    <a:bodyPr/>
                    <a:lstStyle/>
                    <a:p>
                      <a:pPr algn="l" fontAlgn="b"/>
                      <a:r>
                        <a:rPr lang="en-US" sz="1600" u="none" strike="noStrike" dirty="0">
                          <a:effectLst/>
                          <a:highlight>
                            <a:srgbClr val="FFFF00"/>
                          </a:highlight>
                        </a:rPr>
                        <a:t> Pedestrian, witness, in-line skater, other, etc.</a:t>
                      </a:r>
                      <a:endParaRPr lang="en-US" sz="1600" b="0" i="0" u="none" strike="noStrike" dirty="0">
                        <a:solidFill>
                          <a:srgbClr val="000000"/>
                        </a:solidFill>
                        <a:effectLst/>
                        <a:highlight>
                          <a:srgbClr val="FFFF00"/>
                        </a:highlight>
                        <a:latin typeface="Calibri" panose="020F0502020204030204" pitchFamily="34" charset="0"/>
                      </a:endParaRPr>
                    </a:p>
                  </a:txBody>
                  <a:tcPr marL="7620" marR="7620" marT="7620" marB="0" anchor="b"/>
                </a:tc>
                <a:extLst>
                  <a:ext uri="{0D108BD9-81ED-4DB2-BD59-A6C34878D82A}">
                    <a16:rowId xmlns:a16="http://schemas.microsoft.com/office/drawing/2014/main" val="2339182067"/>
                  </a:ext>
                </a:extLst>
              </a:tr>
              <a:tr h="306190">
                <a:tc>
                  <a:txBody>
                    <a:bodyPr/>
                    <a:lstStyle/>
                    <a:p>
                      <a:pPr algn="l" fontAlgn="ctr"/>
                      <a:r>
                        <a:rPr lang="en-CA" sz="1600" u="none" strike="noStrike">
                          <a:effectLst/>
                        </a:rPr>
                        <a:t>UNIQUE_ID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dirty="0">
                          <a:effectLst/>
                        </a:rPr>
                        <a:t> Unique record code generated by system. Primary Key for Person table.</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7211746"/>
                  </a:ext>
                </a:extLst>
              </a:tr>
              <a:tr h="306190">
                <a:tc>
                  <a:txBody>
                    <a:bodyPr/>
                    <a:lstStyle/>
                    <a:p>
                      <a:pPr algn="l" fontAlgn="ctr"/>
                      <a:r>
                        <a:rPr lang="en-CA" sz="1600" u="none" strike="noStrike">
                          <a:effectLst/>
                        </a:rPr>
                        <a:t>PED_ACTION </a:t>
                      </a:r>
                      <a:endParaRPr lang="en-CA" sz="1600" b="0" i="0" u="none" strike="noStrike">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a:effectLst/>
                        </a:rPr>
                        <a:t> What the pedestrian was doing at time of crash (i.e., walking with the signal, against the signal, etc.)</a:t>
                      </a:r>
                      <a:endParaRPr lang="en-US"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1035179"/>
                  </a:ext>
                </a:extLst>
              </a:tr>
              <a:tr h="306190">
                <a:tc>
                  <a:txBody>
                    <a:bodyPr/>
                    <a:lstStyle/>
                    <a:p>
                      <a:pPr algn="l" fontAlgn="ctr"/>
                      <a:r>
                        <a:rPr lang="en-CA" sz="1600" u="none" strike="noStrike" dirty="0">
                          <a:effectLst/>
                        </a:rPr>
                        <a:t>COLLISIONID </a:t>
                      </a:r>
                      <a:endParaRPr lang="en-CA" sz="1600" b="0" i="0" u="none" strike="noStrike" dirty="0">
                        <a:solidFill>
                          <a:srgbClr val="000000"/>
                        </a:solidFill>
                        <a:effectLst/>
                        <a:latin typeface="Arial" panose="020B0604020202020204" pitchFamily="34" charset="0"/>
                      </a:endParaRPr>
                    </a:p>
                  </a:txBody>
                  <a:tcPr marR="7620" marT="7620" marB="0" anchor="ctr"/>
                </a:tc>
                <a:tc>
                  <a:txBody>
                    <a:bodyPr/>
                    <a:lstStyle/>
                    <a:p>
                      <a:pPr algn="l" fontAlgn="b"/>
                      <a:r>
                        <a:rPr lang="en-US" sz="1600" u="none" strike="noStrike" dirty="0">
                          <a:effectLst/>
                        </a:rPr>
                        <a:t> Crash identification code. Foreign Key, matches </a:t>
                      </a:r>
                      <a:r>
                        <a:rPr lang="en-US" sz="1600" u="none" strike="noStrike" dirty="0" err="1">
                          <a:effectLst/>
                        </a:rPr>
                        <a:t>unique_id</a:t>
                      </a:r>
                      <a:r>
                        <a:rPr lang="en-US" sz="1600" u="none" strike="noStrike" dirty="0">
                          <a:effectLst/>
                        </a:rPr>
                        <a:t> from the Crash table.</a:t>
                      </a:r>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4368713"/>
                  </a:ext>
                </a:extLst>
              </a:tr>
            </a:tbl>
          </a:graphicData>
        </a:graphic>
      </p:graphicFrame>
    </p:spTree>
    <p:extLst>
      <p:ext uri="{BB962C8B-B14F-4D97-AF65-F5344CB8AC3E}">
        <p14:creationId xmlns:p14="http://schemas.microsoft.com/office/powerpoint/2010/main" val="23874856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345E-E34E-4645-B9DF-36D561CE5F94}"/>
              </a:ext>
            </a:extLst>
          </p:cNvPr>
          <p:cNvSpPr>
            <a:spLocks noGrp="1"/>
          </p:cNvSpPr>
          <p:nvPr>
            <p:ph type="title"/>
          </p:nvPr>
        </p:nvSpPr>
        <p:spPr>
          <a:xfrm>
            <a:off x="0" y="0"/>
            <a:ext cx="12192000" cy="1325563"/>
          </a:xfrm>
        </p:spPr>
        <p:txBody>
          <a:bodyPr/>
          <a:lstStyle/>
          <a:p>
            <a:pPr algn="ctr"/>
            <a:r>
              <a:rPr lang="en-US" b="1" dirty="0"/>
              <a:t>Challenges with the data	</a:t>
            </a:r>
            <a:endParaRPr lang="en-CA" b="1" dirty="0"/>
          </a:p>
        </p:txBody>
      </p:sp>
      <p:pic>
        <p:nvPicPr>
          <p:cNvPr id="11" name="Content Placeholder 10">
            <a:extLst>
              <a:ext uri="{FF2B5EF4-FFF2-40B4-BE49-F238E27FC236}">
                <a16:creationId xmlns:a16="http://schemas.microsoft.com/office/drawing/2014/main" id="{53A07CE1-6209-4969-B46D-B54F6E3BF350}"/>
              </a:ext>
            </a:extLst>
          </p:cNvPr>
          <p:cNvPicPr>
            <a:picLocks noGrp="1" noChangeAspect="1"/>
          </p:cNvPicPr>
          <p:nvPr>
            <p:ph idx="1"/>
          </p:nvPr>
        </p:nvPicPr>
        <p:blipFill>
          <a:blip r:embed="rId2"/>
          <a:stretch>
            <a:fillRect/>
          </a:stretch>
        </p:blipFill>
        <p:spPr>
          <a:xfrm>
            <a:off x="885419" y="1686511"/>
            <a:ext cx="6337293" cy="4481183"/>
          </a:xfrm>
          <a:ln>
            <a:solidFill>
              <a:schemeClr val="tx1"/>
            </a:solidFill>
          </a:ln>
        </p:spPr>
      </p:pic>
      <p:pic>
        <p:nvPicPr>
          <p:cNvPr id="14" name="Picture 13">
            <a:extLst>
              <a:ext uri="{FF2B5EF4-FFF2-40B4-BE49-F238E27FC236}">
                <a16:creationId xmlns:a16="http://schemas.microsoft.com/office/drawing/2014/main" id="{011A14AC-078E-42BF-B225-14D87AB92490}"/>
              </a:ext>
            </a:extLst>
          </p:cNvPr>
          <p:cNvPicPr>
            <a:picLocks noChangeAspect="1"/>
          </p:cNvPicPr>
          <p:nvPr/>
        </p:nvPicPr>
        <p:blipFill>
          <a:blip r:embed="rId3"/>
          <a:stretch>
            <a:fillRect/>
          </a:stretch>
        </p:blipFill>
        <p:spPr>
          <a:xfrm>
            <a:off x="8494933" y="1686511"/>
            <a:ext cx="2421718" cy="4488251"/>
          </a:xfrm>
          <a:prstGeom prst="rect">
            <a:avLst/>
          </a:prstGeom>
          <a:ln>
            <a:solidFill>
              <a:schemeClr val="tx1"/>
            </a:solidFill>
          </a:ln>
        </p:spPr>
      </p:pic>
      <p:sp>
        <p:nvSpPr>
          <p:cNvPr id="3" name="TextBox 2">
            <a:extLst>
              <a:ext uri="{FF2B5EF4-FFF2-40B4-BE49-F238E27FC236}">
                <a16:creationId xmlns:a16="http://schemas.microsoft.com/office/drawing/2014/main" id="{4130A262-C1AF-466C-A0B0-B051909BC15A}"/>
              </a:ext>
            </a:extLst>
          </p:cNvPr>
          <p:cNvSpPr txBox="1"/>
          <p:nvPr/>
        </p:nvSpPr>
        <p:spPr>
          <a:xfrm>
            <a:off x="1383822" y="6167935"/>
            <a:ext cx="5340485" cy="307777"/>
          </a:xfrm>
          <a:prstGeom prst="rect">
            <a:avLst/>
          </a:prstGeom>
          <a:noFill/>
        </p:spPr>
        <p:txBody>
          <a:bodyPr wrap="square" rtlCol="0">
            <a:spAutoFit/>
          </a:bodyPr>
          <a:lstStyle/>
          <a:p>
            <a:pPr algn="ctr"/>
            <a:r>
              <a:rPr lang="en-CA" sz="1400" i="1" dirty="0"/>
              <a:t>Invalid Person Age</a:t>
            </a:r>
          </a:p>
        </p:txBody>
      </p:sp>
      <p:sp>
        <p:nvSpPr>
          <p:cNvPr id="8" name="TextBox 7">
            <a:extLst>
              <a:ext uri="{FF2B5EF4-FFF2-40B4-BE49-F238E27FC236}">
                <a16:creationId xmlns:a16="http://schemas.microsoft.com/office/drawing/2014/main" id="{1988E401-B099-42CB-855A-CB1C40940C81}"/>
              </a:ext>
            </a:extLst>
          </p:cNvPr>
          <p:cNvSpPr txBox="1"/>
          <p:nvPr/>
        </p:nvSpPr>
        <p:spPr>
          <a:xfrm>
            <a:off x="7035549" y="6167935"/>
            <a:ext cx="5340485" cy="307777"/>
          </a:xfrm>
          <a:prstGeom prst="rect">
            <a:avLst/>
          </a:prstGeom>
          <a:noFill/>
        </p:spPr>
        <p:txBody>
          <a:bodyPr wrap="square" rtlCol="0">
            <a:spAutoFit/>
          </a:bodyPr>
          <a:lstStyle/>
          <a:p>
            <a:pPr algn="ctr"/>
            <a:r>
              <a:rPr lang="en-CA" sz="1400" i="1" dirty="0"/>
              <a:t>Null Values in data</a:t>
            </a:r>
          </a:p>
        </p:txBody>
      </p:sp>
    </p:spTree>
    <p:extLst>
      <p:ext uri="{BB962C8B-B14F-4D97-AF65-F5344CB8AC3E}">
        <p14:creationId xmlns:p14="http://schemas.microsoft.com/office/powerpoint/2010/main" val="202926530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345E-E34E-4645-B9DF-36D561CE5F94}"/>
              </a:ext>
            </a:extLst>
          </p:cNvPr>
          <p:cNvSpPr>
            <a:spLocks noGrp="1"/>
          </p:cNvSpPr>
          <p:nvPr>
            <p:ph type="title"/>
          </p:nvPr>
        </p:nvSpPr>
        <p:spPr>
          <a:xfrm>
            <a:off x="0" y="-89808"/>
            <a:ext cx="12192000" cy="1325563"/>
          </a:xfrm>
        </p:spPr>
        <p:txBody>
          <a:bodyPr/>
          <a:lstStyle/>
          <a:p>
            <a:pPr algn="ctr"/>
            <a:r>
              <a:rPr lang="en-US" b="1" dirty="0"/>
              <a:t>Data Cleaning</a:t>
            </a:r>
            <a:endParaRPr lang="en-CA" b="1" dirty="0"/>
          </a:p>
        </p:txBody>
      </p:sp>
      <p:pic>
        <p:nvPicPr>
          <p:cNvPr id="19" name="Content Placeholder 18" descr="Table&#10;&#10;Description automatically generated">
            <a:extLst>
              <a:ext uri="{FF2B5EF4-FFF2-40B4-BE49-F238E27FC236}">
                <a16:creationId xmlns:a16="http://schemas.microsoft.com/office/drawing/2014/main" id="{5F575EC4-5735-46EB-97FE-F3EE46F1A7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67" t="1672" r="28095"/>
          <a:stretch/>
        </p:blipFill>
        <p:spPr>
          <a:xfrm>
            <a:off x="1185540" y="1414683"/>
            <a:ext cx="4960161" cy="5067466"/>
          </a:xfrm>
          <a:ln>
            <a:solidFill>
              <a:schemeClr val="tx1"/>
            </a:solidFill>
          </a:ln>
        </p:spPr>
      </p:pic>
      <p:sp>
        <p:nvSpPr>
          <p:cNvPr id="21" name="TextBox 20">
            <a:extLst>
              <a:ext uri="{FF2B5EF4-FFF2-40B4-BE49-F238E27FC236}">
                <a16:creationId xmlns:a16="http://schemas.microsoft.com/office/drawing/2014/main" id="{2B38303D-45D9-4B10-9273-46D71A5A9407}"/>
              </a:ext>
            </a:extLst>
          </p:cNvPr>
          <p:cNvSpPr txBox="1"/>
          <p:nvPr/>
        </p:nvSpPr>
        <p:spPr>
          <a:xfrm>
            <a:off x="617621" y="6479171"/>
            <a:ext cx="6096000" cy="307777"/>
          </a:xfrm>
          <a:prstGeom prst="rect">
            <a:avLst/>
          </a:prstGeom>
          <a:noFill/>
        </p:spPr>
        <p:txBody>
          <a:bodyPr wrap="square">
            <a:spAutoFit/>
          </a:bodyPr>
          <a:lstStyle/>
          <a:p>
            <a:pPr algn="ctr"/>
            <a:r>
              <a:rPr lang="en-CA" sz="1400" i="1" dirty="0"/>
              <a:t>American Supercentenarians in 2021</a:t>
            </a:r>
          </a:p>
        </p:txBody>
      </p:sp>
      <p:pic>
        <p:nvPicPr>
          <p:cNvPr id="23" name="Picture 22">
            <a:extLst>
              <a:ext uri="{FF2B5EF4-FFF2-40B4-BE49-F238E27FC236}">
                <a16:creationId xmlns:a16="http://schemas.microsoft.com/office/drawing/2014/main" id="{3ECA25D1-EF7A-451C-8DAE-0CE95C750AEC}"/>
              </a:ext>
            </a:extLst>
          </p:cNvPr>
          <p:cNvPicPr>
            <a:picLocks noChangeAspect="1"/>
          </p:cNvPicPr>
          <p:nvPr/>
        </p:nvPicPr>
        <p:blipFill rotWithShape="1">
          <a:blip r:embed="rId3"/>
          <a:srcRect b="26680"/>
          <a:stretch/>
        </p:blipFill>
        <p:spPr>
          <a:xfrm>
            <a:off x="6713620" y="3769915"/>
            <a:ext cx="4874193" cy="325458"/>
          </a:xfrm>
          <a:prstGeom prst="rect">
            <a:avLst/>
          </a:prstGeom>
          <a:ln>
            <a:solidFill>
              <a:schemeClr val="tx1"/>
            </a:solidFill>
          </a:ln>
        </p:spPr>
      </p:pic>
      <p:pic>
        <p:nvPicPr>
          <p:cNvPr id="25" name="Picture 24">
            <a:extLst>
              <a:ext uri="{FF2B5EF4-FFF2-40B4-BE49-F238E27FC236}">
                <a16:creationId xmlns:a16="http://schemas.microsoft.com/office/drawing/2014/main" id="{8A2A44E3-CB60-4AB6-B679-CC9D5E9CE5AD}"/>
              </a:ext>
            </a:extLst>
          </p:cNvPr>
          <p:cNvPicPr>
            <a:picLocks noChangeAspect="1"/>
          </p:cNvPicPr>
          <p:nvPr/>
        </p:nvPicPr>
        <p:blipFill>
          <a:blip r:embed="rId4"/>
          <a:stretch>
            <a:fillRect/>
          </a:stretch>
        </p:blipFill>
        <p:spPr>
          <a:xfrm>
            <a:off x="7488669" y="4289331"/>
            <a:ext cx="3474250" cy="298768"/>
          </a:xfrm>
          <a:prstGeom prst="rect">
            <a:avLst/>
          </a:prstGeom>
          <a:ln>
            <a:solidFill>
              <a:schemeClr val="tx1"/>
            </a:solidFill>
          </a:ln>
        </p:spPr>
      </p:pic>
      <p:pic>
        <p:nvPicPr>
          <p:cNvPr id="27" name="Picture 26">
            <a:extLst>
              <a:ext uri="{FF2B5EF4-FFF2-40B4-BE49-F238E27FC236}">
                <a16:creationId xmlns:a16="http://schemas.microsoft.com/office/drawing/2014/main" id="{4399A415-2783-4422-952C-3244427240F0}"/>
              </a:ext>
            </a:extLst>
          </p:cNvPr>
          <p:cNvPicPr>
            <a:picLocks noChangeAspect="1"/>
          </p:cNvPicPr>
          <p:nvPr/>
        </p:nvPicPr>
        <p:blipFill>
          <a:blip r:embed="rId5"/>
          <a:stretch>
            <a:fillRect/>
          </a:stretch>
        </p:blipFill>
        <p:spPr>
          <a:xfrm>
            <a:off x="8773373" y="2014579"/>
            <a:ext cx="904841" cy="913378"/>
          </a:xfrm>
          <a:prstGeom prst="rect">
            <a:avLst/>
          </a:prstGeom>
          <a:ln>
            <a:solidFill>
              <a:schemeClr val="tx1"/>
            </a:solidFill>
          </a:ln>
        </p:spPr>
      </p:pic>
      <p:pic>
        <p:nvPicPr>
          <p:cNvPr id="29" name="Picture 28">
            <a:extLst>
              <a:ext uri="{FF2B5EF4-FFF2-40B4-BE49-F238E27FC236}">
                <a16:creationId xmlns:a16="http://schemas.microsoft.com/office/drawing/2014/main" id="{CC0F2163-FA05-4C7D-8CE0-7C339C3A4ABE}"/>
              </a:ext>
            </a:extLst>
          </p:cNvPr>
          <p:cNvPicPr>
            <a:picLocks noChangeAspect="1"/>
          </p:cNvPicPr>
          <p:nvPr/>
        </p:nvPicPr>
        <p:blipFill>
          <a:blip r:embed="rId6"/>
          <a:stretch>
            <a:fillRect/>
          </a:stretch>
        </p:blipFill>
        <p:spPr>
          <a:xfrm>
            <a:off x="8603982" y="4795506"/>
            <a:ext cx="1459697" cy="904841"/>
          </a:xfrm>
          <a:prstGeom prst="rect">
            <a:avLst/>
          </a:prstGeom>
          <a:ln>
            <a:solidFill>
              <a:schemeClr val="tx1"/>
            </a:solidFill>
          </a:ln>
        </p:spPr>
      </p:pic>
      <p:pic>
        <p:nvPicPr>
          <p:cNvPr id="4" name="Picture 3">
            <a:extLst>
              <a:ext uri="{FF2B5EF4-FFF2-40B4-BE49-F238E27FC236}">
                <a16:creationId xmlns:a16="http://schemas.microsoft.com/office/drawing/2014/main" id="{C3CBFD92-2623-4267-81BD-1FA71F51F492}"/>
              </a:ext>
            </a:extLst>
          </p:cNvPr>
          <p:cNvPicPr>
            <a:picLocks noChangeAspect="1"/>
          </p:cNvPicPr>
          <p:nvPr/>
        </p:nvPicPr>
        <p:blipFill>
          <a:blip r:embed="rId7"/>
          <a:stretch>
            <a:fillRect/>
          </a:stretch>
        </p:blipFill>
        <p:spPr>
          <a:xfrm>
            <a:off x="7380573" y="3186936"/>
            <a:ext cx="3906513" cy="324000"/>
          </a:xfrm>
          <a:prstGeom prst="rect">
            <a:avLst/>
          </a:prstGeom>
          <a:ln>
            <a:solidFill>
              <a:schemeClr val="tx1"/>
            </a:solidFill>
          </a:ln>
        </p:spPr>
      </p:pic>
    </p:spTree>
    <p:extLst>
      <p:ext uri="{BB962C8B-B14F-4D97-AF65-F5344CB8AC3E}">
        <p14:creationId xmlns:p14="http://schemas.microsoft.com/office/powerpoint/2010/main" val="140534622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hlinkClick r:id="rId2"/>
            <a:extLst>
              <a:ext uri="{FF2B5EF4-FFF2-40B4-BE49-F238E27FC236}">
                <a16:creationId xmlns:a16="http://schemas.microsoft.com/office/drawing/2014/main" id="{A37FDBAE-4E04-4517-8476-AB8805446D99}"/>
              </a:ext>
            </a:extLst>
          </p:cNvPr>
          <p:cNvPicPr>
            <a:picLocks noChangeAspect="1"/>
          </p:cNvPicPr>
          <p:nvPr/>
        </p:nvPicPr>
        <p:blipFill>
          <a:blip r:embed="rId3"/>
          <a:stretch>
            <a:fillRect/>
          </a:stretch>
        </p:blipFill>
        <p:spPr>
          <a:xfrm>
            <a:off x="1317860" y="8286"/>
            <a:ext cx="9556280" cy="6841427"/>
          </a:xfrm>
          <a:prstGeom prst="rect">
            <a:avLst/>
          </a:prstGeom>
        </p:spPr>
      </p:pic>
      <p:pic>
        <p:nvPicPr>
          <p:cNvPr id="3" name="Picture 2" descr="Text, arrow&#10;&#10;Description automatically generated">
            <a:hlinkClick r:id="rId2"/>
            <a:extLst>
              <a:ext uri="{FF2B5EF4-FFF2-40B4-BE49-F238E27FC236}">
                <a16:creationId xmlns:a16="http://schemas.microsoft.com/office/drawing/2014/main" id="{1E429463-8567-4983-BFA8-06DB7FD8E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5362" y="158570"/>
            <a:ext cx="514846" cy="593457"/>
          </a:xfrm>
          <a:prstGeom prst="rect">
            <a:avLst/>
          </a:prstGeom>
        </p:spPr>
      </p:pic>
    </p:spTree>
    <p:extLst>
      <p:ext uri="{BB962C8B-B14F-4D97-AF65-F5344CB8AC3E}">
        <p14:creationId xmlns:p14="http://schemas.microsoft.com/office/powerpoint/2010/main" val="41501227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CD21F8-226A-47F1-99C1-FF70B8BA2A19}"/>
              </a:ext>
            </a:extLst>
          </p:cNvPr>
          <p:cNvPicPr>
            <a:picLocks noChangeAspect="1"/>
          </p:cNvPicPr>
          <p:nvPr/>
        </p:nvPicPr>
        <p:blipFill>
          <a:blip r:embed="rId2"/>
          <a:stretch>
            <a:fillRect/>
          </a:stretch>
        </p:blipFill>
        <p:spPr>
          <a:xfrm>
            <a:off x="803736" y="0"/>
            <a:ext cx="10584527" cy="6858000"/>
          </a:xfrm>
          <a:prstGeom prst="rect">
            <a:avLst/>
          </a:prstGeom>
        </p:spPr>
      </p:pic>
    </p:spTree>
    <p:extLst>
      <p:ext uri="{BB962C8B-B14F-4D97-AF65-F5344CB8AC3E}">
        <p14:creationId xmlns:p14="http://schemas.microsoft.com/office/powerpoint/2010/main" val="58981805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EAE07-98F7-4EA4-AAE3-FABB6B684D64}"/>
              </a:ext>
            </a:extLst>
          </p:cNvPr>
          <p:cNvPicPr>
            <a:picLocks noChangeAspect="1"/>
          </p:cNvPicPr>
          <p:nvPr/>
        </p:nvPicPr>
        <p:blipFill>
          <a:blip r:embed="rId2"/>
          <a:stretch>
            <a:fillRect/>
          </a:stretch>
        </p:blipFill>
        <p:spPr>
          <a:xfrm>
            <a:off x="1283776" y="0"/>
            <a:ext cx="9624448" cy="6858000"/>
          </a:xfrm>
          <a:prstGeom prst="rect">
            <a:avLst/>
          </a:prstGeom>
        </p:spPr>
      </p:pic>
    </p:spTree>
    <p:extLst>
      <p:ext uri="{BB962C8B-B14F-4D97-AF65-F5344CB8AC3E}">
        <p14:creationId xmlns:p14="http://schemas.microsoft.com/office/powerpoint/2010/main" val="264993785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732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Angsana New</vt:lpstr>
      <vt:lpstr>Arial</vt:lpstr>
      <vt:lpstr>Calibri</vt:lpstr>
      <vt:lpstr>Calibri Light</vt:lpstr>
      <vt:lpstr>Century Gothic</vt:lpstr>
      <vt:lpstr>Office Theme</vt:lpstr>
      <vt:lpstr>PowerPoint Presentation</vt:lpstr>
      <vt:lpstr>Why did we pick this data?</vt:lpstr>
      <vt:lpstr>Data Source</vt:lpstr>
      <vt:lpstr>PowerPoint Presentation</vt:lpstr>
      <vt:lpstr>Challenges with the data </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Hareshkumar Rana</dc:creator>
  <cp:lastModifiedBy>Smit Hareshkumar Rana</cp:lastModifiedBy>
  <cp:revision>40</cp:revision>
  <dcterms:created xsi:type="dcterms:W3CDTF">2022-04-15T23:07:36Z</dcterms:created>
  <dcterms:modified xsi:type="dcterms:W3CDTF">2022-06-14T16:00:08Z</dcterms:modified>
</cp:coreProperties>
</file>