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6"/>
  </p:notesMasterIdLst>
  <p:sldIdLst>
    <p:sldId id="256" r:id="rId2"/>
    <p:sldId id="257" r:id="rId3"/>
    <p:sldId id="258" r:id="rId4"/>
    <p:sldId id="259" r:id="rId5"/>
    <p:sldId id="260" r:id="rId6"/>
    <p:sldId id="261" r:id="rId7"/>
    <p:sldId id="262" r:id="rId8"/>
    <p:sldId id="273" r:id="rId9"/>
    <p:sldId id="296" r:id="rId10"/>
    <p:sldId id="264" r:id="rId11"/>
    <p:sldId id="286" r:id="rId12"/>
    <p:sldId id="297" r:id="rId13"/>
    <p:sldId id="266" r:id="rId14"/>
    <p:sldId id="287" r:id="rId15"/>
    <p:sldId id="288" r:id="rId16"/>
    <p:sldId id="281" r:id="rId17"/>
    <p:sldId id="293" r:id="rId18"/>
    <p:sldId id="298" r:id="rId19"/>
    <p:sldId id="295" r:id="rId20"/>
    <p:sldId id="267" r:id="rId21"/>
    <p:sldId id="274" r:id="rId22"/>
    <p:sldId id="278" r:id="rId23"/>
    <p:sldId id="268"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660"/>
  </p:normalViewPr>
  <p:slideViewPr>
    <p:cSldViewPr snapToGrid="0">
      <p:cViewPr varScale="1">
        <p:scale>
          <a:sx n="107" d="100"/>
          <a:sy n="107" d="100"/>
        </p:scale>
        <p:origin x="10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21</a:t>
            </a:fld>
            <a:endParaRPr lang="en-US"/>
          </a:p>
        </p:txBody>
      </p:sp>
    </p:spTree>
    <p:extLst>
      <p:ext uri="{BB962C8B-B14F-4D97-AF65-F5344CB8AC3E}">
        <p14:creationId xmlns:p14="http://schemas.microsoft.com/office/powerpoint/2010/main" val="200356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2820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1066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337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856401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133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51747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76218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406061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4310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25387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1465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0391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7500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0826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7129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53049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5/17/2023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422129723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2" name="TextBox 1">
            <a:extLst>
              <a:ext uri="{FF2B5EF4-FFF2-40B4-BE49-F238E27FC236}">
                <a16:creationId xmlns:a16="http://schemas.microsoft.com/office/drawing/2014/main" id="{C429F48C-7B9E-CEA9-44E1-309D32C9E08E}"/>
              </a:ext>
            </a:extLst>
          </p:cNvPr>
          <p:cNvSpPr txBox="1"/>
          <p:nvPr/>
        </p:nvSpPr>
        <p:spPr>
          <a:xfrm>
            <a:off x="1479176" y="753034"/>
            <a:ext cx="9421906" cy="2061883"/>
          </a:xfrm>
          <a:prstGeom prst="rect">
            <a:avLst/>
          </a:prstGeom>
          <a:noFill/>
        </p:spPr>
        <p:txBody>
          <a:bodyPr wrap="square" rtlCol="0">
            <a:spAutoFit/>
          </a:bodyPr>
          <a:lstStyle/>
          <a:p>
            <a:endParaRPr lang="en-IN" dirty="0"/>
          </a:p>
        </p:txBody>
      </p:sp>
      <p:sp>
        <p:nvSpPr>
          <p:cNvPr id="3" name="Title 1">
            <a:extLst>
              <a:ext uri="{FF2B5EF4-FFF2-40B4-BE49-F238E27FC236}">
                <a16:creationId xmlns:a16="http://schemas.microsoft.com/office/drawing/2014/main" id="{B86910BA-32FD-9E42-07D4-B4A60774F495}"/>
              </a:ext>
            </a:extLst>
          </p:cNvPr>
          <p:cNvSpPr>
            <a:spLocks noGrp="1"/>
          </p:cNvSpPr>
          <p:nvPr/>
        </p:nvSpPr>
        <p:spPr>
          <a:xfrm>
            <a:off x="765698" y="411096"/>
            <a:ext cx="9947126" cy="1381846"/>
          </a:xfrm>
          <a:prstGeom prst="rect">
            <a:avLst/>
          </a:prstGeom>
          <a:effectLst/>
        </p:spPr>
        <p:txBody>
          <a:bodyPr vert="horz" lIns="91440" tIns="45720" rIns="91440" bIns="45720" rtlCol="0" anchor="b">
            <a:normAutofit fontScale="6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rgbClr val="FF0000"/>
                </a:solidFill>
                <a:latin typeface="Bell MT" panose="02020503060305020303" pitchFamily="18" charset="0"/>
              </a:rPr>
              <a:t>NORTH EASTERN REGIONAL INSTITUTE OF SCIENCE AND TECHNOLOGY</a:t>
            </a:r>
            <a:br>
              <a:rPr lang="en-US" sz="3600" b="1" dirty="0">
                <a:solidFill>
                  <a:srgbClr val="FF0000"/>
                </a:solidFill>
                <a:latin typeface="Bell MT" panose="02020503060305020303" pitchFamily="18" charset="0"/>
              </a:rPr>
            </a:br>
            <a:r>
              <a:rPr lang="en-US" sz="3600" b="1" dirty="0">
                <a:solidFill>
                  <a:srgbClr val="FF0000"/>
                </a:solidFill>
                <a:latin typeface="Bell MT" panose="02020503060305020303" pitchFamily="18" charset="0"/>
              </a:rPr>
              <a:t>NIRJULI- 791109, ARUNACHAL PRADESH</a:t>
            </a:r>
            <a:br>
              <a:rPr lang="en-IN" b="1" dirty="0">
                <a:latin typeface="Bell MT" panose="02020503060305020303" pitchFamily="18" charset="0"/>
              </a:rPr>
            </a:br>
            <a:endParaRPr lang="en-IN" dirty="0">
              <a:latin typeface="Bell MT" panose="02020503060305020303" pitchFamily="18" charset="0"/>
            </a:endParaRPr>
          </a:p>
        </p:txBody>
      </p:sp>
      <p:pic>
        <p:nvPicPr>
          <p:cNvPr id="5" name="Picture 4">
            <a:extLst>
              <a:ext uri="{FF2B5EF4-FFF2-40B4-BE49-F238E27FC236}">
                <a16:creationId xmlns:a16="http://schemas.microsoft.com/office/drawing/2014/main" id="{762A8131-7CEB-735D-FD81-A3B15BD5FCB3}"/>
              </a:ext>
            </a:extLst>
          </p:cNvPr>
          <p:cNvPicPr>
            <a:picLocks noChangeAspect="1"/>
          </p:cNvPicPr>
          <p:nvPr/>
        </p:nvPicPr>
        <p:blipFill>
          <a:blip r:embed="rId2"/>
          <a:stretch>
            <a:fillRect/>
          </a:stretch>
        </p:blipFill>
        <p:spPr>
          <a:xfrm>
            <a:off x="5151943" y="1975174"/>
            <a:ext cx="1461506" cy="1876323"/>
          </a:xfrm>
          <a:prstGeom prst="rect">
            <a:avLst/>
          </a:prstGeom>
        </p:spPr>
      </p:pic>
      <p:sp>
        <p:nvSpPr>
          <p:cNvPr id="6" name="TextBox 5">
            <a:extLst>
              <a:ext uri="{FF2B5EF4-FFF2-40B4-BE49-F238E27FC236}">
                <a16:creationId xmlns:a16="http://schemas.microsoft.com/office/drawing/2014/main" id="{1B138CA7-10BB-3944-0042-9BB6E2C58881}"/>
              </a:ext>
            </a:extLst>
          </p:cNvPr>
          <p:cNvSpPr txBox="1"/>
          <p:nvPr/>
        </p:nvSpPr>
        <p:spPr>
          <a:xfrm>
            <a:off x="2422261" y="4347901"/>
            <a:ext cx="7234673" cy="923330"/>
          </a:xfrm>
          <a:prstGeom prst="rect">
            <a:avLst/>
          </a:prstGeom>
          <a:noFill/>
        </p:spPr>
        <p:txBody>
          <a:bodyPr wrap="none" rtlCol="0">
            <a:spAutoFit/>
          </a:bodyPr>
          <a:lstStyle/>
          <a:p>
            <a:r>
              <a:rPr lang="en-IN" b="1" u="sng" dirty="0"/>
              <a:t>Presentation On Deforestation Classification Using Deep Learning</a:t>
            </a:r>
          </a:p>
          <a:p>
            <a:endParaRPr lang="en-IN" dirty="0"/>
          </a:p>
          <a:p>
            <a:r>
              <a:rPr lang="en-IN" dirty="0"/>
              <a:t>               </a:t>
            </a:r>
            <a:r>
              <a:rPr lang="en-IN" dirty="0">
                <a:solidFill>
                  <a:srgbClr val="FF0000"/>
                </a:solidFill>
              </a:rPr>
              <a:t>Under the guidance of </a:t>
            </a:r>
            <a:r>
              <a:rPr lang="en-IN" dirty="0" err="1">
                <a:solidFill>
                  <a:srgbClr val="FF0000"/>
                </a:solidFill>
              </a:rPr>
              <a:t>Dr.</a:t>
            </a:r>
            <a:r>
              <a:rPr lang="en-IN" dirty="0">
                <a:solidFill>
                  <a:srgbClr val="FF0000"/>
                </a:solidFill>
              </a:rPr>
              <a:t> Ajit Kumar Yadav</a:t>
            </a:r>
          </a:p>
        </p:txBody>
      </p:sp>
      <p:sp>
        <p:nvSpPr>
          <p:cNvPr id="7" name="TextBox 6">
            <a:extLst>
              <a:ext uri="{FF2B5EF4-FFF2-40B4-BE49-F238E27FC236}">
                <a16:creationId xmlns:a16="http://schemas.microsoft.com/office/drawing/2014/main" id="{844505A5-C3D2-4CA0-A964-08119982DF78}"/>
              </a:ext>
            </a:extLst>
          </p:cNvPr>
          <p:cNvSpPr txBox="1"/>
          <p:nvPr/>
        </p:nvSpPr>
        <p:spPr>
          <a:xfrm>
            <a:off x="9126069" y="5939072"/>
            <a:ext cx="3711389" cy="1015663"/>
          </a:xfrm>
          <a:prstGeom prst="rect">
            <a:avLst/>
          </a:prstGeom>
          <a:noFill/>
        </p:spPr>
        <p:txBody>
          <a:bodyPr wrap="square" rtlCol="0">
            <a:spAutoFit/>
          </a:bodyPr>
          <a:lstStyle/>
          <a:p>
            <a:r>
              <a:rPr lang="en-IN" sz="1400" dirty="0"/>
              <a:t>Submitted by</a:t>
            </a:r>
          </a:p>
          <a:p>
            <a:r>
              <a:rPr lang="en-IN" sz="1400" dirty="0">
                <a:solidFill>
                  <a:srgbClr val="FF0000"/>
                </a:solidFill>
              </a:rPr>
              <a:t>Sanjana Kumari    (D/19/CS/123)</a:t>
            </a:r>
          </a:p>
          <a:p>
            <a:r>
              <a:rPr lang="en-IN" sz="1400" dirty="0">
                <a:solidFill>
                  <a:srgbClr val="FF0000"/>
                </a:solidFill>
              </a:rPr>
              <a:t>Vaibhav Kumar     (D/18/CS/118)</a:t>
            </a:r>
          </a:p>
          <a:p>
            <a:endParaRPr lang="en-IN" dirty="0"/>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r>
              <a:rPr lang="en-US" sz="30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marL="0" lvl="0" indent="0" algn="just">
              <a:lnSpc>
                <a:spcPct val="300000"/>
              </a:lnSpc>
              <a:spcBef>
                <a:spcPts val="0"/>
              </a:spcBef>
              <a:buNone/>
            </a:pPr>
            <a:r>
              <a:rPr lang="en-US" sz="2800" dirty="0">
                <a:solidFill>
                  <a:schemeClr val="tx1"/>
                </a:solidFill>
                <a:latin typeface="Times New Roman" panose="02020603050405020304" pitchFamily="18" charset="0"/>
                <a:ea typeface="Calibri" panose="020F0502020204030204" pitchFamily="34" charset="0"/>
              </a:rPr>
              <a:t>•	Accurate classification</a:t>
            </a:r>
          </a:p>
          <a:p>
            <a:pPr marL="0" lvl="0" indent="0" algn="just">
              <a:lnSpc>
                <a:spcPct val="300000"/>
              </a:lnSpc>
              <a:spcBef>
                <a:spcPts val="0"/>
              </a:spcBef>
              <a:buNone/>
            </a:pPr>
            <a:r>
              <a:rPr lang="en-US" sz="2800" dirty="0">
                <a:solidFill>
                  <a:schemeClr val="tx1"/>
                </a:solidFill>
                <a:latin typeface="Times New Roman" panose="02020603050405020304" pitchFamily="18" charset="0"/>
                <a:ea typeface="Calibri" panose="020F0502020204030204" pitchFamily="34" charset="0"/>
              </a:rPr>
              <a:t>•	Less complexity</a:t>
            </a:r>
          </a:p>
          <a:p>
            <a:pPr marL="0" lvl="0" indent="0" algn="just">
              <a:lnSpc>
                <a:spcPct val="300000"/>
              </a:lnSpc>
              <a:spcBef>
                <a:spcPts val="0"/>
              </a:spcBef>
              <a:buNone/>
            </a:pPr>
            <a:r>
              <a:rPr lang="en-US" sz="2800" dirty="0">
                <a:solidFill>
                  <a:schemeClr val="tx1"/>
                </a:solidFill>
                <a:latin typeface="Times New Roman" panose="02020603050405020304" pitchFamily="18" charset="0"/>
                <a:ea typeface="Calibri" panose="020F0502020204030204" pitchFamily="34" charset="0"/>
              </a:rPr>
              <a:t>•	High performance</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02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508" y="306869"/>
            <a:ext cx="8911687" cy="1280890"/>
          </a:xfrm>
        </p:spPr>
        <p:txBody>
          <a:bodyPr>
            <a:normAutofit/>
          </a:bodyPr>
          <a:lstStyle/>
          <a:p>
            <a:r>
              <a:rPr lang="en-US" sz="2800" dirty="0">
                <a:latin typeface="Times New Roman" panose="02020603050405020304" pitchFamily="18" charset="0"/>
                <a:cs typeface="Times New Roman" panose="02020603050405020304" pitchFamily="18" charset="0"/>
              </a:rPr>
              <a:t>Implementation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4346" y="1587759"/>
            <a:ext cx="4781972" cy="3777622"/>
          </a:xfrm>
        </p:spPr>
        <p:txBody>
          <a:bodyPr>
            <a:noAutofit/>
          </a:bodyPr>
          <a:lstStyle/>
          <a:p>
            <a:pPr lvl="1">
              <a:lnSpc>
                <a:spcPct val="300000"/>
              </a:lnSpc>
            </a:pPr>
            <a:r>
              <a:rPr lang="en-US" sz="1800" dirty="0">
                <a:latin typeface="Times New Roman" panose="02020603050405020304" pitchFamily="18" charset="0"/>
                <a:cs typeface="Times New Roman" panose="02020603050405020304" pitchFamily="18" charset="0"/>
              </a:rPr>
              <a:t>System:                                                                     </a:t>
            </a:r>
          </a:p>
          <a:p>
            <a:pPr lvl="1">
              <a:lnSpc>
                <a:spcPct val="300000"/>
              </a:lnSpc>
            </a:pPr>
            <a:r>
              <a:rPr lang="en-US" sz="2000" dirty="0">
                <a:latin typeface="Times New Roman" panose="02020603050405020304" pitchFamily="18" charset="0"/>
                <a:cs typeface="Times New Roman" panose="02020603050405020304" pitchFamily="18" charset="0"/>
              </a:rPr>
              <a:t>Takes the data</a:t>
            </a:r>
          </a:p>
          <a:p>
            <a:pPr lvl="1">
              <a:lnSpc>
                <a:spcPct val="300000"/>
              </a:lnSpc>
            </a:pPr>
            <a:r>
              <a:rPr lang="en-US" sz="2000" dirty="0">
                <a:latin typeface="Times New Roman" panose="02020603050405020304" pitchFamily="18" charset="0"/>
                <a:cs typeface="Times New Roman" panose="02020603050405020304" pitchFamily="18" charset="0"/>
              </a:rPr>
              <a:t>Preprocessing the dataset</a:t>
            </a:r>
          </a:p>
          <a:p>
            <a:pPr lvl="1">
              <a:lnSpc>
                <a:spcPct val="300000"/>
              </a:lnSpc>
            </a:pPr>
            <a:r>
              <a:rPr lang="en-US" sz="2000" dirty="0">
                <a:latin typeface="Times New Roman" panose="02020603050405020304" pitchFamily="18" charset="0"/>
                <a:cs typeface="Times New Roman" panose="02020603050405020304" pitchFamily="18" charset="0"/>
              </a:rPr>
              <a:t>Training</a:t>
            </a:r>
            <a:endParaRPr lang="en-IN" sz="2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111587" y="1458685"/>
            <a:ext cx="4781972"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nSpc>
                <a:spcPct val="300000"/>
              </a:lnSpc>
            </a:pPr>
            <a:r>
              <a:rPr lang="en-US" dirty="0">
                <a:latin typeface="Times New Roman" panose="02020603050405020304" pitchFamily="18" charset="0"/>
                <a:cs typeface="Times New Roman" panose="02020603050405020304" pitchFamily="18" charset="0"/>
              </a:rPr>
              <a:t>User:                                                                     </a:t>
            </a:r>
          </a:p>
          <a:p>
            <a:pPr lvl="1">
              <a:lnSpc>
                <a:spcPct val="300000"/>
              </a:lnSpc>
            </a:pPr>
            <a:r>
              <a:rPr lang="en-US" sz="1800" dirty="0">
                <a:latin typeface="Times New Roman" panose="02020603050405020304" pitchFamily="18" charset="0"/>
                <a:cs typeface="Times New Roman" panose="02020603050405020304" pitchFamily="18" charset="0"/>
              </a:rPr>
              <a:t>Registration</a:t>
            </a:r>
          </a:p>
          <a:p>
            <a:pPr lvl="1">
              <a:lnSpc>
                <a:spcPct val="300000"/>
              </a:lnSpc>
            </a:pPr>
            <a:r>
              <a:rPr lang="en-US" sz="1800" dirty="0">
                <a:latin typeface="Times New Roman" panose="02020603050405020304" pitchFamily="18" charset="0"/>
                <a:cs typeface="Times New Roman" panose="02020603050405020304" pitchFamily="18" charset="0"/>
              </a:rPr>
              <a:t>Login into website</a:t>
            </a:r>
          </a:p>
          <a:p>
            <a:pPr lvl="1">
              <a:lnSpc>
                <a:spcPct val="300000"/>
              </a:lnSpc>
            </a:pPr>
            <a:r>
              <a:rPr lang="en-US" sz="1800" dirty="0">
                <a:latin typeface="Times New Roman" panose="02020603050405020304" pitchFamily="18" charset="0"/>
                <a:cs typeface="Times New Roman" panose="02020603050405020304" pitchFamily="18" charset="0"/>
              </a:rPr>
              <a:t>Deforestation Classification</a:t>
            </a:r>
          </a:p>
          <a:p>
            <a:pPr lvl="1">
              <a:lnSpc>
                <a:spcPct val="300000"/>
              </a:lnSpc>
            </a:pPr>
            <a:r>
              <a:rPr lang="en-US" sz="1800" dirty="0">
                <a:latin typeface="Times New Roman" panose="02020603050405020304" pitchFamily="18" charset="0"/>
                <a:cs typeface="Times New Roman" panose="02020603050405020304" pitchFamily="18" charset="0"/>
              </a:rPr>
              <a:t>Logout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74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296563"/>
            <a:ext cx="8911687" cy="1280890"/>
          </a:xfrm>
        </p:spPr>
        <p:txBody>
          <a:bodyPr>
            <a:normAutofit/>
          </a:bodyPr>
          <a:lstStyle/>
          <a:p>
            <a:r>
              <a:rPr lang="en-US" sz="2800" dirty="0">
                <a:latin typeface="Times New Roman" panose="02020603050405020304" pitchFamily="18" charset="0"/>
                <a:cs typeface="Times New Roman" panose="02020603050405020304" pitchFamily="18" charset="0"/>
              </a:rPr>
              <a:t>Algorithm: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6537" y="1214651"/>
            <a:ext cx="9143549" cy="4831307"/>
          </a:xfrm>
        </p:spPr>
        <p:txBody>
          <a:bodyPr>
            <a:normAutofit/>
          </a:bodyPr>
          <a:lstStyle/>
          <a:p>
            <a:pPr marL="0" indent="0">
              <a:lnSpc>
                <a:spcPct val="150000"/>
              </a:lnSpc>
              <a:buNone/>
            </a:pPr>
            <a:r>
              <a:rPr lang="en-US" b="1" dirty="0">
                <a:latin typeface="Times New Roman" panose="02020603050405020304" pitchFamily="18" charset="0"/>
                <a:cs typeface="Times New Roman" panose="02020603050405020304" pitchFamily="18" charset="0"/>
              </a:rPr>
              <a:t>CNN:</a:t>
            </a:r>
          </a:p>
          <a:p>
            <a:pPr>
              <a:lnSpc>
                <a:spcPct val="150000"/>
              </a:lnSpc>
            </a:pPr>
            <a:r>
              <a:rPr lang="en-US" dirty="0">
                <a:latin typeface="Times New Roman" panose="02020603050405020304" pitchFamily="18" charset="0"/>
                <a:cs typeface="Times New Roman" panose="02020603050405020304" pitchFamily="18" charset="0"/>
              </a:rPr>
              <a:t>In deep learning, a convolutional neural network (CNN, or ConvNet) is a class of deep neural networks, most commonly applied to analyzing visual imagery.</a:t>
            </a:r>
          </a:p>
          <a:p>
            <a:pPr>
              <a:lnSpc>
                <a:spcPct val="150000"/>
              </a:lnSpc>
            </a:pPr>
            <a:r>
              <a:rPr lang="en-US" dirty="0">
                <a:latin typeface="Times New Roman" panose="02020603050405020304" pitchFamily="18" charset="0"/>
                <a:cs typeface="Times New Roman" panose="02020603050405020304" pitchFamily="18" charset="0"/>
              </a:rPr>
              <a:t>A convolutional neural network consists of an input layer, hidden layers and an output layer. In any feed-forward neural network, any middle layers are called hidden because their inputs and outputs are masked by the activation function and final convolution. In a convolutional neural network, the hidden layers include layers that perform convolutions. Typically this includes a layer that does multiplication or other dot product, and its activation function is commonly ReLU. This is followed by other convolution layers such as pooling layers, fully connected layers and normalization layers.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08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89052" y="1979731"/>
            <a:ext cx="4656406" cy="4714579"/>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TextBox 5">
            <a:extLst>
              <a:ext uri="{FF2B5EF4-FFF2-40B4-BE49-F238E27FC236}">
                <a16:creationId xmlns:a16="http://schemas.microsoft.com/office/drawing/2014/main" id="{7C70DF6A-B090-4103-9F76-70F2E53A2FCD}"/>
              </a:ext>
            </a:extLst>
          </p:cNvPr>
          <p:cNvSpPr txBox="1"/>
          <p:nvPr/>
        </p:nvSpPr>
        <p:spPr>
          <a:xfrm>
            <a:off x="5445458" y="1979731"/>
            <a:ext cx="6059606" cy="2446824"/>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Server side Script       :   HTML, CSS &amp; JS.</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Libraries Used            :    Numpy, IO, OS, Flask, keras.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spTree>
    <p:extLst>
      <p:ext uri="{BB962C8B-B14F-4D97-AF65-F5344CB8AC3E}">
        <p14:creationId xmlns:p14="http://schemas.microsoft.com/office/powerpoint/2010/main" val="79421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05" y="288208"/>
            <a:ext cx="8911687" cy="1280890"/>
          </a:xfrm>
        </p:spPr>
        <p:txBody>
          <a:bodyPr>
            <a:normAutofit/>
          </a:bodyPr>
          <a:lstStyle/>
          <a:p>
            <a:r>
              <a:rPr lang="en-US" sz="2800" dirty="0">
                <a:latin typeface="Times New Roman" panose="02020603050405020304" pitchFamily="18" charset="0"/>
                <a:cs typeface="Times New Roman" panose="02020603050405020304" pitchFamily="18" charset="0"/>
              </a:rPr>
              <a:t>Architecture:</a:t>
            </a:r>
            <a:endParaRPr lang="en-IN"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262312" y="890587"/>
            <a:ext cx="5667375" cy="5076825"/>
          </a:xfrm>
          <a:prstGeom prst="rect">
            <a:avLst/>
          </a:prstGeom>
        </p:spPr>
      </p:pic>
    </p:spTree>
    <p:extLst>
      <p:ext uri="{BB962C8B-B14F-4D97-AF65-F5344CB8AC3E}">
        <p14:creationId xmlns:p14="http://schemas.microsoft.com/office/powerpoint/2010/main" val="126092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567" y="426913"/>
            <a:ext cx="8911687" cy="1280890"/>
          </a:xfrm>
        </p:spPr>
        <p:txBody>
          <a:bodyPr>
            <a:normAutofit/>
          </a:bodyPr>
          <a:lstStyle/>
          <a:p>
            <a:r>
              <a:rPr lang="en-US" sz="2800" dirty="0">
                <a:latin typeface="Times New Roman" panose="02020603050405020304" pitchFamily="18" charset="0"/>
                <a:cs typeface="Times New Roman" panose="02020603050405020304" pitchFamily="18" charset="0"/>
              </a:rPr>
              <a:t>Use Case Diagram</a:t>
            </a: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9C917A0-B75C-3C34-6B6E-7B735B12E6E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4487" y="1778000"/>
            <a:ext cx="8334375" cy="3476625"/>
          </a:xfrm>
          <a:prstGeom prst="rect">
            <a:avLst/>
          </a:prstGeom>
          <a:noFill/>
          <a:ln>
            <a:noFill/>
          </a:ln>
        </p:spPr>
      </p:pic>
    </p:spTree>
    <p:extLst>
      <p:ext uri="{BB962C8B-B14F-4D97-AF65-F5344CB8AC3E}">
        <p14:creationId xmlns:p14="http://schemas.microsoft.com/office/powerpoint/2010/main" val="238664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438000"/>
            <a:ext cx="8911687" cy="1280890"/>
          </a:xfrm>
        </p:spPr>
        <p:txBody>
          <a:bodyPr>
            <a:normAutofit/>
          </a:bodyPr>
          <a:lstStyle/>
          <a:p>
            <a:r>
              <a:rPr lang="en-IN" sz="2800" dirty="0">
                <a:latin typeface="Times New Roman" panose="02020603050405020304" pitchFamily="18" charset="0"/>
                <a:cs typeface="Times New Roman" panose="02020603050405020304" pitchFamily="18" charset="0"/>
              </a:rPr>
              <a:t>Class Diagram</a:t>
            </a:r>
          </a:p>
        </p:txBody>
      </p:sp>
      <p:sp>
        <p:nvSpPr>
          <p:cNvPr id="10" name="Content Placeholder 3"/>
          <p:cNvSpPr>
            <a:spLocks noGrp="1"/>
          </p:cNvSpPr>
          <p:nvPr>
            <p:ph idx="1"/>
          </p:nvPr>
        </p:nvSpPr>
        <p:spPr>
          <a:xfrm>
            <a:off x="652559" y="1321041"/>
            <a:ext cx="9924006" cy="2765767"/>
          </a:xfrm>
        </p:spPr>
        <p:txBody>
          <a:bodyPr>
            <a:normAutofit/>
          </a:bodyPr>
          <a:lstStyle/>
          <a:p>
            <a:pPr algn="just">
              <a:lnSpc>
                <a:spcPct val="150000"/>
              </a:lnSpc>
            </a:pPr>
            <a:r>
              <a:rPr lang="en-US"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37765" y="3227294"/>
            <a:ext cx="8229600" cy="3192705"/>
          </a:xfrm>
          <a:prstGeom prst="rect">
            <a:avLst/>
          </a:prstGeom>
          <a:noFill/>
          <a:ln>
            <a:noFill/>
          </a:ln>
        </p:spPr>
      </p:pic>
    </p:spTree>
    <p:extLst>
      <p:ext uri="{BB962C8B-B14F-4D97-AF65-F5344CB8AC3E}">
        <p14:creationId xmlns:p14="http://schemas.microsoft.com/office/powerpoint/2010/main" val="58521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043" y="338360"/>
            <a:ext cx="8565469" cy="708301"/>
          </a:xfrm>
        </p:spPr>
        <p:txBody>
          <a:bodyPr>
            <a:normAutofit/>
          </a:bodyPr>
          <a:lstStyle/>
          <a:p>
            <a:r>
              <a:rPr lang="en-US" sz="2800" dirty="0">
                <a:latin typeface="Times New Roman" pitchFamily="18" charset="0"/>
                <a:cs typeface="Times New Roman" pitchFamily="18" charset="0"/>
              </a:rPr>
              <a:t>Activity Diagram</a:t>
            </a:r>
          </a:p>
        </p:txBody>
      </p:sp>
      <p:pic>
        <p:nvPicPr>
          <p:cNvPr id="2" name="Picture 1">
            <a:extLst>
              <a:ext uri="{FF2B5EF4-FFF2-40B4-BE49-F238E27FC236}">
                <a16:creationId xmlns:a16="http://schemas.microsoft.com/office/drawing/2014/main" id="{8A968A4C-6371-5FBC-0B65-D7FF3C9CF3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9471" y="1046661"/>
            <a:ext cx="9242611" cy="6087035"/>
          </a:xfrm>
          <a:prstGeom prst="rect">
            <a:avLst/>
          </a:prstGeom>
          <a:noFill/>
          <a:ln>
            <a:noFill/>
          </a:ln>
        </p:spPr>
      </p:pic>
    </p:spTree>
    <p:extLst>
      <p:ext uri="{BB962C8B-B14F-4D97-AF65-F5344CB8AC3E}">
        <p14:creationId xmlns:p14="http://schemas.microsoft.com/office/powerpoint/2010/main" val="2183540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537" y="378450"/>
            <a:ext cx="8911687" cy="836201"/>
          </a:xfrm>
        </p:spPr>
        <p:txBody>
          <a:bodyPr>
            <a:normAutofit fontScale="90000"/>
          </a:bodyPr>
          <a:lstStyle/>
          <a:p>
            <a:r>
              <a:rPr lang="en-US" sz="2800" dirty="0">
                <a:latin typeface="Times New Roman" panose="02020603050405020304" pitchFamily="18" charset="0"/>
                <a:cs typeface="Times New Roman" panose="02020603050405020304" pitchFamily="18" charset="0"/>
              </a:rPr>
              <a:t>ER Diagram:</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E18FF3F-E7F8-2D67-5F81-BC1EA0E9098E}"/>
              </a:ext>
            </a:extLst>
          </p:cNvPr>
          <p:cNvPicPr>
            <a:picLocks noGrp="1"/>
          </p:cNvPicPr>
          <p:nvPr>
            <p:ph idx="1"/>
          </p:nvPr>
        </p:nvPicPr>
        <p:blipFill>
          <a:blip r:embed="rId2"/>
          <a:stretch>
            <a:fillRect/>
          </a:stretch>
        </p:blipFill>
        <p:spPr>
          <a:xfrm>
            <a:off x="802668" y="1574053"/>
            <a:ext cx="8496300" cy="3514725"/>
          </a:xfrm>
          <a:prstGeom prst="rect">
            <a:avLst/>
          </a:prstGeom>
        </p:spPr>
      </p:pic>
    </p:spTree>
    <p:extLst>
      <p:ext uri="{BB962C8B-B14F-4D97-AF65-F5344CB8AC3E}">
        <p14:creationId xmlns:p14="http://schemas.microsoft.com/office/powerpoint/2010/main" val="2471161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99805" y="452660"/>
            <a:ext cx="9519058" cy="656050"/>
          </a:xfrm>
        </p:spPr>
        <p:txBody>
          <a:bodyPr>
            <a:noAutofit/>
          </a:bodyPr>
          <a:lstStyle/>
          <a:p>
            <a:r>
              <a:rPr lang="en-US" sz="2400" b="1" dirty="0">
                <a:latin typeface="Times New Roman" panose="02020603050405020304" pitchFamily="18" charset="0"/>
                <a:cs typeface="Times New Roman" panose="02020603050405020304" pitchFamily="18" charset="0"/>
              </a:rPr>
              <a:t>Results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45225" y="1392826"/>
            <a:ext cx="10228217" cy="5055327"/>
          </a:xfrm>
        </p:spPr>
        <p:txBody>
          <a:bodyPr>
            <a:normAutofit/>
          </a:bodyPr>
          <a:lstStyle/>
          <a:p>
            <a:pPr marL="0" indent="0" algn="just">
              <a:lnSpc>
                <a:spcPct val="150000"/>
              </a:lnSpc>
            </a:pPr>
            <a:r>
              <a:rPr lang="en-US" dirty="0">
                <a:latin typeface="Times New Roman" pitchFamily="18" charset="0"/>
                <a:cs typeface="Times New Roman" pitchFamily="18" charset="0"/>
              </a:rPr>
              <a:t>In this application, we have considered the dataset of healthy forest and deforestation  images and trained using CNN algorithm.</a:t>
            </a:r>
          </a:p>
          <a:p>
            <a:pPr marL="0" indent="0" algn="just">
              <a:lnSpc>
                <a:spcPct val="150000"/>
              </a:lnSpc>
            </a:pPr>
            <a:r>
              <a:rPr lang="en-US" dirty="0">
                <a:latin typeface="Times New Roman" pitchFamily="18" charset="0"/>
                <a:cs typeface="Times New Roman" pitchFamily="18" charset="0"/>
              </a:rPr>
              <a:t>In  the testing part the image is uploaded and the image is classified.</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484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1468322" y="1471717"/>
            <a:ext cx="9163646" cy="4271554"/>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Proposed method				</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Implementation</a:t>
            </a:r>
          </a:p>
          <a:p>
            <a:r>
              <a:rPr lang="en-US" sz="2000" dirty="0">
                <a:latin typeface="Times New Roman" panose="02020603050405020304" pitchFamily="18" charset="0"/>
                <a:cs typeface="Times New Roman" panose="02020603050405020304" pitchFamily="18" charset="0"/>
              </a:rPr>
              <a:t>Algorithms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Architecture</a:t>
            </a:r>
          </a:p>
          <a:p>
            <a:r>
              <a:rPr lang="en-US" sz="2000" dirty="0">
                <a:latin typeface="Times New Roman" panose="02020603050405020304" pitchFamily="18" charset="0"/>
                <a:cs typeface="Times New Roman" panose="02020603050405020304" pitchFamily="18" charset="0"/>
              </a:rPr>
              <a:t>UML diagrams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9795" y="351920"/>
            <a:ext cx="4503459" cy="1280890"/>
          </a:xfrm>
        </p:spPr>
        <p:txBody>
          <a:bodyPr>
            <a:normAutofit/>
          </a:bodyPr>
          <a:lstStyle/>
          <a:p>
            <a:r>
              <a:rPr lang="en-US" sz="2400" b="1" dirty="0">
                <a:latin typeface="Times New Roman" panose="02020603050405020304" pitchFamily="18" charset="0"/>
                <a:cs typeface="Times New Roman" panose="02020603050405020304" pitchFamily="18" charset="0"/>
              </a:rPr>
              <a:t>Results: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Rectangle 7">
            <a:extLst>
              <a:ext uri="{FF2B5EF4-FFF2-40B4-BE49-F238E27FC236}">
                <a16:creationId xmlns:a16="http://schemas.microsoft.com/office/drawing/2014/main" id="{5845D1F8-6D9A-4437-8A97-6E51FE8EDF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767AD7AB-6C50-49D6-8C7C-308B6543EA94}"/>
              </a:ext>
            </a:extLst>
          </p:cNvPr>
          <p:cNvSpPr>
            <a:spLocks noChangeArrowheads="1"/>
          </p:cNvSpPr>
          <p:nvPr/>
        </p:nvSpPr>
        <p:spPr bwMode="auto">
          <a:xfrm>
            <a:off x="0" y="2286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p:nvPr/>
        </p:nvPicPr>
        <p:blipFill>
          <a:blip r:embed="rId2"/>
          <a:stretch>
            <a:fillRect/>
          </a:stretch>
        </p:blipFill>
        <p:spPr>
          <a:xfrm>
            <a:off x="340659" y="1093746"/>
            <a:ext cx="5482387" cy="4347824"/>
          </a:xfrm>
          <a:prstGeom prst="rect">
            <a:avLst/>
          </a:prstGeom>
        </p:spPr>
      </p:pic>
      <p:pic>
        <p:nvPicPr>
          <p:cNvPr id="7" name="Picture 6"/>
          <p:cNvPicPr/>
          <p:nvPr/>
        </p:nvPicPr>
        <p:blipFill>
          <a:blip r:embed="rId3"/>
          <a:stretch>
            <a:fillRect/>
          </a:stretch>
        </p:blipFill>
        <p:spPr>
          <a:xfrm>
            <a:off x="5988424" y="1093746"/>
            <a:ext cx="5549151" cy="4347823"/>
          </a:xfrm>
          <a:prstGeom prst="rect">
            <a:avLst/>
          </a:prstGeom>
        </p:spPr>
      </p:pic>
      <p:sp>
        <p:nvSpPr>
          <p:cNvPr id="4" name="TextBox 3"/>
          <p:cNvSpPr txBox="1"/>
          <p:nvPr/>
        </p:nvSpPr>
        <p:spPr>
          <a:xfrm>
            <a:off x="1951630" y="5595582"/>
            <a:ext cx="364395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Home Page</a:t>
            </a:r>
          </a:p>
        </p:txBody>
      </p:sp>
      <p:sp>
        <p:nvSpPr>
          <p:cNvPr id="9" name="TextBox 8"/>
          <p:cNvSpPr txBox="1"/>
          <p:nvPr/>
        </p:nvSpPr>
        <p:spPr>
          <a:xfrm>
            <a:off x="8175009" y="5558563"/>
            <a:ext cx="36576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About Project</a:t>
            </a:r>
          </a:p>
        </p:txBody>
      </p:sp>
    </p:spTree>
    <p:extLst>
      <p:ext uri="{BB962C8B-B14F-4D97-AF65-F5344CB8AC3E}">
        <p14:creationId xmlns:p14="http://schemas.microsoft.com/office/powerpoint/2010/main" val="374011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AE9BC1-248E-4045-955C-E3F2676D6C47}"/>
              </a:ext>
            </a:extLst>
          </p:cNvPr>
          <p:cNvSpPr>
            <a:spLocks noGrp="1"/>
          </p:cNvSpPr>
          <p:nvPr>
            <p:ph type="title"/>
          </p:nvPr>
        </p:nvSpPr>
        <p:spPr>
          <a:xfrm>
            <a:off x="1494228" y="342606"/>
            <a:ext cx="6646862" cy="747712"/>
          </a:xfrm>
        </p:spPr>
        <p:txBody>
          <a:bodyPr>
            <a:noAutofit/>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a16="http://schemas.microsoft.com/office/drawing/2014/main" id="{D8035F3C-E4FB-4F95-A05C-0E1A80FAFD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a:extLst>
              <a:ext uri="{FF2B5EF4-FFF2-40B4-BE49-F238E27FC236}">
                <a16:creationId xmlns:a16="http://schemas.microsoft.com/office/drawing/2014/main" id="{AF0B45DF-953C-4C70-B9E3-6DD5EBC9A904}"/>
              </a:ext>
            </a:extLst>
          </p:cNvPr>
          <p:cNvSpPr>
            <a:spLocks noChangeArrowheads="1"/>
          </p:cNvSpPr>
          <p:nvPr/>
        </p:nvSpPr>
        <p:spPr bwMode="auto">
          <a:xfrm>
            <a:off x="0" y="1495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p:cNvPicPr/>
          <p:nvPr/>
        </p:nvPicPr>
        <p:blipFill>
          <a:blip r:embed="rId3"/>
          <a:stretch>
            <a:fillRect/>
          </a:stretch>
        </p:blipFill>
        <p:spPr>
          <a:xfrm>
            <a:off x="286872" y="1210235"/>
            <a:ext cx="5549152" cy="4267199"/>
          </a:xfrm>
          <a:prstGeom prst="rect">
            <a:avLst/>
          </a:prstGeom>
        </p:spPr>
      </p:pic>
      <p:pic>
        <p:nvPicPr>
          <p:cNvPr id="8" name="Picture 7"/>
          <p:cNvPicPr/>
          <p:nvPr/>
        </p:nvPicPr>
        <p:blipFill>
          <a:blip r:embed="rId4"/>
          <a:stretch>
            <a:fillRect/>
          </a:stretch>
        </p:blipFill>
        <p:spPr>
          <a:xfrm>
            <a:off x="6096000" y="1210235"/>
            <a:ext cx="5154706" cy="4267199"/>
          </a:xfrm>
          <a:prstGeom prst="rect">
            <a:avLst/>
          </a:prstGeom>
        </p:spPr>
      </p:pic>
      <p:sp>
        <p:nvSpPr>
          <p:cNvPr id="9" name="TextBox 8"/>
          <p:cNvSpPr txBox="1"/>
          <p:nvPr/>
        </p:nvSpPr>
        <p:spPr>
          <a:xfrm>
            <a:off x="1951630" y="5595582"/>
            <a:ext cx="364395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Login page</a:t>
            </a:r>
          </a:p>
        </p:txBody>
      </p:sp>
      <p:sp>
        <p:nvSpPr>
          <p:cNvPr id="10" name="TextBox 9"/>
          <p:cNvSpPr txBox="1"/>
          <p:nvPr/>
        </p:nvSpPr>
        <p:spPr>
          <a:xfrm>
            <a:off x="7847960" y="5595582"/>
            <a:ext cx="364395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Image Uploading</a:t>
            </a:r>
          </a:p>
        </p:txBody>
      </p:sp>
    </p:spTree>
    <p:extLst>
      <p:ext uri="{BB962C8B-B14F-4D97-AF65-F5344CB8AC3E}">
        <p14:creationId xmlns:p14="http://schemas.microsoft.com/office/powerpoint/2010/main" val="1650698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5" y="235185"/>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Results and Discussions:</a:t>
            </a:r>
            <a:br>
              <a:rPr lang="en-US" b="1" dirty="0">
                <a:latin typeface="Times New Roman" panose="02020603050405020304" pitchFamily="18" charset="0"/>
                <a:cs typeface="Times New Roman" panose="02020603050405020304" pitchFamily="18" charset="0"/>
              </a:rPr>
            </a:br>
            <a:br>
              <a:rPr lang="en-US" altLang="en-US" b="1" dirty="0">
                <a:latin typeface="Times New Roman" panose="02020603050405020304" pitchFamily="18" charset="0"/>
                <a:cs typeface="Times New Roman" panose="02020603050405020304" pitchFamily="18" charset="0"/>
              </a:rPr>
            </a:b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5153" y="1299882"/>
            <a:ext cx="5486399" cy="4295700"/>
          </a:xfrm>
          <a:prstGeom prst="rect">
            <a:avLst/>
          </a:prstGeom>
        </p:spPr>
      </p:pic>
      <p:pic>
        <p:nvPicPr>
          <p:cNvPr id="6" name="Picture 5"/>
          <p:cNvPicPr/>
          <p:nvPr/>
        </p:nvPicPr>
        <p:blipFill>
          <a:blip r:embed="rId3"/>
          <a:stretch>
            <a:fillRect/>
          </a:stretch>
        </p:blipFill>
        <p:spPr>
          <a:xfrm>
            <a:off x="5925672" y="1299882"/>
            <a:ext cx="5244352" cy="4295700"/>
          </a:xfrm>
          <a:prstGeom prst="rect">
            <a:avLst/>
          </a:prstGeom>
        </p:spPr>
      </p:pic>
      <p:sp>
        <p:nvSpPr>
          <p:cNvPr id="7" name="TextBox 6"/>
          <p:cNvSpPr txBox="1"/>
          <p:nvPr/>
        </p:nvSpPr>
        <p:spPr>
          <a:xfrm>
            <a:off x="1951630" y="5595582"/>
            <a:ext cx="364395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Image Classified as Forest</a:t>
            </a:r>
          </a:p>
        </p:txBody>
      </p:sp>
      <p:sp>
        <p:nvSpPr>
          <p:cNvPr id="8" name="TextBox 7"/>
          <p:cNvSpPr txBox="1"/>
          <p:nvPr/>
        </p:nvSpPr>
        <p:spPr>
          <a:xfrm>
            <a:off x="7290179" y="5595582"/>
            <a:ext cx="364395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Image Classified as Deforestation</a:t>
            </a:r>
          </a:p>
        </p:txBody>
      </p:sp>
    </p:spTree>
    <p:extLst>
      <p:ext uri="{BB962C8B-B14F-4D97-AF65-F5344CB8AC3E}">
        <p14:creationId xmlns:p14="http://schemas.microsoft.com/office/powerpoint/2010/main" val="3679577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10287" y="347743"/>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606574" y="1448754"/>
            <a:ext cx="8915400" cy="3777622"/>
          </a:xfrm>
        </p:spPr>
        <p:txBody>
          <a:bodyPr>
            <a:normAutofit/>
          </a:bodyPr>
          <a:lstStyle/>
          <a:p>
            <a:pPr mar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In this project we have successfully classified the images of healthy forest and the one with deforestation using the convolution neural network of the deep learning. Here, we have considered the dataset of images with 2 classes which among one are not deforested and another are deforested and trained using CNN. After the training we have tested by uploading the image and classified it.</a:t>
            </a:r>
          </a:p>
        </p:txBody>
      </p:sp>
    </p:spTree>
    <p:extLst>
      <p:ext uri="{BB962C8B-B14F-4D97-AF65-F5344CB8AC3E}">
        <p14:creationId xmlns:p14="http://schemas.microsoft.com/office/powerpoint/2010/main" val="3716207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F93E8D-E33A-435B-BB71-9CF853E3D270}"/>
              </a:ext>
            </a:extLst>
          </p:cNvPr>
          <p:cNvSpPr txBox="1"/>
          <p:nvPr/>
        </p:nvSpPr>
        <p:spPr>
          <a:xfrm>
            <a:off x="435649" y="1471406"/>
            <a:ext cx="10864697" cy="3754874"/>
          </a:xfrm>
          <a:prstGeom prst="rect">
            <a:avLst/>
          </a:prstGeom>
          <a:noFill/>
        </p:spPr>
        <p:txBody>
          <a:bodyPr wrap="square">
            <a:spAutoFit/>
          </a:bodyPr>
          <a:lstStyle/>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Sanchez-</a:t>
            </a:r>
            <a:r>
              <a:rPr lang="en-US" sz="1700"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Azofeifa</a:t>
            </a:r>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G.A.; Harriss, R.C.; Skole, D.L. Deforestation in Costa Rica: A quantitative analysis using remote sensing imagery 1. Biotropica 2001, 33, 378–384. </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Frohn, R.; McGwire, K.; Dale, V.; Estes, J. Using Satellite Remote Sensing Analysis to Evaluate a Socio-Economic and Ecological Model of Deforestation in Rondonia, Brazil. Remote Sens. 1996, 17, 3233–3255. </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Achard, F.; Estreguil, C. Forest Classification of Southeast Asia using NOAA AVHRR Data. Remote Sens. Environ. 1995, 54, 198–208..</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Desclée, B.; Bogaert, P.; Defourny, P. Forest Change Detection by Statistical Object-Based Method. Remote Sens. Environ. 2006, 102, 1–11. </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YLary, D.J.; Alavi, A.H.; Gandomi, A.H.; Walker, A.L. Machine Learning in Geosciences and Remote Sensing. Geosci. Front. 2016, 7, 3–10. </a:t>
            </a:r>
          </a:p>
        </p:txBody>
      </p:sp>
    </p:spTree>
    <p:extLst>
      <p:ext uri="{BB962C8B-B14F-4D97-AF65-F5344CB8AC3E}">
        <p14:creationId xmlns:p14="http://schemas.microsoft.com/office/powerpoint/2010/main" val="274038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8049" y="1411263"/>
            <a:ext cx="10849970" cy="5706044"/>
          </a:xfrm>
        </p:spPr>
        <p:txBody>
          <a:bodyPr>
            <a:norm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Human-induced deforestation has a major impact on forest ecosystems and therefore its detection and analysis methods should be improved. Where, this type of detection or classification helps us to degrade the deforestations in future. In this project we are mainly focusing on the problem of deforestation, performing the classification of deforestation and the healthy forests with the help of deep learning model. CNN is the algorithm that which are been using here for the classification process. We are preparing a dataset which is trained using the algorithm and classification will be performed in testing.</a:t>
            </a:r>
          </a:p>
          <a:p>
            <a:pPr marL="0" indent="0" algn="just">
              <a:lnSpc>
                <a:spcPct val="150000"/>
              </a:lnSpc>
              <a:buNone/>
            </a:pPr>
            <a:r>
              <a:rPr lang="en-US" sz="1700" b="1" dirty="0">
                <a:solidFill>
                  <a:schemeClr val="tx1"/>
                </a:solidFill>
                <a:latin typeface="Times New Roman" panose="02020603050405020304" pitchFamily="18" charset="0"/>
                <a:cs typeface="Times New Roman" panose="02020603050405020304" pitchFamily="18" charset="0"/>
              </a:rPr>
              <a:t>Keywords: </a:t>
            </a:r>
            <a:r>
              <a:rPr lang="en-US" sz="1700" dirty="0">
                <a:solidFill>
                  <a:schemeClr val="tx1"/>
                </a:solidFill>
                <a:latin typeface="Times New Roman" panose="02020603050405020304" pitchFamily="18" charset="0"/>
                <a:cs typeface="Times New Roman" panose="02020603050405020304" pitchFamily="18" charset="0"/>
              </a:rPr>
              <a:t>Deforestation, Deep learning, CNN</a:t>
            </a:r>
          </a:p>
          <a:p>
            <a:pPr marL="0" indent="0" algn="just">
              <a:lnSpc>
                <a:spcPct val="150000"/>
              </a:lnSpc>
              <a:buNone/>
            </a:pPr>
            <a:endParaRPr lang="en-US"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38300" y="983308"/>
            <a:ext cx="10207956" cy="5374813"/>
          </a:xfrm>
        </p:spPr>
        <p:txBody>
          <a:bodyPr>
            <a:noAutofit/>
          </a:bodyPr>
          <a:lstStyle/>
          <a:p>
            <a:pPr algn="just">
              <a:lnSpc>
                <a:spcPct val="250000"/>
              </a:lnSpc>
            </a:pPr>
            <a:r>
              <a:rPr lang="en-US" sz="1700" dirty="0">
                <a:solidFill>
                  <a:schemeClr val="tx1"/>
                </a:solidFill>
                <a:latin typeface="Times New Roman" panose="02020603050405020304" pitchFamily="18" charset="0"/>
                <a:ea typeface="Calibri" panose="020F0502020204030204" pitchFamily="34" charset="0"/>
              </a:rPr>
              <a:t>Deforestation, clearance, clear cutting, or clearing is the removal of a forest</a:t>
            </a:r>
          </a:p>
          <a:p>
            <a:pPr algn="just">
              <a:lnSpc>
                <a:spcPct val="250000"/>
              </a:lnSpc>
            </a:pPr>
            <a:r>
              <a:rPr lang="en-US" sz="1700" dirty="0">
                <a:solidFill>
                  <a:schemeClr val="tx1"/>
                </a:solidFill>
                <a:latin typeface="Times New Roman" panose="02020603050405020304" pitchFamily="18" charset="0"/>
                <a:ea typeface="Calibri" panose="020F0502020204030204" pitchFamily="34" charset="0"/>
              </a:rPr>
              <a:t>the conversion of forest to other land uses</a:t>
            </a:r>
          </a:p>
          <a:p>
            <a:pPr algn="just">
              <a:lnSpc>
                <a:spcPct val="250000"/>
              </a:lnSpc>
            </a:pPr>
            <a:r>
              <a:rPr lang="en-US" sz="1700" dirty="0">
                <a:latin typeface="Times New Roman" panose="02020603050405020304" pitchFamily="18" charset="0"/>
                <a:cs typeface="Times New Roman" panose="02020603050405020304" pitchFamily="18" charset="0"/>
              </a:rPr>
              <a:t>The removal of trees</a:t>
            </a:r>
          </a:p>
          <a:p>
            <a:pPr marL="0" indent="0" algn="just">
              <a:lnSpc>
                <a:spcPct val="250000"/>
              </a:lnSpc>
              <a:buNone/>
            </a:pPr>
            <a:r>
              <a:rPr lang="en-US" sz="17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Motivation</a:t>
            </a:r>
          </a:p>
          <a:p>
            <a:pPr algn="just">
              <a:lnSpc>
                <a:spcPct val="250000"/>
              </a:lnSpc>
            </a:pP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Detection and analysis</a:t>
            </a:r>
          </a:p>
          <a:p>
            <a:pPr algn="just">
              <a:lnSpc>
                <a:spcPct val="250000"/>
              </a:lnSpc>
            </a:pPr>
            <a:r>
              <a:rPr lang="en-US" sz="1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Degrade the Deforestation</a:t>
            </a:r>
          </a:p>
          <a:p>
            <a:pPr marL="0" indent="0" algn="just">
              <a:lnSpc>
                <a:spcPct val="160000"/>
              </a:lnSpc>
              <a:buNone/>
            </a:pPr>
            <a:endParaRPr lang="en-US" sz="1700" dirty="0">
              <a:solidFill>
                <a:schemeClr val="tx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8077739"/>
              </p:ext>
            </p:extLst>
          </p:nvPr>
        </p:nvGraphicFramePr>
        <p:xfrm>
          <a:off x="1432866" y="999177"/>
          <a:ext cx="10342367" cy="573886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2534052">
                  <a:extLst>
                    <a:ext uri="{9D8B030D-6E8A-4147-A177-3AD203B41FA5}">
                      <a16:colId xmlns:a16="http://schemas.microsoft.com/office/drawing/2014/main" val="20001"/>
                    </a:ext>
                  </a:extLst>
                </a:gridCol>
                <a:gridCol w="1760751">
                  <a:extLst>
                    <a:ext uri="{9D8B030D-6E8A-4147-A177-3AD203B41FA5}">
                      <a16:colId xmlns:a16="http://schemas.microsoft.com/office/drawing/2014/main" val="20002"/>
                    </a:ext>
                  </a:extLst>
                </a:gridCol>
                <a:gridCol w="3096182">
                  <a:extLst>
                    <a:ext uri="{9D8B030D-6E8A-4147-A177-3AD203B41FA5}">
                      <a16:colId xmlns:a16="http://schemas.microsoft.com/office/drawing/2014/main" val="20003"/>
                    </a:ext>
                  </a:extLst>
                </a:gridCol>
                <a:gridCol w="2388260">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Biotropica 2001, 33, 378–384</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Sanchez-</a:t>
                      </a:r>
                      <a:r>
                        <a:rPr lang="en-US" sz="1600" kern="1200" dirty="0" err="1">
                          <a:solidFill>
                            <a:schemeClr val="tx1"/>
                          </a:solidFill>
                          <a:effectLst/>
                          <a:latin typeface="Times New Roman" panose="02020603050405020304" pitchFamily="18" charset="0"/>
                          <a:ea typeface="+mn-ea"/>
                          <a:cs typeface="Times New Roman" panose="02020603050405020304" pitchFamily="18" charset="0"/>
                        </a:rPr>
                        <a:t>Azofeifa</a:t>
                      </a:r>
                      <a:r>
                        <a:rPr lang="en-US" sz="1600" kern="1200" dirty="0">
                          <a:solidFill>
                            <a:schemeClr val="tx1"/>
                          </a:solidFill>
                          <a:effectLst/>
                          <a:latin typeface="Times New Roman" panose="02020603050405020304" pitchFamily="18" charset="0"/>
                          <a:ea typeface="+mn-ea"/>
                          <a:cs typeface="Times New Roman" panose="02020603050405020304" pitchFamily="18" charset="0"/>
                        </a:rPr>
                        <a:t>, G.A.; Harriss, R.C.; Skole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Deforestation in Costa Rica: A quantitative analysis using remote sensing imagery.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Quantitative analysis using remote sensing imagery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Remote Sens. 1996, 17, 3233–3255</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Frohn, R.; McGwire, K.; Dale, V.; Estes, J</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Using Satellite Remote Sensing Analysis to Evaluate a Socio-Economic and Ecological Model of Deforestation in Rondonia, Brazil</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Satellite Remote Sensing Analysis to Evaluate a Socio-Economic and Ecological Model of Deforestation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just"/>
                      <a:r>
                        <a:rPr lang="fr-FR"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Remote Sens. Environ. 1995, 54, 198–208</a:t>
                      </a: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Achard, F.; Estreguil</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Forest Classification of Southeast Asia using NOAA AVHRR Data</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Forest Classification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b="0" dirty="0">
                          <a:latin typeface="Times New Roman" panose="02020603050405020304" pitchFamily="18" charset="0"/>
                          <a:cs typeface="Times New Roman" panose="02020603050405020304" pitchFamily="18" charset="0"/>
                        </a:rPr>
                        <a:t>Remote Sens. Environ. 2006, 102, 1–11</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Desclée, B.; Bogaert, P.; Defourny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Forest Change Detection by Statistical Object-Based Method</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Forest Change Detection </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356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9408" y="1090272"/>
            <a:ext cx="9889052" cy="5593445"/>
          </a:xfrm>
        </p:spPr>
        <p:txBody>
          <a:bodyPr>
            <a:normAutofit/>
          </a:bodyPr>
          <a:lstStyle/>
          <a:p>
            <a:pPr marL="0" indent="0" algn="just">
              <a:lnSpc>
                <a:spcPct val="16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This model emphasizes an existing method that which is designed using the ANN algorithm of deep learning. As the deforestation has a major impact on forest ecosystems and therefore its detection and analysis methods should be improved. Where, the classification of healthy forest and the areas of deforestation is important to recognize for which ANN is used that which can classify the deforestation area and healthy forest area.</a:t>
            </a:r>
          </a:p>
        </p:txBody>
      </p:sp>
    </p:spTree>
    <p:extLst>
      <p:ext uri="{BB962C8B-B14F-4D97-AF65-F5344CB8AC3E}">
        <p14:creationId xmlns:p14="http://schemas.microsoft.com/office/powerpoint/2010/main" val="198845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75366" y="1444115"/>
            <a:ext cx="8915400" cy="377762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300000"/>
              </a:lnSpc>
              <a:spcBef>
                <a:spcPts val="0"/>
              </a:spcBef>
              <a:buNone/>
            </a:pPr>
            <a:r>
              <a:rPr lang="en-US" sz="2000" dirty="0">
                <a:solidFill>
                  <a:schemeClr val="tx1"/>
                </a:solidFill>
                <a:latin typeface="Times New Roman" panose="02020603050405020304" pitchFamily="18" charset="0"/>
                <a:ea typeface="Calibri" panose="020F0502020204030204" pitchFamily="34" charset="0"/>
              </a:rPr>
              <a:t>•</a:t>
            </a:r>
            <a:r>
              <a:rPr lang="en-US" sz="1700" dirty="0">
                <a:solidFill>
                  <a:schemeClr val="tx1"/>
                </a:solidFill>
                <a:latin typeface="Times New Roman" panose="02020603050405020304" pitchFamily="18" charset="0"/>
                <a:ea typeface="Calibri" panose="020F0502020204030204" pitchFamily="34" charset="0"/>
              </a:rPr>
              <a:t>	</a:t>
            </a:r>
            <a:r>
              <a:rPr lang="en-US" sz="2800" dirty="0">
                <a:solidFill>
                  <a:schemeClr val="tx1"/>
                </a:solidFill>
                <a:latin typeface="Times New Roman" panose="02020603050405020304" pitchFamily="18" charset="0"/>
                <a:ea typeface="Calibri" panose="020F0502020204030204" pitchFamily="34" charset="0"/>
              </a:rPr>
              <a:t>Less feature compatibility</a:t>
            </a:r>
          </a:p>
          <a:p>
            <a:pPr marL="0" lvl="0" indent="0" algn="just">
              <a:lnSpc>
                <a:spcPct val="300000"/>
              </a:lnSpc>
              <a:spcBef>
                <a:spcPts val="0"/>
              </a:spcBef>
              <a:buNone/>
            </a:pPr>
            <a:r>
              <a:rPr lang="en-US" sz="2800" dirty="0">
                <a:solidFill>
                  <a:schemeClr val="tx1"/>
                </a:solidFill>
                <a:latin typeface="Times New Roman" panose="02020603050405020304" pitchFamily="18" charset="0"/>
                <a:ea typeface="Calibri" panose="020F0502020204030204" pitchFamily="34" charset="0"/>
              </a:rPr>
              <a:t>•	Fixed size input and output</a:t>
            </a:r>
          </a:p>
          <a:p>
            <a:pPr marL="0" lvl="0" indent="0" algn="just">
              <a:lnSpc>
                <a:spcPct val="300000"/>
              </a:lnSpc>
              <a:spcBef>
                <a:spcPts val="0"/>
              </a:spcBef>
              <a:buNone/>
            </a:pPr>
            <a:r>
              <a:rPr lang="en-US" sz="2800" dirty="0">
                <a:solidFill>
                  <a:schemeClr val="tx1"/>
                </a:solidFill>
                <a:latin typeface="Times New Roman" panose="02020603050405020304" pitchFamily="18" charset="0"/>
                <a:ea typeface="Calibri" panose="020F0502020204030204" pitchFamily="34" charset="0"/>
              </a:rPr>
              <a:t>•	Low accuracy</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a:p>
            <a:pPr lvl="0" algn="just">
              <a:lnSpc>
                <a:spcPct val="150000"/>
              </a:lnSpc>
              <a:spcBef>
                <a:spcPts val="0"/>
              </a:spcBef>
              <a:buFont typeface="Symbol" panose="05050102010706020507" pitchFamily="18" charset="2"/>
              <a:buChar char=""/>
            </a:pPr>
            <a:endParaRPr lang="en-US" sz="1700" dirty="0">
              <a:solidFill>
                <a:schemeClr val="tx1"/>
              </a:solidFill>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832513" y="1337479"/>
            <a:ext cx="9539786" cy="5224733"/>
          </a:xfrm>
        </p:spPr>
        <p:txBody>
          <a:bodyPr>
            <a:no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In our proposed method we are performing the deforestation classification using convolution neural network (CNN) of deep learning. Where, this type of detection or classification helps us to degrade the deforestations in future. In this project we are mainly focusing on the problem of deforestation, performing the classification of deforestation and the healthy forests with the help of deep learning model. CNN is the algorithm that which has been using here for the classification process. We are preparing a dataset which is trained using the algorithm and classification will be performed in testing. The block diagram of the proposed system is shown in below figure.</a:t>
            </a:r>
          </a:p>
        </p:txBody>
      </p:sp>
    </p:spTree>
    <p:extLst>
      <p:ext uri="{BB962C8B-B14F-4D97-AF65-F5344CB8AC3E}">
        <p14:creationId xmlns:p14="http://schemas.microsoft.com/office/powerpoint/2010/main" val="350679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282916"/>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026090" y="5881830"/>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3903259" y="1146412"/>
            <a:ext cx="3930555" cy="4107975"/>
          </a:xfrm>
          <a:prstGeom prst="rect">
            <a:avLst/>
          </a:prstGeom>
        </p:spPr>
      </p:pic>
    </p:spTree>
    <p:extLst>
      <p:ext uri="{BB962C8B-B14F-4D97-AF65-F5344CB8AC3E}">
        <p14:creationId xmlns:p14="http://schemas.microsoft.com/office/powerpoint/2010/main" val="31110684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4611</TotalTime>
  <Words>1301</Words>
  <Application>Microsoft Office PowerPoint</Application>
  <PresentationFormat>Widescreen</PresentationFormat>
  <Paragraphs>132</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Bell MT</vt:lpstr>
      <vt:lpstr>Calibri</vt:lpstr>
      <vt:lpstr>Symbol</vt:lpstr>
      <vt:lpstr>Times New Roman</vt:lpstr>
      <vt:lpstr>Trebuchet MS</vt:lpstr>
      <vt:lpstr>Wingdings 3</vt:lpstr>
      <vt:lpstr>Facet</vt:lpstr>
      <vt:lpstr>PowerPoint Presentation</vt:lpstr>
      <vt:lpstr>Index </vt:lpstr>
      <vt:lpstr>Abstract:</vt:lpstr>
      <vt:lpstr>Introduction:   </vt:lpstr>
      <vt:lpstr>Literature Review:  </vt:lpstr>
      <vt:lpstr>Existing Method: </vt:lpstr>
      <vt:lpstr>PowerPoint Presentation</vt:lpstr>
      <vt:lpstr>Proposed Method: </vt:lpstr>
      <vt:lpstr>Proposed Method: </vt:lpstr>
      <vt:lpstr>Advantages of Proposed Method: </vt:lpstr>
      <vt:lpstr>Implementation</vt:lpstr>
      <vt:lpstr>Algorithm: </vt:lpstr>
      <vt:lpstr>Hardware &amp; Software Requirements: </vt:lpstr>
      <vt:lpstr>Architecture:</vt:lpstr>
      <vt:lpstr>Use Case Diagram</vt:lpstr>
      <vt:lpstr>Class Diagram</vt:lpstr>
      <vt:lpstr>Activity Diagram</vt:lpstr>
      <vt:lpstr>ER Diagram: </vt:lpstr>
      <vt:lpstr>Results </vt:lpstr>
      <vt:lpstr>Results: </vt:lpstr>
      <vt:lpstr>Results and Discussions: </vt:lpstr>
      <vt:lpstr>Results and Discussions: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Vaibhav</cp:lastModifiedBy>
  <cp:revision>269</cp:revision>
  <dcterms:created xsi:type="dcterms:W3CDTF">2020-06-29T09:16:21Z</dcterms:created>
  <dcterms:modified xsi:type="dcterms:W3CDTF">2023-05-17T08:25:55Z</dcterms:modified>
</cp:coreProperties>
</file>