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83" r:id="rId4"/>
    <p:sldId id="284" r:id="rId5"/>
    <p:sldId id="285" r:id="rId6"/>
    <p:sldId id="286" r:id="rId7"/>
    <p:sldId id="262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69" r:id="rId19"/>
    <p:sldId id="271" r:id="rId20"/>
    <p:sldId id="273" r:id="rId21"/>
    <p:sldId id="279" r:id="rId22"/>
    <p:sldId id="280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037"/>
    <a:srgbClr val="797979"/>
    <a:srgbClr val="3DA490"/>
    <a:srgbClr val="2E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4E3966-B944-41D9-BEDB-CD4813148A66}">
  <a:tblStyle styleId="{094E3966-B944-41D9-BEDB-CD4813148A6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43"/>
  </p:normalViewPr>
  <p:slideViewPr>
    <p:cSldViewPr snapToGrid="0" snapToObjects="1">
      <p:cViewPr>
        <p:scale>
          <a:sx n="120" d="100"/>
          <a:sy n="120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538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8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6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647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60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87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33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735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0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455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068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94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282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137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56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39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0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2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9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7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091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24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key color">
    <p:bg>
      <p:bgPr>
        <a:solidFill>
          <a:srgbClr val="39C0B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9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17157" y="718015"/>
            <a:ext cx="6680399" cy="25993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PRIVACY - AWARE</a:t>
            </a:r>
            <a:br>
              <a:rPr lang="en-US" sz="4400" dirty="0" smtClean="0"/>
            </a:br>
            <a:r>
              <a:rPr lang="en-US" sz="4400" dirty="0" smtClean="0"/>
              <a:t>MOBILITY PREDICTION</a:t>
            </a:r>
            <a:br>
              <a:rPr lang="en-US" sz="4400" dirty="0" smtClean="0"/>
            </a:br>
            <a:r>
              <a:rPr lang="en-US" sz="4400" dirty="0" smtClean="0"/>
              <a:t>PLATFORM</a:t>
            </a:r>
            <a:endParaRPr lang="en" sz="4400" dirty="0"/>
          </a:p>
        </p:txBody>
      </p:sp>
      <p:sp>
        <p:nvSpPr>
          <p:cNvPr id="4" name="Shape 61"/>
          <p:cNvSpPr txBox="1">
            <a:spLocks/>
          </p:cNvSpPr>
          <p:nvPr/>
        </p:nvSpPr>
        <p:spPr>
          <a:xfrm>
            <a:off x="1117157" y="3317357"/>
            <a:ext cx="3220926" cy="9888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Reading Exam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June 1 2016</a:t>
            </a:r>
          </a:p>
          <a:p>
            <a:pPr algn="ctr"/>
            <a:endParaRPr lang="en" sz="2000" dirty="0">
              <a:solidFill>
                <a:schemeClr val="bg1"/>
              </a:solidFill>
            </a:endParaRPr>
          </a:p>
        </p:txBody>
      </p:sp>
      <p:sp>
        <p:nvSpPr>
          <p:cNvPr id="5" name="Shape 61"/>
          <p:cNvSpPr txBox="1">
            <a:spLocks/>
          </p:cNvSpPr>
          <p:nvPr/>
        </p:nvSpPr>
        <p:spPr>
          <a:xfrm>
            <a:off x="931087" y="4816548"/>
            <a:ext cx="3593066" cy="1330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ct val="100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6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Vaibhav Kulkarni – DopLab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Advisor: Prof. </a:t>
            </a:r>
            <a:r>
              <a:rPr lang="en-US" sz="20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Benoît Garbinato</a:t>
            </a:r>
          </a:p>
          <a:p>
            <a:pPr algn="ctr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183334" y="155174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21 October </a:t>
            </a:r>
            <a:r>
              <a:rPr lang="en-US" dirty="0" smtClean="0"/>
              <a:t>2015</a:t>
            </a:r>
            <a:endParaRPr lang="en" dirty="0"/>
          </a:p>
        </p:txBody>
      </p:sp>
      <p:sp>
        <p:nvSpPr>
          <p:cNvPr id="20" name="Oval 19"/>
          <p:cNvSpPr/>
          <p:nvPr/>
        </p:nvSpPr>
        <p:spPr>
          <a:xfrm>
            <a:off x="3612960" y="15402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Oval 20"/>
          <p:cNvSpPr/>
          <p:nvPr/>
        </p:nvSpPr>
        <p:spPr>
          <a:xfrm>
            <a:off x="3612960" y="20290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3605951" y="253139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3612960" y="303378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4210296" y="15402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>
            <a:off x="4210296" y="20290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6" name="Oval 25"/>
          <p:cNvSpPr/>
          <p:nvPr/>
        </p:nvSpPr>
        <p:spPr>
          <a:xfrm>
            <a:off x="4203287" y="253139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7" name="Oval 26"/>
          <p:cNvSpPr/>
          <p:nvPr/>
        </p:nvSpPr>
        <p:spPr>
          <a:xfrm>
            <a:off x="4210296" y="303378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8" name="Oval 27"/>
          <p:cNvSpPr/>
          <p:nvPr/>
        </p:nvSpPr>
        <p:spPr>
          <a:xfrm>
            <a:off x="4814641" y="182405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4814641" y="231278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0" name="Oval 29"/>
          <p:cNvSpPr/>
          <p:nvPr/>
        </p:nvSpPr>
        <p:spPr>
          <a:xfrm>
            <a:off x="4807632" y="281517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1" name="Oval 30"/>
          <p:cNvSpPr/>
          <p:nvPr/>
        </p:nvSpPr>
        <p:spPr>
          <a:xfrm>
            <a:off x="5387450" y="183558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2" name="Oval 31"/>
          <p:cNvSpPr/>
          <p:nvPr/>
        </p:nvSpPr>
        <p:spPr>
          <a:xfrm>
            <a:off x="5387450" y="2324320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3" name="Oval 32"/>
          <p:cNvSpPr/>
          <p:nvPr/>
        </p:nvSpPr>
        <p:spPr>
          <a:xfrm>
            <a:off x="5380441" y="2826708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4" name="Oval 33"/>
          <p:cNvSpPr/>
          <p:nvPr/>
        </p:nvSpPr>
        <p:spPr>
          <a:xfrm rot="1560384">
            <a:off x="5963242" y="214885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5" name="Oval 34"/>
          <p:cNvSpPr/>
          <p:nvPr/>
        </p:nvSpPr>
        <p:spPr>
          <a:xfrm rot="1560384">
            <a:off x="5956233" y="265124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6" name="Oval 35"/>
          <p:cNvSpPr/>
          <p:nvPr/>
        </p:nvSpPr>
        <p:spPr>
          <a:xfrm rot="1560384">
            <a:off x="6475276" y="239770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917760" y="167165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17760" y="216038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910751" y="2684818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10750" y="3187206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6"/>
            <a:endCxn id="28" idx="1"/>
          </p:cNvCxnSpPr>
          <p:nvPr/>
        </p:nvCxnSpPr>
        <p:spPr>
          <a:xfrm>
            <a:off x="4515096" y="1682167"/>
            <a:ext cx="344182" cy="1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28" idx="2"/>
          </p:cNvCxnSpPr>
          <p:nvPr/>
        </p:nvCxnSpPr>
        <p:spPr>
          <a:xfrm flipV="1">
            <a:off x="4515096" y="1965946"/>
            <a:ext cx="299545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9" idx="2"/>
          </p:cNvCxnSpPr>
          <p:nvPr/>
        </p:nvCxnSpPr>
        <p:spPr>
          <a:xfrm flipV="1">
            <a:off x="4508087" y="2454677"/>
            <a:ext cx="306554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6"/>
            <a:endCxn id="30" idx="2"/>
          </p:cNvCxnSpPr>
          <p:nvPr/>
        </p:nvCxnSpPr>
        <p:spPr>
          <a:xfrm flipV="1">
            <a:off x="4515096" y="2957065"/>
            <a:ext cx="292536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6"/>
            <a:endCxn id="32" idx="2"/>
          </p:cNvCxnSpPr>
          <p:nvPr/>
        </p:nvCxnSpPr>
        <p:spPr>
          <a:xfrm>
            <a:off x="5119441" y="2454677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6"/>
            <a:endCxn id="31" idx="2"/>
          </p:cNvCxnSpPr>
          <p:nvPr/>
        </p:nvCxnSpPr>
        <p:spPr>
          <a:xfrm>
            <a:off x="5119441" y="1965946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6"/>
            <a:endCxn id="33" idx="2"/>
          </p:cNvCxnSpPr>
          <p:nvPr/>
        </p:nvCxnSpPr>
        <p:spPr>
          <a:xfrm>
            <a:off x="5112432" y="2957065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4" idx="2"/>
          </p:cNvCxnSpPr>
          <p:nvPr/>
        </p:nvCxnSpPr>
        <p:spPr>
          <a:xfrm>
            <a:off x="5692250" y="1977479"/>
            <a:ext cx="28642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6"/>
            <a:endCxn id="35" idx="3"/>
          </p:cNvCxnSpPr>
          <p:nvPr/>
        </p:nvCxnSpPr>
        <p:spPr>
          <a:xfrm flipV="1">
            <a:off x="5685241" y="2836053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6"/>
            <a:endCxn id="34" idx="3"/>
          </p:cNvCxnSpPr>
          <p:nvPr/>
        </p:nvCxnSpPr>
        <p:spPr>
          <a:xfrm flipV="1">
            <a:off x="5692250" y="2333665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6"/>
            <a:endCxn id="35" idx="2"/>
          </p:cNvCxnSpPr>
          <p:nvPr/>
        </p:nvCxnSpPr>
        <p:spPr>
          <a:xfrm>
            <a:off x="5692250" y="2466210"/>
            <a:ext cx="279414" cy="2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36" idx="2"/>
          </p:cNvCxnSpPr>
          <p:nvPr/>
        </p:nvCxnSpPr>
        <p:spPr>
          <a:xfrm>
            <a:off x="6252611" y="2357567"/>
            <a:ext cx="238096" cy="1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7"/>
            <a:endCxn id="36" idx="3"/>
          </p:cNvCxnSpPr>
          <p:nvPr/>
        </p:nvCxnSpPr>
        <p:spPr>
          <a:xfrm flipV="1">
            <a:off x="6249477" y="2582513"/>
            <a:ext cx="237355" cy="1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n 113"/>
          <p:cNvSpPr/>
          <p:nvPr/>
        </p:nvSpPr>
        <p:spPr>
          <a:xfrm>
            <a:off x="4494395" y="4485293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5" name="Can 114"/>
          <p:cNvSpPr/>
          <p:nvPr/>
        </p:nvSpPr>
        <p:spPr>
          <a:xfrm>
            <a:off x="7699512" y="1818811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Can 42"/>
          <p:cNvSpPr/>
          <p:nvPr/>
        </p:nvSpPr>
        <p:spPr>
          <a:xfrm>
            <a:off x="1049139" y="183666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6" t="51087" r="4334" b="8050"/>
          <a:stretch/>
        </p:blipFill>
        <p:spPr>
          <a:xfrm>
            <a:off x="4726377" y="4896845"/>
            <a:ext cx="726881" cy="730576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t="51081" r="35813" b="8222"/>
          <a:stretch/>
        </p:blipFill>
        <p:spPr>
          <a:xfrm>
            <a:off x="7929116" y="2221859"/>
            <a:ext cx="731637" cy="734636"/>
          </a:xfrm>
          <a:prstGeom prst="ellipse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t="6514" r="35971" b="53126"/>
          <a:stretch/>
        </p:blipFill>
        <p:spPr>
          <a:xfrm>
            <a:off x="1278744" y="2243773"/>
            <a:ext cx="731637" cy="730576"/>
          </a:xfrm>
          <a:prstGeom prst="ellipse">
            <a:avLst/>
          </a:prstGeom>
        </p:spPr>
      </p:pic>
      <p:sp>
        <p:nvSpPr>
          <p:cNvPr id="2" name="Oval 1"/>
          <p:cNvSpPr/>
          <p:nvPr/>
        </p:nvSpPr>
        <p:spPr>
          <a:xfrm>
            <a:off x="2808535" y="1195002"/>
            <a:ext cx="4197919" cy="2519347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49795" y="2472769"/>
            <a:ext cx="382772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55712" y="2454677"/>
            <a:ext cx="467832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18567" y="3806456"/>
            <a:ext cx="0" cy="54226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1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4" grpId="0" animBg="1"/>
      <p:bldP spid="115" grpId="0" animBg="1"/>
      <p:bldP spid="4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/>
              <a:t>Deep Neural Networks</a:t>
            </a:r>
            <a:endParaRPr lang="en" sz="2000" dirty="0"/>
          </a:p>
        </p:txBody>
      </p:sp>
      <p:sp>
        <p:nvSpPr>
          <p:cNvPr id="2" name="Rectangle 1"/>
          <p:cNvSpPr/>
          <p:nvPr/>
        </p:nvSpPr>
        <p:spPr>
          <a:xfrm>
            <a:off x="985007" y="2181006"/>
            <a:ext cx="1392865" cy="3530009"/>
          </a:xfrm>
          <a:prstGeom prst="rect">
            <a:avLst/>
          </a:prstGeom>
          <a:solidFill>
            <a:srgbClr val="2D3037"/>
          </a:solidFill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Rectangle 3"/>
          <p:cNvSpPr/>
          <p:nvPr/>
        </p:nvSpPr>
        <p:spPr>
          <a:xfrm>
            <a:off x="3620367" y="2147776"/>
            <a:ext cx="1644502" cy="3530009"/>
          </a:xfrm>
          <a:prstGeom prst="rect">
            <a:avLst/>
          </a:prstGeom>
          <a:solidFill>
            <a:srgbClr val="2D3037"/>
          </a:solidFill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" name="Rectangle 4"/>
          <p:cNvSpPr/>
          <p:nvPr/>
        </p:nvSpPr>
        <p:spPr>
          <a:xfrm>
            <a:off x="6585154" y="1531087"/>
            <a:ext cx="1644502" cy="4146698"/>
          </a:xfrm>
          <a:prstGeom prst="rect">
            <a:avLst/>
          </a:prstGeom>
          <a:solidFill>
            <a:srgbClr val="2D3037"/>
          </a:solidFill>
          <a:ln w="254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" name="Oval 6"/>
          <p:cNvSpPr/>
          <p:nvPr/>
        </p:nvSpPr>
        <p:spPr>
          <a:xfrm>
            <a:off x="1536383" y="232852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1536383" y="307694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1536383" y="389240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1536382" y="504588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6854290" y="3431956"/>
            <a:ext cx="1028110" cy="10281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2" name="Oval 11"/>
          <p:cNvSpPr/>
          <p:nvPr/>
        </p:nvSpPr>
        <p:spPr>
          <a:xfrm flipV="1">
            <a:off x="1777683" y="452843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1777683" y="469995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1770592" y="487361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7" idx="6"/>
          </p:cNvCxnSpPr>
          <p:nvPr/>
        </p:nvCxnSpPr>
        <p:spPr>
          <a:xfrm>
            <a:off x="2104046" y="2612361"/>
            <a:ext cx="4828363" cy="928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</p:cNvCxnSpPr>
          <p:nvPr/>
        </p:nvCxnSpPr>
        <p:spPr>
          <a:xfrm>
            <a:off x="2104046" y="3360777"/>
            <a:ext cx="4750244" cy="447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</p:cNvCxnSpPr>
          <p:nvPr/>
        </p:nvCxnSpPr>
        <p:spPr>
          <a:xfrm flipV="1">
            <a:off x="2104046" y="4176234"/>
            <a:ext cx="47502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</p:cNvCxnSpPr>
          <p:nvPr/>
        </p:nvCxnSpPr>
        <p:spPr>
          <a:xfrm flipV="1">
            <a:off x="2104045" y="4433332"/>
            <a:ext cx="4828364" cy="896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8110" y="2147776"/>
            <a:ext cx="923330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dirty="0" smtClean="0"/>
          </a:p>
          <a:p>
            <a:r>
              <a:rPr lang="en-US" sz="2000" dirty="0">
                <a:solidFill>
                  <a:schemeClr val="bg1"/>
                </a:solidFill>
              </a:rPr>
              <a:t>a</a:t>
            </a:r>
            <a:r>
              <a:rPr lang="en-US" sz="2000" dirty="0" smtClean="0">
                <a:solidFill>
                  <a:schemeClr val="bg1"/>
                </a:solidFill>
              </a:rPr>
              <a:t>ctivation  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dirty="0" smtClean="0">
                <a:solidFill>
                  <a:schemeClr val="bg1"/>
                </a:solidFill>
              </a:rPr>
              <a:t>ignals</a:t>
            </a:r>
          </a:p>
          <a:p>
            <a:endParaRPr lang="hy-AM" dirty="0"/>
          </a:p>
        </p:txBody>
      </p:sp>
      <p:sp>
        <p:nvSpPr>
          <p:cNvPr id="26" name="TextBox 25"/>
          <p:cNvSpPr txBox="1"/>
          <p:nvPr/>
        </p:nvSpPr>
        <p:spPr>
          <a:xfrm>
            <a:off x="6980385" y="3745955"/>
            <a:ext cx="7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hy-AM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396" y="3217126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N2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8245" y="4013636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N3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6799" y="2734078"/>
            <a:ext cx="48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</a:t>
            </a:r>
            <a:r>
              <a:rPr lang="en-US" sz="1600" dirty="0" smtClean="0">
                <a:solidFill>
                  <a:schemeClr val="bg1"/>
                </a:solidFill>
              </a:rPr>
              <a:t>1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6799" y="3241967"/>
            <a:ext cx="48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w</a:t>
            </a:r>
            <a:r>
              <a:rPr lang="en-US" sz="1600" dirty="0">
                <a:solidFill>
                  <a:schemeClr val="bg1"/>
                </a:solidFill>
              </a:rPr>
              <a:t>2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3374" y="3841522"/>
            <a:ext cx="48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w3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33374" y="4556974"/>
            <a:ext cx="52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w</a:t>
            </a:r>
            <a:r>
              <a:rPr lang="en-US" sz="1600" dirty="0" err="1">
                <a:solidFill>
                  <a:schemeClr val="bg1"/>
                </a:solidFill>
              </a:rPr>
              <a:t>k</a:t>
            </a:r>
            <a:endParaRPr lang="hy-AM" sz="1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9769" y="5175827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Nk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18956" y="2451142"/>
            <a:ext cx="41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N1</a:t>
            </a:r>
            <a:endParaRPr lang="hy-AM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20367" y="5175827"/>
            <a:ext cx="164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parameters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30402" y="4983424"/>
            <a:ext cx="164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Activation</a:t>
            </a:r>
          </a:p>
          <a:p>
            <a:pPr algn="ctr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function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Straight Arrow Connector 37"/>
          <p:cNvCxnSpPr>
            <a:stCxn id="11" idx="6"/>
          </p:cNvCxnSpPr>
          <p:nvPr/>
        </p:nvCxnSpPr>
        <p:spPr>
          <a:xfrm flipV="1">
            <a:off x="7882400" y="3946010"/>
            <a:ext cx="5279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96876" y="2245794"/>
            <a:ext cx="738664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Next layer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7150506" y="1637414"/>
            <a:ext cx="0" cy="14352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87879" y="2758919"/>
            <a:ext cx="14089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b="9041"/>
          <a:stretch/>
        </p:blipFill>
        <p:spPr>
          <a:xfrm>
            <a:off x="6776591" y="1730454"/>
            <a:ext cx="1327686" cy="9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228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Parameter Training</a:t>
            </a:r>
            <a:endParaRPr lang="en" sz="2400" dirty="0"/>
          </a:p>
        </p:txBody>
      </p:sp>
      <p:sp>
        <p:nvSpPr>
          <p:cNvPr id="7" name="Oval 6"/>
          <p:cNvSpPr/>
          <p:nvPr/>
        </p:nvSpPr>
        <p:spPr>
          <a:xfrm>
            <a:off x="1791564" y="133967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1791564" y="208809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1791564" y="290355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1791563" y="405703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2" name="Oval 11"/>
          <p:cNvSpPr/>
          <p:nvPr/>
        </p:nvSpPr>
        <p:spPr>
          <a:xfrm flipV="1">
            <a:off x="2032864" y="353958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032864" y="371110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2025773" y="388476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65201" y="133967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9" name="Oval 38"/>
          <p:cNvSpPr/>
          <p:nvPr/>
        </p:nvSpPr>
        <p:spPr>
          <a:xfrm>
            <a:off x="3565201" y="208809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1" name="Oval 40"/>
          <p:cNvSpPr/>
          <p:nvPr/>
        </p:nvSpPr>
        <p:spPr>
          <a:xfrm>
            <a:off x="3565201" y="290355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Oval 42"/>
          <p:cNvSpPr/>
          <p:nvPr/>
        </p:nvSpPr>
        <p:spPr>
          <a:xfrm>
            <a:off x="3565200" y="405703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5" name="Oval 44"/>
          <p:cNvSpPr/>
          <p:nvPr/>
        </p:nvSpPr>
        <p:spPr>
          <a:xfrm flipV="1">
            <a:off x="3806501" y="353958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 flipV="1">
            <a:off x="3806501" y="371110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 flipV="1">
            <a:off x="3799410" y="388476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5296307" y="1339679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4" name="Oval 53"/>
          <p:cNvSpPr/>
          <p:nvPr/>
        </p:nvSpPr>
        <p:spPr>
          <a:xfrm>
            <a:off x="5296307" y="208809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5" name="Oval 54"/>
          <p:cNvSpPr/>
          <p:nvPr/>
        </p:nvSpPr>
        <p:spPr>
          <a:xfrm>
            <a:off x="5296307" y="290355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6" name="Oval 55"/>
          <p:cNvSpPr/>
          <p:nvPr/>
        </p:nvSpPr>
        <p:spPr>
          <a:xfrm>
            <a:off x="5296306" y="4057035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7" name="Oval 56"/>
          <p:cNvSpPr/>
          <p:nvPr/>
        </p:nvSpPr>
        <p:spPr>
          <a:xfrm flipV="1">
            <a:off x="5537607" y="3539583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5537607" y="3711100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flipV="1">
            <a:off x="5530516" y="3884766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831391" y="194444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65" name="Oval 64"/>
          <p:cNvSpPr/>
          <p:nvPr/>
        </p:nvSpPr>
        <p:spPr>
          <a:xfrm>
            <a:off x="6831391" y="342632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96157" y="1432784"/>
            <a:ext cx="1289106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2"/>
            <a:endCxn id="7" idx="6"/>
          </p:cNvCxnSpPr>
          <p:nvPr/>
        </p:nvCxnSpPr>
        <p:spPr>
          <a:xfrm flipH="1" flipV="1">
            <a:off x="2359227" y="1623511"/>
            <a:ext cx="1205974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2"/>
            <a:endCxn id="7" idx="5"/>
          </p:cNvCxnSpPr>
          <p:nvPr/>
        </p:nvCxnSpPr>
        <p:spPr>
          <a:xfrm flipH="1" flipV="1">
            <a:off x="2276095" y="1824210"/>
            <a:ext cx="1289105" cy="251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36" idx="7"/>
          </p:cNvCxnSpPr>
          <p:nvPr/>
        </p:nvCxnSpPr>
        <p:spPr>
          <a:xfrm flipH="1" flipV="1">
            <a:off x="4049732" y="1422811"/>
            <a:ext cx="1246575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2"/>
            <a:endCxn id="36" idx="6"/>
          </p:cNvCxnSpPr>
          <p:nvPr/>
        </p:nvCxnSpPr>
        <p:spPr>
          <a:xfrm flipH="1" flipV="1">
            <a:off x="4132864" y="1623511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2"/>
            <a:endCxn id="36" idx="5"/>
          </p:cNvCxnSpPr>
          <p:nvPr/>
        </p:nvCxnSpPr>
        <p:spPr>
          <a:xfrm flipH="1" flipV="1">
            <a:off x="4049732" y="1824210"/>
            <a:ext cx="1246575" cy="1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6" idx="2"/>
            <a:endCxn id="8" idx="7"/>
          </p:cNvCxnSpPr>
          <p:nvPr/>
        </p:nvCxnSpPr>
        <p:spPr>
          <a:xfrm flipH="1">
            <a:off x="2276095" y="1623511"/>
            <a:ext cx="1289106" cy="54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6" idx="2"/>
            <a:endCxn id="9" idx="6"/>
          </p:cNvCxnSpPr>
          <p:nvPr/>
        </p:nvCxnSpPr>
        <p:spPr>
          <a:xfrm flipH="1">
            <a:off x="2359227" y="1623511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2"/>
            <a:endCxn id="10" idx="6"/>
          </p:cNvCxnSpPr>
          <p:nvPr/>
        </p:nvCxnSpPr>
        <p:spPr>
          <a:xfrm flipH="1">
            <a:off x="2359226" y="1623511"/>
            <a:ext cx="1205975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9" idx="2"/>
            <a:endCxn id="8" idx="6"/>
          </p:cNvCxnSpPr>
          <p:nvPr/>
        </p:nvCxnSpPr>
        <p:spPr>
          <a:xfrm flipH="1">
            <a:off x="2359227" y="2371927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9" idx="2"/>
            <a:endCxn id="9" idx="6"/>
          </p:cNvCxnSpPr>
          <p:nvPr/>
        </p:nvCxnSpPr>
        <p:spPr>
          <a:xfrm flipH="1">
            <a:off x="2359227" y="2371927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9" idx="2"/>
            <a:endCxn id="10" idx="6"/>
          </p:cNvCxnSpPr>
          <p:nvPr/>
        </p:nvCxnSpPr>
        <p:spPr>
          <a:xfrm flipH="1">
            <a:off x="2359226" y="2371927"/>
            <a:ext cx="1205975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1" idx="2"/>
            <a:endCxn id="7" idx="6"/>
          </p:cNvCxnSpPr>
          <p:nvPr/>
        </p:nvCxnSpPr>
        <p:spPr>
          <a:xfrm flipH="1" flipV="1">
            <a:off x="2359227" y="1623511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1" idx="2"/>
            <a:endCxn id="8" idx="6"/>
          </p:cNvCxnSpPr>
          <p:nvPr/>
        </p:nvCxnSpPr>
        <p:spPr>
          <a:xfrm flipH="1" flipV="1">
            <a:off x="2359227" y="2371927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1" idx="2"/>
            <a:endCxn id="9" idx="6"/>
          </p:cNvCxnSpPr>
          <p:nvPr/>
        </p:nvCxnSpPr>
        <p:spPr>
          <a:xfrm flipH="1">
            <a:off x="2359227" y="3187385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1" idx="2"/>
            <a:endCxn id="10" idx="6"/>
          </p:cNvCxnSpPr>
          <p:nvPr/>
        </p:nvCxnSpPr>
        <p:spPr>
          <a:xfrm flipH="1">
            <a:off x="2359226" y="3187385"/>
            <a:ext cx="1205975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3" idx="2"/>
            <a:endCxn id="10" idx="6"/>
          </p:cNvCxnSpPr>
          <p:nvPr/>
        </p:nvCxnSpPr>
        <p:spPr>
          <a:xfrm flipH="1">
            <a:off x="2359226" y="4340867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3" idx="2"/>
            <a:endCxn id="39" idx="6"/>
          </p:cNvCxnSpPr>
          <p:nvPr/>
        </p:nvCxnSpPr>
        <p:spPr>
          <a:xfrm flipH="1">
            <a:off x="4132864" y="1623511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4" idx="2"/>
            <a:endCxn id="39" idx="6"/>
          </p:cNvCxnSpPr>
          <p:nvPr/>
        </p:nvCxnSpPr>
        <p:spPr>
          <a:xfrm flipH="1">
            <a:off x="4132864" y="2371927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5" idx="2"/>
            <a:endCxn id="39" idx="6"/>
          </p:cNvCxnSpPr>
          <p:nvPr/>
        </p:nvCxnSpPr>
        <p:spPr>
          <a:xfrm flipH="1" flipV="1">
            <a:off x="4132864" y="2371927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6" idx="2"/>
            <a:endCxn id="39" idx="6"/>
          </p:cNvCxnSpPr>
          <p:nvPr/>
        </p:nvCxnSpPr>
        <p:spPr>
          <a:xfrm flipH="1" flipV="1">
            <a:off x="4132864" y="2371927"/>
            <a:ext cx="1163442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54" idx="2"/>
            <a:endCxn id="41" idx="6"/>
          </p:cNvCxnSpPr>
          <p:nvPr/>
        </p:nvCxnSpPr>
        <p:spPr>
          <a:xfrm flipH="1">
            <a:off x="4132864" y="2371927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5" idx="2"/>
            <a:endCxn id="41" idx="6"/>
          </p:cNvCxnSpPr>
          <p:nvPr/>
        </p:nvCxnSpPr>
        <p:spPr>
          <a:xfrm flipH="1">
            <a:off x="4132864" y="3187385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56" idx="2"/>
            <a:endCxn id="41" idx="6"/>
          </p:cNvCxnSpPr>
          <p:nvPr/>
        </p:nvCxnSpPr>
        <p:spPr>
          <a:xfrm flipH="1" flipV="1">
            <a:off x="4132864" y="3187385"/>
            <a:ext cx="1163442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5" idx="2"/>
            <a:endCxn id="43" idx="6"/>
          </p:cNvCxnSpPr>
          <p:nvPr/>
        </p:nvCxnSpPr>
        <p:spPr>
          <a:xfrm flipH="1">
            <a:off x="4132863" y="3187385"/>
            <a:ext cx="1163444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4" idx="2"/>
            <a:endCxn id="43" idx="6"/>
          </p:cNvCxnSpPr>
          <p:nvPr/>
        </p:nvCxnSpPr>
        <p:spPr>
          <a:xfrm flipH="1">
            <a:off x="4132863" y="2371927"/>
            <a:ext cx="1163444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53" idx="2"/>
            <a:endCxn id="43" idx="6"/>
          </p:cNvCxnSpPr>
          <p:nvPr/>
        </p:nvCxnSpPr>
        <p:spPr>
          <a:xfrm flipH="1">
            <a:off x="4132863" y="1623511"/>
            <a:ext cx="1163444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56" idx="2"/>
            <a:endCxn id="43" idx="6"/>
          </p:cNvCxnSpPr>
          <p:nvPr/>
        </p:nvCxnSpPr>
        <p:spPr>
          <a:xfrm flipH="1">
            <a:off x="4132863" y="4340867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4" idx="2"/>
            <a:endCxn id="53" idx="6"/>
          </p:cNvCxnSpPr>
          <p:nvPr/>
        </p:nvCxnSpPr>
        <p:spPr>
          <a:xfrm flipH="1" flipV="1">
            <a:off x="5863970" y="1623511"/>
            <a:ext cx="967421" cy="60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64" idx="2"/>
            <a:endCxn id="54" idx="6"/>
          </p:cNvCxnSpPr>
          <p:nvPr/>
        </p:nvCxnSpPr>
        <p:spPr>
          <a:xfrm flipH="1">
            <a:off x="5863970" y="2228276"/>
            <a:ext cx="967421" cy="1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4" idx="2"/>
            <a:endCxn id="55" idx="6"/>
          </p:cNvCxnSpPr>
          <p:nvPr/>
        </p:nvCxnSpPr>
        <p:spPr>
          <a:xfrm flipH="1">
            <a:off x="5863970" y="2228276"/>
            <a:ext cx="967421" cy="9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4" idx="2"/>
            <a:endCxn id="56" idx="6"/>
          </p:cNvCxnSpPr>
          <p:nvPr/>
        </p:nvCxnSpPr>
        <p:spPr>
          <a:xfrm flipH="1">
            <a:off x="5863969" y="2228276"/>
            <a:ext cx="967422" cy="21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65" idx="2"/>
            <a:endCxn id="53" idx="6"/>
          </p:cNvCxnSpPr>
          <p:nvPr/>
        </p:nvCxnSpPr>
        <p:spPr>
          <a:xfrm flipH="1" flipV="1">
            <a:off x="5863970" y="1623511"/>
            <a:ext cx="967421" cy="20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65" idx="2"/>
          </p:cNvCxnSpPr>
          <p:nvPr/>
        </p:nvCxnSpPr>
        <p:spPr>
          <a:xfrm flipH="1" flipV="1">
            <a:off x="5871060" y="2371926"/>
            <a:ext cx="960331" cy="1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5" idx="2"/>
            <a:endCxn id="55" idx="6"/>
          </p:cNvCxnSpPr>
          <p:nvPr/>
        </p:nvCxnSpPr>
        <p:spPr>
          <a:xfrm flipH="1" flipV="1">
            <a:off x="5863970" y="3187385"/>
            <a:ext cx="967421" cy="5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65" idx="2"/>
            <a:endCxn id="56" idx="6"/>
          </p:cNvCxnSpPr>
          <p:nvPr/>
        </p:nvCxnSpPr>
        <p:spPr>
          <a:xfrm flipH="1">
            <a:off x="5863969" y="3710156"/>
            <a:ext cx="967422" cy="6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7483378" y="1954536"/>
            <a:ext cx="691116" cy="1036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8" name="Rectangle 147"/>
          <p:cNvSpPr/>
          <p:nvPr/>
        </p:nvSpPr>
        <p:spPr>
          <a:xfrm>
            <a:off x="7483377" y="2189526"/>
            <a:ext cx="876007" cy="10992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9" name="Rectangle 148"/>
          <p:cNvSpPr/>
          <p:nvPr/>
        </p:nvSpPr>
        <p:spPr>
          <a:xfrm>
            <a:off x="7483378" y="1747754"/>
            <a:ext cx="540097" cy="7540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0" name="Rectangle 149"/>
          <p:cNvSpPr/>
          <p:nvPr/>
        </p:nvSpPr>
        <p:spPr>
          <a:xfrm>
            <a:off x="7483377" y="2427781"/>
            <a:ext cx="405981" cy="578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1" name="Rectangle 150"/>
          <p:cNvSpPr/>
          <p:nvPr/>
        </p:nvSpPr>
        <p:spPr>
          <a:xfrm>
            <a:off x="7483377" y="2623504"/>
            <a:ext cx="1267218" cy="1099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2" name="Rectangle 151"/>
          <p:cNvSpPr/>
          <p:nvPr/>
        </p:nvSpPr>
        <p:spPr>
          <a:xfrm>
            <a:off x="7483379" y="3501881"/>
            <a:ext cx="315434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3" name="Rectangle 152"/>
          <p:cNvSpPr/>
          <p:nvPr/>
        </p:nvSpPr>
        <p:spPr>
          <a:xfrm>
            <a:off x="7483378" y="3681766"/>
            <a:ext cx="405980" cy="457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4" name="Rectangle 153"/>
          <p:cNvSpPr/>
          <p:nvPr/>
        </p:nvSpPr>
        <p:spPr>
          <a:xfrm>
            <a:off x="7483377" y="3884116"/>
            <a:ext cx="540098" cy="7492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2562447" y="4688953"/>
            <a:ext cx="0" cy="192449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2193659" y="6294474"/>
            <a:ext cx="47919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901610" y="6400800"/>
            <a:ext cx="105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Iterations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968318" y="5243775"/>
            <a:ext cx="615553" cy="585650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Error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4" name="Right Arrow 163"/>
          <p:cNvSpPr/>
          <p:nvPr/>
        </p:nvSpPr>
        <p:spPr>
          <a:xfrm rot="16200000">
            <a:off x="2732395" y="1438940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5" name="Right Arrow 164"/>
          <p:cNvSpPr/>
          <p:nvPr/>
        </p:nvSpPr>
        <p:spPr>
          <a:xfrm rot="5400000">
            <a:off x="4426562" y="1453519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6" name="Right Arrow 165"/>
          <p:cNvSpPr/>
          <p:nvPr/>
        </p:nvSpPr>
        <p:spPr>
          <a:xfrm rot="5400000">
            <a:off x="6148746" y="3352747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7" name="Right Arrow 166"/>
          <p:cNvSpPr/>
          <p:nvPr/>
        </p:nvSpPr>
        <p:spPr>
          <a:xfrm rot="5400000">
            <a:off x="2587218" y="3508453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8" name="Right Arrow 167"/>
          <p:cNvSpPr/>
          <p:nvPr/>
        </p:nvSpPr>
        <p:spPr>
          <a:xfrm rot="16200000">
            <a:off x="4241753" y="2080610"/>
            <a:ext cx="335825" cy="162640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9" name="Right Arrow 168"/>
          <p:cNvSpPr/>
          <p:nvPr/>
        </p:nvSpPr>
        <p:spPr>
          <a:xfrm rot="16200000">
            <a:off x="6065575" y="2274267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0" name="Right Arrow 169"/>
          <p:cNvSpPr/>
          <p:nvPr/>
        </p:nvSpPr>
        <p:spPr>
          <a:xfrm rot="16200000">
            <a:off x="4541062" y="3689094"/>
            <a:ext cx="347044" cy="138797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1" name="Right Arrow 170"/>
          <p:cNvSpPr/>
          <p:nvPr/>
        </p:nvSpPr>
        <p:spPr>
          <a:xfrm rot="16200000">
            <a:off x="2794300" y="2329228"/>
            <a:ext cx="335825" cy="166343"/>
          </a:xfrm>
          <a:prstGeom prst="rightArrow">
            <a:avLst/>
          </a:prstGeom>
          <a:solidFill>
            <a:srgbClr val="2D303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5879276" y="2590088"/>
                <a:ext cx="952115" cy="629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y-AM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hy-AM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hy-AM" sz="16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y-AM" sz="160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y-AM" sz="1600" dirty="0"/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76" y="2590088"/>
                <a:ext cx="952115" cy="6299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y-A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Rectangle 173"/>
          <p:cNvSpPr/>
          <p:nvPr/>
        </p:nvSpPr>
        <p:spPr>
          <a:xfrm>
            <a:off x="3219499" y="2362032"/>
            <a:ext cx="2626243" cy="1106075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/>
              <p:cNvSpPr txBox="1"/>
              <p:nvPr/>
            </p:nvSpPr>
            <p:spPr>
              <a:xfrm>
                <a:off x="3297468" y="2564792"/>
                <a:ext cx="2421287" cy="76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y-AM" sz="20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charset="0"/>
                        </a:rPr>
                        <m:t> − </m:t>
                      </m:r>
                      <m:r>
                        <a:rPr lang="en-US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y-AM" sz="2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68" y="2564792"/>
                <a:ext cx="2421287" cy="7643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y-AM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Freeform 175"/>
          <p:cNvSpPr/>
          <p:nvPr/>
        </p:nvSpPr>
        <p:spPr>
          <a:xfrm>
            <a:off x="3045384" y="4762040"/>
            <a:ext cx="2977118" cy="1397464"/>
          </a:xfrm>
          <a:custGeom>
            <a:avLst/>
            <a:gdLst>
              <a:gd name="connsiteX0" fmla="*/ 0 w 1456661"/>
              <a:gd name="connsiteY0" fmla="*/ 0 h 999531"/>
              <a:gd name="connsiteX1" fmla="*/ 701749 w 1456661"/>
              <a:gd name="connsiteY1" fmla="*/ 999460 h 999531"/>
              <a:gd name="connsiteX2" fmla="*/ 1456661 w 1456661"/>
              <a:gd name="connsiteY2" fmla="*/ 53162 h 99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661" h="999531">
                <a:moveTo>
                  <a:pt x="0" y="0"/>
                </a:moveTo>
                <a:cubicBezTo>
                  <a:pt x="229486" y="495300"/>
                  <a:pt x="458972" y="990600"/>
                  <a:pt x="701749" y="999460"/>
                </a:cubicBezTo>
                <a:cubicBezTo>
                  <a:pt x="944526" y="1008320"/>
                  <a:pt x="1346791" y="189613"/>
                  <a:pt x="1456661" y="53162"/>
                </a:cubicBezTo>
              </a:path>
            </a:pathLst>
          </a:custGeom>
          <a:noFill/>
          <a:ln w="349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4490986" y="5572762"/>
            <a:ext cx="0" cy="513326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948089" y="5283213"/>
            <a:ext cx="1085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Convergence</a:t>
            </a:r>
            <a:endParaRPr lang="hy-AM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838302" y="5002241"/>
            <a:ext cx="291587" cy="20827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433725" y="5113081"/>
            <a:ext cx="584775" cy="1181392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Starting point</a:t>
            </a:r>
            <a:endParaRPr lang="hy-AM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965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03708" y="313901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Distributed Selective </a:t>
            </a:r>
            <a:r>
              <a:rPr lang="en-US" dirty="0" smtClean="0"/>
              <a:t>SGD </a:t>
            </a:r>
            <a:r>
              <a:rPr lang="en-US" dirty="0" smtClean="0">
                <a:solidFill>
                  <a:srgbClr val="39C0BA"/>
                </a:solidFill>
              </a:rPr>
              <a:t>Architecture</a:t>
            </a:r>
            <a:endParaRPr lang="en" dirty="0">
              <a:solidFill>
                <a:srgbClr val="39C0B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979" y="4071878"/>
            <a:ext cx="110967" cy="18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y-AM"/>
          </a:p>
        </p:txBody>
      </p:sp>
      <p:sp>
        <p:nvSpPr>
          <p:cNvPr id="9" name="Shape 276"/>
          <p:cNvSpPr/>
          <p:nvPr/>
        </p:nvSpPr>
        <p:spPr>
          <a:xfrm>
            <a:off x="1403497" y="3377269"/>
            <a:ext cx="2248254" cy="3179599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Can 3"/>
          <p:cNvSpPr/>
          <p:nvPr/>
        </p:nvSpPr>
        <p:spPr>
          <a:xfrm>
            <a:off x="1988189" y="5596118"/>
            <a:ext cx="1161864" cy="619035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2" name="TextBox 11"/>
          <p:cNvSpPr txBox="1"/>
          <p:nvPr/>
        </p:nvSpPr>
        <p:spPr>
          <a:xfrm>
            <a:off x="1921988" y="5732222"/>
            <a:ext cx="128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Local training dataset</a:t>
            </a:r>
            <a:endParaRPr lang="hy-AM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65258" y="5326345"/>
            <a:ext cx="0" cy="259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740814" y="4870961"/>
            <a:ext cx="1573618" cy="42874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" name="TextBox 13"/>
          <p:cNvSpPr txBox="1"/>
          <p:nvPr/>
        </p:nvSpPr>
        <p:spPr>
          <a:xfrm>
            <a:off x="1963926" y="4957101"/>
            <a:ext cx="105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SGD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36836" y="3784153"/>
            <a:ext cx="1781575" cy="679925"/>
          </a:xfrm>
          <a:prstGeom prst="roundRect">
            <a:avLst/>
          </a:prstGeom>
          <a:solidFill>
            <a:schemeClr val="accent1">
              <a:alpha val="5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88189" y="4555433"/>
            <a:ext cx="0" cy="259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057488" y="4555433"/>
            <a:ext cx="0" cy="2691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21032" y="4187102"/>
            <a:ext cx="1940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Local parameters &amp; gradients</a:t>
            </a:r>
            <a:endParaRPr lang="hy-AM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2105234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7" name="Rectangle 76"/>
          <p:cNvSpPr/>
          <p:nvPr/>
        </p:nvSpPr>
        <p:spPr>
          <a:xfrm flipH="1">
            <a:off x="2105233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8" name="Rectangle 77"/>
          <p:cNvSpPr/>
          <p:nvPr/>
        </p:nvSpPr>
        <p:spPr>
          <a:xfrm flipH="1">
            <a:off x="2254080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9" name="Rectangle 78"/>
          <p:cNvSpPr/>
          <p:nvPr/>
        </p:nvSpPr>
        <p:spPr>
          <a:xfrm flipH="1">
            <a:off x="2254079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0" name="Rectangle 79"/>
          <p:cNvSpPr/>
          <p:nvPr/>
        </p:nvSpPr>
        <p:spPr>
          <a:xfrm flipH="1">
            <a:off x="2402923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1" name="Rectangle 80"/>
          <p:cNvSpPr/>
          <p:nvPr/>
        </p:nvSpPr>
        <p:spPr>
          <a:xfrm flipH="1">
            <a:off x="2402922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2" name="Rectangle 81"/>
          <p:cNvSpPr/>
          <p:nvPr/>
        </p:nvSpPr>
        <p:spPr>
          <a:xfrm flipH="1">
            <a:off x="2551769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3" name="Rectangle 82"/>
          <p:cNvSpPr/>
          <p:nvPr/>
        </p:nvSpPr>
        <p:spPr>
          <a:xfrm flipH="1">
            <a:off x="2551768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4" name="Rectangle 83"/>
          <p:cNvSpPr/>
          <p:nvPr/>
        </p:nvSpPr>
        <p:spPr>
          <a:xfrm flipH="1">
            <a:off x="2700611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5" name="Rectangle 84"/>
          <p:cNvSpPr/>
          <p:nvPr/>
        </p:nvSpPr>
        <p:spPr>
          <a:xfrm flipH="1">
            <a:off x="2700610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6" name="Rectangle 85"/>
          <p:cNvSpPr/>
          <p:nvPr/>
        </p:nvSpPr>
        <p:spPr>
          <a:xfrm flipH="1">
            <a:off x="2849455" y="389670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7" name="Rectangle 86"/>
          <p:cNvSpPr/>
          <p:nvPr/>
        </p:nvSpPr>
        <p:spPr>
          <a:xfrm flipH="1">
            <a:off x="2849454" y="404554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64" name="Rounded Rectangle 63"/>
          <p:cNvSpPr/>
          <p:nvPr/>
        </p:nvSpPr>
        <p:spPr>
          <a:xfrm>
            <a:off x="1422275" y="2119487"/>
            <a:ext cx="999425" cy="908414"/>
          </a:xfrm>
          <a:prstGeom prst="roundRect">
            <a:avLst/>
          </a:prstGeom>
          <a:solidFill>
            <a:schemeClr val="accent1">
              <a:lumMod val="50000"/>
              <a:alpha val="0"/>
            </a:schemeClr>
          </a:solidFill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0" name="Rounded Rectangle 89"/>
          <p:cNvSpPr/>
          <p:nvPr/>
        </p:nvSpPr>
        <p:spPr>
          <a:xfrm>
            <a:off x="2576101" y="2119724"/>
            <a:ext cx="999425" cy="908414"/>
          </a:xfrm>
          <a:prstGeom prst="roundRect">
            <a:avLst/>
          </a:prstGeom>
          <a:solidFill>
            <a:schemeClr val="accent1">
              <a:lumMod val="50000"/>
              <a:alpha val="0"/>
            </a:schemeClr>
          </a:solidFill>
          <a:ln w="476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1965780" y="3076224"/>
            <a:ext cx="0" cy="2691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075813" y="3076224"/>
            <a:ext cx="0" cy="2591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flipH="1">
            <a:off x="1577924" y="2262816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4" name="Rectangle 93"/>
          <p:cNvSpPr/>
          <p:nvPr/>
        </p:nvSpPr>
        <p:spPr>
          <a:xfrm flipH="1">
            <a:off x="1662738" y="2476232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7" name="Rectangle 96"/>
          <p:cNvSpPr/>
          <p:nvPr/>
        </p:nvSpPr>
        <p:spPr>
          <a:xfrm flipH="1">
            <a:off x="1871230" y="227959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8" name="Rectangle 97"/>
          <p:cNvSpPr/>
          <p:nvPr/>
        </p:nvSpPr>
        <p:spPr>
          <a:xfrm flipH="1">
            <a:off x="2137120" y="2379775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9" name="Rectangle 98"/>
          <p:cNvSpPr/>
          <p:nvPr/>
        </p:nvSpPr>
        <p:spPr>
          <a:xfrm flipH="1">
            <a:off x="2708535" y="2276989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0" name="Rectangle 99"/>
          <p:cNvSpPr/>
          <p:nvPr/>
        </p:nvSpPr>
        <p:spPr>
          <a:xfrm flipH="1">
            <a:off x="2716117" y="2526986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1" name="Rectangle 100"/>
          <p:cNvSpPr/>
          <p:nvPr/>
        </p:nvSpPr>
        <p:spPr>
          <a:xfrm flipH="1">
            <a:off x="3192785" y="2278826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2" name="Rectangle 101"/>
          <p:cNvSpPr/>
          <p:nvPr/>
        </p:nvSpPr>
        <p:spPr>
          <a:xfrm flipH="1">
            <a:off x="2966413" y="2363759"/>
            <a:ext cx="116959" cy="1169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6" name="TextBox 75"/>
          <p:cNvSpPr txBox="1"/>
          <p:nvPr/>
        </p:nvSpPr>
        <p:spPr>
          <a:xfrm>
            <a:off x="1443541" y="2590780"/>
            <a:ext cx="98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Selected 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parameters</a:t>
            </a:r>
            <a:endParaRPr lang="hy-AM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23672" y="2617331"/>
            <a:ext cx="980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Selected 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gradients</a:t>
            </a:r>
            <a:endParaRPr lang="hy-AM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4" name="Shape 283"/>
          <p:cNvSpPr/>
          <p:nvPr/>
        </p:nvSpPr>
        <p:spPr>
          <a:xfrm>
            <a:off x="4810365" y="323810"/>
            <a:ext cx="4154818" cy="323457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Rectangle 140"/>
          <p:cNvSpPr/>
          <p:nvPr/>
        </p:nvSpPr>
        <p:spPr>
          <a:xfrm flipH="1">
            <a:off x="5287399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2" name="Rectangle 141"/>
          <p:cNvSpPr/>
          <p:nvPr/>
        </p:nvSpPr>
        <p:spPr>
          <a:xfrm flipH="1">
            <a:off x="5636747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3" name="Rectangle 142"/>
          <p:cNvSpPr/>
          <p:nvPr/>
        </p:nvSpPr>
        <p:spPr>
          <a:xfrm flipH="1">
            <a:off x="5986095" y="990567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4" name="Rectangle 143"/>
          <p:cNvSpPr/>
          <p:nvPr/>
        </p:nvSpPr>
        <p:spPr>
          <a:xfrm flipH="1">
            <a:off x="5287399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5" name="Rectangle 144"/>
          <p:cNvSpPr/>
          <p:nvPr/>
        </p:nvSpPr>
        <p:spPr>
          <a:xfrm flipH="1">
            <a:off x="5636747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6" name="Rectangle 145"/>
          <p:cNvSpPr/>
          <p:nvPr/>
        </p:nvSpPr>
        <p:spPr>
          <a:xfrm flipH="1">
            <a:off x="5986095" y="1349212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7" name="Rectangle 146"/>
          <p:cNvSpPr/>
          <p:nvPr/>
        </p:nvSpPr>
        <p:spPr>
          <a:xfrm flipH="1">
            <a:off x="6351352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8" name="Rectangle 147"/>
          <p:cNvSpPr/>
          <p:nvPr/>
        </p:nvSpPr>
        <p:spPr>
          <a:xfrm flipH="1">
            <a:off x="6700700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9" name="Rectangle 148"/>
          <p:cNvSpPr/>
          <p:nvPr/>
        </p:nvSpPr>
        <p:spPr>
          <a:xfrm flipH="1">
            <a:off x="7050048" y="990567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0" name="Rectangle 149"/>
          <p:cNvSpPr/>
          <p:nvPr/>
        </p:nvSpPr>
        <p:spPr>
          <a:xfrm flipH="1">
            <a:off x="6351352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1" name="Rectangle 150"/>
          <p:cNvSpPr/>
          <p:nvPr/>
        </p:nvSpPr>
        <p:spPr>
          <a:xfrm flipH="1">
            <a:off x="6700700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2" name="Rectangle 151"/>
          <p:cNvSpPr/>
          <p:nvPr/>
        </p:nvSpPr>
        <p:spPr>
          <a:xfrm flipH="1">
            <a:off x="7050048" y="1349212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3" name="Rectangle 152"/>
          <p:cNvSpPr/>
          <p:nvPr/>
        </p:nvSpPr>
        <p:spPr>
          <a:xfrm flipH="1">
            <a:off x="7415305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4" name="Rectangle 153"/>
          <p:cNvSpPr/>
          <p:nvPr/>
        </p:nvSpPr>
        <p:spPr>
          <a:xfrm flipH="1">
            <a:off x="7764653" y="991605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5" name="Rectangle 154"/>
          <p:cNvSpPr/>
          <p:nvPr/>
        </p:nvSpPr>
        <p:spPr>
          <a:xfrm flipH="1">
            <a:off x="8114001" y="990567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6" name="Rectangle 155"/>
          <p:cNvSpPr/>
          <p:nvPr/>
        </p:nvSpPr>
        <p:spPr>
          <a:xfrm flipH="1">
            <a:off x="7415305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7" name="Rectangle 156"/>
          <p:cNvSpPr/>
          <p:nvPr/>
        </p:nvSpPr>
        <p:spPr>
          <a:xfrm flipH="1">
            <a:off x="7764653" y="1350250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8" name="Rectangle 157"/>
          <p:cNvSpPr/>
          <p:nvPr/>
        </p:nvSpPr>
        <p:spPr>
          <a:xfrm flipH="1">
            <a:off x="8114001" y="1349212"/>
            <a:ext cx="307558" cy="3075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8" name="TextBox 87"/>
          <p:cNvSpPr txBox="1"/>
          <p:nvPr/>
        </p:nvSpPr>
        <p:spPr>
          <a:xfrm>
            <a:off x="5923037" y="532451"/>
            <a:ext cx="18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g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lobal parameters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60" name="Straight Arrow Connector 159"/>
          <p:cNvCxnSpPr>
            <a:stCxn id="163" idx="1"/>
          </p:cNvCxnSpPr>
          <p:nvPr/>
        </p:nvCxnSpPr>
        <p:spPr>
          <a:xfrm flipH="1" flipV="1">
            <a:off x="3604320" y="2229141"/>
            <a:ext cx="1373124" cy="106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604319" y="2668524"/>
            <a:ext cx="1456779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977444" y="2085882"/>
            <a:ext cx="361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Download latest, most-updated parameters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977444" y="2502369"/>
            <a:ext cx="3615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Upload gradient of selected parameters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813512" y="4013661"/>
            <a:ext cx="424457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Local training, Global convergence</a:t>
            </a: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High training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stochasticity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Less </a:t>
            </a:r>
            <a:r>
              <a:rPr lang="en-US" sz="1800" dirty="0" err="1" smtClean="0">
                <a:solidFill>
                  <a:schemeClr val="bg1">
                    <a:lumMod val="95000"/>
                  </a:schemeClr>
                </a:solidFill>
              </a:rPr>
              <a:t>overfitting</a:t>
            </a:r>
            <a:endParaRPr lang="en-US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6984058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739621" y="304943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2" name="Rectangle 1"/>
          <p:cNvSpPr/>
          <p:nvPr/>
        </p:nvSpPr>
        <p:spPr>
          <a:xfrm>
            <a:off x="1739622" y="1148316"/>
            <a:ext cx="6858000" cy="4922875"/>
          </a:xfrm>
          <a:prstGeom prst="rect">
            <a:avLst/>
          </a:prstGeom>
          <a:solidFill>
            <a:schemeClr val="accent1">
              <a:lumMod val="5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" name="TextBox 4"/>
          <p:cNvSpPr txBox="1"/>
          <p:nvPr/>
        </p:nvSpPr>
        <p:spPr>
          <a:xfrm>
            <a:off x="581219" y="1573617"/>
            <a:ext cx="677108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Accuracy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980" y="5784111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4139" y="1066064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3036" y="2969289"/>
            <a:ext cx="6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solidFill>
                  <a:schemeClr val="bg1">
                    <a:lumMod val="95000"/>
                  </a:schemeClr>
                </a:solidFill>
              </a:rPr>
              <a:t>0.93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9431" y="6440523"/>
            <a:ext cx="2998381" cy="3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Parameter selection rate for upload</a:t>
            </a:r>
            <a:endParaRPr lang="hy-AM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5114" y="6071191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8667" y="6071191"/>
            <a:ext cx="6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0.01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1500" y="6071191"/>
            <a:ext cx="6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</a:rPr>
              <a:t>0.1</a:t>
            </a:r>
            <a:endParaRPr lang="hy-AM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84053" y="3153955"/>
            <a:ext cx="6771037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739622" y="2105257"/>
            <a:ext cx="2066822" cy="691116"/>
          </a:xfrm>
          <a:prstGeom prst="line">
            <a:avLst/>
          </a:prstGeom>
          <a:ln w="25400">
            <a:solidFill>
              <a:srgbClr val="FFC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806444" y="1828809"/>
            <a:ext cx="2675903" cy="276448"/>
          </a:xfrm>
          <a:prstGeom prst="line">
            <a:avLst/>
          </a:prstGeom>
          <a:ln w="25400">
            <a:solidFill>
              <a:srgbClr val="FFC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482347" y="1690588"/>
            <a:ext cx="2115275" cy="138221"/>
          </a:xfrm>
          <a:prstGeom prst="straightConnector1">
            <a:avLst/>
          </a:prstGeom>
          <a:ln w="25400">
            <a:solidFill>
              <a:srgbClr val="FFC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739622" y="1678788"/>
            <a:ext cx="1959892" cy="903756"/>
          </a:xfrm>
          <a:prstGeom prst="line">
            <a:avLst/>
          </a:prstGeom>
          <a:ln w="25400">
            <a:solidFill>
              <a:schemeClr val="accent3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699514" y="1561046"/>
            <a:ext cx="2782833" cy="117733"/>
          </a:xfrm>
          <a:prstGeom prst="line">
            <a:avLst/>
          </a:prstGeom>
          <a:ln w="25400">
            <a:solidFill>
              <a:schemeClr val="accent3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82347" y="1567920"/>
            <a:ext cx="2115275" cy="40416"/>
          </a:xfrm>
          <a:prstGeom prst="line">
            <a:avLst/>
          </a:prstGeom>
          <a:ln w="25400">
            <a:solidFill>
              <a:schemeClr val="accent3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739622" y="1924493"/>
            <a:ext cx="1959892" cy="372140"/>
          </a:xfrm>
          <a:prstGeom prst="line">
            <a:avLst/>
          </a:prstGeom>
          <a:ln w="25400">
            <a:solidFill>
              <a:srgbClr val="C00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699514" y="1678779"/>
            <a:ext cx="2782833" cy="245714"/>
          </a:xfrm>
          <a:prstGeom prst="line">
            <a:avLst/>
          </a:prstGeom>
          <a:ln w="25400">
            <a:solidFill>
              <a:srgbClr val="C00000"/>
            </a:solidFill>
            <a:prstDash val="dash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482347" y="1618969"/>
            <a:ext cx="2072743" cy="70443"/>
          </a:xfrm>
          <a:prstGeom prst="line">
            <a:avLst/>
          </a:prstGeom>
          <a:ln w="2540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7432147" y="3207120"/>
            <a:ext cx="0" cy="748194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501798" y="3902149"/>
            <a:ext cx="1860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Stand-alone training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(maximum privacy)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339151" y="1339702"/>
            <a:ext cx="1019516" cy="1629587"/>
          </a:xfrm>
          <a:prstGeom prst="ellipse">
            <a:avLst/>
          </a:prstGeom>
          <a:solidFill>
            <a:schemeClr val="accent3">
              <a:alpha val="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2875688" y="2998379"/>
            <a:ext cx="0" cy="7322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953869" y="3794420"/>
            <a:ext cx="199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Collaborative 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training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3806444" y="2154495"/>
            <a:ext cx="0" cy="91831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806444" y="2450815"/>
            <a:ext cx="59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gain</a:t>
            </a:r>
            <a:endParaRPr lang="hy-AM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1746536" y="1392864"/>
            <a:ext cx="68510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8373129" y="1339704"/>
            <a:ext cx="339077" cy="33907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4" name="TextBox 53"/>
          <p:cNvSpPr txBox="1"/>
          <p:nvPr/>
        </p:nvSpPr>
        <p:spPr>
          <a:xfrm>
            <a:off x="8405053" y="425305"/>
            <a:ext cx="430887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1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H="1">
            <a:off x="8133907" y="1689412"/>
            <a:ext cx="421183" cy="465083"/>
          </a:xfrm>
          <a:prstGeom prst="straightConnector1">
            <a:avLst/>
          </a:prstGeom>
          <a:ln w="254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678910" y="2135050"/>
            <a:ext cx="103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So Close!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527533" y="1137800"/>
            <a:ext cx="235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Centralized training (no privacy)</a:t>
            </a:r>
            <a:endParaRPr lang="hy-AM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500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/>
              <a:t>Indirect Information Leakage </a:t>
            </a:r>
            <a:endParaRPr lang="en" sz="2000" dirty="0"/>
          </a:p>
        </p:txBody>
      </p:sp>
      <p:sp>
        <p:nvSpPr>
          <p:cNvPr id="7" name="Oval 6"/>
          <p:cNvSpPr/>
          <p:nvPr/>
        </p:nvSpPr>
        <p:spPr>
          <a:xfrm>
            <a:off x="2110552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10552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110552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2110551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 flipV="1">
            <a:off x="2351852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V="1">
            <a:off x="2351852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V="1">
            <a:off x="2344761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84189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3884189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884189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3884188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Oval 17"/>
          <p:cNvSpPr/>
          <p:nvPr/>
        </p:nvSpPr>
        <p:spPr>
          <a:xfrm flipV="1">
            <a:off x="4125489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flipV="1">
            <a:off x="4125489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flipV="1">
            <a:off x="4118398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15295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5615295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5615295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5615294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 flipV="1">
            <a:off x="5856595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5856595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5849504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50379" y="233786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7150379" y="381974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615145" y="1826203"/>
            <a:ext cx="1289106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4" idx="2"/>
            <a:endCxn id="12" idx="6"/>
          </p:cNvCxnSpPr>
          <p:nvPr/>
        </p:nvCxnSpPr>
        <p:spPr>
          <a:xfrm flipH="1" flipV="1">
            <a:off x="2678215" y="2016930"/>
            <a:ext cx="1205974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2"/>
            <a:endCxn id="12" idx="5"/>
          </p:cNvCxnSpPr>
          <p:nvPr/>
        </p:nvCxnSpPr>
        <p:spPr>
          <a:xfrm flipH="1" flipV="1">
            <a:off x="2595083" y="2217629"/>
            <a:ext cx="1289105" cy="251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8" idx="2"/>
            <a:endCxn id="41" idx="7"/>
          </p:cNvCxnSpPr>
          <p:nvPr/>
        </p:nvCxnSpPr>
        <p:spPr>
          <a:xfrm flipH="1" flipV="1">
            <a:off x="4368720" y="1816230"/>
            <a:ext cx="1246575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9" idx="2"/>
            <a:endCxn id="41" idx="6"/>
          </p:cNvCxnSpPr>
          <p:nvPr/>
        </p:nvCxnSpPr>
        <p:spPr>
          <a:xfrm flipH="1" flipV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0" idx="2"/>
            <a:endCxn id="41" idx="5"/>
          </p:cNvCxnSpPr>
          <p:nvPr/>
        </p:nvCxnSpPr>
        <p:spPr>
          <a:xfrm flipH="1" flipV="1">
            <a:off x="4368720" y="2217629"/>
            <a:ext cx="1246575" cy="1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2"/>
            <a:endCxn id="13" idx="7"/>
          </p:cNvCxnSpPr>
          <p:nvPr/>
        </p:nvCxnSpPr>
        <p:spPr>
          <a:xfrm flipH="1">
            <a:off x="2595083" y="2016930"/>
            <a:ext cx="1289106" cy="54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1" idx="2"/>
            <a:endCxn id="14" idx="6"/>
          </p:cNvCxnSpPr>
          <p:nvPr/>
        </p:nvCxnSpPr>
        <p:spPr>
          <a:xfrm flipH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2"/>
            <a:endCxn id="15" idx="6"/>
          </p:cNvCxnSpPr>
          <p:nvPr/>
        </p:nvCxnSpPr>
        <p:spPr>
          <a:xfrm flipH="1">
            <a:off x="2678214" y="2016930"/>
            <a:ext cx="1205975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4" idx="2"/>
            <a:endCxn id="13" idx="6"/>
          </p:cNvCxnSpPr>
          <p:nvPr/>
        </p:nvCxnSpPr>
        <p:spPr>
          <a:xfrm flipH="1">
            <a:off x="2678215" y="276534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" idx="2"/>
            <a:endCxn id="14" idx="6"/>
          </p:cNvCxnSpPr>
          <p:nvPr/>
        </p:nvCxnSpPr>
        <p:spPr>
          <a:xfrm flipH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2"/>
            <a:endCxn id="15" idx="6"/>
          </p:cNvCxnSpPr>
          <p:nvPr/>
        </p:nvCxnSpPr>
        <p:spPr>
          <a:xfrm flipH="1">
            <a:off x="2678214" y="2765346"/>
            <a:ext cx="1205975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2"/>
            <a:endCxn id="12" idx="6"/>
          </p:cNvCxnSpPr>
          <p:nvPr/>
        </p:nvCxnSpPr>
        <p:spPr>
          <a:xfrm flipH="1" flipV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2"/>
            <a:endCxn id="13" idx="6"/>
          </p:cNvCxnSpPr>
          <p:nvPr/>
        </p:nvCxnSpPr>
        <p:spPr>
          <a:xfrm flipH="1" flipV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2"/>
            <a:endCxn id="14" idx="6"/>
          </p:cNvCxnSpPr>
          <p:nvPr/>
        </p:nvCxnSpPr>
        <p:spPr>
          <a:xfrm flipH="1">
            <a:off x="2678215" y="3580804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  <a:endCxn id="15" idx="6"/>
          </p:cNvCxnSpPr>
          <p:nvPr/>
        </p:nvCxnSpPr>
        <p:spPr>
          <a:xfrm flipH="1">
            <a:off x="2678214" y="3580804"/>
            <a:ext cx="1205975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15" idx="6"/>
          </p:cNvCxnSpPr>
          <p:nvPr/>
        </p:nvCxnSpPr>
        <p:spPr>
          <a:xfrm flipH="1">
            <a:off x="2678214" y="473428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8" idx="2"/>
            <a:endCxn id="44" idx="6"/>
          </p:cNvCxnSpPr>
          <p:nvPr/>
        </p:nvCxnSpPr>
        <p:spPr>
          <a:xfrm flipH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2"/>
            <a:endCxn id="44" idx="6"/>
          </p:cNvCxnSpPr>
          <p:nvPr/>
        </p:nvCxnSpPr>
        <p:spPr>
          <a:xfrm flipH="1">
            <a:off x="4451852" y="276534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0" idx="2"/>
            <a:endCxn id="44" idx="6"/>
          </p:cNvCxnSpPr>
          <p:nvPr/>
        </p:nvCxnSpPr>
        <p:spPr>
          <a:xfrm flipH="1" flipV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1" idx="2"/>
            <a:endCxn id="44" idx="6"/>
          </p:cNvCxnSpPr>
          <p:nvPr/>
        </p:nvCxnSpPr>
        <p:spPr>
          <a:xfrm flipH="1" flipV="1">
            <a:off x="4451852" y="2765346"/>
            <a:ext cx="1163442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9" idx="2"/>
            <a:endCxn id="46" idx="6"/>
          </p:cNvCxnSpPr>
          <p:nvPr/>
        </p:nvCxnSpPr>
        <p:spPr>
          <a:xfrm flipH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0" idx="2"/>
            <a:endCxn id="46" idx="6"/>
          </p:cNvCxnSpPr>
          <p:nvPr/>
        </p:nvCxnSpPr>
        <p:spPr>
          <a:xfrm flipH="1">
            <a:off x="4451852" y="3580804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1" idx="2"/>
            <a:endCxn id="46" idx="6"/>
          </p:cNvCxnSpPr>
          <p:nvPr/>
        </p:nvCxnSpPr>
        <p:spPr>
          <a:xfrm flipH="1" flipV="1">
            <a:off x="4451852" y="3580804"/>
            <a:ext cx="1163442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0" idx="2"/>
            <a:endCxn id="48" idx="6"/>
          </p:cNvCxnSpPr>
          <p:nvPr/>
        </p:nvCxnSpPr>
        <p:spPr>
          <a:xfrm flipH="1">
            <a:off x="4451851" y="3580804"/>
            <a:ext cx="1163444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9" idx="2"/>
            <a:endCxn id="48" idx="6"/>
          </p:cNvCxnSpPr>
          <p:nvPr/>
        </p:nvCxnSpPr>
        <p:spPr>
          <a:xfrm flipH="1">
            <a:off x="4451851" y="2765346"/>
            <a:ext cx="1163444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48" idx="6"/>
          </p:cNvCxnSpPr>
          <p:nvPr/>
        </p:nvCxnSpPr>
        <p:spPr>
          <a:xfrm flipH="1">
            <a:off x="4451851" y="2016930"/>
            <a:ext cx="1163444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1" idx="2"/>
            <a:endCxn id="48" idx="6"/>
          </p:cNvCxnSpPr>
          <p:nvPr/>
        </p:nvCxnSpPr>
        <p:spPr>
          <a:xfrm flipH="1">
            <a:off x="4451851" y="473428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8" idx="6"/>
          </p:cNvCxnSpPr>
          <p:nvPr/>
        </p:nvCxnSpPr>
        <p:spPr>
          <a:xfrm flipH="1" flipV="1">
            <a:off x="6182958" y="2016930"/>
            <a:ext cx="967421" cy="60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9" idx="6"/>
          </p:cNvCxnSpPr>
          <p:nvPr/>
        </p:nvCxnSpPr>
        <p:spPr>
          <a:xfrm flipH="1">
            <a:off x="6182958" y="2621695"/>
            <a:ext cx="967421" cy="1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0" idx="6"/>
          </p:cNvCxnSpPr>
          <p:nvPr/>
        </p:nvCxnSpPr>
        <p:spPr>
          <a:xfrm flipH="1">
            <a:off x="6182958" y="2621695"/>
            <a:ext cx="967421" cy="9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1" idx="6"/>
          </p:cNvCxnSpPr>
          <p:nvPr/>
        </p:nvCxnSpPr>
        <p:spPr>
          <a:xfrm flipH="1">
            <a:off x="6182957" y="2621695"/>
            <a:ext cx="967422" cy="21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6"/>
          </p:cNvCxnSpPr>
          <p:nvPr/>
        </p:nvCxnSpPr>
        <p:spPr>
          <a:xfrm flipH="1" flipV="1">
            <a:off x="6182958" y="2016930"/>
            <a:ext cx="967421" cy="20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190048" y="2765345"/>
            <a:ext cx="960331" cy="1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0" idx="6"/>
          </p:cNvCxnSpPr>
          <p:nvPr/>
        </p:nvCxnSpPr>
        <p:spPr>
          <a:xfrm flipH="1" flipV="1">
            <a:off x="6182958" y="3580804"/>
            <a:ext cx="967421" cy="5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1" idx="6"/>
          </p:cNvCxnSpPr>
          <p:nvPr/>
        </p:nvCxnSpPr>
        <p:spPr>
          <a:xfrm flipH="1">
            <a:off x="6182957" y="4103575"/>
            <a:ext cx="967422" cy="6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 rot="16200000">
            <a:off x="3051383" y="1832359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5" name="Right Arrow 74"/>
          <p:cNvSpPr/>
          <p:nvPr/>
        </p:nvSpPr>
        <p:spPr>
          <a:xfrm rot="5400000">
            <a:off x="4745550" y="1846938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6" name="Right Arrow 75"/>
          <p:cNvSpPr/>
          <p:nvPr/>
        </p:nvSpPr>
        <p:spPr>
          <a:xfrm rot="5400000">
            <a:off x="6467734" y="374616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7" name="Right Arrow 76"/>
          <p:cNvSpPr/>
          <p:nvPr/>
        </p:nvSpPr>
        <p:spPr>
          <a:xfrm rot="5400000">
            <a:off x="2906206" y="3901872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8" name="Right Arrow 77"/>
          <p:cNvSpPr/>
          <p:nvPr/>
        </p:nvSpPr>
        <p:spPr>
          <a:xfrm rot="16200000">
            <a:off x="4560741" y="2474029"/>
            <a:ext cx="335825" cy="16264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9" name="Right Arrow 78"/>
          <p:cNvSpPr/>
          <p:nvPr/>
        </p:nvSpPr>
        <p:spPr>
          <a:xfrm rot="16200000">
            <a:off x="6384563" y="266768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0" name="Right Arrow 79"/>
          <p:cNvSpPr/>
          <p:nvPr/>
        </p:nvSpPr>
        <p:spPr>
          <a:xfrm rot="16200000">
            <a:off x="4860050" y="3752890"/>
            <a:ext cx="347044" cy="13879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1" name="Right Arrow 80"/>
          <p:cNvSpPr/>
          <p:nvPr/>
        </p:nvSpPr>
        <p:spPr>
          <a:xfrm rot="16200000">
            <a:off x="3113288" y="2722647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5" name="Right Arrow 84"/>
          <p:cNvSpPr/>
          <p:nvPr/>
        </p:nvSpPr>
        <p:spPr>
          <a:xfrm rot="5400000">
            <a:off x="4874107" y="4225157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6" name="Right Arrow 85"/>
          <p:cNvSpPr/>
          <p:nvPr/>
        </p:nvSpPr>
        <p:spPr>
          <a:xfrm rot="5400000">
            <a:off x="3113406" y="3303021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7" name="Right Arrow 86"/>
          <p:cNvSpPr/>
          <p:nvPr/>
        </p:nvSpPr>
        <p:spPr>
          <a:xfrm rot="5400000">
            <a:off x="4555130" y="2987011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8" name="Right Arrow 87"/>
          <p:cNvSpPr/>
          <p:nvPr/>
        </p:nvSpPr>
        <p:spPr>
          <a:xfrm rot="16200000">
            <a:off x="6478964" y="4415990"/>
            <a:ext cx="347044" cy="13879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Can 3"/>
          <p:cNvSpPr/>
          <p:nvPr/>
        </p:nvSpPr>
        <p:spPr>
          <a:xfrm>
            <a:off x="3410914" y="5649206"/>
            <a:ext cx="880396" cy="850605"/>
          </a:xfrm>
          <a:prstGeom prst="can">
            <a:avLst/>
          </a:prstGeom>
          <a:solidFill>
            <a:schemeClr val="accent3">
              <a:alpha val="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0" name="Can 89"/>
          <p:cNvSpPr/>
          <p:nvPr/>
        </p:nvSpPr>
        <p:spPr>
          <a:xfrm>
            <a:off x="4950842" y="5645791"/>
            <a:ext cx="880396" cy="850605"/>
          </a:xfrm>
          <a:prstGeom prst="can">
            <a:avLst/>
          </a:prstGeom>
          <a:solidFill>
            <a:schemeClr val="accent3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5" name="TextBox 4"/>
          <p:cNvSpPr txBox="1"/>
          <p:nvPr/>
        </p:nvSpPr>
        <p:spPr>
          <a:xfrm>
            <a:off x="3345209" y="5599447"/>
            <a:ext cx="1025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</a:p>
          <a:p>
            <a:pPr algn="ctr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Including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Bob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11158" y="5599447"/>
            <a:ext cx="1025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D’</a:t>
            </a:r>
          </a:p>
          <a:p>
            <a:pPr algn="ctr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excluding</a:t>
            </a: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Bob</a:t>
            </a:r>
            <a:endParaRPr lang="hy-AM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20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/>
              <a:t>Indirect Information Leakage – Differentially private comparison</a:t>
            </a:r>
            <a:endParaRPr lang="en" sz="2000" dirty="0"/>
          </a:p>
        </p:txBody>
      </p:sp>
      <p:sp>
        <p:nvSpPr>
          <p:cNvPr id="7" name="Oval 6"/>
          <p:cNvSpPr/>
          <p:nvPr/>
        </p:nvSpPr>
        <p:spPr>
          <a:xfrm>
            <a:off x="2110552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10552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110552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2110551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 flipV="1">
            <a:off x="2351852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V="1">
            <a:off x="2351852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V="1">
            <a:off x="2344761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84189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3884189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884189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3884188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Oval 17"/>
          <p:cNvSpPr/>
          <p:nvPr/>
        </p:nvSpPr>
        <p:spPr>
          <a:xfrm flipV="1">
            <a:off x="4125489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 flipV="1">
            <a:off x="4125489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flipV="1">
            <a:off x="4118398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15295" y="1733098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5615295" y="248151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5615295" y="3296972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5615294" y="4450454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 flipV="1">
            <a:off x="5856595" y="3933002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5856595" y="4104519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5849504" y="4278185"/>
            <a:ext cx="74278" cy="742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50379" y="233786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7150379" y="3819743"/>
            <a:ext cx="567663" cy="567663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615145" y="1826203"/>
            <a:ext cx="1289106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4" idx="2"/>
            <a:endCxn id="12" idx="6"/>
          </p:cNvCxnSpPr>
          <p:nvPr/>
        </p:nvCxnSpPr>
        <p:spPr>
          <a:xfrm flipH="1" flipV="1">
            <a:off x="2678215" y="2016930"/>
            <a:ext cx="1205974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8" idx="2"/>
            <a:endCxn id="12" idx="5"/>
          </p:cNvCxnSpPr>
          <p:nvPr/>
        </p:nvCxnSpPr>
        <p:spPr>
          <a:xfrm flipH="1" flipV="1">
            <a:off x="2595083" y="2217629"/>
            <a:ext cx="1289105" cy="251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8" idx="2"/>
            <a:endCxn id="41" idx="7"/>
          </p:cNvCxnSpPr>
          <p:nvPr/>
        </p:nvCxnSpPr>
        <p:spPr>
          <a:xfrm flipH="1" flipV="1">
            <a:off x="4368720" y="1816230"/>
            <a:ext cx="1246575" cy="20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9" idx="2"/>
            <a:endCxn id="41" idx="6"/>
          </p:cNvCxnSpPr>
          <p:nvPr/>
        </p:nvCxnSpPr>
        <p:spPr>
          <a:xfrm flipH="1" flipV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0" idx="2"/>
            <a:endCxn id="41" idx="5"/>
          </p:cNvCxnSpPr>
          <p:nvPr/>
        </p:nvCxnSpPr>
        <p:spPr>
          <a:xfrm flipH="1" flipV="1">
            <a:off x="4368720" y="2217629"/>
            <a:ext cx="1246575" cy="136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1" idx="2"/>
            <a:endCxn id="13" idx="7"/>
          </p:cNvCxnSpPr>
          <p:nvPr/>
        </p:nvCxnSpPr>
        <p:spPr>
          <a:xfrm flipH="1">
            <a:off x="2595083" y="2016930"/>
            <a:ext cx="1289106" cy="54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1" idx="2"/>
            <a:endCxn id="14" idx="6"/>
          </p:cNvCxnSpPr>
          <p:nvPr/>
        </p:nvCxnSpPr>
        <p:spPr>
          <a:xfrm flipH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1" idx="2"/>
            <a:endCxn id="15" idx="6"/>
          </p:cNvCxnSpPr>
          <p:nvPr/>
        </p:nvCxnSpPr>
        <p:spPr>
          <a:xfrm flipH="1">
            <a:off x="2678214" y="2016930"/>
            <a:ext cx="1205975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4" idx="2"/>
            <a:endCxn id="13" idx="6"/>
          </p:cNvCxnSpPr>
          <p:nvPr/>
        </p:nvCxnSpPr>
        <p:spPr>
          <a:xfrm flipH="1">
            <a:off x="2678215" y="276534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4" idx="2"/>
            <a:endCxn id="14" idx="6"/>
          </p:cNvCxnSpPr>
          <p:nvPr/>
        </p:nvCxnSpPr>
        <p:spPr>
          <a:xfrm flipH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2"/>
            <a:endCxn id="15" idx="6"/>
          </p:cNvCxnSpPr>
          <p:nvPr/>
        </p:nvCxnSpPr>
        <p:spPr>
          <a:xfrm flipH="1">
            <a:off x="2678214" y="2765346"/>
            <a:ext cx="1205975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2"/>
            <a:endCxn id="12" idx="6"/>
          </p:cNvCxnSpPr>
          <p:nvPr/>
        </p:nvCxnSpPr>
        <p:spPr>
          <a:xfrm flipH="1" flipV="1">
            <a:off x="2678215" y="2016930"/>
            <a:ext cx="1205974" cy="1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2"/>
            <a:endCxn id="13" idx="6"/>
          </p:cNvCxnSpPr>
          <p:nvPr/>
        </p:nvCxnSpPr>
        <p:spPr>
          <a:xfrm flipH="1" flipV="1">
            <a:off x="2678215" y="2765346"/>
            <a:ext cx="1205974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2"/>
            <a:endCxn id="14" idx="6"/>
          </p:cNvCxnSpPr>
          <p:nvPr/>
        </p:nvCxnSpPr>
        <p:spPr>
          <a:xfrm flipH="1">
            <a:off x="2678215" y="3580804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  <a:endCxn id="15" idx="6"/>
          </p:cNvCxnSpPr>
          <p:nvPr/>
        </p:nvCxnSpPr>
        <p:spPr>
          <a:xfrm flipH="1">
            <a:off x="2678214" y="3580804"/>
            <a:ext cx="1205975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2"/>
            <a:endCxn id="15" idx="6"/>
          </p:cNvCxnSpPr>
          <p:nvPr/>
        </p:nvCxnSpPr>
        <p:spPr>
          <a:xfrm flipH="1">
            <a:off x="2678214" y="4734286"/>
            <a:ext cx="1205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8" idx="2"/>
            <a:endCxn id="44" idx="6"/>
          </p:cNvCxnSpPr>
          <p:nvPr/>
        </p:nvCxnSpPr>
        <p:spPr>
          <a:xfrm flipH="1">
            <a:off x="4451852" y="2016930"/>
            <a:ext cx="1163443" cy="74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9" idx="2"/>
            <a:endCxn id="44" idx="6"/>
          </p:cNvCxnSpPr>
          <p:nvPr/>
        </p:nvCxnSpPr>
        <p:spPr>
          <a:xfrm flipH="1">
            <a:off x="4451852" y="276534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0" idx="2"/>
            <a:endCxn id="44" idx="6"/>
          </p:cNvCxnSpPr>
          <p:nvPr/>
        </p:nvCxnSpPr>
        <p:spPr>
          <a:xfrm flipH="1" flipV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1" idx="2"/>
            <a:endCxn id="44" idx="6"/>
          </p:cNvCxnSpPr>
          <p:nvPr/>
        </p:nvCxnSpPr>
        <p:spPr>
          <a:xfrm flipH="1" flipV="1">
            <a:off x="4451852" y="2765346"/>
            <a:ext cx="1163442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9" idx="2"/>
            <a:endCxn id="46" idx="6"/>
          </p:cNvCxnSpPr>
          <p:nvPr/>
        </p:nvCxnSpPr>
        <p:spPr>
          <a:xfrm flipH="1">
            <a:off x="4451852" y="2765346"/>
            <a:ext cx="1163443" cy="81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60" idx="2"/>
            <a:endCxn id="46" idx="6"/>
          </p:cNvCxnSpPr>
          <p:nvPr/>
        </p:nvCxnSpPr>
        <p:spPr>
          <a:xfrm flipH="1">
            <a:off x="4451852" y="3580804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1" idx="2"/>
            <a:endCxn id="46" idx="6"/>
          </p:cNvCxnSpPr>
          <p:nvPr/>
        </p:nvCxnSpPr>
        <p:spPr>
          <a:xfrm flipH="1" flipV="1">
            <a:off x="4451852" y="3580804"/>
            <a:ext cx="1163442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0" idx="2"/>
            <a:endCxn id="48" idx="6"/>
          </p:cNvCxnSpPr>
          <p:nvPr/>
        </p:nvCxnSpPr>
        <p:spPr>
          <a:xfrm flipH="1">
            <a:off x="4451851" y="3580804"/>
            <a:ext cx="1163444" cy="115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9" idx="2"/>
            <a:endCxn id="48" idx="6"/>
          </p:cNvCxnSpPr>
          <p:nvPr/>
        </p:nvCxnSpPr>
        <p:spPr>
          <a:xfrm flipH="1">
            <a:off x="4451851" y="2765346"/>
            <a:ext cx="1163444" cy="196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48" idx="6"/>
          </p:cNvCxnSpPr>
          <p:nvPr/>
        </p:nvCxnSpPr>
        <p:spPr>
          <a:xfrm flipH="1">
            <a:off x="4451851" y="2016930"/>
            <a:ext cx="1163444" cy="27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1" idx="2"/>
            <a:endCxn id="48" idx="6"/>
          </p:cNvCxnSpPr>
          <p:nvPr/>
        </p:nvCxnSpPr>
        <p:spPr>
          <a:xfrm flipH="1">
            <a:off x="4451851" y="4734286"/>
            <a:ext cx="116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8" idx="6"/>
          </p:cNvCxnSpPr>
          <p:nvPr/>
        </p:nvCxnSpPr>
        <p:spPr>
          <a:xfrm flipH="1" flipV="1">
            <a:off x="6182958" y="2016930"/>
            <a:ext cx="967421" cy="60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9" idx="6"/>
          </p:cNvCxnSpPr>
          <p:nvPr/>
        </p:nvCxnSpPr>
        <p:spPr>
          <a:xfrm flipH="1">
            <a:off x="6182958" y="2621695"/>
            <a:ext cx="967421" cy="1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0" idx="6"/>
          </p:cNvCxnSpPr>
          <p:nvPr/>
        </p:nvCxnSpPr>
        <p:spPr>
          <a:xfrm flipH="1">
            <a:off x="6182958" y="2621695"/>
            <a:ext cx="967421" cy="9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61" idx="6"/>
          </p:cNvCxnSpPr>
          <p:nvPr/>
        </p:nvCxnSpPr>
        <p:spPr>
          <a:xfrm flipH="1">
            <a:off x="6182957" y="2621695"/>
            <a:ext cx="967422" cy="211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8" idx="6"/>
          </p:cNvCxnSpPr>
          <p:nvPr/>
        </p:nvCxnSpPr>
        <p:spPr>
          <a:xfrm flipH="1" flipV="1">
            <a:off x="6182958" y="2016930"/>
            <a:ext cx="967421" cy="20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190048" y="2765345"/>
            <a:ext cx="960331" cy="133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60" idx="6"/>
          </p:cNvCxnSpPr>
          <p:nvPr/>
        </p:nvCxnSpPr>
        <p:spPr>
          <a:xfrm flipH="1" flipV="1">
            <a:off x="6182958" y="3580804"/>
            <a:ext cx="967421" cy="52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1" idx="6"/>
          </p:cNvCxnSpPr>
          <p:nvPr/>
        </p:nvCxnSpPr>
        <p:spPr>
          <a:xfrm flipH="1">
            <a:off x="6182957" y="4103575"/>
            <a:ext cx="967422" cy="6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ight Arrow 73"/>
          <p:cNvSpPr/>
          <p:nvPr/>
        </p:nvSpPr>
        <p:spPr>
          <a:xfrm rot="16200000">
            <a:off x="2741692" y="1874313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5" name="Right Arrow 74"/>
          <p:cNvSpPr/>
          <p:nvPr/>
        </p:nvSpPr>
        <p:spPr>
          <a:xfrm rot="5400000">
            <a:off x="4745550" y="1846938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6" name="Right Arrow 75"/>
          <p:cNvSpPr/>
          <p:nvPr/>
        </p:nvSpPr>
        <p:spPr>
          <a:xfrm rot="5400000">
            <a:off x="6467734" y="374616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7" name="Right Arrow 76"/>
          <p:cNvSpPr/>
          <p:nvPr/>
        </p:nvSpPr>
        <p:spPr>
          <a:xfrm rot="5400000">
            <a:off x="2906206" y="3901872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8" name="Right Arrow 77"/>
          <p:cNvSpPr/>
          <p:nvPr/>
        </p:nvSpPr>
        <p:spPr>
          <a:xfrm rot="16200000">
            <a:off x="4742775" y="3047739"/>
            <a:ext cx="335825" cy="162640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79" name="Right Arrow 78"/>
          <p:cNvSpPr/>
          <p:nvPr/>
        </p:nvSpPr>
        <p:spPr>
          <a:xfrm rot="16200000">
            <a:off x="6384563" y="2667686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0" name="Right Arrow 79"/>
          <p:cNvSpPr/>
          <p:nvPr/>
        </p:nvSpPr>
        <p:spPr>
          <a:xfrm rot="16200000">
            <a:off x="4542210" y="4022950"/>
            <a:ext cx="347044" cy="13879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1" name="Right Arrow 80"/>
          <p:cNvSpPr/>
          <p:nvPr/>
        </p:nvSpPr>
        <p:spPr>
          <a:xfrm rot="16200000">
            <a:off x="3113288" y="2722647"/>
            <a:ext cx="335825" cy="166343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" name="Rectangle 1"/>
          <p:cNvSpPr/>
          <p:nvPr/>
        </p:nvSpPr>
        <p:spPr>
          <a:xfrm>
            <a:off x="4605108" y="3785232"/>
            <a:ext cx="1153379" cy="6333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" name="TextBox 2"/>
          <p:cNvSpPr txBox="1"/>
          <p:nvPr/>
        </p:nvSpPr>
        <p:spPr>
          <a:xfrm>
            <a:off x="4691137" y="3950725"/>
            <a:ext cx="122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>
                    <a:lumMod val="85000"/>
                  </a:schemeClr>
                </a:solidFill>
              </a:rPr>
              <a:t>&gt;threshold</a:t>
            </a:r>
            <a:endParaRPr lang="hy-AM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813940" y="1650575"/>
            <a:ext cx="1153379" cy="63332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3" name="TextBox 82"/>
          <p:cNvSpPr txBox="1"/>
          <p:nvPr/>
        </p:nvSpPr>
        <p:spPr>
          <a:xfrm>
            <a:off x="2899969" y="1816068"/>
            <a:ext cx="1228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</a:rPr>
              <a:t>&gt;threshold</a:t>
            </a:r>
            <a:endParaRPr lang="hy-AM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32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 amt="79000"/>
          </a:blip>
          <a:srcRect l="9861" t="20672" b="4320"/>
          <a:stretch/>
        </p:blipFill>
        <p:spPr>
          <a:xfrm>
            <a:off x="902821" y="0"/>
            <a:ext cx="8242124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Shape 137"/>
          <p:cNvGrpSpPr/>
          <p:nvPr/>
        </p:nvGrpSpPr>
        <p:grpSpPr>
          <a:xfrm>
            <a:off x="800299" y="-7800"/>
            <a:ext cx="190200" cy="6857700"/>
            <a:chOff x="808650" y="-7800"/>
            <a:chExt cx="190200" cy="6857700"/>
          </a:xfrm>
        </p:grpSpPr>
        <p:sp>
          <p:nvSpPr>
            <p:cNvPr id="138" name="Shape 138"/>
            <p:cNvSpPr/>
            <p:nvPr/>
          </p:nvSpPr>
          <p:spPr>
            <a:xfrm>
              <a:off x="808650" y="3333900"/>
              <a:ext cx="190200" cy="190200"/>
            </a:xfrm>
            <a:prstGeom prst="ellipse">
              <a:avLst/>
            </a:prstGeom>
            <a:solidFill>
              <a:srgbClr val="39C0BA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39" name="Shape 139"/>
            <p:cNvCxnSpPr>
              <a:endCxn id="138" idx="0"/>
            </p:cNvCxnSpPr>
            <p:nvPr/>
          </p:nvCxnSpPr>
          <p:spPr>
            <a:xfrm>
              <a:off x="903750" y="-7800"/>
              <a:ext cx="0" cy="3341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0" name="Shape 140"/>
            <p:cNvCxnSpPr>
              <a:stCxn id="138" idx="4"/>
            </p:cNvCxnSpPr>
            <p:nvPr/>
          </p:nvCxnSpPr>
          <p:spPr>
            <a:xfrm>
              <a:off x="903750" y="3524100"/>
              <a:ext cx="0" cy="33258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8" name="TextBox 7"/>
          <p:cNvSpPr txBox="1"/>
          <p:nvPr/>
        </p:nvSpPr>
        <p:spPr>
          <a:xfrm>
            <a:off x="-369252" y="1408813"/>
            <a:ext cx="1169551" cy="3530009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hy-AM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9624" y="757771"/>
            <a:ext cx="78361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Massive data collection for deep learning results in severe privacy risks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The paper presents a design of privacy-preserving deep learning system 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Differentially-private information exchange protocol</a:t>
            </a:r>
          </a:p>
          <a:p>
            <a:pPr marL="285750" indent="-285750">
              <a:buFont typeface="Wingdings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Pretty good accuracy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hy-AM" sz="2000" dirty="0"/>
          </a:p>
        </p:txBody>
      </p:sp>
    </p:spTree>
    <p:extLst>
      <p:ext uri="{BB962C8B-B14F-4D97-AF65-F5344CB8AC3E}">
        <p14:creationId xmlns:p14="http://schemas.microsoft.com/office/powerpoint/2010/main" val="14130836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1165475" y="1413100"/>
            <a:ext cx="7978526" cy="40317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1" name="Shape 161"/>
          <p:cNvSpPr/>
          <p:nvPr/>
        </p:nvSpPr>
        <p:spPr>
          <a:xfrm>
            <a:off x="2517200" y="2473650"/>
            <a:ext cx="701999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39C0B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018475" y="2678800"/>
            <a:ext cx="121500" cy="340500"/>
            <a:chOff x="1532100" y="3453325"/>
            <a:chExt cx="121500" cy="340500"/>
          </a:xfrm>
        </p:grpSpPr>
        <p:sp>
          <p:nvSpPr>
            <p:cNvPr id="163" name="Shape 163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4" name="Shape 164"/>
            <p:cNvCxnSpPr>
              <a:stCxn id="163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Shape 165"/>
          <p:cNvGrpSpPr/>
          <p:nvPr/>
        </p:nvGrpSpPr>
        <p:grpSpPr>
          <a:xfrm>
            <a:off x="3435475" y="4055250"/>
            <a:ext cx="121500" cy="340500"/>
            <a:chOff x="1532100" y="3453325"/>
            <a:chExt cx="121500" cy="340500"/>
          </a:xfrm>
        </p:grpSpPr>
        <p:sp>
          <p:nvSpPr>
            <p:cNvPr id="166" name="Shape 166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67" name="Shape 167"/>
            <p:cNvCxnSpPr>
              <a:stCxn id="166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Shape 168"/>
          <p:cNvGrpSpPr/>
          <p:nvPr/>
        </p:nvGrpSpPr>
        <p:grpSpPr>
          <a:xfrm>
            <a:off x="5136200" y="4264400"/>
            <a:ext cx="121500" cy="340500"/>
            <a:chOff x="1532100" y="3453325"/>
            <a:chExt cx="121500" cy="340500"/>
          </a:xfrm>
        </p:grpSpPr>
        <p:sp>
          <p:nvSpPr>
            <p:cNvPr id="169" name="Shape 169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0" name="Shape 170"/>
            <p:cNvCxnSpPr>
              <a:stCxn id="169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Shape 171"/>
          <p:cNvGrpSpPr/>
          <p:nvPr/>
        </p:nvGrpSpPr>
        <p:grpSpPr>
          <a:xfrm>
            <a:off x="4511250" y="2338300"/>
            <a:ext cx="121500" cy="340500"/>
            <a:chOff x="1532100" y="3453325"/>
            <a:chExt cx="121500" cy="340500"/>
          </a:xfrm>
        </p:grpSpPr>
        <p:sp>
          <p:nvSpPr>
            <p:cNvPr id="172" name="Shape 172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3" name="Shape 173"/>
            <p:cNvCxnSpPr>
              <a:stCxn id="172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4" name="Shape 174"/>
          <p:cNvGrpSpPr/>
          <p:nvPr/>
        </p:nvGrpSpPr>
        <p:grpSpPr>
          <a:xfrm>
            <a:off x="7078475" y="2874975"/>
            <a:ext cx="121500" cy="340500"/>
            <a:chOff x="1532100" y="3453325"/>
            <a:chExt cx="121500" cy="340500"/>
          </a:xfrm>
        </p:grpSpPr>
        <p:sp>
          <p:nvSpPr>
            <p:cNvPr id="175" name="Shape 17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6" name="Shape 176"/>
            <p:cNvCxnSpPr>
              <a:stCxn id="175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7" name="Shape 177"/>
          <p:cNvGrpSpPr/>
          <p:nvPr/>
        </p:nvGrpSpPr>
        <p:grpSpPr>
          <a:xfrm>
            <a:off x="7901975" y="4395750"/>
            <a:ext cx="121500" cy="340500"/>
            <a:chOff x="1532100" y="3453325"/>
            <a:chExt cx="121500" cy="340500"/>
          </a:xfrm>
        </p:grpSpPr>
        <p:sp>
          <p:nvSpPr>
            <p:cNvPr id="178" name="Shape 178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79" name="Shape 179"/>
            <p:cNvCxnSpPr>
              <a:stCxn id="178" idx="4"/>
            </p:cNvCxnSpPr>
            <p:nvPr/>
          </p:nvCxnSpPr>
          <p:spPr>
            <a:xfrm>
              <a:off x="1592850" y="3574825"/>
              <a:ext cx="0" cy="2190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1284950" y="940200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89,526,124$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1284950" y="1957946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1284950" y="4445403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100%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1284950" y="5463150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1284950" y="2692801"/>
            <a:ext cx="7097100" cy="119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4800" b="1"/>
              <a:t>185,244 users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1284950" y="3710548"/>
            <a:ext cx="7097100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6" name="Shape 196"/>
          <p:cNvSpPr/>
          <p:nvPr/>
        </p:nvSpPr>
        <p:spPr>
          <a:xfrm>
            <a:off x="808650" y="5091712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08650" y="1576087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08788" y="280606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Lets Talk about Bob</a:t>
            </a:r>
            <a:endParaRPr lang="e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91" y="816468"/>
            <a:ext cx="1335154" cy="2373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5" y="4322373"/>
            <a:ext cx="1350633" cy="2397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53" y="1357375"/>
            <a:ext cx="1774491" cy="1622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05" y="4332883"/>
            <a:ext cx="1347237" cy="23950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907" y="632792"/>
            <a:ext cx="1329612" cy="23637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90" y="4317208"/>
            <a:ext cx="1341298" cy="2380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77" y="1406749"/>
            <a:ext cx="1193043" cy="11930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1" y="4775769"/>
            <a:ext cx="1222943" cy="1222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70874" y="3546249"/>
            <a:ext cx="1074829" cy="409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9" name="Rectangle 18"/>
          <p:cNvSpPr/>
          <p:nvPr/>
        </p:nvSpPr>
        <p:spPr>
          <a:xfrm>
            <a:off x="2260732" y="3546249"/>
            <a:ext cx="1231731" cy="409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0" name="Rectangle 19"/>
          <p:cNvSpPr/>
          <p:nvPr/>
        </p:nvSpPr>
        <p:spPr>
          <a:xfrm>
            <a:off x="3502922" y="3546249"/>
            <a:ext cx="795809" cy="409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Rectangle 20"/>
          <p:cNvSpPr/>
          <p:nvPr/>
        </p:nvSpPr>
        <p:spPr>
          <a:xfrm>
            <a:off x="4324117" y="3546249"/>
            <a:ext cx="931064" cy="409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Rectangle 21"/>
          <p:cNvSpPr/>
          <p:nvPr/>
        </p:nvSpPr>
        <p:spPr>
          <a:xfrm>
            <a:off x="5255181" y="3546249"/>
            <a:ext cx="931064" cy="409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Rectangle 22"/>
          <p:cNvSpPr/>
          <p:nvPr/>
        </p:nvSpPr>
        <p:spPr>
          <a:xfrm>
            <a:off x="6201274" y="3546249"/>
            <a:ext cx="931064" cy="4090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Rectangle 23"/>
          <p:cNvSpPr/>
          <p:nvPr/>
        </p:nvSpPr>
        <p:spPr>
          <a:xfrm>
            <a:off x="7147367" y="3546249"/>
            <a:ext cx="931064" cy="4090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1734561" y="3420125"/>
            <a:ext cx="115614" cy="11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792368" y="3190075"/>
            <a:ext cx="0" cy="2300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18790" y="3966287"/>
            <a:ext cx="115614" cy="115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76597" y="4081813"/>
            <a:ext cx="0" cy="2300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45492" y="3420125"/>
            <a:ext cx="115614" cy="11561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2" name="Straight Connector 31"/>
          <p:cNvCxnSpPr>
            <a:stCxn id="31" idx="0"/>
            <a:endCxn id="9" idx="2"/>
          </p:cNvCxnSpPr>
          <p:nvPr/>
        </p:nvCxnSpPr>
        <p:spPr>
          <a:xfrm flipV="1">
            <a:off x="3903299" y="2980100"/>
            <a:ext cx="0" cy="4400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759970" y="3954711"/>
            <a:ext cx="115614" cy="115614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4812524" y="4081813"/>
            <a:ext cx="0" cy="23005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93460" y="3538561"/>
            <a:ext cx="931064" cy="409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1" name="Oval 40"/>
          <p:cNvSpPr/>
          <p:nvPr/>
        </p:nvSpPr>
        <p:spPr>
          <a:xfrm>
            <a:off x="5668919" y="3435487"/>
            <a:ext cx="115614" cy="11561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716216" y="2995462"/>
            <a:ext cx="0" cy="4400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43348" y="3965467"/>
            <a:ext cx="115614" cy="1156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701155" y="4080993"/>
            <a:ext cx="0" cy="23005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557122" y="3420125"/>
            <a:ext cx="115614" cy="1156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8" name="Straight Connector 47"/>
          <p:cNvCxnSpPr>
            <a:endCxn id="13" idx="2"/>
          </p:cNvCxnSpPr>
          <p:nvPr/>
        </p:nvCxnSpPr>
        <p:spPr>
          <a:xfrm flipV="1">
            <a:off x="7604419" y="2599792"/>
            <a:ext cx="8480" cy="8203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26721" y="3945267"/>
            <a:ext cx="115614" cy="115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8584528" y="4050283"/>
            <a:ext cx="2424" cy="7109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" grpId="0" animBg="1"/>
      <p:bldP spid="31" grpId="0" animBg="1"/>
      <p:bldP spid="36" grpId="0" animBg="1"/>
      <p:bldP spid="41" grpId="0" animBg="1"/>
      <p:bldP spid="45" grpId="0" animBg="1"/>
      <p:bldP spid="47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65475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3692249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3"/>
          </p:nvPr>
        </p:nvSpPr>
        <p:spPr>
          <a:xfrm>
            <a:off x="6219024" y="1673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65475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2"/>
          </p:nvPr>
        </p:nvSpPr>
        <p:spPr>
          <a:xfrm>
            <a:off x="3692249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3"/>
          </p:nvPr>
        </p:nvSpPr>
        <p:spPr>
          <a:xfrm>
            <a:off x="6219024" y="3959975"/>
            <a:ext cx="2403599" cy="160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220" name="Shape 220"/>
          <p:cNvGrpSpPr/>
          <p:nvPr/>
        </p:nvGrpSpPr>
        <p:grpSpPr>
          <a:xfrm>
            <a:off x="1286531" y="1401044"/>
            <a:ext cx="391000" cy="382826"/>
            <a:chOff x="1236875" y="1623900"/>
            <a:chExt cx="465200" cy="455475"/>
          </a:xfrm>
        </p:grpSpPr>
        <p:sp>
          <p:nvSpPr>
            <p:cNvPr id="221" name="Shape 22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3848736" y="1404877"/>
            <a:ext cx="366457" cy="366436"/>
            <a:chOff x="1923675" y="1633650"/>
            <a:chExt cx="436000" cy="435975"/>
          </a:xfrm>
        </p:grpSpPr>
        <p:sp>
          <p:nvSpPr>
            <p:cNvPr id="229" name="Shape 2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5" name="Shape 235"/>
          <p:cNvSpPr/>
          <p:nvPr/>
        </p:nvSpPr>
        <p:spPr>
          <a:xfrm>
            <a:off x="1285548" y="3715564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6" name="Shape 236"/>
          <p:cNvGrpSpPr/>
          <p:nvPr/>
        </p:nvGrpSpPr>
        <p:grpSpPr>
          <a:xfrm>
            <a:off x="3835130" y="3671574"/>
            <a:ext cx="299911" cy="424767"/>
            <a:chOff x="3979850" y="1598950"/>
            <a:chExt cx="356825" cy="505375"/>
          </a:xfrm>
        </p:grpSpPr>
        <p:sp>
          <p:nvSpPr>
            <p:cNvPr id="237" name="Shape 2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6347846" y="3762663"/>
            <a:ext cx="395098" cy="242589"/>
            <a:chOff x="4595425" y="1707325"/>
            <a:chExt cx="470075" cy="288625"/>
          </a:xfrm>
        </p:grpSpPr>
        <p:sp>
          <p:nvSpPr>
            <p:cNvPr id="240" name="Shape 24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6386411" y="1407705"/>
            <a:ext cx="369504" cy="369504"/>
            <a:chOff x="2594050" y="1631825"/>
            <a:chExt cx="439625" cy="439625"/>
          </a:xfrm>
        </p:grpSpPr>
        <p:sp>
          <p:nvSpPr>
            <p:cNvPr id="246" name="Shape 24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6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699" cy="81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699" cy="113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3F3F3"/>
              </a:buClr>
              <a:buSzPct val="100000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098278" y="314388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/>
              <a:t>The Other </a:t>
            </a:r>
            <a:r>
              <a:rPr lang="en-US" sz="2800" dirty="0"/>
              <a:t>S</a:t>
            </a:r>
            <a:r>
              <a:rPr lang="en-US" sz="2800" dirty="0" smtClean="0"/>
              <a:t>ide</a:t>
            </a:r>
            <a:endParaRPr lang="en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97" y="1218218"/>
            <a:ext cx="3142316" cy="15556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8" y="2156429"/>
            <a:ext cx="3165354" cy="6173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15" y="578277"/>
            <a:ext cx="3419895" cy="2196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612" y="4150895"/>
            <a:ext cx="2081838" cy="20642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18" y="3764312"/>
            <a:ext cx="2802180" cy="2089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9" y="3764312"/>
            <a:ext cx="2993095" cy="16274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09" y="1676384"/>
            <a:ext cx="4286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896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305100" y="291809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Some Background</a:t>
            </a:r>
            <a:endParaRPr lang="en" dirty="0"/>
          </a:p>
        </p:txBody>
      </p:sp>
      <p:sp>
        <p:nvSpPr>
          <p:cNvPr id="85" name="Shape 8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75" y="1117600"/>
            <a:ext cx="4191000" cy="5740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258211" y="3983803"/>
            <a:ext cx="1139112" cy="1139112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8" name="Oval 7"/>
          <p:cNvSpPr/>
          <p:nvPr/>
        </p:nvSpPr>
        <p:spPr>
          <a:xfrm>
            <a:off x="2166017" y="3652728"/>
            <a:ext cx="997599" cy="997599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9" name="Oval 8"/>
          <p:cNvSpPr/>
          <p:nvPr/>
        </p:nvSpPr>
        <p:spPr>
          <a:xfrm>
            <a:off x="2798638" y="1362036"/>
            <a:ext cx="1090193" cy="1090193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4566243" y="3900152"/>
            <a:ext cx="826319" cy="826319"/>
          </a:xfrm>
          <a:prstGeom prst="ellipse">
            <a:avLst/>
          </a:prstGeom>
          <a:solidFill>
            <a:srgbClr val="3DA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3216172" y="2408158"/>
            <a:ext cx="1318541" cy="13185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 b="1"/>
          </a:p>
        </p:txBody>
      </p:sp>
      <p:sp>
        <p:nvSpPr>
          <p:cNvPr id="5" name="TextBox 4"/>
          <p:cNvSpPr txBox="1"/>
          <p:nvPr/>
        </p:nvSpPr>
        <p:spPr>
          <a:xfrm>
            <a:off x="3268721" y="4281781"/>
            <a:ext cx="1144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Mobility </a:t>
            </a:r>
          </a:p>
          <a:p>
            <a:pPr algn="ctr"/>
            <a:r>
              <a:rPr lang="en-US" sz="1500" b="1" dirty="0" smtClean="0">
                <a:solidFill>
                  <a:schemeClr val="bg1"/>
                </a:solidFill>
              </a:rPr>
              <a:t>Prediction</a:t>
            </a:r>
            <a:endParaRPr lang="hy-AM" sz="15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0251" y="2743949"/>
            <a:ext cx="114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User</a:t>
            </a:r>
          </a:p>
          <a:p>
            <a:pPr algn="ctr"/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Privacy</a:t>
            </a:r>
            <a:endParaRPr lang="hy-AM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6626" y="1545383"/>
            <a:ext cx="81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Utility</a:t>
            </a:r>
          </a:p>
          <a:p>
            <a:pPr algn="ctr"/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Space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6675" y="1476207"/>
            <a:ext cx="2886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Success of </a:t>
            </a:r>
          </a:p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Location Based Services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6675" y="5286204"/>
            <a:ext cx="288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Mobility </a:t>
            </a:r>
            <a:r>
              <a:rPr lang="en-US" sz="1600" b="1" smtClean="0">
                <a:solidFill>
                  <a:schemeClr val="bg1">
                    <a:lumMod val="95000"/>
                  </a:schemeClr>
                </a:solidFill>
              </a:rPr>
              <a:t>Prediction Platform</a:t>
            </a:r>
            <a:endParaRPr lang="hy-AM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97323" y="4039752"/>
            <a:ext cx="11447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Location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Based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Ads</a:t>
            </a:r>
            <a:endParaRPr lang="hy-AM" sz="11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7190" y="3910662"/>
            <a:ext cx="114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Management</a:t>
            </a:r>
            <a:endParaRPr lang="hy-AM" sz="12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31" y="2674931"/>
            <a:ext cx="3170176" cy="23776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1148484"/>
            <a:ext cx="620110" cy="62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016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7" grpId="0"/>
      <p:bldP spid="12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Selected Articles</a:t>
            </a:r>
            <a:endParaRPr lang="en" dirty="0"/>
          </a:p>
        </p:txBody>
      </p:sp>
      <p:sp>
        <p:nvSpPr>
          <p:cNvPr id="146" name="Shape 146"/>
          <p:cNvSpPr/>
          <p:nvPr/>
        </p:nvSpPr>
        <p:spPr>
          <a:xfrm>
            <a:off x="3630807" y="168191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35B6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Understanding Mobility from GPS Data</a:t>
            </a:r>
            <a:endParaRPr lang="en" sz="2000" dirty="0">
              <a:solidFill>
                <a:srgbClr val="0070C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1334872" y="1681915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39C0BA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Predictability of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Human Mobility</a:t>
            </a: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5926742" y="168191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B050"/>
                </a:solidFill>
                <a:latin typeface="Quicksand"/>
                <a:ea typeface="Quicksand"/>
                <a:cs typeface="Quicksand"/>
                <a:sym typeface="Quicksand"/>
              </a:rPr>
              <a:t>Mining Mobility Profiles of Users</a:t>
            </a:r>
            <a:endParaRPr lang="en" sz="2000" dirty="0">
              <a:solidFill>
                <a:srgbClr val="00B05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Shape 147"/>
          <p:cNvSpPr/>
          <p:nvPr/>
        </p:nvSpPr>
        <p:spPr>
          <a:xfrm>
            <a:off x="2290101" y="3491056"/>
            <a:ext cx="2506199" cy="2506199"/>
          </a:xfrm>
          <a:prstGeom prst="ellipse">
            <a:avLst/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Shape 147"/>
          <p:cNvSpPr/>
          <p:nvPr/>
        </p:nvSpPr>
        <p:spPr>
          <a:xfrm>
            <a:off x="4673642" y="3491056"/>
            <a:ext cx="2506199" cy="2506199"/>
          </a:xfrm>
          <a:prstGeom prst="ellipse">
            <a:avLst/>
          </a:prstGeom>
          <a:noFill/>
          <a:ln w="9525" cap="flat" cmpd="sng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000" dirty="0">
              <a:solidFill>
                <a:schemeClr val="bg1">
                  <a:lumMod val="95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3560" y="4188114"/>
            <a:ext cx="163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Location Privacy through Camouflage</a:t>
            </a:r>
            <a:endParaRPr lang="hy-AM" sz="2000" dirty="0">
              <a:solidFill>
                <a:schemeClr val="accent5">
                  <a:lumMod val="75000"/>
                </a:schemeClr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7103" y="4188114"/>
            <a:ext cx="1639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Privacy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Preserving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Deep</a:t>
            </a:r>
          </a:p>
          <a:p>
            <a:pPr algn="ctr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</a:rPr>
              <a:t>Learning</a:t>
            </a:r>
            <a:endParaRPr lang="hy-AM" sz="2000" dirty="0">
              <a:solidFill>
                <a:schemeClr val="accent2">
                  <a:lumMod val="75000"/>
                </a:schemeClr>
              </a:solidFill>
              <a:latin typeface="Quicksand"/>
              <a:ea typeface="Quicksand"/>
              <a:cs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5916848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6" grpId="0" animBg="1"/>
      <p:bldP spid="7" grpId="0" animBg="1"/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250" y="1402400"/>
            <a:ext cx="5123400" cy="5123100"/>
          </a:xfrm>
          <a:prstGeom prst="ellipse">
            <a:avLst/>
          </a:prstGeom>
          <a:noFill/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31" y="2456121"/>
            <a:ext cx="4591971" cy="25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565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2547403"/>
            <a:ext cx="1851000" cy="1851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ctrTitle" idx="4294967295"/>
          </p:nvPr>
        </p:nvSpPr>
        <p:spPr>
          <a:xfrm>
            <a:off x="2483431" y="2269054"/>
            <a:ext cx="6028199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dirty="0" smtClean="0"/>
              <a:t>Privacy-Preserving</a:t>
            </a:r>
            <a:endParaRPr lang="en" sz="4800" dirty="0"/>
          </a:p>
        </p:txBody>
      </p:sp>
      <p:sp>
        <p:nvSpPr>
          <p:cNvPr id="103" name="Shape 103"/>
          <p:cNvSpPr txBox="1">
            <a:spLocks noGrp="1"/>
          </p:cNvSpPr>
          <p:nvPr>
            <p:ph type="subTitle" idx="4294967295"/>
          </p:nvPr>
        </p:nvSpPr>
        <p:spPr>
          <a:xfrm>
            <a:off x="2483431" y="3352003"/>
            <a:ext cx="6028199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39C0BA"/>
              </a:buClr>
              <a:buNone/>
            </a:pPr>
            <a:r>
              <a:rPr lang="en-US" sz="4800" dirty="0">
                <a:solidFill>
                  <a:schemeClr val="bg1"/>
                </a:solidFill>
              </a:rPr>
              <a:t>Deep Learning</a:t>
            </a:r>
            <a:endParaRPr lang="en" sz="48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09271" y="5072881"/>
            <a:ext cx="997599" cy="9975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" name="Oval 10"/>
          <p:cNvSpPr/>
          <p:nvPr/>
        </p:nvSpPr>
        <p:spPr>
          <a:xfrm>
            <a:off x="6337515" y="5072881"/>
            <a:ext cx="997599" cy="9975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4" name="Oval 13"/>
          <p:cNvSpPr/>
          <p:nvPr/>
        </p:nvSpPr>
        <p:spPr>
          <a:xfrm>
            <a:off x="6074757" y="861041"/>
            <a:ext cx="997599" cy="9975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3009271" y="861041"/>
            <a:ext cx="997599" cy="997599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7" name="Oval 16"/>
          <p:cNvSpPr/>
          <p:nvPr/>
        </p:nvSpPr>
        <p:spPr>
          <a:xfrm>
            <a:off x="8012830" y="2973843"/>
            <a:ext cx="997599" cy="99759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5" name="Straight Arrow Connector 4"/>
          <p:cNvCxnSpPr>
            <a:stCxn id="101" idx="7"/>
            <a:endCxn id="16" idx="2"/>
          </p:cNvCxnSpPr>
          <p:nvPr/>
        </p:nvCxnSpPr>
        <p:spPr>
          <a:xfrm flipV="1">
            <a:off x="1579927" y="1359841"/>
            <a:ext cx="1429344" cy="14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1" idx="5"/>
            <a:endCxn id="10" idx="2"/>
          </p:cNvCxnSpPr>
          <p:nvPr/>
        </p:nvCxnSpPr>
        <p:spPr>
          <a:xfrm>
            <a:off x="1579927" y="4127330"/>
            <a:ext cx="1429344" cy="1444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  <a:endCxn id="14" idx="2"/>
          </p:cNvCxnSpPr>
          <p:nvPr/>
        </p:nvCxnSpPr>
        <p:spPr>
          <a:xfrm>
            <a:off x="4006870" y="1359841"/>
            <a:ext cx="2067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006870" y="5571681"/>
            <a:ext cx="233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6"/>
          </p:cNvCxnSpPr>
          <p:nvPr/>
        </p:nvCxnSpPr>
        <p:spPr>
          <a:xfrm>
            <a:off x="7072356" y="1359841"/>
            <a:ext cx="1439273" cy="161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17" idx="4"/>
          </p:cNvCxnSpPr>
          <p:nvPr/>
        </p:nvCxnSpPr>
        <p:spPr>
          <a:xfrm flipV="1">
            <a:off x="7335114" y="3971442"/>
            <a:ext cx="1176516" cy="160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/>
              <a:t>Privacy-Preserving Deep Learning – Shokri et al. </a:t>
            </a:r>
            <a:endParaRPr lang="en" sz="2400" dirty="0"/>
          </a:p>
        </p:txBody>
      </p:sp>
      <p:cxnSp>
        <p:nvCxnSpPr>
          <p:cNvPr id="203" name="Shape 203"/>
          <p:cNvCxnSpPr/>
          <p:nvPr/>
        </p:nvCxnSpPr>
        <p:spPr>
          <a:xfrm rot="10800000">
            <a:off x="1482251" y="4992908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4" name="Shape 204"/>
          <p:cNvCxnSpPr/>
          <p:nvPr/>
        </p:nvCxnSpPr>
        <p:spPr>
          <a:xfrm rot="10800000">
            <a:off x="1482251" y="1607182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2215650" y="3612950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Problem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2215651" y="530582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Approach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215650" y="1920075"/>
            <a:ext cx="23102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Context</a:t>
            </a:r>
            <a:endParaRPr lang="en"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08" name="Shape 208"/>
          <p:cNvCxnSpPr/>
          <p:nvPr/>
        </p:nvCxnSpPr>
        <p:spPr>
          <a:xfrm rot="10800000">
            <a:off x="1482251" y="3300045"/>
            <a:ext cx="0" cy="11592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" name="Oval 1"/>
          <p:cNvSpPr/>
          <p:nvPr/>
        </p:nvSpPr>
        <p:spPr>
          <a:xfrm>
            <a:off x="5549462" y="1920075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0" name="Oval 9"/>
          <p:cNvSpPr/>
          <p:nvPr/>
        </p:nvSpPr>
        <p:spPr>
          <a:xfrm>
            <a:off x="5549462" y="4593749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5" name="Oval 14"/>
          <p:cNvSpPr/>
          <p:nvPr/>
        </p:nvSpPr>
        <p:spPr>
          <a:xfrm>
            <a:off x="7020905" y="3256912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6" name="Oval 15"/>
          <p:cNvSpPr/>
          <p:nvPr/>
        </p:nvSpPr>
        <p:spPr>
          <a:xfrm>
            <a:off x="4047937" y="3256912"/>
            <a:ext cx="1093076" cy="1093076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" name="Right Arrow 2"/>
          <p:cNvSpPr/>
          <p:nvPr/>
        </p:nvSpPr>
        <p:spPr>
          <a:xfrm rot="2893305">
            <a:off x="6651610" y="2953328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8" name="Right Arrow 17"/>
          <p:cNvSpPr/>
          <p:nvPr/>
        </p:nvSpPr>
        <p:spPr>
          <a:xfrm rot="7852450">
            <a:off x="6653314" y="4448972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9" name="Right Arrow 18"/>
          <p:cNvSpPr/>
          <p:nvPr/>
        </p:nvSpPr>
        <p:spPr>
          <a:xfrm rot="13149470">
            <a:off x="4923220" y="4482449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0" name="Right Arrow 19"/>
          <p:cNvSpPr/>
          <p:nvPr/>
        </p:nvSpPr>
        <p:spPr>
          <a:xfrm rot="18850874">
            <a:off x="4886386" y="2819223"/>
            <a:ext cx="509255" cy="25224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" name="TextBox 3"/>
          <p:cNvSpPr txBox="1"/>
          <p:nvPr/>
        </p:nvSpPr>
        <p:spPr>
          <a:xfrm>
            <a:off x="5665076" y="2186091"/>
            <a:ext cx="86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Data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3459" y="3489562"/>
            <a:ext cx="97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Better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Learning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12525" y="4847899"/>
            <a:ext cx="977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Better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Insights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1790" y="3394972"/>
            <a:ext cx="1245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More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Customers</a:t>
            </a:r>
            <a:endParaRPr lang="hy-AM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715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206" grpId="0"/>
      <p:bldP spid="207" grpId="0"/>
      <p:bldP spid="2" grpId="0" animBg="1"/>
      <p:bldP spid="10" grpId="0" animBg="1"/>
      <p:bldP spid="15" grpId="0" animBg="1"/>
      <p:bldP spid="16" grpId="0" animBg="1"/>
      <p:bldP spid="3" grpId="0" animBg="1"/>
      <p:bldP spid="18" grpId="0" animBg="1"/>
      <p:bldP spid="19" grpId="0" animBg="1"/>
      <p:bldP spid="20" grpId="0" animBg="1"/>
      <p:bldP spid="4" grpId="0"/>
      <p:bldP spid="22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183334" y="155174"/>
            <a:ext cx="6767100" cy="70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Deep Learning Today</a:t>
            </a:r>
            <a:endParaRPr lang="e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43" y="-804752"/>
            <a:ext cx="5656525" cy="5656525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318774" y="154843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1" name="Oval 20"/>
          <p:cNvSpPr/>
          <p:nvPr/>
        </p:nvSpPr>
        <p:spPr>
          <a:xfrm>
            <a:off x="4318774" y="20371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2" name="Oval 21"/>
          <p:cNvSpPr/>
          <p:nvPr/>
        </p:nvSpPr>
        <p:spPr>
          <a:xfrm>
            <a:off x="4311765" y="253955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3" name="Oval 22"/>
          <p:cNvSpPr/>
          <p:nvPr/>
        </p:nvSpPr>
        <p:spPr>
          <a:xfrm>
            <a:off x="4318774" y="304194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4" name="Oval 23"/>
          <p:cNvSpPr/>
          <p:nvPr/>
        </p:nvSpPr>
        <p:spPr>
          <a:xfrm>
            <a:off x="4916110" y="154843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5" name="Oval 24"/>
          <p:cNvSpPr/>
          <p:nvPr/>
        </p:nvSpPr>
        <p:spPr>
          <a:xfrm>
            <a:off x="4916110" y="20371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6" name="Oval 25"/>
          <p:cNvSpPr/>
          <p:nvPr/>
        </p:nvSpPr>
        <p:spPr>
          <a:xfrm>
            <a:off x="4909101" y="253955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7" name="Oval 26"/>
          <p:cNvSpPr/>
          <p:nvPr/>
        </p:nvSpPr>
        <p:spPr>
          <a:xfrm>
            <a:off x="4916110" y="304194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8" name="Oval 27"/>
          <p:cNvSpPr/>
          <p:nvPr/>
        </p:nvSpPr>
        <p:spPr>
          <a:xfrm>
            <a:off x="5520455" y="1832213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29" name="Oval 28"/>
          <p:cNvSpPr/>
          <p:nvPr/>
        </p:nvSpPr>
        <p:spPr>
          <a:xfrm>
            <a:off x="5520455" y="2320944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0" name="Oval 29"/>
          <p:cNvSpPr/>
          <p:nvPr/>
        </p:nvSpPr>
        <p:spPr>
          <a:xfrm>
            <a:off x="5513446" y="2823332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1" name="Oval 30"/>
          <p:cNvSpPr/>
          <p:nvPr/>
        </p:nvSpPr>
        <p:spPr>
          <a:xfrm>
            <a:off x="6093264" y="1843746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2" name="Oval 31"/>
          <p:cNvSpPr/>
          <p:nvPr/>
        </p:nvSpPr>
        <p:spPr>
          <a:xfrm>
            <a:off x="6093264" y="2332477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3" name="Oval 32"/>
          <p:cNvSpPr/>
          <p:nvPr/>
        </p:nvSpPr>
        <p:spPr>
          <a:xfrm>
            <a:off x="6086255" y="2834865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4" name="Oval 33"/>
          <p:cNvSpPr/>
          <p:nvPr/>
        </p:nvSpPr>
        <p:spPr>
          <a:xfrm rot="1560384">
            <a:off x="6669056" y="2157011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5" name="Oval 34"/>
          <p:cNvSpPr/>
          <p:nvPr/>
        </p:nvSpPr>
        <p:spPr>
          <a:xfrm rot="1560384">
            <a:off x="6662047" y="265939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36" name="Oval 35"/>
          <p:cNvSpPr/>
          <p:nvPr/>
        </p:nvSpPr>
        <p:spPr>
          <a:xfrm rot="1560384">
            <a:off x="7181090" y="2405859"/>
            <a:ext cx="304800" cy="28377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23574" y="167981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23574" y="216854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16565" y="2692975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16564" y="3195363"/>
            <a:ext cx="29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6"/>
            <a:endCxn id="28" idx="1"/>
          </p:cNvCxnSpPr>
          <p:nvPr/>
        </p:nvCxnSpPr>
        <p:spPr>
          <a:xfrm>
            <a:off x="5220910" y="1690324"/>
            <a:ext cx="344182" cy="18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6"/>
            <a:endCxn id="28" idx="2"/>
          </p:cNvCxnSpPr>
          <p:nvPr/>
        </p:nvCxnSpPr>
        <p:spPr>
          <a:xfrm flipV="1">
            <a:off x="5220910" y="1974103"/>
            <a:ext cx="299545" cy="20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6"/>
            <a:endCxn id="29" idx="2"/>
          </p:cNvCxnSpPr>
          <p:nvPr/>
        </p:nvCxnSpPr>
        <p:spPr>
          <a:xfrm flipV="1">
            <a:off x="5213901" y="2462834"/>
            <a:ext cx="306554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6"/>
            <a:endCxn id="30" idx="2"/>
          </p:cNvCxnSpPr>
          <p:nvPr/>
        </p:nvCxnSpPr>
        <p:spPr>
          <a:xfrm flipV="1">
            <a:off x="5220910" y="2965222"/>
            <a:ext cx="292536" cy="2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9" idx="6"/>
            <a:endCxn id="32" idx="2"/>
          </p:cNvCxnSpPr>
          <p:nvPr/>
        </p:nvCxnSpPr>
        <p:spPr>
          <a:xfrm>
            <a:off x="5825255" y="2462834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6"/>
            <a:endCxn id="31" idx="2"/>
          </p:cNvCxnSpPr>
          <p:nvPr/>
        </p:nvCxnSpPr>
        <p:spPr>
          <a:xfrm>
            <a:off x="5825255" y="1974103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6"/>
            <a:endCxn id="33" idx="2"/>
          </p:cNvCxnSpPr>
          <p:nvPr/>
        </p:nvCxnSpPr>
        <p:spPr>
          <a:xfrm>
            <a:off x="5818246" y="2965222"/>
            <a:ext cx="268009" cy="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34" idx="2"/>
          </p:cNvCxnSpPr>
          <p:nvPr/>
        </p:nvCxnSpPr>
        <p:spPr>
          <a:xfrm>
            <a:off x="6398064" y="1985636"/>
            <a:ext cx="286423" cy="24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6"/>
            <a:endCxn id="35" idx="3"/>
          </p:cNvCxnSpPr>
          <p:nvPr/>
        </p:nvCxnSpPr>
        <p:spPr>
          <a:xfrm flipV="1">
            <a:off x="6391055" y="2844210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6"/>
            <a:endCxn id="34" idx="3"/>
          </p:cNvCxnSpPr>
          <p:nvPr/>
        </p:nvCxnSpPr>
        <p:spPr>
          <a:xfrm flipV="1">
            <a:off x="6398064" y="2341822"/>
            <a:ext cx="282548" cy="13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2" idx="6"/>
            <a:endCxn id="35" idx="2"/>
          </p:cNvCxnSpPr>
          <p:nvPr/>
        </p:nvCxnSpPr>
        <p:spPr>
          <a:xfrm>
            <a:off x="6398064" y="2474367"/>
            <a:ext cx="279414" cy="26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6"/>
            <a:endCxn id="36" idx="2"/>
          </p:cNvCxnSpPr>
          <p:nvPr/>
        </p:nvCxnSpPr>
        <p:spPr>
          <a:xfrm>
            <a:off x="6958425" y="2365724"/>
            <a:ext cx="238096" cy="11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5" idx="7"/>
            <a:endCxn id="36" idx="3"/>
          </p:cNvCxnSpPr>
          <p:nvPr/>
        </p:nvCxnSpPr>
        <p:spPr>
          <a:xfrm flipV="1">
            <a:off x="6955291" y="2590670"/>
            <a:ext cx="237355" cy="1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n 113"/>
          <p:cNvSpPr/>
          <p:nvPr/>
        </p:nvSpPr>
        <p:spPr>
          <a:xfrm>
            <a:off x="4471174" y="508682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115" name="Can 114"/>
          <p:cNvSpPr/>
          <p:nvPr/>
        </p:nvSpPr>
        <p:spPr>
          <a:xfrm>
            <a:off x="7016822" y="5086825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sp>
        <p:nvSpPr>
          <p:cNvPr id="43" name="Can 42"/>
          <p:cNvSpPr/>
          <p:nvPr/>
        </p:nvSpPr>
        <p:spPr>
          <a:xfrm>
            <a:off x="2011299" y="5108790"/>
            <a:ext cx="1190846" cy="1212112"/>
          </a:xfrm>
          <a:prstGeom prst="can">
            <a:avLst/>
          </a:prstGeom>
          <a:solidFill>
            <a:schemeClr val="accent1">
              <a:lumMod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y-AM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6" t="51087" r="4334" b="8050"/>
          <a:stretch/>
        </p:blipFill>
        <p:spPr>
          <a:xfrm>
            <a:off x="4705069" y="5499106"/>
            <a:ext cx="726881" cy="730576"/>
          </a:xfrm>
          <a:prstGeom prst="ellipse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5" t="51081" r="35813" b="8222"/>
          <a:stretch/>
        </p:blipFill>
        <p:spPr>
          <a:xfrm>
            <a:off x="7246426" y="5444381"/>
            <a:ext cx="731637" cy="734636"/>
          </a:xfrm>
          <a:prstGeom prst="ellipse">
            <a:avLst/>
          </a:prstGeom>
        </p:spPr>
      </p:pic>
      <p:cxnSp>
        <p:nvCxnSpPr>
          <p:cNvPr id="4" name="Straight Arrow Connector 3"/>
          <p:cNvCxnSpPr>
            <a:stCxn id="43" idx="1"/>
          </p:cNvCxnSpPr>
          <p:nvPr/>
        </p:nvCxnSpPr>
        <p:spPr>
          <a:xfrm flipV="1">
            <a:off x="2606722" y="3795823"/>
            <a:ext cx="1288589" cy="1312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4" idx="1"/>
          </p:cNvCxnSpPr>
          <p:nvPr/>
        </p:nvCxnSpPr>
        <p:spPr>
          <a:xfrm flipV="1">
            <a:off x="5066597" y="3795823"/>
            <a:ext cx="1912" cy="1291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5" idx="1"/>
          </p:cNvCxnSpPr>
          <p:nvPr/>
        </p:nvCxnSpPr>
        <p:spPr>
          <a:xfrm flipH="1" flipV="1">
            <a:off x="6398064" y="3838128"/>
            <a:ext cx="1214181" cy="1248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2" t="6514" r="35971" b="53126"/>
          <a:stretch/>
        </p:blipFill>
        <p:spPr>
          <a:xfrm>
            <a:off x="2219492" y="5499106"/>
            <a:ext cx="731637" cy="7305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087743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6" grpId="0" animBg="1"/>
      <p:bldP spid="114" grpId="0" animBg="1"/>
      <p:bldP spid="115" grpId="0" animBg="1"/>
      <p:bldP spid="43" grpId="0" animBg="1"/>
    </p:bld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456</Words>
  <Application>Microsoft Macintosh PowerPoint</Application>
  <PresentationFormat>On-screen Show (4:3)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Cambria Math</vt:lpstr>
      <vt:lpstr>Quicksand</vt:lpstr>
      <vt:lpstr>Times New Roman</vt:lpstr>
      <vt:lpstr>Wingdings</vt:lpstr>
      <vt:lpstr>Arial</vt:lpstr>
      <vt:lpstr>Eleanor template</vt:lpstr>
      <vt:lpstr>PRIVACY - AWARE MOBILITY PREDICTION PLATFORM</vt:lpstr>
      <vt:lpstr>Lets Talk about Bob</vt:lpstr>
      <vt:lpstr>The Other Side</vt:lpstr>
      <vt:lpstr>Some Background</vt:lpstr>
      <vt:lpstr>Selected Articles</vt:lpstr>
      <vt:lpstr>PowerPoint Presentation</vt:lpstr>
      <vt:lpstr>Privacy-Preserving</vt:lpstr>
      <vt:lpstr>Privacy-Preserving Deep Learning – Shokri et al. </vt:lpstr>
      <vt:lpstr>Deep Learning Today</vt:lpstr>
      <vt:lpstr>21 October 2015</vt:lpstr>
      <vt:lpstr>Deep Neural Networks</vt:lpstr>
      <vt:lpstr>Parameter Training</vt:lpstr>
      <vt:lpstr>Distributed Selective SGD Architecture</vt:lpstr>
      <vt:lpstr>PowerPoint Presentation</vt:lpstr>
      <vt:lpstr>Indirect Information Leakage </vt:lpstr>
      <vt:lpstr>Indirect Information Leakage – Differentially private comparison</vt:lpstr>
      <vt:lpstr>PowerPoint Presentation</vt:lpstr>
      <vt:lpstr>MAPS</vt:lpstr>
      <vt:lpstr>89,526,124$</vt:lpstr>
      <vt:lpstr>LET’S REVIEW SOME CONCEPTS</vt:lpstr>
      <vt:lpstr>Thanks!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- AWARE MOBILITY PREDICTION PLATFORM</dc:title>
  <cp:lastModifiedBy>Vaibhav Kulkarni</cp:lastModifiedBy>
  <cp:revision>101</cp:revision>
  <dcterms:modified xsi:type="dcterms:W3CDTF">2016-05-17T16:07:34Z</dcterms:modified>
</cp:coreProperties>
</file>