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1"/>
  </p:notesMasterIdLst>
  <p:sldIdLst>
    <p:sldId id="256" r:id="rId2"/>
    <p:sldId id="257" r:id="rId3"/>
    <p:sldId id="283" r:id="rId4"/>
    <p:sldId id="284" r:id="rId5"/>
    <p:sldId id="285" r:id="rId6"/>
    <p:sldId id="286" r:id="rId7"/>
    <p:sldId id="262" r:id="rId8"/>
    <p:sldId id="287" r:id="rId9"/>
    <p:sldId id="288" r:id="rId10"/>
    <p:sldId id="289" r:id="rId11"/>
    <p:sldId id="290" r:id="rId12"/>
    <p:sldId id="291" r:id="rId13"/>
    <p:sldId id="292" r:id="rId14"/>
    <p:sldId id="293" r:id="rId15"/>
    <p:sldId id="294" r:id="rId16"/>
    <p:sldId id="295" r:id="rId17"/>
    <p:sldId id="269" r:id="rId18"/>
    <p:sldId id="296" r:id="rId19"/>
    <p:sldId id="279"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037"/>
    <a:srgbClr val="797979"/>
    <a:srgbClr val="3DA490"/>
    <a:srgbClr val="2E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4E3966-B944-41D9-BEDB-CD4813148A66}">
  <a:tblStyle styleId="{094E3966-B944-41D9-BEDB-CD4813148A6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82755"/>
  </p:normalViewPr>
  <p:slideViewPr>
    <p:cSldViewPr snapToGrid="0" snapToObjects="1">
      <p:cViewPr>
        <p:scale>
          <a:sx n="120" d="100"/>
          <a:sy n="120" d="100"/>
        </p:scale>
        <p:origin x="2008" y="85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45538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783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a:spcBef>
                <a:spcPts val="0"/>
              </a:spcBef>
              <a:buFont typeface="Arial" charset="0"/>
              <a:buNone/>
            </a:pPr>
            <a:r>
              <a:rPr lang="en-US" dirty="0" smtClean="0"/>
              <a:t>Solution:</a:t>
            </a:r>
          </a:p>
          <a:p>
            <a:pPr marL="0" lvl="0" indent="0">
              <a:spcBef>
                <a:spcPts val="0"/>
              </a:spcBef>
              <a:buFont typeface="Arial" charset="0"/>
              <a:buNone/>
            </a:pPr>
            <a:endParaRPr lang="en-US" dirty="0" smtClean="0"/>
          </a:p>
          <a:p>
            <a:pPr marL="171450" lvl="0" indent="-171450">
              <a:spcBef>
                <a:spcPts val="0"/>
              </a:spcBef>
              <a:buFont typeface="Arial" charset="0"/>
              <a:buChar char="•"/>
            </a:pPr>
            <a:r>
              <a:rPr lang="en-US" dirty="0" smtClean="0"/>
              <a:t>we design, implement, and evaluate a practical system that enables multiple parties to jointly learn an accurate </a:t>
            </a:r>
            <a:r>
              <a:rPr lang="en-US" dirty="0" err="1" smtClean="0"/>
              <a:t>neuralnetwork</a:t>
            </a:r>
            <a:r>
              <a:rPr lang="en-US" dirty="0" smtClean="0"/>
              <a:t> model for a given objective without sharing their input datasets</a:t>
            </a:r>
          </a:p>
          <a:p>
            <a:pPr marL="171450" lvl="0" indent="-171450">
              <a:spcBef>
                <a:spcPts val="0"/>
              </a:spcBef>
              <a:buFont typeface="Arial" charset="0"/>
              <a:buChar char="•"/>
            </a:pPr>
            <a:r>
              <a:rPr lang="en-US" dirty="0" smtClean="0"/>
              <a:t>We exploit the fact that the optimization algorithms used in modern deep learning, namely, those based on stochastic gradient descent, can be parallelized and executed asynchronously</a:t>
            </a:r>
          </a:p>
          <a:p>
            <a:pPr marL="171450" lvl="0" indent="-171450">
              <a:spcBef>
                <a:spcPts val="0"/>
              </a:spcBef>
              <a:buFont typeface="Arial" charset="0"/>
              <a:buChar char="•"/>
            </a:pPr>
            <a:r>
              <a:rPr lang="en-US" dirty="0" smtClean="0"/>
              <a:t>Our system lets participants train independently on their own datasets and selectively share small subsets of their models’ key parameters during training.</a:t>
            </a:r>
          </a:p>
          <a:p>
            <a:pPr marL="171450" lvl="0" indent="-171450">
              <a:spcBef>
                <a:spcPts val="0"/>
              </a:spcBef>
              <a:buFont typeface="Arial" charset="0"/>
              <a:buChar char="•"/>
            </a:pPr>
            <a:r>
              <a:rPr lang="en-US" dirty="0" smtClean="0"/>
              <a:t>This offers an attractive point in the utility/privacy tradeoff space: participants preserve the privacy of their respective data while still benefitting from other participants’ models and thus boosting their learning accuracy beyond what is achievable solely on their own inputs. </a:t>
            </a:r>
          </a:p>
          <a:p>
            <a:pPr lvl="0">
              <a:spcBef>
                <a:spcPts val="0"/>
              </a:spcBef>
              <a:buNone/>
            </a:pPr>
            <a:endParaRPr dirty="0"/>
          </a:p>
        </p:txBody>
      </p:sp>
    </p:spTree>
    <p:extLst>
      <p:ext uri="{BB962C8B-B14F-4D97-AF65-F5344CB8AC3E}">
        <p14:creationId xmlns:p14="http://schemas.microsoft.com/office/powerpoint/2010/main" val="290761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Deep learning architectures are usually constructed as multi-layer networks so that more abstract features are computed as nonlinear functions of lower-level features.</a:t>
            </a:r>
          </a:p>
          <a:p>
            <a:pPr marL="171450" lvl="0" indent="-171450">
              <a:spcBef>
                <a:spcPts val="0"/>
              </a:spcBef>
              <a:buFont typeface="Arial" charset="0"/>
              <a:buChar char="•"/>
            </a:pPr>
            <a:r>
              <a:rPr lang="en-US" dirty="0" smtClean="0"/>
              <a:t>We mainly focus on supervised learning, where the training inputs are labeled with correct classes</a:t>
            </a:r>
          </a:p>
          <a:p>
            <a:pPr marL="171450" lvl="0" indent="-171450">
              <a:spcBef>
                <a:spcPts val="0"/>
              </a:spcBef>
              <a:buFont typeface="Arial" charset="0"/>
              <a:buChar char="•"/>
            </a:pPr>
            <a:r>
              <a:rPr lang="en-US" dirty="0" smtClean="0"/>
              <a:t>Multi-layer neural networks are the most common form of deep learning architectures. Figure 1 shows a typical neural network with one hidden layers</a:t>
            </a:r>
          </a:p>
          <a:p>
            <a:pPr marL="171450" lvl="0" indent="-171450">
              <a:spcBef>
                <a:spcPts val="0"/>
              </a:spcBef>
              <a:buFont typeface="Arial" charset="0"/>
              <a:buChar char="•"/>
            </a:pPr>
            <a:r>
              <a:rPr lang="en-US" dirty="0" smtClean="0"/>
              <a:t>In a typical multi-layer network, each neuron receives the output of the neurons in the previous layer plus a bias signal</a:t>
            </a:r>
          </a:p>
          <a:p>
            <a:pPr marL="171450" lvl="0" indent="-171450">
              <a:spcBef>
                <a:spcPts val="0"/>
              </a:spcBef>
              <a:buFont typeface="Arial" charset="0"/>
              <a:buChar char="•"/>
            </a:pPr>
            <a:r>
              <a:rPr lang="en-US" dirty="0" smtClean="0"/>
              <a:t>The output of the neuron is computed by applying a nonlinear activation function to the total input value.</a:t>
            </a:r>
          </a:p>
          <a:p>
            <a:pPr marL="171450" lvl="0" indent="-171450">
              <a:spcBef>
                <a:spcPts val="0"/>
              </a:spcBef>
              <a:buFont typeface="Arial" charset="0"/>
              <a:buChar char="•"/>
            </a:pPr>
            <a:r>
              <a:rPr lang="en-US" dirty="0" smtClean="0"/>
              <a:t>where f is an activation function and w is the weight matrix that determines the contribution of each input signal.</a:t>
            </a:r>
          </a:p>
          <a:p>
            <a:pPr marL="171450" lvl="0" indent="-171450">
              <a:spcBef>
                <a:spcPts val="0"/>
              </a:spcBef>
              <a:buFont typeface="Arial" charset="0"/>
              <a:buChar char="•"/>
            </a:pPr>
            <a:r>
              <a:rPr lang="en-US" dirty="0" smtClean="0"/>
              <a:t>In general, the values computed in higher layers represent more abstract features of the data. The first layer is composed of the raw features extracted from the data,</a:t>
            </a:r>
          </a:p>
        </p:txBody>
      </p:sp>
    </p:spTree>
    <p:extLst>
      <p:ext uri="{BB962C8B-B14F-4D97-AF65-F5344CB8AC3E}">
        <p14:creationId xmlns:p14="http://schemas.microsoft.com/office/powerpoint/2010/main" val="152364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Learning the parameters of a neural network is a nonlinear optimization problem. In supervised learning, the objective function is the output of the neural network. The algorithms that are used to solve this problem are typically variants of gradient descent</a:t>
            </a:r>
          </a:p>
          <a:p>
            <a:pPr marL="171450" lvl="0" indent="-171450">
              <a:spcBef>
                <a:spcPts val="0"/>
              </a:spcBef>
              <a:buFont typeface="Arial" charset="0"/>
              <a:buChar char="•"/>
            </a:pPr>
            <a:r>
              <a:rPr lang="en-US" dirty="0" smtClean="0"/>
              <a:t>Simply put, gradient descent starts at a random point (set of parameters for the neural network), then, at each step, computes the gradient of the nonlinear function being optimized and updates the parameters so as to decrease the gradient. This process continues until the algorithm converges to a local optimum.</a:t>
            </a:r>
          </a:p>
          <a:p>
            <a:pPr marL="171450" lvl="0" indent="-171450">
              <a:spcBef>
                <a:spcPts val="0"/>
              </a:spcBef>
              <a:buFont typeface="Arial" charset="0"/>
              <a:buChar char="•"/>
            </a:pPr>
            <a:r>
              <a:rPr lang="en-US" dirty="0" smtClean="0"/>
              <a:t>In a neural network, the gradient of each weight parameter is computed through feed-forward and back-propagation procedures.</a:t>
            </a:r>
          </a:p>
          <a:p>
            <a:pPr marL="171450" lvl="0" indent="-171450">
              <a:spcBef>
                <a:spcPts val="0"/>
              </a:spcBef>
              <a:buFont typeface="Arial" charset="0"/>
              <a:buChar char="•"/>
            </a:pPr>
            <a:r>
              <a:rPr lang="en-US" dirty="0" smtClean="0"/>
              <a:t>Feed-forward sequentially computes the output of the network given the input data and then calculates the error</a:t>
            </a:r>
          </a:p>
          <a:p>
            <a:pPr marL="171450" lvl="0" indent="-171450">
              <a:spcBef>
                <a:spcPts val="0"/>
              </a:spcBef>
              <a:buFont typeface="Arial" charset="0"/>
              <a:buChar char="•"/>
            </a:pPr>
            <a:r>
              <a:rPr lang="en-US" dirty="0" smtClean="0"/>
              <a:t>Back-propagation propagates this error back through the network and computes the contribution of each neuron to the total error</a:t>
            </a:r>
          </a:p>
          <a:p>
            <a:pPr marL="171450" lvl="0" indent="-171450">
              <a:spcBef>
                <a:spcPts val="0"/>
              </a:spcBef>
              <a:buFont typeface="Arial" charset="0"/>
              <a:buChar char="•"/>
            </a:pPr>
            <a:r>
              <a:rPr lang="en-US" dirty="0" smtClean="0"/>
              <a:t>individual parameters are computed from the neurons’ activation values and their contribution to the error.</a:t>
            </a:r>
          </a:p>
          <a:p>
            <a:pPr marL="171450" lvl="0" indent="-171450">
              <a:spcBef>
                <a:spcPts val="0"/>
              </a:spcBef>
              <a:buFont typeface="Arial" charset="0"/>
              <a:buChar char="•"/>
            </a:pPr>
            <a:r>
              <a:rPr lang="en-US" dirty="0" smtClean="0"/>
              <a:t>Stochastic gradient descent (SGD) is a drastic simplification which computes the gradient over an extremely small subset (mini-batch) of the whole dataset </a:t>
            </a:r>
            <a:endParaRPr dirty="0"/>
          </a:p>
        </p:txBody>
      </p:sp>
    </p:spTree>
    <p:extLst>
      <p:ext uri="{BB962C8B-B14F-4D97-AF65-F5344CB8AC3E}">
        <p14:creationId xmlns:p14="http://schemas.microsoft.com/office/powerpoint/2010/main" val="270260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The core of our approach is a distributed, collaborative deep learning protocol</a:t>
            </a:r>
          </a:p>
          <a:p>
            <a:pPr marL="171450" lvl="0" indent="-171450">
              <a:spcBef>
                <a:spcPts val="0"/>
              </a:spcBef>
              <a:buFont typeface="Arial" charset="0"/>
              <a:buChar char="•"/>
            </a:pPr>
            <a:r>
              <a:rPr lang="en-US" dirty="0" smtClean="0"/>
              <a:t>updates to different parameters during gradient descent are inherently independent</a:t>
            </a:r>
          </a:p>
          <a:p>
            <a:pPr marL="171450" lvl="0" indent="-171450">
              <a:spcBef>
                <a:spcPts val="0"/>
              </a:spcBef>
              <a:buFont typeface="Arial" charset="0"/>
              <a:buChar char="•"/>
            </a:pPr>
            <a:r>
              <a:rPr lang="en-US" dirty="0" smtClean="0"/>
              <a:t>different training datasets contribute to different parameters</a:t>
            </a:r>
          </a:p>
          <a:p>
            <a:pPr marL="171450" lvl="0" indent="-171450">
              <a:spcBef>
                <a:spcPts val="0"/>
              </a:spcBef>
              <a:buFont typeface="Arial" charset="0"/>
              <a:buChar char="•"/>
            </a:pPr>
            <a:r>
              <a:rPr lang="en-US" dirty="0" smtClean="0"/>
              <a:t>different features do not contribute equally to the objective function</a:t>
            </a:r>
          </a:p>
          <a:p>
            <a:pPr marL="171450" lvl="0" indent="-171450">
              <a:spcBef>
                <a:spcPts val="0"/>
              </a:spcBef>
              <a:buFont typeface="Arial" charset="0"/>
              <a:buChar char="•"/>
            </a:pPr>
            <a:r>
              <a:rPr lang="en-US" dirty="0" smtClean="0"/>
              <a:t>Selective Stochastic Gradient Descent</a:t>
            </a:r>
          </a:p>
          <a:p>
            <a:pPr marL="171450" lvl="0" indent="-171450">
              <a:spcBef>
                <a:spcPts val="0"/>
              </a:spcBef>
              <a:buFont typeface="Arial" charset="0"/>
              <a:buChar char="•"/>
            </a:pPr>
            <a:r>
              <a:rPr lang="en-US" dirty="0" smtClean="0"/>
              <a:t>The main intuition behind selective parameter update is that during SGD, some parameters contribute much more to the neural network’s objective function and thus undergo much bigger updates during a given iteration of training.</a:t>
            </a:r>
          </a:p>
          <a:p>
            <a:pPr marL="171450" lvl="0" indent="-171450">
              <a:spcBef>
                <a:spcPts val="0"/>
              </a:spcBef>
              <a:buFont typeface="Arial" charset="0"/>
              <a:buChar char="•"/>
            </a:pPr>
            <a:r>
              <a:rPr lang="en-US" dirty="0" smtClean="0"/>
              <a:t>two or more participants training independently and concurrently.</a:t>
            </a:r>
          </a:p>
          <a:p>
            <a:pPr marL="171450" lvl="0" indent="-171450">
              <a:spcBef>
                <a:spcPts val="0"/>
              </a:spcBef>
              <a:buFont typeface="Arial" charset="0"/>
              <a:buChar char="•"/>
            </a:pPr>
            <a:r>
              <a:rPr lang="en-US" dirty="0" smtClean="0"/>
              <a:t>Each participant then trains the neural network using the standard SGD algorithm, iterating over his local training data over many epochs.</a:t>
            </a:r>
          </a:p>
          <a:p>
            <a:pPr marL="171450" lvl="0" indent="-171450">
              <a:spcBef>
                <a:spcPts val="0"/>
              </a:spcBef>
              <a:buFont typeface="Arial" charset="0"/>
              <a:buChar char="•"/>
            </a:pPr>
            <a:r>
              <a:rPr lang="en-US" dirty="0" smtClean="0"/>
              <a:t>There are several ways to choose which gradients to share at the end of each local epoch.</a:t>
            </a:r>
          </a:p>
          <a:p>
            <a:pPr marL="171450" lvl="0" indent="-171450">
              <a:spcBef>
                <a:spcPts val="0"/>
              </a:spcBef>
              <a:buFont typeface="Arial" charset="0"/>
              <a:buChar char="•"/>
            </a:pPr>
            <a:r>
              <a:rPr lang="en-US" dirty="0" smtClean="0"/>
              <a:t>The first method is to select exactly </a:t>
            </a:r>
            <a:r>
              <a:rPr lang="en-US" dirty="0" err="1" smtClean="0"/>
              <a:t>θu</a:t>
            </a:r>
            <a:r>
              <a:rPr lang="en-US" dirty="0" smtClean="0"/>
              <a:t> fraction of values, picking big values that significantly contribute to the gradient descent algorithm. </a:t>
            </a:r>
          </a:p>
          <a:p>
            <a:pPr marL="171450" lvl="0" indent="-171450">
              <a:spcBef>
                <a:spcPts val="0"/>
              </a:spcBef>
              <a:buFont typeface="Arial" charset="0"/>
              <a:buChar char="•"/>
            </a:pPr>
            <a:r>
              <a:rPr lang="en-US" dirty="0" smtClean="0"/>
              <a:t>The other method is to select a random subset of values that are larger than threshold </a:t>
            </a:r>
          </a:p>
          <a:p>
            <a:pPr marL="171450" lvl="0" indent="-171450">
              <a:spcBef>
                <a:spcPts val="0"/>
              </a:spcBef>
              <a:buFont typeface="Arial" charset="0"/>
              <a:buChar char="•"/>
            </a:pPr>
            <a:r>
              <a:rPr lang="en-US" dirty="0" smtClean="0"/>
              <a:t>The parameter server initializes the parameter vector w(global) and then handles the participants’ upload and download requests.</a:t>
            </a:r>
          </a:p>
          <a:p>
            <a:pPr marL="171450" lvl="0" indent="-171450">
              <a:spcBef>
                <a:spcPts val="0"/>
              </a:spcBef>
              <a:buFont typeface="Arial" charset="0"/>
              <a:buChar char="•"/>
            </a:pPr>
            <a:r>
              <a:rPr lang="en-US" dirty="0" smtClean="0"/>
              <a:t>Each participant can initialize his local parameters randomly or by downloading their latest values from the parameter server.</a:t>
            </a:r>
          </a:p>
          <a:p>
            <a:pPr marL="171450" lvl="0" indent="-171450">
              <a:spcBef>
                <a:spcPts val="0"/>
              </a:spcBef>
              <a:buFont typeface="Arial" charset="0"/>
              <a:buChar char="•"/>
            </a:pPr>
            <a:r>
              <a:rPr lang="en-US" dirty="0" smtClean="0"/>
              <a:t>The parameter server initializes the parameter vector w(global) and then handles the participants’ upload and download requests</a:t>
            </a:r>
          </a:p>
          <a:p>
            <a:pPr marL="171450" lvl="0" indent="-171450">
              <a:spcBef>
                <a:spcPts val="0"/>
              </a:spcBef>
              <a:buFont typeface="Arial" charset="0"/>
              <a:buChar char="•"/>
            </a:pPr>
            <a:r>
              <a:rPr lang="en-US" dirty="0" smtClean="0"/>
              <a:t>Updating local parameters with a subset of global parameters during training increases the stochasticity of local SGD.</a:t>
            </a:r>
          </a:p>
          <a:p>
            <a:pPr marL="171450" lvl="0" indent="-171450">
              <a:spcBef>
                <a:spcPts val="0"/>
              </a:spcBef>
              <a:buFont typeface="Arial" charset="0"/>
              <a:buChar char="•"/>
            </a:pPr>
            <a:r>
              <a:rPr lang="en-US" dirty="0" smtClean="0"/>
              <a:t>This plays an essential role in preventing local SGD from </a:t>
            </a:r>
            <a:r>
              <a:rPr lang="en-US" dirty="0" err="1" smtClean="0"/>
              <a:t>overfitting</a:t>
            </a:r>
            <a:r>
              <a:rPr lang="en-US" dirty="0" smtClean="0"/>
              <a:t> to its small local dataset. </a:t>
            </a:r>
          </a:p>
          <a:p>
            <a:pPr marL="171450" lvl="0" indent="-171450">
              <a:spcBef>
                <a:spcPts val="0"/>
              </a:spcBef>
              <a:buFont typeface="Arial" charset="0"/>
              <a:buChar char="•"/>
            </a:pPr>
            <a:r>
              <a:rPr lang="en-US" dirty="0" smtClean="0"/>
              <a:t>When training alone, each participant is susceptible to falling into local optima. </a:t>
            </a:r>
          </a:p>
          <a:p>
            <a:pPr marL="171450" lvl="0" indent="-171450">
              <a:spcBef>
                <a:spcPts val="0"/>
              </a:spcBef>
              <a:buFont typeface="Arial" charset="0"/>
              <a:buChar char="•"/>
            </a:pPr>
            <a:r>
              <a:rPr lang="en-US" dirty="0" smtClean="0"/>
              <a:t>Overwriting locally learned parameters with values learned by other participants, who train on different datasets, </a:t>
            </a:r>
          </a:p>
          <a:p>
            <a:pPr marL="0" lvl="0" indent="0">
              <a:spcBef>
                <a:spcPts val="0"/>
              </a:spcBef>
              <a:buFont typeface="Arial" charset="0"/>
              <a:buNone/>
            </a:pPr>
            <a:r>
              <a:rPr lang="en-US" dirty="0" smtClean="0"/>
              <a:t>    helps each participant escape local optima and enables them to explore other values, resulting in more accurate models</a:t>
            </a:r>
          </a:p>
          <a:p>
            <a:pPr marL="171450" lvl="0" indent="-171450">
              <a:spcBef>
                <a:spcPts val="0"/>
              </a:spcBef>
              <a:buFont typeface="Arial" charset="0"/>
              <a:buChar char="•"/>
            </a:pPr>
            <a:r>
              <a:rPr lang="en-US" dirty="0" smtClean="0"/>
              <a:t>Stochasticity due to asynchronous parameter update is known to be effective for training accurate deep neural networks. </a:t>
            </a:r>
          </a:p>
          <a:p>
            <a:pPr marL="0" lvl="0" indent="0">
              <a:spcBef>
                <a:spcPts val="0"/>
              </a:spcBef>
              <a:buFont typeface="Arial" charset="0"/>
              <a:buNone/>
            </a:pPr>
            <a:r>
              <a:rPr lang="en-US" dirty="0" smtClean="0"/>
              <a:t>   This is also consistent with regularizing techniques that randomly corrupt neurons or input data during training in order to avoid </a:t>
            </a:r>
            <a:r>
              <a:rPr lang="en-US" dirty="0" err="1" smtClean="0"/>
              <a:t>overfitting</a:t>
            </a:r>
            <a:r>
              <a:rPr lang="en-US" dirty="0" smtClean="0"/>
              <a:t>. </a:t>
            </a:r>
          </a:p>
          <a:p>
            <a:pPr marL="171450" lvl="0" indent="-171450">
              <a:spcBef>
                <a:spcPts val="0"/>
              </a:spcBef>
              <a:buFont typeface="Arial" charset="0"/>
              <a:buChar char="•"/>
            </a:pPr>
            <a:endParaRPr dirty="0"/>
          </a:p>
        </p:txBody>
      </p:sp>
    </p:spTree>
    <p:extLst>
      <p:ext uri="{BB962C8B-B14F-4D97-AF65-F5344CB8AC3E}">
        <p14:creationId xmlns:p14="http://schemas.microsoft.com/office/powerpoint/2010/main" val="21088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We evaluate our system on two major datasets used as benchmarks in the deep-learning literature. MNIST dataset and SVHN dataset</a:t>
            </a:r>
          </a:p>
          <a:p>
            <a:pPr marL="171450" lvl="0" indent="-171450">
              <a:spcBef>
                <a:spcPts val="0"/>
              </a:spcBef>
              <a:buFont typeface="Arial" charset="0"/>
              <a:buChar char="•"/>
            </a:pPr>
            <a:r>
              <a:rPr lang="en-US" dirty="0" smtClean="0"/>
              <a:t>MLP and CNN (CNNs are a special kind of multi-layer neural networks with sparse connectivity)</a:t>
            </a:r>
          </a:p>
          <a:p>
            <a:pPr marL="171450" lvl="0" indent="-171450">
              <a:spcBef>
                <a:spcPts val="0"/>
              </a:spcBef>
              <a:buFont typeface="Arial" charset="0"/>
              <a:buChar char="•"/>
            </a:pPr>
            <a:r>
              <a:rPr lang="en-US" dirty="0" smtClean="0"/>
              <a:t>different parameter exchange protocols—round robin, random order, and asynchronous</a:t>
            </a:r>
          </a:p>
          <a:p>
            <a:pPr marL="171450" lvl="0" indent="-171450">
              <a:spcBef>
                <a:spcPts val="0"/>
              </a:spcBef>
              <a:buFont typeface="Arial" charset="0"/>
              <a:buChar char="•"/>
            </a:pPr>
            <a:r>
              <a:rPr lang="en-US" dirty="0" smtClean="0"/>
              <a:t>The first is Centralized SGD on the entire dataset. This is a privacy-violating scenario where all the training data is pooled into one dataset</a:t>
            </a:r>
          </a:p>
          <a:p>
            <a:pPr marL="171450" lvl="0" indent="-171450">
              <a:spcBef>
                <a:spcPts val="0"/>
              </a:spcBef>
              <a:buFont typeface="Arial" charset="0"/>
              <a:buChar char="•"/>
            </a:pPr>
            <a:r>
              <a:rPr lang="en-US" dirty="0" smtClean="0"/>
              <a:t>The other scenario is Standalone SGD. This is the scenario where participants train solely on their own training data, without any collaboration.</a:t>
            </a:r>
          </a:p>
          <a:p>
            <a:pPr marL="171450" lvl="0" indent="-171450">
              <a:spcBef>
                <a:spcPts val="0"/>
              </a:spcBef>
              <a:buFont typeface="Arial" charset="0"/>
              <a:buChar char="•"/>
            </a:pPr>
            <a:r>
              <a:rPr lang="en-US" dirty="0" smtClean="0"/>
              <a:t>We evaluate the effect of different values of (the differential privacy parameter), N (the number of participants), </a:t>
            </a:r>
          </a:p>
          <a:p>
            <a:pPr marL="0" lvl="0" indent="0">
              <a:spcBef>
                <a:spcPts val="0"/>
              </a:spcBef>
              <a:buFont typeface="Arial" charset="0"/>
              <a:buNone/>
            </a:pPr>
            <a:r>
              <a:rPr lang="en-US" dirty="0" smtClean="0"/>
              <a:t>    and </a:t>
            </a:r>
            <a:r>
              <a:rPr lang="en-US" dirty="0" err="1" smtClean="0"/>
              <a:t>θu</a:t>
            </a:r>
            <a:r>
              <a:rPr lang="en-US" dirty="0" smtClean="0"/>
              <a:t> (the fraction of uploaded gradients) on the accuracy of neural networks trained using distributed selective SGD with differential privacy</a:t>
            </a:r>
          </a:p>
          <a:p>
            <a:pPr marL="171450" lvl="0" indent="-171450">
              <a:spcBef>
                <a:spcPts val="0"/>
              </a:spcBef>
              <a:buFont typeface="Arial" charset="0"/>
              <a:buChar char="•"/>
            </a:pPr>
            <a:r>
              <a:rPr lang="en-US" dirty="0" smtClean="0"/>
              <a:t>In a nutshell, a computation is differentially private if the probability of producing a given output does not depend very much on </a:t>
            </a:r>
          </a:p>
          <a:p>
            <a:pPr marL="0" lvl="0" indent="0">
              <a:spcBef>
                <a:spcPts val="0"/>
              </a:spcBef>
              <a:buFont typeface="Arial" charset="0"/>
              <a:buNone/>
            </a:pPr>
            <a:r>
              <a:rPr lang="en-US" dirty="0" smtClean="0"/>
              <a:t>    whether a particular data point is included in the input dataset.</a:t>
            </a:r>
            <a:r>
              <a:rPr lang="en-US" baseline="0" dirty="0" smtClean="0"/>
              <a:t> </a:t>
            </a:r>
            <a:endParaRPr lang="en-US" dirty="0" smtClean="0"/>
          </a:p>
          <a:p>
            <a:pPr marL="171450" lvl="0" indent="-171450">
              <a:spcBef>
                <a:spcPts val="0"/>
              </a:spcBef>
              <a:buFont typeface="Arial" charset="0"/>
              <a:buChar char="•"/>
            </a:pPr>
            <a:endParaRPr lang="en-US" dirty="0" smtClean="0"/>
          </a:p>
          <a:p>
            <a:pPr marL="171450" lvl="0" indent="-171450">
              <a:spcBef>
                <a:spcPts val="0"/>
              </a:spcBef>
              <a:buFont typeface="Arial" charset="0"/>
              <a:buChar char="•"/>
            </a:pPr>
            <a:endParaRPr lang="en-US" dirty="0" smtClean="0"/>
          </a:p>
          <a:p>
            <a:pPr marL="171450" lvl="0" indent="-171450">
              <a:spcBef>
                <a:spcPts val="0"/>
              </a:spcBef>
              <a:buFont typeface="Arial" charset="0"/>
              <a:buChar char="•"/>
            </a:pPr>
            <a:endParaRPr dirty="0"/>
          </a:p>
        </p:txBody>
      </p:sp>
    </p:spTree>
    <p:extLst>
      <p:ext uri="{BB962C8B-B14F-4D97-AF65-F5344CB8AC3E}">
        <p14:creationId xmlns:p14="http://schemas.microsoft.com/office/powerpoint/2010/main" val="1974133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Differentially private parameter selection and gradient sharing</a:t>
            </a:r>
            <a:endParaRPr dirty="0"/>
          </a:p>
        </p:txBody>
      </p:sp>
    </p:spTree>
    <p:extLst>
      <p:ext uri="{BB962C8B-B14F-4D97-AF65-F5344CB8AC3E}">
        <p14:creationId xmlns:p14="http://schemas.microsoft.com/office/powerpoint/2010/main" val="1491735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Select a small fraction of perturbed gradients that are above the perturbed threshold</a:t>
            </a:r>
            <a:endParaRPr dirty="0"/>
          </a:p>
        </p:txBody>
      </p:sp>
    </p:spTree>
    <p:extLst>
      <p:ext uri="{BB962C8B-B14F-4D97-AF65-F5344CB8AC3E}">
        <p14:creationId xmlns:p14="http://schemas.microsoft.com/office/powerpoint/2010/main" val="2069404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4906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035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 The ubiquity of mobile devices with global positioning functionality</a:t>
            </a:r>
            <a:r>
              <a:rPr lang="en-US" baseline="0" dirty="0" smtClean="0"/>
              <a:t> </a:t>
            </a:r>
            <a:r>
              <a:rPr lang="en-US" dirty="0" smtClean="0"/>
              <a:t>and Internet connectivity has resulted in widespread development of location-based services (LBS).</a:t>
            </a:r>
          </a:p>
          <a:p>
            <a:pPr lvl="0">
              <a:spcBef>
                <a:spcPts val="0"/>
              </a:spcBef>
              <a:buNone/>
            </a:pPr>
            <a:r>
              <a:rPr lang="en-US" dirty="0" smtClean="0"/>
              <a:t>- local business search, e-marketing, social </a:t>
            </a:r>
            <a:r>
              <a:rPr lang="en-US" dirty="0" err="1" smtClean="0"/>
              <a:t>networking,and</a:t>
            </a:r>
            <a:r>
              <a:rPr lang="en-US" dirty="0" smtClean="0"/>
              <a:t> automotive traffic monitoring.</a:t>
            </a:r>
            <a:endParaRPr dirty="0"/>
          </a:p>
        </p:txBody>
      </p:sp>
    </p:spTree>
    <p:extLst>
      <p:ext uri="{BB962C8B-B14F-4D97-AF65-F5344CB8AC3E}">
        <p14:creationId xmlns:p14="http://schemas.microsoft.com/office/powerpoint/2010/main" val="184828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In fact, there are many real-life scenarios where perpetrators abuse location-</a:t>
            </a:r>
            <a:r>
              <a:rPr lang="en-US" dirty="0" err="1" smtClean="0"/>
              <a:t>detectiontechnologies</a:t>
            </a:r>
            <a:r>
              <a:rPr lang="en-US" dirty="0" smtClean="0"/>
              <a:t> to gain access to private location information about victims</a:t>
            </a:r>
            <a:endParaRPr dirty="0"/>
          </a:p>
        </p:txBody>
      </p:sp>
    </p:spTree>
    <p:extLst>
      <p:ext uri="{BB962C8B-B14F-4D97-AF65-F5344CB8AC3E}">
        <p14:creationId xmlns:p14="http://schemas.microsoft.com/office/powerpoint/2010/main" val="949308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92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Human </a:t>
            </a:r>
            <a:r>
              <a:rPr lang="en-US" sz="1100" kern="1200" dirty="0" err="1" smtClean="0">
                <a:solidFill>
                  <a:schemeClr val="tx1"/>
                </a:solidFill>
                <a:effectLst/>
                <a:latin typeface="+mn-lt"/>
                <a:ea typeface="+mn-ea"/>
                <a:cs typeface="+mn-cs"/>
              </a:rPr>
              <a:t>behaviour</a:t>
            </a:r>
            <a:r>
              <a:rPr lang="en-US" sz="1100" kern="1200" dirty="0" smtClean="0">
                <a:solidFill>
                  <a:schemeClr val="tx1"/>
                </a:solidFill>
                <a:effectLst/>
                <a:latin typeface="+mn-lt"/>
                <a:ea typeface="+mn-ea"/>
                <a:cs typeface="+mn-cs"/>
              </a:rPr>
              <a:t> is </a:t>
            </a:r>
            <a:r>
              <a:rPr lang="en-US" sz="1100" kern="1200" dirty="0" err="1" smtClean="0">
                <a:solidFill>
                  <a:schemeClr val="tx1"/>
                </a:solidFill>
                <a:effectLst/>
                <a:latin typeface="+mn-lt"/>
                <a:ea typeface="+mn-ea"/>
                <a:cs typeface="+mn-cs"/>
              </a:rPr>
              <a:t>characterised</a:t>
            </a:r>
            <a:r>
              <a:rPr lang="en-US" sz="1100" kern="1200" dirty="0" smtClean="0">
                <a:solidFill>
                  <a:schemeClr val="tx1"/>
                </a:solidFill>
                <a:effectLst/>
                <a:latin typeface="+mn-lt"/>
                <a:ea typeface="+mn-ea"/>
                <a:cs typeface="+mn-cs"/>
              </a:rPr>
              <a:t> by spontaneity, randomness and change.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a:t>
            </a:r>
            <a:endParaRPr lang="en-US" dirty="0" smtClean="0"/>
          </a:p>
          <a:p>
            <a:pPr lvl="0">
              <a:spcBef>
                <a:spcPts val="0"/>
              </a:spcBef>
              <a:buNone/>
            </a:pPr>
            <a:endParaRPr dirty="0"/>
          </a:p>
        </p:txBody>
      </p:sp>
    </p:spTree>
    <p:extLst>
      <p:ext uri="{BB962C8B-B14F-4D97-AF65-F5344CB8AC3E}">
        <p14:creationId xmlns:p14="http://schemas.microsoft.com/office/powerpoint/2010/main" val="24289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9971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Deep learning</a:t>
            </a:r>
            <a:r>
              <a:rPr lang="en-US" baseline="0" dirty="0" smtClean="0"/>
              <a:t> based on ANN is a very popular approach to modelling, classifying and recognizing complex data including images, speech and text. </a:t>
            </a:r>
          </a:p>
          <a:p>
            <a:pPr marL="171450" lvl="0" indent="-171450">
              <a:spcBef>
                <a:spcPts val="0"/>
              </a:spcBef>
              <a:buFont typeface="Arial" charset="0"/>
              <a:buChar char="•"/>
            </a:pPr>
            <a:r>
              <a:rPr lang="en-US" baseline="0" dirty="0" smtClean="0"/>
              <a:t>The un paralleled accuracy of deep learning techniques is leading the foundation of new AI based services on the Internet. </a:t>
            </a:r>
          </a:p>
          <a:p>
            <a:pPr marL="171450" lvl="0" indent="-171450">
              <a:spcBef>
                <a:spcPts val="0"/>
              </a:spcBef>
              <a:buFont typeface="Arial" charset="0"/>
              <a:buChar char="•"/>
            </a:pPr>
            <a:r>
              <a:rPr lang="en-US" baseline="0" dirty="0" smtClean="0"/>
              <a:t>Reasons for selecting this paper:</a:t>
            </a:r>
          </a:p>
          <a:p>
            <a:pPr marL="171450" lvl="0" indent="-171450">
              <a:spcBef>
                <a:spcPts val="0"/>
              </a:spcBef>
              <a:buFont typeface="Arial" charset="0"/>
              <a:buChar char="•"/>
            </a:pPr>
            <a:r>
              <a:rPr lang="en-US" baseline="0" dirty="0" smtClean="0"/>
              <a:t>Google is working on a similar system called “Model Averaging” – </a:t>
            </a:r>
            <a:r>
              <a:rPr lang="en-US" sz="1100" b="0" i="0" kern="1200" dirty="0" smtClean="0">
                <a:solidFill>
                  <a:schemeClr val="tx1"/>
                </a:solidFill>
                <a:effectLst/>
                <a:latin typeface="+mn-lt"/>
                <a:ea typeface="+mn-ea"/>
                <a:cs typeface="+mn-cs"/>
              </a:rPr>
              <a:t>training</a:t>
            </a:r>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deep-learning algorithms from data in closed networks, rather than having the information transfer into Google’s cloud.</a:t>
            </a:r>
          </a:p>
          <a:p>
            <a:pPr marL="171450" lvl="0" indent="-171450">
              <a:spcBef>
                <a:spcPts val="0"/>
              </a:spcBef>
              <a:buFont typeface="Arial" charset="0"/>
              <a:buChar char="•"/>
            </a:pPr>
            <a:r>
              <a:rPr lang="en-US" sz="1100" b="0" i="0" kern="1200" dirty="0" smtClean="0">
                <a:solidFill>
                  <a:schemeClr val="tx1"/>
                </a:solidFill>
                <a:effectLst/>
                <a:latin typeface="+mn-lt"/>
                <a:ea typeface="+mn-ea"/>
                <a:cs typeface="+mn-cs"/>
              </a:rPr>
              <a:t>Microsoft has also looked for a way to train deep-learning algorithms from private information</a:t>
            </a:r>
            <a:r>
              <a:rPr lang="en-US" sz="1100" b="0" i="0" kern="1200" baseline="0" dirty="0" smtClean="0">
                <a:solidFill>
                  <a:schemeClr val="tx1"/>
                </a:solidFill>
                <a:effectLst/>
                <a:latin typeface="+mn-lt"/>
                <a:ea typeface="+mn-ea"/>
                <a:cs typeface="+mn-cs"/>
              </a:rPr>
              <a:t> – </a:t>
            </a:r>
            <a:r>
              <a:rPr lang="en-US" sz="1100" b="0" i="0" kern="1200" baseline="0" dirty="0" err="1" smtClean="0">
                <a:solidFill>
                  <a:schemeClr val="tx1"/>
                </a:solidFill>
                <a:effectLst/>
                <a:latin typeface="+mn-lt"/>
                <a:ea typeface="+mn-ea"/>
                <a:cs typeface="+mn-cs"/>
              </a:rPr>
              <a:t>CryptoNets</a:t>
            </a:r>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allow organizations to apply neural networks to their encrypted data. </a:t>
            </a:r>
          </a:p>
          <a:p>
            <a:pPr marL="171450" lvl="0" indent="-171450">
              <a:spcBef>
                <a:spcPts val="0"/>
              </a:spcBef>
              <a:buFont typeface="Arial" charset="0"/>
              <a:buChar char="•"/>
            </a:pPr>
            <a:r>
              <a:rPr lang="en-US" sz="1100" b="0" i="0" kern="1200" dirty="0" smtClean="0">
                <a:solidFill>
                  <a:schemeClr val="tx1"/>
                </a:solidFill>
                <a:effectLst/>
                <a:latin typeface="+mn-lt"/>
                <a:ea typeface="+mn-ea"/>
                <a:cs typeface="+mn-cs"/>
              </a:rPr>
              <a:t>Through a process called ‘</a:t>
            </a:r>
            <a:r>
              <a:rPr lang="en-US" sz="1100" b="0" i="0" kern="1200" dirty="0" err="1" smtClean="0">
                <a:solidFill>
                  <a:schemeClr val="tx1"/>
                </a:solidFill>
                <a:effectLst/>
                <a:latin typeface="+mn-lt"/>
                <a:ea typeface="+mn-ea"/>
                <a:cs typeface="+mn-cs"/>
              </a:rPr>
              <a:t>homomorphic</a:t>
            </a:r>
            <a:r>
              <a:rPr lang="en-US" sz="1100" b="0" i="0" kern="1200" dirty="0" smtClean="0">
                <a:solidFill>
                  <a:schemeClr val="tx1"/>
                </a:solidFill>
                <a:effectLst/>
                <a:latin typeface="+mn-lt"/>
                <a:ea typeface="+mn-ea"/>
                <a:cs typeface="+mn-cs"/>
              </a:rPr>
              <a:t> encryption’, the neural nets supposedly deliver encrypted  answers that keep data confidential.</a:t>
            </a:r>
            <a:endParaRPr dirty="0"/>
          </a:p>
        </p:txBody>
      </p:sp>
    </p:spTree>
    <p:extLst>
      <p:ext uri="{BB962C8B-B14F-4D97-AF65-F5344CB8AC3E}">
        <p14:creationId xmlns:p14="http://schemas.microsoft.com/office/powerpoint/2010/main" val="4256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Commercial companies</a:t>
            </a:r>
            <a:r>
              <a:rPr lang="en-US" baseline="0" dirty="0" smtClean="0"/>
              <a:t> that collect user data on a large scale have been the main beneficiaries of this trend. </a:t>
            </a:r>
          </a:p>
          <a:p>
            <a:pPr marL="171450" lvl="0" indent="-171450">
              <a:spcBef>
                <a:spcPts val="0"/>
              </a:spcBef>
              <a:buFont typeface="Arial" charset="0"/>
              <a:buChar char="•"/>
            </a:pPr>
            <a:r>
              <a:rPr lang="en-US" baseline="0" dirty="0" smtClean="0"/>
              <a:t>The success of deep learning is directly proportional to the amount of data available for training. </a:t>
            </a:r>
            <a:endParaRPr lang="en-US" dirty="0" smtClean="0"/>
          </a:p>
        </p:txBody>
      </p:sp>
    </p:spTree>
    <p:extLst>
      <p:ext uri="{BB962C8B-B14F-4D97-AF65-F5344CB8AC3E}">
        <p14:creationId xmlns:p14="http://schemas.microsoft.com/office/powerpoint/2010/main" val="185709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Massive data collection required for deep learning presents obvious privacy issues.</a:t>
            </a:r>
          </a:p>
          <a:p>
            <a:pPr marL="171450" lvl="0" indent="-171450">
              <a:spcBef>
                <a:spcPts val="0"/>
              </a:spcBef>
              <a:buFont typeface="Arial" charset="0"/>
              <a:buChar char="•"/>
            </a:pPr>
            <a:r>
              <a:rPr lang="en-US" dirty="0" smtClean="0"/>
              <a:t>Users’ personal, highly sensitive data such as photos and voice recordings is kept indefinitely by the companies that collect it.</a:t>
            </a:r>
          </a:p>
          <a:p>
            <a:pPr marL="171450" lvl="0" indent="-171450">
              <a:spcBef>
                <a:spcPts val="0"/>
              </a:spcBef>
              <a:buFont typeface="Arial" charset="0"/>
              <a:buChar char="•"/>
            </a:pPr>
            <a:r>
              <a:rPr lang="en-US" dirty="0" smtClean="0"/>
              <a:t>Users can neither delete it, nor restrict the purposes for which it is used</a:t>
            </a:r>
          </a:p>
          <a:p>
            <a:pPr marL="171450" lvl="0" indent="-171450">
              <a:spcBef>
                <a:spcPts val="0"/>
              </a:spcBef>
              <a:buFont typeface="Arial" charset="0"/>
              <a:buChar char="•"/>
            </a:pPr>
            <a:r>
              <a:rPr lang="en-US" dirty="0" smtClean="0"/>
              <a:t>Furthermore, centrally kept data is subject to legal subpoenas and extra-judicial surveillance</a:t>
            </a:r>
          </a:p>
          <a:p>
            <a:pPr marL="171450" lvl="0" indent="-171450">
              <a:spcBef>
                <a:spcPts val="0"/>
              </a:spcBef>
              <a:buFont typeface="Arial" charset="0"/>
              <a:buChar char="•"/>
            </a:pPr>
            <a:r>
              <a:rPr lang="en-US" dirty="0" smtClean="0"/>
              <a:t>Many data owners—for example, medical institutions that may want to apply deep learning methods to clinical records—</a:t>
            </a:r>
          </a:p>
          <a:p>
            <a:pPr marL="0" lvl="0" indent="0">
              <a:spcBef>
                <a:spcPts val="0"/>
              </a:spcBef>
              <a:buFont typeface="Arial" charset="0"/>
              <a:buNone/>
            </a:pPr>
            <a:r>
              <a:rPr lang="en-US" dirty="0" smtClean="0"/>
              <a:t>    are prevented by privacy and confidentiality concerns from sharing the data and thus benefitting from large-scale deep learning.</a:t>
            </a:r>
            <a:endParaRPr dirty="0"/>
          </a:p>
        </p:txBody>
      </p:sp>
    </p:spTree>
    <p:extLst>
      <p:ext uri="{BB962C8B-B14F-4D97-AF65-F5344CB8AC3E}">
        <p14:creationId xmlns:p14="http://schemas.microsoft.com/office/powerpoint/2010/main" val="48324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399" cy="1546500"/>
          </a:xfrm>
          <a:prstGeom prst="rect">
            <a:avLst/>
          </a:prstGeom>
        </p:spPr>
        <p:txBody>
          <a:bodyPr lIns="91425" tIns="91425" rIns="91425" bIns="91425" anchor="t"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cxnSp>
        <p:nvCxnSpPr>
          <p:cNvPr id="10" name="Shape 10"/>
          <p:cNvCxnSpPr>
            <a:stCxn id="11" idx="4"/>
          </p:cNvCxnSpPr>
          <p:nvPr/>
        </p:nvCxnSpPr>
        <p:spPr>
          <a:xfrm>
            <a:off x="903750" y="3563700"/>
            <a:ext cx="0" cy="3294300"/>
          </a:xfrm>
          <a:prstGeom prst="straightConnector1">
            <a:avLst/>
          </a:prstGeom>
          <a:noFill/>
          <a:ln w="9525" cap="flat" cmpd="sng">
            <a:solidFill>
              <a:srgbClr val="999FA9"/>
            </a:solidFill>
            <a:prstDash val="solid"/>
            <a:round/>
            <a:headEnd type="none" w="lg" len="lg"/>
            <a:tailEnd type="none" w="lg" len="lg"/>
          </a:ln>
        </p:spPr>
      </p:cxnSp>
      <p:sp>
        <p:nvSpPr>
          <p:cNvPr id="11" name="Shape 11"/>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1530175" y="3077050"/>
            <a:ext cx="6767100" cy="709799"/>
          </a:xfrm>
          <a:prstGeom prst="rect">
            <a:avLst/>
          </a:prstGeom>
        </p:spPr>
        <p:txBody>
          <a:bodyPr lIns="91425" tIns="91425" rIns="91425" bIns="91425" anchor="ctr"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4" name="Shape 14"/>
          <p:cNvSpPr txBox="1">
            <a:spLocks noGrp="1"/>
          </p:cNvSpPr>
          <p:nvPr>
            <p:ph type="subTitle" idx="1"/>
          </p:nvPr>
        </p:nvSpPr>
        <p:spPr>
          <a:xfrm>
            <a:off x="1530175" y="3710550"/>
            <a:ext cx="6927899" cy="470700"/>
          </a:xfrm>
          <a:prstGeom prst="rect">
            <a:avLst/>
          </a:prstGeom>
        </p:spPr>
        <p:txBody>
          <a:bodyPr lIns="91425" tIns="91425" rIns="91425" bIns="91425" anchor="t" anchorCtr="0"/>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cxnSp>
        <p:nvCxnSpPr>
          <p:cNvPr id="15" name="Shape 15"/>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16" name="Shape 16"/>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24" name="Shape 24"/>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27" name="Shape 27"/>
          <p:cNvSpPr txBox="1">
            <a:spLocks noGrp="1"/>
          </p:cNvSpPr>
          <p:nvPr>
            <p:ph type="body" idx="1"/>
          </p:nvPr>
        </p:nvSpPr>
        <p:spPr>
          <a:xfrm>
            <a:off x="1165497" y="1600200"/>
            <a:ext cx="6858000" cy="4967700"/>
          </a:xfrm>
          <a:prstGeom prst="rect">
            <a:avLst/>
          </a:prstGeom>
        </p:spPr>
        <p:txBody>
          <a:bodyPr lIns="91425" tIns="91425" rIns="91425" bIns="91425" anchor="t" anchorCtr="0"/>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1165474"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31" name="Shape 31"/>
          <p:cNvSpPr txBox="1">
            <a:spLocks noGrp="1"/>
          </p:cNvSpPr>
          <p:nvPr>
            <p:ph type="body" idx="2"/>
          </p:nvPr>
        </p:nvSpPr>
        <p:spPr>
          <a:xfrm>
            <a:off x="4671569"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cxnSp>
        <p:nvCxnSpPr>
          <p:cNvPr id="32" name="Shape 3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33" name="Shape 33"/>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165475" y="1673975"/>
            <a:ext cx="2403599" cy="4893899"/>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38" name="Shape 38"/>
          <p:cNvSpPr txBox="1">
            <a:spLocks noGrp="1"/>
          </p:cNvSpPr>
          <p:nvPr>
            <p:ph type="body" idx="2"/>
          </p:nvPr>
        </p:nvSpPr>
        <p:spPr>
          <a:xfrm>
            <a:off x="3692249" y="1673975"/>
            <a:ext cx="2403599" cy="4893899"/>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39" name="Shape 39"/>
          <p:cNvSpPr txBox="1">
            <a:spLocks noGrp="1"/>
          </p:cNvSpPr>
          <p:nvPr>
            <p:ph type="body" idx="3"/>
          </p:nvPr>
        </p:nvSpPr>
        <p:spPr>
          <a:xfrm>
            <a:off x="6219023" y="1673975"/>
            <a:ext cx="2403599" cy="4893899"/>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cxnSp>
        <p:nvCxnSpPr>
          <p:cNvPr id="40" name="Shape 40"/>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41" name="Shape 41"/>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5" name="Shape 45"/>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46" name="Shape 46"/>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53" name="Shape 53"/>
          <p:cNvSpPr/>
          <p:nvPr/>
        </p:nvSpPr>
        <p:spPr>
          <a:xfrm>
            <a:off x="808650" y="3333900"/>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key color">
    <p:bg>
      <p:bgPr>
        <a:solidFill>
          <a:srgbClr val="39C0BA"/>
        </a:solidFill>
        <a:effectLst/>
      </p:bgPr>
    </p:bg>
    <p:spTree>
      <p:nvGrpSpPr>
        <p:cNvPr id="1" name="Shape 54"/>
        <p:cNvGrpSpPr/>
        <p:nvPr/>
      </p:nvGrpSpPr>
      <p:grpSpPr>
        <a:xfrm>
          <a:off x="0" y="0"/>
          <a:ext cx="0" cy="0"/>
          <a:chOff x="0" y="0"/>
          <a:chExt cx="0" cy="0"/>
        </a:xfrm>
      </p:grpSpPr>
      <p:cxnSp>
        <p:nvCxnSpPr>
          <p:cNvPr id="55" name="Shape 55"/>
          <p:cNvCxnSpPr/>
          <p:nvPr/>
        </p:nvCxnSpPr>
        <p:spPr>
          <a:xfrm>
            <a:off x="903825" y="-7925"/>
            <a:ext cx="0" cy="6866100"/>
          </a:xfrm>
          <a:prstGeom prst="straightConnector1">
            <a:avLst/>
          </a:prstGeom>
          <a:noFill/>
          <a:ln w="9525" cap="flat" cmpd="sng">
            <a:solidFill>
              <a:srgbClr val="2E3037"/>
            </a:solidFill>
            <a:prstDash val="solid"/>
            <a:round/>
            <a:headEnd type="none" w="lg" len="lg"/>
            <a:tailEnd type="none" w="lg" len="lg"/>
          </a:ln>
        </p:spPr>
      </p:cxnSp>
      <p:sp>
        <p:nvSpPr>
          <p:cNvPr id="56" name="Shape 56"/>
          <p:cNvSpPr/>
          <p:nvPr/>
        </p:nvSpPr>
        <p:spPr>
          <a:xfrm>
            <a:off x="808650" y="3333900"/>
            <a:ext cx="190200" cy="190200"/>
          </a:xfrm>
          <a:prstGeom prst="ellipse">
            <a:avLst/>
          </a:prstGeom>
          <a:solidFill>
            <a:srgbClr val="39C0BA"/>
          </a:solidFill>
          <a:ln w="952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lIns="91425" tIns="91425" rIns="91425" bIns="91425" anchor="b" anchorCtr="0"/>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7" y="1600200"/>
            <a:ext cx="68580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32.png"/><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hyperlink" Target="http://memerepo.com/" TargetMode="External"/><Relationship Id="rId4" Type="http://schemas.openxmlformats.org/officeDocument/2006/relationships/hyperlink" Target="http://dankmemerepository.tumblr.com/" TargetMode="External"/><Relationship Id="rId5" Type="http://schemas.openxmlformats.org/officeDocument/2006/relationships/hyperlink" Target="https://www.beris.nl/blog/meme-repository/" TargetMode="External"/><Relationship Id="rId6" Type="http://schemas.openxmlformats.org/officeDocument/2006/relationships/hyperlink" Target="http://www.b3takit.co.uk/site/" TargetMode="External"/><Relationship Id="rId7" Type="http://schemas.openxmlformats.org/officeDocument/2006/relationships/hyperlink" Target="https://play.google.com/intl/en_us/badges/" TargetMode="External"/><Relationship Id="rId8" Type="http://schemas.openxmlformats.org/officeDocument/2006/relationships/hyperlink" Target="http://www.dreamstime.com/photos-images/tree.html" TargetMode="External"/><Relationship Id="rId1" Type="http://schemas.openxmlformats.org/officeDocument/2006/relationships/slideLayout" Target="../slideLayouts/slideLayout6.xml"/><Relationship Id="rId2" Type="http://schemas.openxmlformats.org/officeDocument/2006/relationships/hyperlink" Target="https://templates.office.com/en-us/templates-for-PowerPoi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8" Type="http://schemas.openxmlformats.org/officeDocument/2006/relationships/image" Target="../media/image14.jpg"/><Relationship Id="rId9" Type="http://schemas.openxmlformats.org/officeDocument/2006/relationships/image" Target="../media/image15.jp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jp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17157" y="718015"/>
            <a:ext cx="6680399" cy="2599342"/>
          </a:xfrm>
          <a:prstGeom prst="rect">
            <a:avLst/>
          </a:prstGeom>
        </p:spPr>
        <p:txBody>
          <a:bodyPr lIns="91425" tIns="91425" rIns="91425" bIns="91425" anchor="t" anchorCtr="0">
            <a:noAutofit/>
          </a:bodyPr>
          <a:lstStyle/>
          <a:p>
            <a:pPr lvl="0">
              <a:spcBef>
                <a:spcPts val="0"/>
              </a:spcBef>
              <a:buNone/>
            </a:pPr>
            <a:r>
              <a:rPr lang="en-US" sz="4400" dirty="0" smtClean="0"/>
              <a:t>PRIVACY - AWARE</a:t>
            </a:r>
            <a:br>
              <a:rPr lang="en-US" sz="4400" dirty="0" smtClean="0"/>
            </a:br>
            <a:r>
              <a:rPr lang="en-US" sz="4400" dirty="0" smtClean="0"/>
              <a:t>MOBILITY PREDICTION</a:t>
            </a:r>
            <a:br>
              <a:rPr lang="en-US" sz="4400" dirty="0" smtClean="0"/>
            </a:br>
            <a:r>
              <a:rPr lang="en-US" sz="4400" dirty="0" smtClean="0"/>
              <a:t>PLATFORM</a:t>
            </a:r>
            <a:endParaRPr lang="en" sz="4400" dirty="0"/>
          </a:p>
        </p:txBody>
      </p:sp>
      <p:sp>
        <p:nvSpPr>
          <p:cNvPr id="4" name="Shape 61"/>
          <p:cNvSpPr txBox="1">
            <a:spLocks/>
          </p:cNvSpPr>
          <p:nvPr/>
        </p:nvSpPr>
        <p:spPr>
          <a:xfrm>
            <a:off x="1117157" y="3317357"/>
            <a:ext cx="3220926" cy="98882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ct val="100000"/>
              <a:buFont typeface="Quicksand"/>
              <a:buNone/>
              <a:defRPr sz="6000" b="0" i="0" u="none" strike="noStrike" cap="none">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60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60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60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60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60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60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60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6000">
                <a:solidFill>
                  <a:srgbClr val="39C0BA"/>
                </a:solidFill>
                <a:latin typeface="Quicksand"/>
                <a:ea typeface="Quicksand"/>
                <a:cs typeface="Quicksand"/>
                <a:sym typeface="Quicksand"/>
              </a:defRPr>
            </a:lvl9pPr>
          </a:lstStyle>
          <a:p>
            <a:pPr algn="ctr"/>
            <a:r>
              <a:rPr lang="en-US" sz="2000" dirty="0" smtClean="0">
                <a:solidFill>
                  <a:schemeClr val="accent4">
                    <a:lumMod val="75000"/>
                  </a:schemeClr>
                </a:solidFill>
              </a:rPr>
              <a:t>Reading Exam </a:t>
            </a:r>
          </a:p>
          <a:p>
            <a:pPr algn="ctr"/>
            <a:r>
              <a:rPr lang="en-US" sz="2000" dirty="0" smtClean="0">
                <a:solidFill>
                  <a:schemeClr val="bg1"/>
                </a:solidFill>
              </a:rPr>
              <a:t>June 1 2016</a:t>
            </a:r>
          </a:p>
          <a:p>
            <a:pPr algn="ctr"/>
            <a:endParaRPr lang="en" sz="2000" dirty="0">
              <a:solidFill>
                <a:schemeClr val="bg1"/>
              </a:solidFill>
            </a:endParaRPr>
          </a:p>
        </p:txBody>
      </p:sp>
      <p:sp>
        <p:nvSpPr>
          <p:cNvPr id="5" name="Shape 61"/>
          <p:cNvSpPr txBox="1">
            <a:spLocks/>
          </p:cNvSpPr>
          <p:nvPr/>
        </p:nvSpPr>
        <p:spPr>
          <a:xfrm>
            <a:off x="931087" y="4816548"/>
            <a:ext cx="3593066" cy="13305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ct val="100000"/>
              <a:buFont typeface="Quicksand"/>
              <a:buNone/>
              <a:defRPr sz="6000" b="0" i="0" u="none" strike="noStrike" cap="none">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60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60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60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60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60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60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60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6000">
                <a:solidFill>
                  <a:srgbClr val="39C0BA"/>
                </a:solidFill>
                <a:latin typeface="Quicksand"/>
                <a:ea typeface="Quicksand"/>
                <a:cs typeface="Quicksand"/>
                <a:sym typeface="Quicksand"/>
              </a:defRPr>
            </a:lvl9pPr>
          </a:lstStyle>
          <a:p>
            <a:pPr algn="ctr"/>
            <a:r>
              <a:rPr lang="en-US" sz="2000" dirty="0" smtClean="0">
                <a:solidFill>
                  <a:schemeClr val="accent4">
                    <a:lumMod val="75000"/>
                  </a:schemeClr>
                </a:solidFill>
              </a:rPr>
              <a:t>Vaibhav Kulkarni </a:t>
            </a:r>
          </a:p>
          <a:p>
            <a:pPr algn="ctr"/>
            <a:r>
              <a:rPr lang="en-US" sz="2000" dirty="0" smtClean="0">
                <a:solidFill>
                  <a:schemeClr val="bg1"/>
                </a:solidFill>
              </a:rPr>
              <a:t>Advisor: Prof. </a:t>
            </a:r>
            <a:r>
              <a:rPr lang="en-US" sz="2000" dirty="0">
                <a:solidFill>
                  <a:schemeClr val="bg1"/>
                </a:solidFill>
                <a:latin typeface="Times New Roman" charset="0"/>
                <a:ea typeface="Times New Roman" charset="0"/>
                <a:cs typeface="Times New Roman" charset="0"/>
              </a:rPr>
              <a:t>Benoît Garbinato</a:t>
            </a:r>
          </a:p>
          <a:p>
            <a:pPr algn="ctr"/>
            <a:endParaRPr lang="en" sz="20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928145" y="155174"/>
            <a:ext cx="6767100" cy="709799"/>
          </a:xfrm>
          <a:prstGeom prst="rect">
            <a:avLst/>
          </a:prstGeom>
        </p:spPr>
        <p:txBody>
          <a:bodyPr lIns="91425" tIns="91425" rIns="91425" bIns="91425" anchor="ctr" anchorCtr="0">
            <a:noAutofit/>
          </a:bodyPr>
          <a:lstStyle/>
          <a:p>
            <a:pPr lvl="0" rtl="0">
              <a:spcBef>
                <a:spcPts val="0"/>
              </a:spcBef>
              <a:buNone/>
            </a:pPr>
            <a:r>
              <a:rPr lang="en-US" sz="2800" dirty="0" smtClean="0"/>
              <a:t>21 October 2015</a:t>
            </a:r>
            <a:endParaRPr lang="en" sz="2800" dirty="0"/>
          </a:p>
        </p:txBody>
      </p:sp>
      <p:sp>
        <p:nvSpPr>
          <p:cNvPr id="20" name="Oval 19"/>
          <p:cNvSpPr/>
          <p:nvPr/>
        </p:nvSpPr>
        <p:spPr>
          <a:xfrm>
            <a:off x="3612960" y="154027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1" name="Oval 20"/>
          <p:cNvSpPr/>
          <p:nvPr/>
        </p:nvSpPr>
        <p:spPr>
          <a:xfrm>
            <a:off x="3612960" y="2029008"/>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3605951" y="253139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3612960" y="303378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4210296" y="154027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a:off x="4210296" y="2029008"/>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6" name="Oval 25"/>
          <p:cNvSpPr/>
          <p:nvPr/>
        </p:nvSpPr>
        <p:spPr>
          <a:xfrm>
            <a:off x="4203287" y="253139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7" name="Oval 26"/>
          <p:cNvSpPr/>
          <p:nvPr/>
        </p:nvSpPr>
        <p:spPr>
          <a:xfrm>
            <a:off x="4210296" y="303378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8" name="Oval 27"/>
          <p:cNvSpPr/>
          <p:nvPr/>
        </p:nvSpPr>
        <p:spPr>
          <a:xfrm>
            <a:off x="4814641" y="182405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4814641" y="231278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0" name="Oval 29"/>
          <p:cNvSpPr/>
          <p:nvPr/>
        </p:nvSpPr>
        <p:spPr>
          <a:xfrm>
            <a:off x="4807632" y="281517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1" name="Oval 30"/>
          <p:cNvSpPr/>
          <p:nvPr/>
        </p:nvSpPr>
        <p:spPr>
          <a:xfrm>
            <a:off x="5387450" y="1835589"/>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2" name="Oval 31"/>
          <p:cNvSpPr/>
          <p:nvPr/>
        </p:nvSpPr>
        <p:spPr>
          <a:xfrm>
            <a:off x="5387450" y="2324320"/>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3" name="Oval 32"/>
          <p:cNvSpPr/>
          <p:nvPr/>
        </p:nvSpPr>
        <p:spPr>
          <a:xfrm>
            <a:off x="5380441" y="2826708"/>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4" name="Oval 33"/>
          <p:cNvSpPr/>
          <p:nvPr/>
        </p:nvSpPr>
        <p:spPr>
          <a:xfrm rot="1560384">
            <a:off x="5963242" y="214885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5" name="Oval 34"/>
          <p:cNvSpPr/>
          <p:nvPr/>
        </p:nvSpPr>
        <p:spPr>
          <a:xfrm rot="1560384">
            <a:off x="5956233" y="2651242"/>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6" name="Oval 35"/>
          <p:cNvSpPr/>
          <p:nvPr/>
        </p:nvSpPr>
        <p:spPr>
          <a:xfrm rot="1560384">
            <a:off x="6475276" y="2397702"/>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6" name="Straight Arrow Connector 45"/>
          <p:cNvCxnSpPr/>
          <p:nvPr/>
        </p:nvCxnSpPr>
        <p:spPr>
          <a:xfrm>
            <a:off x="3917760" y="1671656"/>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917760" y="2160386"/>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910751" y="2684818"/>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10750" y="3187206"/>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4" idx="6"/>
            <a:endCxn id="28" idx="1"/>
          </p:cNvCxnSpPr>
          <p:nvPr/>
        </p:nvCxnSpPr>
        <p:spPr>
          <a:xfrm>
            <a:off x="4515096" y="1682167"/>
            <a:ext cx="344182" cy="18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5" idx="6"/>
            <a:endCxn id="28" idx="2"/>
          </p:cNvCxnSpPr>
          <p:nvPr/>
        </p:nvCxnSpPr>
        <p:spPr>
          <a:xfrm flipV="1">
            <a:off x="4515096" y="1965946"/>
            <a:ext cx="299545" cy="20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6" idx="6"/>
            <a:endCxn id="29" idx="2"/>
          </p:cNvCxnSpPr>
          <p:nvPr/>
        </p:nvCxnSpPr>
        <p:spPr>
          <a:xfrm flipV="1">
            <a:off x="4508087" y="2454677"/>
            <a:ext cx="306554"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7" idx="6"/>
            <a:endCxn id="30" idx="2"/>
          </p:cNvCxnSpPr>
          <p:nvPr/>
        </p:nvCxnSpPr>
        <p:spPr>
          <a:xfrm flipV="1">
            <a:off x="4515096" y="2957065"/>
            <a:ext cx="292536"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6"/>
            <a:endCxn id="32" idx="2"/>
          </p:cNvCxnSpPr>
          <p:nvPr/>
        </p:nvCxnSpPr>
        <p:spPr>
          <a:xfrm>
            <a:off x="5119441" y="2454677"/>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6"/>
            <a:endCxn id="31" idx="2"/>
          </p:cNvCxnSpPr>
          <p:nvPr/>
        </p:nvCxnSpPr>
        <p:spPr>
          <a:xfrm>
            <a:off x="5119441" y="1965946"/>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0" idx="6"/>
            <a:endCxn id="33" idx="2"/>
          </p:cNvCxnSpPr>
          <p:nvPr/>
        </p:nvCxnSpPr>
        <p:spPr>
          <a:xfrm>
            <a:off x="5112432" y="2957065"/>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1" idx="6"/>
            <a:endCxn id="34" idx="2"/>
          </p:cNvCxnSpPr>
          <p:nvPr/>
        </p:nvCxnSpPr>
        <p:spPr>
          <a:xfrm>
            <a:off x="5692250" y="1977479"/>
            <a:ext cx="286423" cy="24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3" idx="6"/>
            <a:endCxn id="35" idx="3"/>
          </p:cNvCxnSpPr>
          <p:nvPr/>
        </p:nvCxnSpPr>
        <p:spPr>
          <a:xfrm flipV="1">
            <a:off x="5685241" y="2836053"/>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6"/>
            <a:endCxn id="34" idx="3"/>
          </p:cNvCxnSpPr>
          <p:nvPr/>
        </p:nvCxnSpPr>
        <p:spPr>
          <a:xfrm flipV="1">
            <a:off x="5692250" y="2333665"/>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2" idx="6"/>
            <a:endCxn id="35" idx="2"/>
          </p:cNvCxnSpPr>
          <p:nvPr/>
        </p:nvCxnSpPr>
        <p:spPr>
          <a:xfrm>
            <a:off x="5692250" y="2466210"/>
            <a:ext cx="279414" cy="26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6"/>
            <a:endCxn id="36" idx="2"/>
          </p:cNvCxnSpPr>
          <p:nvPr/>
        </p:nvCxnSpPr>
        <p:spPr>
          <a:xfrm>
            <a:off x="6252611" y="2357567"/>
            <a:ext cx="238096" cy="11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5" idx="7"/>
            <a:endCxn id="36" idx="3"/>
          </p:cNvCxnSpPr>
          <p:nvPr/>
        </p:nvCxnSpPr>
        <p:spPr>
          <a:xfrm flipV="1">
            <a:off x="6249477" y="2582513"/>
            <a:ext cx="237355" cy="16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Can 113"/>
          <p:cNvSpPr/>
          <p:nvPr/>
        </p:nvSpPr>
        <p:spPr>
          <a:xfrm>
            <a:off x="4494395" y="4485293"/>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5" name="Can 114"/>
          <p:cNvSpPr/>
          <p:nvPr/>
        </p:nvSpPr>
        <p:spPr>
          <a:xfrm>
            <a:off x="7699512" y="1818811"/>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3" name="Can 42"/>
          <p:cNvSpPr/>
          <p:nvPr/>
        </p:nvSpPr>
        <p:spPr>
          <a:xfrm>
            <a:off x="1049139" y="1836665"/>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pic>
        <p:nvPicPr>
          <p:cNvPr id="44" name="Picture 43"/>
          <p:cNvPicPr>
            <a:picLocks noChangeAspect="1"/>
          </p:cNvPicPr>
          <p:nvPr/>
        </p:nvPicPr>
        <p:blipFill rotWithShape="1">
          <a:blip r:embed="rId3">
            <a:extLst>
              <a:ext uri="{28A0092B-C50C-407E-A947-70E740481C1C}">
                <a14:useLocalDpi xmlns:a14="http://schemas.microsoft.com/office/drawing/2010/main" val="0"/>
              </a:ext>
            </a:extLst>
          </a:blip>
          <a:srcRect l="67206" t="51087" r="4334" b="8050"/>
          <a:stretch/>
        </p:blipFill>
        <p:spPr>
          <a:xfrm>
            <a:off x="4726377" y="4896845"/>
            <a:ext cx="726881" cy="730576"/>
          </a:xfrm>
          <a:prstGeom prst="ellipse">
            <a:avLst/>
          </a:prstGeom>
        </p:spPr>
      </p:pic>
      <p:pic>
        <p:nvPicPr>
          <p:cNvPr id="45" name="Picture 44"/>
          <p:cNvPicPr>
            <a:picLocks noChangeAspect="1"/>
          </p:cNvPicPr>
          <p:nvPr/>
        </p:nvPicPr>
        <p:blipFill rotWithShape="1">
          <a:blip r:embed="rId3">
            <a:extLst>
              <a:ext uri="{28A0092B-C50C-407E-A947-70E740481C1C}">
                <a14:useLocalDpi xmlns:a14="http://schemas.microsoft.com/office/drawing/2010/main" val="0"/>
              </a:ext>
            </a:extLst>
          </a:blip>
          <a:srcRect l="35815" t="51081" r="35813" b="8222"/>
          <a:stretch/>
        </p:blipFill>
        <p:spPr>
          <a:xfrm>
            <a:off x="7929116" y="2221859"/>
            <a:ext cx="731637" cy="734636"/>
          </a:xfrm>
          <a:prstGeom prst="ellipse">
            <a:avLst/>
          </a:prstGeom>
        </p:spPr>
      </p:pic>
      <p:pic>
        <p:nvPicPr>
          <p:cNvPr id="55" name="Picture 54"/>
          <p:cNvPicPr>
            <a:picLocks noChangeAspect="1"/>
          </p:cNvPicPr>
          <p:nvPr/>
        </p:nvPicPr>
        <p:blipFill rotWithShape="1">
          <a:blip r:embed="rId3">
            <a:extLst>
              <a:ext uri="{28A0092B-C50C-407E-A947-70E740481C1C}">
                <a14:useLocalDpi xmlns:a14="http://schemas.microsoft.com/office/drawing/2010/main" val="0"/>
              </a:ext>
            </a:extLst>
          </a:blip>
          <a:srcRect l="36022" t="6514" r="35971" b="53126"/>
          <a:stretch/>
        </p:blipFill>
        <p:spPr>
          <a:xfrm>
            <a:off x="1278744" y="2243773"/>
            <a:ext cx="731637" cy="730576"/>
          </a:xfrm>
          <a:prstGeom prst="ellipse">
            <a:avLst/>
          </a:prstGeom>
        </p:spPr>
      </p:pic>
      <p:sp>
        <p:nvSpPr>
          <p:cNvPr id="2" name="Oval 1"/>
          <p:cNvSpPr/>
          <p:nvPr/>
        </p:nvSpPr>
        <p:spPr>
          <a:xfrm>
            <a:off x="2808535" y="1195002"/>
            <a:ext cx="4197919" cy="2519347"/>
          </a:xfrm>
          <a:prstGeom prst="ellipse">
            <a:avLst/>
          </a:prstGeom>
          <a:solidFill>
            <a:srgbClr val="00B050">
              <a:alpha val="0"/>
            </a:srgb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5" name="Straight Arrow Connector 14"/>
          <p:cNvCxnSpPr/>
          <p:nvPr/>
        </p:nvCxnSpPr>
        <p:spPr>
          <a:xfrm>
            <a:off x="2349795" y="2472769"/>
            <a:ext cx="382772"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155712" y="2454677"/>
            <a:ext cx="467832"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018567" y="3806456"/>
            <a:ext cx="0" cy="54226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166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par>
                                <p:cTn id="59" presetID="10"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par>
                                <p:cTn id="68" presetID="10"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par>
                                <p:cTn id="74" presetID="10" presetClass="entr" presetSubtype="0" fill="hold"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500"/>
                                        <p:tgtEl>
                                          <p:spTgt spid="60"/>
                                        </p:tgtEl>
                                      </p:cBhvr>
                                    </p:animEffect>
                                  </p:childTnLst>
                                </p:cTn>
                              </p:par>
                              <p:par>
                                <p:cTn id="83" presetID="10" presetClass="entr" presetSubtype="0" fill="hold" nodeType="with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500"/>
                                        <p:tgtEl>
                                          <p:spTgt spid="62"/>
                                        </p:tgtEl>
                                      </p:cBhvr>
                                    </p:animEffect>
                                  </p:childTnLst>
                                </p:cTn>
                              </p:par>
                              <p:par>
                                <p:cTn id="86" presetID="10" presetClass="entr" presetSubtype="0" fill="hold" nodeType="with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par>
                                <p:cTn id="89" presetID="10"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fade">
                                      <p:cBhvr>
                                        <p:cTn id="91" dur="500"/>
                                        <p:tgtEl>
                                          <p:spTgt spid="66"/>
                                        </p:tgtEl>
                                      </p:cBhvr>
                                    </p:animEffect>
                                  </p:childTnLst>
                                </p:cTn>
                              </p:par>
                              <p:par>
                                <p:cTn id="92" presetID="10" presetClass="entr" presetSubtype="0" fill="hold" nodeType="with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par>
                                <p:cTn id="95" presetID="10"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fade">
                                      <p:cBhvr>
                                        <p:cTn id="97" dur="500"/>
                                        <p:tgtEl>
                                          <p:spTgt spid="70"/>
                                        </p:tgtEl>
                                      </p:cBhvr>
                                    </p:animEffect>
                                  </p:childTnLst>
                                </p:cTn>
                              </p:par>
                              <p:par>
                                <p:cTn id="98" presetID="10" presetClass="entr" presetSubtype="0" fill="hold" nodeType="with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fade">
                                      <p:cBhvr>
                                        <p:cTn id="100" dur="500"/>
                                        <p:tgtEl>
                                          <p:spTgt spid="72"/>
                                        </p:tgtEl>
                                      </p:cBhvr>
                                    </p:animEffect>
                                  </p:childTnLst>
                                </p:cTn>
                              </p:par>
                              <p:par>
                                <p:cTn id="101" presetID="10" presetClass="entr" presetSubtype="0" fill="hold" nodeType="with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fade">
                                      <p:cBhvr>
                                        <p:cTn id="103" dur="500"/>
                                        <p:tgtEl>
                                          <p:spTgt spid="74"/>
                                        </p:tgtEl>
                                      </p:cBhvr>
                                    </p:animEffect>
                                  </p:childTnLst>
                                </p:cTn>
                              </p:par>
                              <p:par>
                                <p:cTn id="104" presetID="10" presetClass="entr" presetSubtype="0" fill="hold"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fade">
                                      <p:cBhvr>
                                        <p:cTn id="106" dur="500"/>
                                        <p:tgtEl>
                                          <p:spTgt spid="76"/>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500"/>
                                        <p:tgtEl>
                                          <p:spTgt spid="2"/>
                                        </p:tgtEl>
                                      </p:cBhvr>
                                    </p:animEffect>
                                  </p:childTnLst>
                                </p:cTn>
                              </p:par>
                            </p:childTnLst>
                          </p:cTn>
                        </p:par>
                        <p:par>
                          <p:cTn id="111" fill="hold">
                            <p:stCondLst>
                              <p:cond delay="1000"/>
                            </p:stCondLst>
                            <p:childTnLst>
                              <p:par>
                                <p:cTn id="112" presetID="10" presetClass="entr" presetSubtype="0" fill="hold" nodeType="after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fade">
                                      <p:cBhvr>
                                        <p:cTn id="114" dur="500"/>
                                        <p:tgtEl>
                                          <p:spTgt spid="55"/>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childTnLst>
                          </p:cTn>
                        </p:par>
                        <p:par>
                          <p:cTn id="119" fill="hold">
                            <p:stCondLst>
                              <p:cond delay="2000"/>
                            </p:stCondLst>
                            <p:childTnLst>
                              <p:par>
                                <p:cTn id="120" presetID="10" presetClass="entr" presetSubtype="0" fill="hold" nodeType="after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fade">
                                      <p:cBhvr>
                                        <p:cTn id="122" dur="500"/>
                                        <p:tgtEl>
                                          <p:spTgt spid="15"/>
                                        </p:tgtEl>
                                      </p:cBhvr>
                                    </p:animEffect>
                                  </p:childTnLst>
                                </p:cTn>
                              </p:par>
                            </p:childTnLst>
                          </p:cTn>
                        </p:par>
                        <p:par>
                          <p:cTn id="123" fill="hold">
                            <p:stCondLst>
                              <p:cond delay="2500"/>
                            </p:stCondLst>
                            <p:childTnLst>
                              <p:par>
                                <p:cTn id="124" presetID="10" presetClass="entr" presetSubtype="0" fill="hold" nodeType="after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fade">
                                      <p:cBhvr>
                                        <p:cTn id="126" dur="500"/>
                                        <p:tgtEl>
                                          <p:spTgt spid="19"/>
                                        </p:tgtEl>
                                      </p:cBhvr>
                                    </p:animEffect>
                                  </p:childTnLst>
                                </p:cTn>
                              </p:par>
                            </p:childTnLst>
                          </p:cTn>
                        </p:par>
                        <p:par>
                          <p:cTn id="127" fill="hold">
                            <p:stCondLst>
                              <p:cond delay="3000"/>
                            </p:stCondLst>
                            <p:childTnLst>
                              <p:par>
                                <p:cTn id="128" presetID="10" presetClass="entr" presetSubtype="0" fill="hold" nodeType="after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childTnLst>
                          </p:cTn>
                        </p:par>
                        <p:par>
                          <p:cTn id="131" fill="hold">
                            <p:stCondLst>
                              <p:cond delay="3500"/>
                            </p:stCondLst>
                            <p:childTnLst>
                              <p:par>
                                <p:cTn id="132" presetID="10" presetClass="entr" presetSubtype="0" fill="hold" grpId="0" nodeType="afterEffect">
                                  <p:stCondLst>
                                    <p:cond delay="0"/>
                                  </p:stCondLst>
                                  <p:childTnLst>
                                    <p:set>
                                      <p:cBhvr>
                                        <p:cTn id="133" dur="1" fill="hold">
                                          <p:stCondLst>
                                            <p:cond delay="0"/>
                                          </p:stCondLst>
                                        </p:cTn>
                                        <p:tgtEl>
                                          <p:spTgt spid="114"/>
                                        </p:tgtEl>
                                        <p:attrNameLst>
                                          <p:attrName>style.visibility</p:attrName>
                                        </p:attrNameLst>
                                      </p:cBhvr>
                                      <p:to>
                                        <p:strVal val="visible"/>
                                      </p:to>
                                    </p:set>
                                    <p:animEffect transition="in" filter="fade">
                                      <p:cBhvr>
                                        <p:cTn id="134" dur="500"/>
                                        <p:tgtEl>
                                          <p:spTgt spid="114"/>
                                        </p:tgtEl>
                                      </p:cBhvr>
                                    </p:animEffect>
                                  </p:childTnLst>
                                </p:cTn>
                              </p:par>
                            </p:childTnLst>
                          </p:cTn>
                        </p:par>
                        <p:par>
                          <p:cTn id="135" fill="hold">
                            <p:stCondLst>
                              <p:cond delay="4000"/>
                            </p:stCondLst>
                            <p:childTnLst>
                              <p:par>
                                <p:cTn id="136" presetID="10" presetClass="entr" presetSubtype="0" fill="hold" nodeType="afterEffect">
                                  <p:stCondLst>
                                    <p:cond delay="0"/>
                                  </p:stCondLst>
                                  <p:childTnLst>
                                    <p:set>
                                      <p:cBhvr>
                                        <p:cTn id="137" dur="1" fill="hold">
                                          <p:stCondLst>
                                            <p:cond delay="0"/>
                                          </p:stCondLst>
                                        </p:cTn>
                                        <p:tgtEl>
                                          <p:spTgt spid="17"/>
                                        </p:tgtEl>
                                        <p:attrNameLst>
                                          <p:attrName>style.visibility</p:attrName>
                                        </p:attrNameLst>
                                      </p:cBhvr>
                                      <p:to>
                                        <p:strVal val="visible"/>
                                      </p:to>
                                    </p:set>
                                    <p:animEffect transition="in" filter="fade">
                                      <p:cBhvr>
                                        <p:cTn id="138" dur="500"/>
                                        <p:tgtEl>
                                          <p:spTgt spid="17"/>
                                        </p:tgtEl>
                                      </p:cBhvr>
                                    </p:animEffect>
                                  </p:childTnLst>
                                </p:cTn>
                              </p:par>
                            </p:childTnLst>
                          </p:cTn>
                        </p:par>
                        <p:par>
                          <p:cTn id="139" fill="hold">
                            <p:stCondLst>
                              <p:cond delay="4500"/>
                            </p:stCondLst>
                            <p:childTnLst>
                              <p:par>
                                <p:cTn id="140" presetID="10" presetClass="entr" presetSubtype="0" fill="hold" nodeType="after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childTnLst>
                          </p:cTn>
                        </p:par>
                        <p:par>
                          <p:cTn id="143" fill="hold">
                            <p:stCondLst>
                              <p:cond delay="5000"/>
                            </p:stCondLst>
                            <p:childTnLst>
                              <p:par>
                                <p:cTn id="144" presetID="10" presetClass="entr" presetSubtype="0" fill="hold" grpId="0" nodeType="afterEffect">
                                  <p:stCondLst>
                                    <p:cond delay="0"/>
                                  </p:stCondLst>
                                  <p:childTnLst>
                                    <p:set>
                                      <p:cBhvr>
                                        <p:cTn id="145" dur="1" fill="hold">
                                          <p:stCondLst>
                                            <p:cond delay="0"/>
                                          </p:stCondLst>
                                        </p:cTn>
                                        <p:tgtEl>
                                          <p:spTgt spid="115"/>
                                        </p:tgtEl>
                                        <p:attrNameLst>
                                          <p:attrName>style.visibility</p:attrName>
                                        </p:attrNameLst>
                                      </p:cBhvr>
                                      <p:to>
                                        <p:strVal val="visible"/>
                                      </p:to>
                                    </p:set>
                                    <p:animEffect transition="in" filter="fade">
                                      <p:cBhvr>
                                        <p:cTn id="146"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114" grpId="0" animBg="1"/>
      <p:bldP spid="115" grpId="0" animBg="1"/>
      <p:bldP spid="43"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800" dirty="0" smtClean="0"/>
              <a:t>Deep Neural Networks</a:t>
            </a:r>
            <a:endParaRPr lang="en" sz="2800" dirty="0"/>
          </a:p>
        </p:txBody>
      </p:sp>
      <p:sp>
        <p:nvSpPr>
          <p:cNvPr id="2" name="Rectangle 1"/>
          <p:cNvSpPr/>
          <p:nvPr/>
        </p:nvSpPr>
        <p:spPr>
          <a:xfrm>
            <a:off x="985007" y="2181006"/>
            <a:ext cx="1392865" cy="3530009"/>
          </a:xfrm>
          <a:prstGeom prst="rect">
            <a:avLst/>
          </a:prstGeom>
          <a:solidFill>
            <a:srgbClr val="2D3037"/>
          </a:solidFill>
          <a:ln w="254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 name="Rectangle 3"/>
          <p:cNvSpPr/>
          <p:nvPr/>
        </p:nvSpPr>
        <p:spPr>
          <a:xfrm>
            <a:off x="3620367" y="2181006"/>
            <a:ext cx="1644502" cy="3530009"/>
          </a:xfrm>
          <a:prstGeom prst="rect">
            <a:avLst/>
          </a:prstGeom>
          <a:solidFill>
            <a:srgbClr val="2D3037"/>
          </a:solidFill>
          <a:ln w="254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 name="Rectangle 4"/>
          <p:cNvSpPr/>
          <p:nvPr/>
        </p:nvSpPr>
        <p:spPr>
          <a:xfrm>
            <a:off x="6596177" y="1663482"/>
            <a:ext cx="1644502" cy="4146698"/>
          </a:xfrm>
          <a:prstGeom prst="rect">
            <a:avLst/>
          </a:prstGeom>
          <a:solidFill>
            <a:srgbClr val="2D3037"/>
          </a:solidFill>
          <a:ln w="254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 name="Oval 6"/>
          <p:cNvSpPr/>
          <p:nvPr/>
        </p:nvSpPr>
        <p:spPr>
          <a:xfrm>
            <a:off x="1536383" y="2328529"/>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1536383" y="3076945"/>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1536383" y="389240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1536382" y="5045885"/>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a:off x="6854290" y="3431956"/>
            <a:ext cx="1028110" cy="102811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2" name="Oval 11"/>
          <p:cNvSpPr/>
          <p:nvPr/>
        </p:nvSpPr>
        <p:spPr>
          <a:xfrm flipV="1">
            <a:off x="1777683" y="4528433"/>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flipV="1">
            <a:off x="1777683" y="4699950"/>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5" name="Oval 14"/>
          <p:cNvSpPr/>
          <p:nvPr/>
        </p:nvSpPr>
        <p:spPr>
          <a:xfrm flipV="1">
            <a:off x="1770592" y="4873616"/>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cxnSp>
        <p:nvCxnSpPr>
          <p:cNvPr id="16" name="Straight Arrow Connector 15"/>
          <p:cNvCxnSpPr>
            <a:stCxn id="7" idx="6"/>
          </p:cNvCxnSpPr>
          <p:nvPr/>
        </p:nvCxnSpPr>
        <p:spPr>
          <a:xfrm>
            <a:off x="2104046" y="2612361"/>
            <a:ext cx="4828363" cy="9282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p:cNvCxnSpPr>
          <p:nvPr/>
        </p:nvCxnSpPr>
        <p:spPr>
          <a:xfrm>
            <a:off x="2104046" y="3360777"/>
            <a:ext cx="4750244" cy="447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6"/>
          </p:cNvCxnSpPr>
          <p:nvPr/>
        </p:nvCxnSpPr>
        <p:spPr>
          <a:xfrm flipV="1">
            <a:off x="2104046" y="4176234"/>
            <a:ext cx="475024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6"/>
          </p:cNvCxnSpPr>
          <p:nvPr/>
        </p:nvCxnSpPr>
        <p:spPr>
          <a:xfrm flipV="1">
            <a:off x="2104045" y="4433332"/>
            <a:ext cx="4828364" cy="8963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8110" y="2147776"/>
            <a:ext cx="923330" cy="3530009"/>
          </a:xfrm>
          <a:prstGeom prst="rect">
            <a:avLst/>
          </a:prstGeom>
          <a:noFill/>
        </p:spPr>
        <p:txBody>
          <a:bodyPr vert="vert270" wrap="square" rtlCol="0" anchor="ctr" anchorCtr="1">
            <a:spAutoFit/>
          </a:bodyPr>
          <a:lstStyle/>
          <a:p>
            <a:endParaRPr lang="en-US" dirty="0" smtClean="0"/>
          </a:p>
          <a:p>
            <a:r>
              <a:rPr lang="en-US" sz="2000" dirty="0">
                <a:solidFill>
                  <a:schemeClr val="bg1"/>
                </a:solidFill>
              </a:rPr>
              <a:t>a</a:t>
            </a:r>
            <a:r>
              <a:rPr lang="en-US" sz="2000" dirty="0" smtClean="0">
                <a:solidFill>
                  <a:schemeClr val="bg1"/>
                </a:solidFill>
              </a:rPr>
              <a:t>ctivation  </a:t>
            </a:r>
            <a:r>
              <a:rPr lang="en-US" sz="2000" dirty="0">
                <a:solidFill>
                  <a:schemeClr val="bg1"/>
                </a:solidFill>
              </a:rPr>
              <a:t>s</a:t>
            </a:r>
            <a:r>
              <a:rPr lang="en-US" sz="2000" dirty="0" smtClean="0">
                <a:solidFill>
                  <a:schemeClr val="bg1"/>
                </a:solidFill>
              </a:rPr>
              <a:t>ignals</a:t>
            </a:r>
          </a:p>
          <a:p>
            <a:endParaRPr lang="hy-AM" dirty="0"/>
          </a:p>
        </p:txBody>
      </p:sp>
      <mc:AlternateContent xmlns:mc="http://schemas.openxmlformats.org/markup-compatibility/2006" xmlns:a14="http://schemas.microsoft.com/office/drawing/2010/main">
        <mc:Choice Requires="a14">
          <p:sp>
            <p:nvSpPr>
              <p:cNvPr id="26" name="TextBox 25"/>
              <p:cNvSpPr txBox="1"/>
              <p:nvPr/>
            </p:nvSpPr>
            <p:spPr>
              <a:xfrm>
                <a:off x="6964693" y="3712943"/>
                <a:ext cx="77592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lumMod val="95000"/>
                              <a:lumOff val="5000"/>
                            </a:schemeClr>
                          </a:solidFill>
                          <a:latin typeface="Cambria Math" charset="0"/>
                        </a:rPr>
                        <m:t>𝑓</m:t>
                      </m:r>
                      <m:r>
                        <a:rPr lang="en-US" sz="2200" b="0" i="1" smtClean="0">
                          <a:solidFill>
                            <a:schemeClr val="tx1">
                              <a:lumMod val="95000"/>
                              <a:lumOff val="5000"/>
                            </a:schemeClr>
                          </a:solidFill>
                          <a:latin typeface="Cambria Math" charset="0"/>
                        </a:rPr>
                        <m:t>(</m:t>
                      </m:r>
                      <m:r>
                        <a:rPr lang="en-US" sz="2200" b="0" i="1" smtClean="0">
                          <a:solidFill>
                            <a:schemeClr val="tx1">
                              <a:lumMod val="95000"/>
                              <a:lumOff val="5000"/>
                            </a:schemeClr>
                          </a:solidFill>
                          <a:latin typeface="Cambria Math" charset="0"/>
                        </a:rPr>
                        <m:t>𝑤</m:t>
                      </m:r>
                      <m:r>
                        <a:rPr lang="en-US" sz="2200" b="0" i="1" smtClean="0">
                          <a:solidFill>
                            <a:schemeClr val="tx1">
                              <a:lumMod val="95000"/>
                              <a:lumOff val="5000"/>
                            </a:schemeClr>
                          </a:solidFill>
                          <a:latin typeface="Cambria Math" charset="0"/>
                        </a:rPr>
                        <m:t>)</m:t>
                      </m:r>
                    </m:oMath>
                  </m:oMathPara>
                </a14:m>
                <a:endParaRPr lang="hy-AM" sz="2200" dirty="0">
                  <a:solidFill>
                    <a:schemeClr val="tx1">
                      <a:lumMod val="95000"/>
                      <a:lumOff val="5000"/>
                    </a:schemeClr>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6964693" y="3712943"/>
                <a:ext cx="775920" cy="430887"/>
              </a:xfrm>
              <a:prstGeom prst="rect">
                <a:avLst/>
              </a:prstGeom>
              <a:blipFill rotWithShape="0">
                <a:blip r:embed="rId3"/>
                <a:stretch>
                  <a:fillRect l="-5512" r="-7874" b="-21127"/>
                </a:stretch>
              </a:blipFill>
            </p:spPr>
            <p:txBody>
              <a:bodyPr/>
              <a:lstStyle/>
              <a:p>
                <a:r>
                  <a:rPr lang="hy-AM">
                    <a:noFill/>
                  </a:rPr>
                  <a:t> </a:t>
                </a:r>
              </a:p>
            </p:txBody>
          </p:sp>
        </mc:Fallback>
      </mc:AlternateContent>
      <p:sp>
        <p:nvSpPr>
          <p:cNvPr id="27" name="TextBox 26"/>
          <p:cNvSpPr txBox="1"/>
          <p:nvPr/>
        </p:nvSpPr>
        <p:spPr>
          <a:xfrm>
            <a:off x="3636754" y="5336904"/>
            <a:ext cx="1644502" cy="369332"/>
          </a:xfrm>
          <a:prstGeom prst="rect">
            <a:avLst/>
          </a:prstGeom>
          <a:noFill/>
        </p:spPr>
        <p:txBody>
          <a:bodyPr wrap="square" rtlCol="0">
            <a:spAutoFit/>
          </a:bodyPr>
          <a:lstStyle/>
          <a:p>
            <a:pPr algn="ctr"/>
            <a:r>
              <a:rPr lang="en-US" sz="1800" dirty="0" smtClean="0">
                <a:solidFill>
                  <a:schemeClr val="bg1">
                    <a:lumMod val="95000"/>
                  </a:schemeClr>
                </a:solidFill>
              </a:rPr>
              <a:t>parameters</a:t>
            </a:r>
            <a:endParaRPr lang="hy-AM" sz="1800" dirty="0">
              <a:solidFill>
                <a:schemeClr val="bg1">
                  <a:lumMod val="95000"/>
                </a:schemeClr>
              </a:solidFill>
            </a:endParaRPr>
          </a:p>
        </p:txBody>
      </p:sp>
      <p:sp>
        <p:nvSpPr>
          <p:cNvPr id="37" name="TextBox 36"/>
          <p:cNvSpPr txBox="1"/>
          <p:nvPr/>
        </p:nvSpPr>
        <p:spPr>
          <a:xfrm>
            <a:off x="6546094" y="5080463"/>
            <a:ext cx="1644502" cy="646331"/>
          </a:xfrm>
          <a:prstGeom prst="rect">
            <a:avLst/>
          </a:prstGeom>
          <a:noFill/>
        </p:spPr>
        <p:txBody>
          <a:bodyPr wrap="square" rtlCol="0">
            <a:spAutoFit/>
          </a:bodyPr>
          <a:lstStyle/>
          <a:p>
            <a:pPr algn="ctr"/>
            <a:r>
              <a:rPr lang="en-US" sz="1800" dirty="0" smtClean="0">
                <a:solidFill>
                  <a:schemeClr val="bg1">
                    <a:lumMod val="95000"/>
                  </a:schemeClr>
                </a:solidFill>
              </a:rPr>
              <a:t>Activation</a:t>
            </a:r>
          </a:p>
          <a:p>
            <a:pPr algn="ctr"/>
            <a:r>
              <a:rPr lang="en-US" sz="1800" dirty="0" smtClean="0">
                <a:solidFill>
                  <a:schemeClr val="bg1">
                    <a:lumMod val="95000"/>
                  </a:schemeClr>
                </a:solidFill>
              </a:rPr>
              <a:t>function</a:t>
            </a:r>
            <a:endParaRPr lang="hy-AM" sz="1800" dirty="0">
              <a:solidFill>
                <a:schemeClr val="bg1">
                  <a:lumMod val="95000"/>
                </a:schemeClr>
              </a:solidFill>
            </a:endParaRPr>
          </a:p>
        </p:txBody>
      </p:sp>
      <p:cxnSp>
        <p:nvCxnSpPr>
          <p:cNvPr id="38" name="Straight Arrow Connector 37"/>
          <p:cNvCxnSpPr>
            <a:stCxn id="11" idx="6"/>
          </p:cNvCxnSpPr>
          <p:nvPr/>
        </p:nvCxnSpPr>
        <p:spPr>
          <a:xfrm flipV="1">
            <a:off x="7882400" y="3946010"/>
            <a:ext cx="52795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96876" y="2245794"/>
            <a:ext cx="738664" cy="3530009"/>
          </a:xfrm>
          <a:prstGeom prst="rect">
            <a:avLst/>
          </a:prstGeom>
          <a:noFill/>
        </p:spPr>
        <p:txBody>
          <a:bodyPr vert="vert270" wrap="square" rtlCol="0" anchor="ctr" anchorCtr="1">
            <a:spAutoFit/>
          </a:bodyPr>
          <a:lstStyle/>
          <a:p>
            <a:endParaRPr lang="en-US" sz="1800" dirty="0" smtClean="0">
              <a:solidFill>
                <a:schemeClr val="bg1">
                  <a:lumMod val="95000"/>
                </a:schemeClr>
              </a:solidFill>
            </a:endParaRPr>
          </a:p>
          <a:p>
            <a:r>
              <a:rPr lang="en-US" sz="1800" dirty="0" smtClean="0">
                <a:solidFill>
                  <a:schemeClr val="bg1">
                    <a:lumMod val="95000"/>
                  </a:schemeClr>
                </a:solidFill>
              </a:rPr>
              <a:t>Next layer</a:t>
            </a:r>
            <a:endParaRPr lang="hy-AM" sz="1800" dirty="0">
              <a:solidFill>
                <a:schemeClr val="bg1">
                  <a:lumMod val="95000"/>
                </a:schemeClr>
              </a:solidFill>
            </a:endParaRPr>
          </a:p>
        </p:txBody>
      </p:sp>
      <p:cxnSp>
        <p:nvCxnSpPr>
          <p:cNvPr id="42" name="Straight Connector 41"/>
          <p:cNvCxnSpPr/>
          <p:nvPr/>
        </p:nvCxnSpPr>
        <p:spPr>
          <a:xfrm>
            <a:off x="7150506" y="1786274"/>
            <a:ext cx="0" cy="143521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687879" y="2758919"/>
            <a:ext cx="140899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rotWithShape="1">
          <a:blip r:embed="rId4">
            <a:extLst>
              <a:ext uri="{28A0092B-C50C-407E-A947-70E740481C1C}">
                <a14:useLocalDpi xmlns:a14="http://schemas.microsoft.com/office/drawing/2010/main" val="0"/>
              </a:ext>
            </a:extLst>
          </a:blip>
          <a:srcRect l="4027" b="9041"/>
          <a:stretch/>
        </p:blipFill>
        <p:spPr>
          <a:xfrm>
            <a:off x="6776591" y="1858047"/>
            <a:ext cx="1327686" cy="995769"/>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677513" y="2473975"/>
                <a:ext cx="28168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1</m:t>
                          </m:r>
                        </m:sub>
                      </m:sSub>
                    </m:oMath>
                  </m:oMathPara>
                </a14:m>
                <a:endParaRPr lang="hy-AM" sz="16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677513" y="2473975"/>
                <a:ext cx="281680" cy="246221"/>
              </a:xfrm>
              <a:prstGeom prst="rect">
                <a:avLst/>
              </a:prstGeom>
              <a:blipFill rotWithShape="0">
                <a:blip r:embed="rId5"/>
                <a:stretch>
                  <a:fillRect l="-13043" r="-2174" b="-17500"/>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677513" y="3216255"/>
                <a:ext cx="2864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2</m:t>
                          </m:r>
                        </m:sub>
                      </m:sSub>
                    </m:oMath>
                  </m:oMathPara>
                </a14:m>
                <a:endParaRPr lang="hy-AM" sz="1600" dirty="0">
                  <a:solidFill>
                    <a:schemeClr val="bg1"/>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677513" y="3216255"/>
                <a:ext cx="286425" cy="246221"/>
              </a:xfrm>
              <a:prstGeom prst="rect">
                <a:avLst/>
              </a:prstGeom>
              <a:blipFill rotWithShape="0">
                <a:blip r:embed="rId6"/>
                <a:stretch>
                  <a:fillRect l="-12766" r="-2128" b="-17500"/>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682929" y="4037709"/>
                <a:ext cx="2864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3</m:t>
                          </m:r>
                        </m:sub>
                      </m:sSub>
                    </m:oMath>
                  </m:oMathPara>
                </a14:m>
                <a:endParaRPr lang="hy-AM" sz="1600" dirty="0">
                  <a:solidFill>
                    <a:schemeClr val="bg1"/>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682929" y="4037709"/>
                <a:ext cx="286425" cy="246221"/>
              </a:xfrm>
              <a:prstGeom prst="rect">
                <a:avLst/>
              </a:prstGeom>
              <a:blipFill rotWithShape="0">
                <a:blip r:embed="rId7"/>
                <a:stretch>
                  <a:fillRect l="-12766" r="-2128" b="-14634"/>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677513" y="5173881"/>
                <a:ext cx="295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𝑘</m:t>
                          </m:r>
                        </m:sub>
                      </m:sSub>
                    </m:oMath>
                  </m:oMathPara>
                </a14:m>
                <a:endParaRPr lang="hy-AM" sz="1600" dirty="0">
                  <a:solidFill>
                    <a:schemeClr val="bg1"/>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677513" y="5173881"/>
                <a:ext cx="295594" cy="246221"/>
              </a:xfrm>
              <a:prstGeom prst="rect">
                <a:avLst/>
              </a:prstGeom>
              <a:blipFill rotWithShape="0">
                <a:blip r:embed="rId8"/>
                <a:stretch>
                  <a:fillRect l="-12245" r="-2041" b="-17500"/>
                </a:stretch>
              </a:blipFill>
            </p:spPr>
            <p:txBody>
              <a:bodyPr/>
              <a:lstStyle/>
              <a:p>
                <a:r>
                  <a:rPr lang="hy-AM">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2085509" y="2497959"/>
                <a:ext cx="207630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1</m:t>
                          </m:r>
                        </m:sub>
                      </m:sSub>
                    </m:oMath>
                  </m:oMathPara>
                </a14:m>
                <a:endParaRPr lang="hy-AM" sz="1800" dirty="0">
                  <a:solidFill>
                    <a:schemeClr val="bg1"/>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2085509" y="2497959"/>
                <a:ext cx="2076302" cy="276999"/>
              </a:xfrm>
              <a:prstGeom prst="rect">
                <a:avLst/>
              </a:prstGeom>
              <a:blipFill rotWithShape="0">
                <a:blip r:embed="rId9"/>
                <a:stretch>
                  <a:fillRect b="-17778"/>
                </a:stretch>
              </a:blipFill>
            </p:spPr>
            <p:txBody>
              <a:bodyPr/>
              <a:lstStyle/>
              <a:p>
                <a:r>
                  <a:rPr lang="hy-AM">
                    <a:noFill/>
                  </a:rPr>
                  <a:t> </a:t>
                </a:r>
              </a:p>
            </p:txBody>
          </p:sp>
        </mc:Fallback>
      </mc:AlternateContent>
      <mc:AlternateContent xmlns:mc="http://schemas.openxmlformats.org/markup-compatibility/2006">
        <mc:Choice xmlns:a14="http://schemas.microsoft.com/office/drawing/2010/main" Requires="a14">
          <p:sp>
            <p:nvSpPr>
              <p:cNvPr id="45" name="TextBox 44"/>
              <p:cNvSpPr txBox="1"/>
              <p:nvPr/>
            </p:nvSpPr>
            <p:spPr>
              <a:xfrm>
                <a:off x="1831922" y="3126351"/>
                <a:ext cx="25834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2</m:t>
                          </m:r>
                        </m:sub>
                      </m:sSub>
                    </m:oMath>
                  </m:oMathPara>
                </a14:m>
                <a:endParaRPr lang="hy-AM" sz="1800" dirty="0">
                  <a:solidFill>
                    <a:schemeClr val="bg1"/>
                  </a:solidFill>
                </a:endParaRPr>
              </a:p>
            </p:txBody>
          </p:sp>
        </mc:Choice>
        <mc:Fallback>
          <p:sp>
            <p:nvSpPr>
              <p:cNvPr id="45" name="TextBox 44"/>
              <p:cNvSpPr txBox="1">
                <a:spLocks noRot="1" noChangeAspect="1" noMove="1" noResize="1" noEditPoints="1" noAdjustHandles="1" noChangeArrowheads="1" noChangeShapeType="1" noTextEdit="1"/>
              </p:cNvSpPr>
              <p:nvPr/>
            </p:nvSpPr>
            <p:spPr>
              <a:xfrm>
                <a:off x="1831922" y="3126351"/>
                <a:ext cx="2583475" cy="276999"/>
              </a:xfrm>
              <a:prstGeom prst="rect">
                <a:avLst/>
              </a:prstGeom>
              <a:blipFill rotWithShape="0">
                <a:blip r:embed="rId10"/>
                <a:stretch>
                  <a:fillRect b="-17778"/>
                </a:stretch>
              </a:blipFill>
            </p:spPr>
            <p:txBody>
              <a:bodyPr/>
              <a:lstStyle/>
              <a:p>
                <a:r>
                  <a:rPr lang="hy-AM">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2333811" y="3815745"/>
                <a:ext cx="157969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3</m:t>
                          </m:r>
                        </m:sub>
                      </m:sSub>
                    </m:oMath>
                  </m:oMathPara>
                </a14:m>
                <a:endParaRPr lang="hy-AM" sz="1800" dirty="0">
                  <a:solidFill>
                    <a:schemeClr val="bg1"/>
                  </a:solidFill>
                </a:endParaRPr>
              </a:p>
            </p:txBody>
          </p:sp>
        </mc:Choice>
        <mc:Fallback>
          <p:sp>
            <p:nvSpPr>
              <p:cNvPr id="46" name="TextBox 45"/>
              <p:cNvSpPr txBox="1">
                <a:spLocks noRot="1" noChangeAspect="1" noMove="1" noResize="1" noEditPoints="1" noAdjustHandles="1" noChangeArrowheads="1" noChangeShapeType="1" noTextEdit="1"/>
              </p:cNvSpPr>
              <p:nvPr/>
            </p:nvSpPr>
            <p:spPr>
              <a:xfrm>
                <a:off x="2333811" y="3815745"/>
                <a:ext cx="1579696" cy="276999"/>
              </a:xfrm>
              <a:prstGeom prst="rect">
                <a:avLst/>
              </a:prstGeom>
              <a:blipFill rotWithShape="0">
                <a:blip r:embed="rId11"/>
                <a:stretch>
                  <a:fillRect b="-17778"/>
                </a:stretch>
              </a:blipFill>
            </p:spPr>
            <p:txBody>
              <a:bodyPr/>
              <a:lstStyle/>
              <a:p>
                <a:r>
                  <a:rPr lang="hy-AM">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2356129" y="4786212"/>
                <a:ext cx="164673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𝑘</m:t>
                          </m:r>
                        </m:sub>
                      </m:sSub>
                    </m:oMath>
                  </m:oMathPara>
                </a14:m>
                <a:endParaRPr lang="hy-AM" sz="1800" dirty="0">
                  <a:solidFill>
                    <a:schemeClr val="bg1"/>
                  </a:solidFill>
                </a:endParaRPr>
              </a:p>
            </p:txBody>
          </p:sp>
        </mc:Choice>
        <mc:Fallback>
          <p:sp>
            <p:nvSpPr>
              <p:cNvPr id="47" name="TextBox 46"/>
              <p:cNvSpPr txBox="1">
                <a:spLocks noRot="1" noChangeAspect="1" noMove="1" noResize="1" noEditPoints="1" noAdjustHandles="1" noChangeArrowheads="1" noChangeShapeType="1" noTextEdit="1"/>
              </p:cNvSpPr>
              <p:nvPr/>
            </p:nvSpPr>
            <p:spPr>
              <a:xfrm>
                <a:off x="2356129" y="4786212"/>
                <a:ext cx="1646736" cy="276999"/>
              </a:xfrm>
              <a:prstGeom prst="rect">
                <a:avLst/>
              </a:prstGeom>
              <a:blipFill rotWithShape="0">
                <a:blip r:embed="rId12"/>
                <a:stretch>
                  <a:fillRect b="-17391"/>
                </a:stretch>
              </a:blipFill>
            </p:spPr>
            <p:txBody>
              <a:bodyPr/>
              <a:lstStyle/>
              <a:p>
                <a:r>
                  <a:rPr lang="hy-AM">
                    <a:noFill/>
                  </a:rPr>
                  <a:t> </a:t>
                </a:r>
              </a:p>
            </p:txBody>
          </p:sp>
        </mc:Fallback>
      </mc:AlternateContent>
      <p:sp>
        <p:nvSpPr>
          <p:cNvPr id="35" name="Oval 34"/>
          <p:cNvSpPr/>
          <p:nvPr/>
        </p:nvSpPr>
        <p:spPr>
          <a:xfrm>
            <a:off x="4149777" y="2537067"/>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9" name="Oval 48"/>
          <p:cNvSpPr/>
          <p:nvPr/>
        </p:nvSpPr>
        <p:spPr>
          <a:xfrm>
            <a:off x="4149777" y="3285799"/>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0" name="Oval 49"/>
          <p:cNvSpPr/>
          <p:nvPr/>
        </p:nvSpPr>
        <p:spPr>
          <a:xfrm>
            <a:off x="4170642" y="3994748"/>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1" name="Oval 50"/>
          <p:cNvSpPr/>
          <p:nvPr/>
        </p:nvSpPr>
        <p:spPr>
          <a:xfrm>
            <a:off x="4153028" y="4744931"/>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2" name="TextBox 51"/>
          <p:cNvSpPr txBox="1"/>
          <p:nvPr/>
        </p:nvSpPr>
        <p:spPr>
          <a:xfrm>
            <a:off x="3620367" y="5810180"/>
            <a:ext cx="1644502" cy="369332"/>
          </a:xfrm>
          <a:prstGeom prst="rect">
            <a:avLst/>
          </a:prstGeom>
          <a:noFill/>
        </p:spPr>
        <p:txBody>
          <a:bodyPr wrap="square" rtlCol="0">
            <a:spAutoFit/>
          </a:bodyPr>
          <a:lstStyle/>
          <a:p>
            <a:pPr algn="ctr"/>
            <a:r>
              <a:rPr lang="en-US" sz="1800" dirty="0" smtClean="0">
                <a:solidFill>
                  <a:schemeClr val="bg1">
                    <a:lumMod val="95000"/>
                  </a:schemeClr>
                </a:solidFill>
              </a:rPr>
              <a:t>Hidden Layer</a:t>
            </a:r>
            <a:endParaRPr lang="hy-AM" sz="1800" dirty="0">
              <a:solidFill>
                <a:schemeClr val="bg1">
                  <a:lumMod val="95000"/>
                </a:schemeClr>
              </a:solidFill>
            </a:endParaRPr>
          </a:p>
        </p:txBody>
      </p:sp>
    </p:spTree>
    <p:extLst>
      <p:ext uri="{BB962C8B-B14F-4D97-AF65-F5344CB8AC3E}">
        <p14:creationId xmlns:p14="http://schemas.microsoft.com/office/powerpoint/2010/main" val="141722287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65475" y="399674"/>
            <a:ext cx="6858000" cy="459900"/>
          </a:xfrm>
          <a:prstGeom prst="rect">
            <a:avLst/>
          </a:prstGeom>
        </p:spPr>
        <p:txBody>
          <a:bodyPr lIns="91425" tIns="91425" rIns="91425" bIns="91425" anchor="b" anchorCtr="0">
            <a:noAutofit/>
          </a:bodyPr>
          <a:lstStyle/>
          <a:p>
            <a:pPr lvl="0">
              <a:spcBef>
                <a:spcPts val="0"/>
              </a:spcBef>
              <a:buNone/>
            </a:pPr>
            <a:r>
              <a:rPr lang="en-US" sz="2800" dirty="0" smtClean="0"/>
              <a:t>Parameter Training</a:t>
            </a:r>
            <a:endParaRPr lang="en" sz="2800" dirty="0"/>
          </a:p>
        </p:txBody>
      </p:sp>
      <p:sp>
        <p:nvSpPr>
          <p:cNvPr id="7" name="Oval 6"/>
          <p:cNvSpPr/>
          <p:nvPr/>
        </p:nvSpPr>
        <p:spPr>
          <a:xfrm>
            <a:off x="1791564" y="1339679"/>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1791564" y="208809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1791564" y="2903553"/>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1791563" y="405703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2" name="Oval 11"/>
          <p:cNvSpPr/>
          <p:nvPr/>
        </p:nvSpPr>
        <p:spPr>
          <a:xfrm flipV="1">
            <a:off x="2032864" y="3539583"/>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flipV="1">
            <a:off x="2032864" y="3711100"/>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5" name="Oval 14"/>
          <p:cNvSpPr/>
          <p:nvPr/>
        </p:nvSpPr>
        <p:spPr>
          <a:xfrm flipV="1">
            <a:off x="2025773" y="3884766"/>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36" name="Oval 35"/>
          <p:cNvSpPr/>
          <p:nvPr/>
        </p:nvSpPr>
        <p:spPr>
          <a:xfrm>
            <a:off x="3565201" y="1339679"/>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9" name="Oval 38"/>
          <p:cNvSpPr/>
          <p:nvPr/>
        </p:nvSpPr>
        <p:spPr>
          <a:xfrm>
            <a:off x="3565201" y="208809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1" name="Oval 40"/>
          <p:cNvSpPr/>
          <p:nvPr/>
        </p:nvSpPr>
        <p:spPr>
          <a:xfrm>
            <a:off x="3565201" y="2903553"/>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3" name="Oval 42"/>
          <p:cNvSpPr/>
          <p:nvPr/>
        </p:nvSpPr>
        <p:spPr>
          <a:xfrm>
            <a:off x="3565200" y="405703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5" name="Oval 44"/>
          <p:cNvSpPr/>
          <p:nvPr/>
        </p:nvSpPr>
        <p:spPr>
          <a:xfrm flipV="1">
            <a:off x="3806501" y="3539583"/>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46" name="Oval 45"/>
          <p:cNvSpPr/>
          <p:nvPr/>
        </p:nvSpPr>
        <p:spPr>
          <a:xfrm flipV="1">
            <a:off x="3806501" y="3711100"/>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47" name="Oval 46"/>
          <p:cNvSpPr/>
          <p:nvPr/>
        </p:nvSpPr>
        <p:spPr>
          <a:xfrm flipV="1">
            <a:off x="3799410" y="3884766"/>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53" name="Oval 52"/>
          <p:cNvSpPr/>
          <p:nvPr/>
        </p:nvSpPr>
        <p:spPr>
          <a:xfrm>
            <a:off x="5296307" y="1339679"/>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4" name="Oval 53"/>
          <p:cNvSpPr/>
          <p:nvPr/>
        </p:nvSpPr>
        <p:spPr>
          <a:xfrm>
            <a:off x="5296307" y="208809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5" name="Oval 54"/>
          <p:cNvSpPr/>
          <p:nvPr/>
        </p:nvSpPr>
        <p:spPr>
          <a:xfrm>
            <a:off x="5296307" y="2903553"/>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6" name="Oval 55"/>
          <p:cNvSpPr/>
          <p:nvPr/>
        </p:nvSpPr>
        <p:spPr>
          <a:xfrm>
            <a:off x="5296306" y="405703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7" name="Oval 56"/>
          <p:cNvSpPr/>
          <p:nvPr/>
        </p:nvSpPr>
        <p:spPr>
          <a:xfrm flipV="1">
            <a:off x="5537607" y="3539583"/>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58" name="Oval 57"/>
          <p:cNvSpPr/>
          <p:nvPr/>
        </p:nvSpPr>
        <p:spPr>
          <a:xfrm flipV="1">
            <a:off x="5537607" y="3711100"/>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59" name="Oval 58"/>
          <p:cNvSpPr/>
          <p:nvPr/>
        </p:nvSpPr>
        <p:spPr>
          <a:xfrm flipV="1">
            <a:off x="5530516" y="3884766"/>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64" name="Oval 63"/>
          <p:cNvSpPr/>
          <p:nvPr/>
        </p:nvSpPr>
        <p:spPr>
          <a:xfrm>
            <a:off x="6831391" y="1944444"/>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65" name="Oval 64"/>
          <p:cNvSpPr/>
          <p:nvPr/>
        </p:nvSpPr>
        <p:spPr>
          <a:xfrm>
            <a:off x="6831391" y="3426324"/>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6" name="Straight Arrow Connector 5"/>
          <p:cNvCxnSpPr/>
          <p:nvPr/>
        </p:nvCxnSpPr>
        <p:spPr>
          <a:xfrm flipH="1" flipV="1">
            <a:off x="2296157" y="1432784"/>
            <a:ext cx="1289106" cy="20070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9" idx="2"/>
            <a:endCxn id="7" idx="6"/>
          </p:cNvCxnSpPr>
          <p:nvPr/>
        </p:nvCxnSpPr>
        <p:spPr>
          <a:xfrm flipH="1" flipV="1">
            <a:off x="2359227" y="1623511"/>
            <a:ext cx="1205974" cy="7484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2"/>
            <a:endCxn id="7" idx="5"/>
          </p:cNvCxnSpPr>
          <p:nvPr/>
        </p:nvCxnSpPr>
        <p:spPr>
          <a:xfrm flipH="1" flipV="1">
            <a:off x="2276095" y="1824210"/>
            <a:ext cx="1289105" cy="2516657"/>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3" idx="2"/>
            <a:endCxn id="36" idx="7"/>
          </p:cNvCxnSpPr>
          <p:nvPr/>
        </p:nvCxnSpPr>
        <p:spPr>
          <a:xfrm flipH="1" flipV="1">
            <a:off x="4049732" y="1422811"/>
            <a:ext cx="1246575" cy="20070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4" idx="2"/>
            <a:endCxn id="36" idx="6"/>
          </p:cNvCxnSpPr>
          <p:nvPr/>
        </p:nvCxnSpPr>
        <p:spPr>
          <a:xfrm flipH="1" flipV="1">
            <a:off x="4132864" y="1623511"/>
            <a:ext cx="1163443" cy="7484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5" idx="2"/>
            <a:endCxn id="36" idx="5"/>
          </p:cNvCxnSpPr>
          <p:nvPr/>
        </p:nvCxnSpPr>
        <p:spPr>
          <a:xfrm flipH="1" flipV="1">
            <a:off x="4049732" y="1824210"/>
            <a:ext cx="1246575" cy="1363175"/>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6" idx="2"/>
            <a:endCxn id="8" idx="7"/>
          </p:cNvCxnSpPr>
          <p:nvPr/>
        </p:nvCxnSpPr>
        <p:spPr>
          <a:xfrm flipH="1">
            <a:off x="2276095" y="1623511"/>
            <a:ext cx="1289106" cy="5477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6" idx="2"/>
            <a:endCxn id="9" idx="6"/>
          </p:cNvCxnSpPr>
          <p:nvPr/>
        </p:nvCxnSpPr>
        <p:spPr>
          <a:xfrm flipH="1">
            <a:off x="2359227" y="1623511"/>
            <a:ext cx="1205974" cy="1563874"/>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6" idx="2"/>
            <a:endCxn id="10" idx="6"/>
          </p:cNvCxnSpPr>
          <p:nvPr/>
        </p:nvCxnSpPr>
        <p:spPr>
          <a:xfrm flipH="1">
            <a:off x="2359226" y="1623511"/>
            <a:ext cx="1205975" cy="271735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9" idx="2"/>
            <a:endCxn id="8" idx="6"/>
          </p:cNvCxnSpPr>
          <p:nvPr/>
        </p:nvCxnSpPr>
        <p:spPr>
          <a:xfrm flipH="1">
            <a:off x="2359227" y="2371927"/>
            <a:ext cx="1205974"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9" idx="2"/>
            <a:endCxn id="9" idx="6"/>
          </p:cNvCxnSpPr>
          <p:nvPr/>
        </p:nvCxnSpPr>
        <p:spPr>
          <a:xfrm flipH="1">
            <a:off x="2359227" y="2371927"/>
            <a:ext cx="1205974"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9" idx="2"/>
            <a:endCxn id="10" idx="6"/>
          </p:cNvCxnSpPr>
          <p:nvPr/>
        </p:nvCxnSpPr>
        <p:spPr>
          <a:xfrm flipH="1">
            <a:off x="2359226" y="2371927"/>
            <a:ext cx="1205975" cy="196894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1" idx="2"/>
            <a:endCxn id="7" idx="6"/>
          </p:cNvCxnSpPr>
          <p:nvPr/>
        </p:nvCxnSpPr>
        <p:spPr>
          <a:xfrm flipH="1" flipV="1">
            <a:off x="2359227" y="1623511"/>
            <a:ext cx="1205974" cy="1563874"/>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1" idx="2"/>
            <a:endCxn id="8" idx="6"/>
          </p:cNvCxnSpPr>
          <p:nvPr/>
        </p:nvCxnSpPr>
        <p:spPr>
          <a:xfrm flipH="1" flipV="1">
            <a:off x="2359227" y="2371927"/>
            <a:ext cx="1205974"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1" idx="2"/>
            <a:endCxn id="9" idx="6"/>
          </p:cNvCxnSpPr>
          <p:nvPr/>
        </p:nvCxnSpPr>
        <p:spPr>
          <a:xfrm flipH="1">
            <a:off x="2359227" y="3187385"/>
            <a:ext cx="1205974"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41" idx="2"/>
            <a:endCxn id="10" idx="6"/>
          </p:cNvCxnSpPr>
          <p:nvPr/>
        </p:nvCxnSpPr>
        <p:spPr>
          <a:xfrm flipH="1">
            <a:off x="2359226" y="3187385"/>
            <a:ext cx="1205975" cy="1153482"/>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43" idx="2"/>
            <a:endCxn id="10" idx="6"/>
          </p:cNvCxnSpPr>
          <p:nvPr/>
        </p:nvCxnSpPr>
        <p:spPr>
          <a:xfrm flipH="1">
            <a:off x="2359226" y="4340867"/>
            <a:ext cx="1205974"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3" idx="2"/>
            <a:endCxn id="39" idx="6"/>
          </p:cNvCxnSpPr>
          <p:nvPr/>
        </p:nvCxnSpPr>
        <p:spPr>
          <a:xfrm flipH="1">
            <a:off x="4132864" y="1623511"/>
            <a:ext cx="1163443" cy="7484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54" idx="2"/>
            <a:endCxn id="39" idx="6"/>
          </p:cNvCxnSpPr>
          <p:nvPr/>
        </p:nvCxnSpPr>
        <p:spPr>
          <a:xfrm flipH="1">
            <a:off x="4132864" y="2371927"/>
            <a:ext cx="1163443"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5" idx="2"/>
            <a:endCxn id="39" idx="6"/>
          </p:cNvCxnSpPr>
          <p:nvPr/>
        </p:nvCxnSpPr>
        <p:spPr>
          <a:xfrm flipH="1" flipV="1">
            <a:off x="4132864" y="2371927"/>
            <a:ext cx="1163443"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6" idx="2"/>
            <a:endCxn id="39" idx="6"/>
          </p:cNvCxnSpPr>
          <p:nvPr/>
        </p:nvCxnSpPr>
        <p:spPr>
          <a:xfrm flipH="1" flipV="1">
            <a:off x="4132864" y="2371927"/>
            <a:ext cx="1163442" cy="196894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54" idx="2"/>
            <a:endCxn id="41" idx="6"/>
          </p:cNvCxnSpPr>
          <p:nvPr/>
        </p:nvCxnSpPr>
        <p:spPr>
          <a:xfrm flipH="1">
            <a:off x="4132864" y="2371927"/>
            <a:ext cx="1163443"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55" idx="2"/>
            <a:endCxn id="41" idx="6"/>
          </p:cNvCxnSpPr>
          <p:nvPr/>
        </p:nvCxnSpPr>
        <p:spPr>
          <a:xfrm flipH="1">
            <a:off x="4132864" y="3187385"/>
            <a:ext cx="1163443"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6" idx="2"/>
            <a:endCxn id="41" idx="6"/>
          </p:cNvCxnSpPr>
          <p:nvPr/>
        </p:nvCxnSpPr>
        <p:spPr>
          <a:xfrm flipH="1" flipV="1">
            <a:off x="4132864" y="3187385"/>
            <a:ext cx="1163442" cy="1153482"/>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55" idx="2"/>
            <a:endCxn id="43" idx="6"/>
          </p:cNvCxnSpPr>
          <p:nvPr/>
        </p:nvCxnSpPr>
        <p:spPr>
          <a:xfrm flipH="1">
            <a:off x="4132863" y="3187385"/>
            <a:ext cx="1163444" cy="1153482"/>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54" idx="2"/>
            <a:endCxn id="43" idx="6"/>
          </p:cNvCxnSpPr>
          <p:nvPr/>
        </p:nvCxnSpPr>
        <p:spPr>
          <a:xfrm flipH="1">
            <a:off x="4132863" y="2371927"/>
            <a:ext cx="1163444" cy="196894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3" idx="2"/>
            <a:endCxn id="43" idx="6"/>
          </p:cNvCxnSpPr>
          <p:nvPr/>
        </p:nvCxnSpPr>
        <p:spPr>
          <a:xfrm flipH="1">
            <a:off x="4132863" y="1623511"/>
            <a:ext cx="1163444" cy="271735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56" idx="2"/>
            <a:endCxn id="43" idx="6"/>
          </p:cNvCxnSpPr>
          <p:nvPr/>
        </p:nvCxnSpPr>
        <p:spPr>
          <a:xfrm flipH="1">
            <a:off x="4132863" y="4340867"/>
            <a:ext cx="1163443"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64" idx="2"/>
            <a:endCxn id="53" idx="6"/>
          </p:cNvCxnSpPr>
          <p:nvPr/>
        </p:nvCxnSpPr>
        <p:spPr>
          <a:xfrm flipH="1" flipV="1">
            <a:off x="5863970" y="1623511"/>
            <a:ext cx="967421" cy="604765"/>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64" idx="2"/>
            <a:endCxn id="54" idx="6"/>
          </p:cNvCxnSpPr>
          <p:nvPr/>
        </p:nvCxnSpPr>
        <p:spPr>
          <a:xfrm flipH="1">
            <a:off x="5863970" y="2228276"/>
            <a:ext cx="967421" cy="14365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64" idx="2"/>
            <a:endCxn id="55" idx="6"/>
          </p:cNvCxnSpPr>
          <p:nvPr/>
        </p:nvCxnSpPr>
        <p:spPr>
          <a:xfrm flipH="1">
            <a:off x="5863970" y="2228276"/>
            <a:ext cx="967421" cy="959109"/>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64" idx="2"/>
            <a:endCxn id="56" idx="6"/>
          </p:cNvCxnSpPr>
          <p:nvPr/>
        </p:nvCxnSpPr>
        <p:spPr>
          <a:xfrm flipH="1">
            <a:off x="5863969" y="2228276"/>
            <a:ext cx="967422" cy="211259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5" idx="2"/>
            <a:endCxn id="53" idx="6"/>
          </p:cNvCxnSpPr>
          <p:nvPr/>
        </p:nvCxnSpPr>
        <p:spPr>
          <a:xfrm flipH="1" flipV="1">
            <a:off x="5863970" y="1623511"/>
            <a:ext cx="967421" cy="2086645"/>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65" idx="2"/>
          </p:cNvCxnSpPr>
          <p:nvPr/>
        </p:nvCxnSpPr>
        <p:spPr>
          <a:xfrm flipH="1" flipV="1">
            <a:off x="5871060" y="2371926"/>
            <a:ext cx="960331" cy="133823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65" idx="2"/>
            <a:endCxn id="55" idx="6"/>
          </p:cNvCxnSpPr>
          <p:nvPr/>
        </p:nvCxnSpPr>
        <p:spPr>
          <a:xfrm flipH="1" flipV="1">
            <a:off x="5863970" y="3187385"/>
            <a:ext cx="967421" cy="52277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5" idx="2"/>
            <a:endCxn id="56" idx="6"/>
          </p:cNvCxnSpPr>
          <p:nvPr/>
        </p:nvCxnSpPr>
        <p:spPr>
          <a:xfrm flipH="1">
            <a:off x="5863969" y="3710156"/>
            <a:ext cx="967422" cy="63071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483378" y="1954536"/>
            <a:ext cx="691116" cy="103612"/>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8" name="Rectangle 147"/>
          <p:cNvSpPr/>
          <p:nvPr/>
        </p:nvSpPr>
        <p:spPr>
          <a:xfrm>
            <a:off x="7483377" y="2189526"/>
            <a:ext cx="876007" cy="109922"/>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9" name="Rectangle 148"/>
          <p:cNvSpPr/>
          <p:nvPr/>
        </p:nvSpPr>
        <p:spPr>
          <a:xfrm>
            <a:off x="7483378" y="1747754"/>
            <a:ext cx="540097" cy="75404"/>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0" name="Rectangle 149"/>
          <p:cNvSpPr/>
          <p:nvPr/>
        </p:nvSpPr>
        <p:spPr>
          <a:xfrm>
            <a:off x="7483377" y="2427781"/>
            <a:ext cx="405981" cy="57850"/>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1" name="Rectangle 150"/>
          <p:cNvSpPr/>
          <p:nvPr/>
        </p:nvSpPr>
        <p:spPr>
          <a:xfrm>
            <a:off x="7483377" y="2623504"/>
            <a:ext cx="1267218" cy="109922"/>
          </a:xfrm>
          <a:prstGeom prst="rect">
            <a:avLst/>
          </a:prstGeom>
          <a:solidFill>
            <a:schemeClr val="accent3"/>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2" name="Rectangle 151"/>
          <p:cNvSpPr/>
          <p:nvPr/>
        </p:nvSpPr>
        <p:spPr>
          <a:xfrm>
            <a:off x="7483379" y="3501881"/>
            <a:ext cx="315434" cy="45719"/>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3" name="Rectangle 152"/>
          <p:cNvSpPr/>
          <p:nvPr/>
        </p:nvSpPr>
        <p:spPr>
          <a:xfrm>
            <a:off x="7483378" y="3681766"/>
            <a:ext cx="405980" cy="45719"/>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4" name="Rectangle 153"/>
          <p:cNvSpPr/>
          <p:nvPr/>
        </p:nvSpPr>
        <p:spPr>
          <a:xfrm>
            <a:off x="7483377" y="3884116"/>
            <a:ext cx="540098" cy="74928"/>
          </a:xfrm>
          <a:prstGeom prst="rect">
            <a:avLst/>
          </a:prstGeom>
          <a:solidFill>
            <a:schemeClr val="accent3"/>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56" name="Straight Connector 155"/>
          <p:cNvCxnSpPr/>
          <p:nvPr/>
        </p:nvCxnSpPr>
        <p:spPr>
          <a:xfrm>
            <a:off x="2562447" y="4688953"/>
            <a:ext cx="0" cy="1924493"/>
          </a:xfrm>
          <a:prstGeom prst="line">
            <a:avLst/>
          </a:prstGeom>
          <a:ln w="25400">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2193659" y="6294474"/>
            <a:ext cx="47919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048171" y="6372900"/>
            <a:ext cx="1052624" cy="307777"/>
          </a:xfrm>
          <a:prstGeom prst="rect">
            <a:avLst/>
          </a:prstGeom>
          <a:noFill/>
        </p:spPr>
        <p:txBody>
          <a:bodyPr wrap="square" rtlCol="0">
            <a:spAutoFit/>
          </a:bodyPr>
          <a:lstStyle/>
          <a:p>
            <a:r>
              <a:rPr lang="en-US" dirty="0" smtClean="0">
                <a:solidFill>
                  <a:schemeClr val="bg1">
                    <a:lumMod val="95000"/>
                  </a:schemeClr>
                </a:solidFill>
              </a:rPr>
              <a:t>Iterations</a:t>
            </a:r>
            <a:endParaRPr lang="hy-AM" dirty="0">
              <a:solidFill>
                <a:schemeClr val="bg1">
                  <a:lumMod val="95000"/>
                </a:schemeClr>
              </a:solidFill>
            </a:endParaRPr>
          </a:p>
        </p:txBody>
      </p:sp>
      <p:sp>
        <p:nvSpPr>
          <p:cNvPr id="163" name="TextBox 162"/>
          <p:cNvSpPr txBox="1"/>
          <p:nvPr/>
        </p:nvSpPr>
        <p:spPr>
          <a:xfrm>
            <a:off x="1968318" y="5243775"/>
            <a:ext cx="615553" cy="585650"/>
          </a:xfrm>
          <a:prstGeom prst="rect">
            <a:avLst/>
          </a:prstGeom>
          <a:noFill/>
        </p:spPr>
        <p:txBody>
          <a:bodyPr vert="vert270" wrap="square" rtlCol="0" anchor="ctr" anchorCtr="1">
            <a:spAutoFit/>
          </a:bodyPr>
          <a:lstStyle/>
          <a:p>
            <a:endParaRPr lang="en-US" dirty="0" smtClean="0">
              <a:solidFill>
                <a:schemeClr val="bg1">
                  <a:lumMod val="95000"/>
                </a:schemeClr>
              </a:solidFill>
            </a:endParaRPr>
          </a:p>
          <a:p>
            <a:r>
              <a:rPr lang="en-US" dirty="0" smtClean="0">
                <a:solidFill>
                  <a:schemeClr val="bg1">
                    <a:lumMod val="95000"/>
                  </a:schemeClr>
                </a:solidFill>
              </a:rPr>
              <a:t>Error</a:t>
            </a:r>
            <a:endParaRPr lang="hy-AM" dirty="0">
              <a:solidFill>
                <a:schemeClr val="bg1">
                  <a:lumMod val="95000"/>
                </a:schemeClr>
              </a:solidFill>
            </a:endParaRPr>
          </a:p>
        </p:txBody>
      </p:sp>
      <p:sp>
        <p:nvSpPr>
          <p:cNvPr id="164" name="Right Arrow 163"/>
          <p:cNvSpPr/>
          <p:nvPr/>
        </p:nvSpPr>
        <p:spPr>
          <a:xfrm rot="16200000">
            <a:off x="2732395" y="1438940"/>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5" name="Right Arrow 164"/>
          <p:cNvSpPr/>
          <p:nvPr/>
        </p:nvSpPr>
        <p:spPr>
          <a:xfrm rot="5400000">
            <a:off x="4426562" y="1453519"/>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6" name="Right Arrow 165"/>
          <p:cNvSpPr/>
          <p:nvPr/>
        </p:nvSpPr>
        <p:spPr>
          <a:xfrm rot="5400000">
            <a:off x="6084949" y="3352747"/>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7" name="Right Arrow 166"/>
          <p:cNvSpPr/>
          <p:nvPr/>
        </p:nvSpPr>
        <p:spPr>
          <a:xfrm rot="5400000">
            <a:off x="2587218" y="3508453"/>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8" name="Right Arrow 167"/>
          <p:cNvSpPr/>
          <p:nvPr/>
        </p:nvSpPr>
        <p:spPr>
          <a:xfrm rot="16200000">
            <a:off x="4241753" y="2080610"/>
            <a:ext cx="335825" cy="162640"/>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9" name="Right Arrow 168"/>
          <p:cNvSpPr/>
          <p:nvPr/>
        </p:nvSpPr>
        <p:spPr>
          <a:xfrm rot="16200000">
            <a:off x="6065575" y="2274267"/>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0" name="Right Arrow 169"/>
          <p:cNvSpPr/>
          <p:nvPr/>
        </p:nvSpPr>
        <p:spPr>
          <a:xfrm rot="16200000">
            <a:off x="4541062" y="3689094"/>
            <a:ext cx="347044" cy="138797"/>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1" name="Right Arrow 170"/>
          <p:cNvSpPr/>
          <p:nvPr/>
        </p:nvSpPr>
        <p:spPr>
          <a:xfrm rot="16200000">
            <a:off x="2794300" y="2329228"/>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mc:AlternateContent xmlns:mc="http://schemas.openxmlformats.org/markup-compatibility/2006">
        <mc:Choice xmlns:a14="http://schemas.microsoft.com/office/drawing/2010/main" Requires="a14">
          <p:sp>
            <p:nvSpPr>
              <p:cNvPr id="173" name="TextBox 172"/>
              <p:cNvSpPr txBox="1"/>
              <p:nvPr/>
            </p:nvSpPr>
            <p:spPr>
              <a:xfrm>
                <a:off x="5787918" y="2591745"/>
                <a:ext cx="952115" cy="6299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hy-AM" sz="1600" i="1" smtClean="0">
                              <a:solidFill>
                                <a:schemeClr val="bg1">
                                  <a:lumMod val="95000"/>
                                </a:schemeClr>
                              </a:solidFill>
                              <a:latin typeface="Cambria Math" charset="0"/>
                            </a:rPr>
                          </m:ctrlPr>
                        </m:fPr>
                        <m:num>
                          <m:r>
                            <a:rPr lang="hy-AM" sz="1600" i="1" smtClean="0">
                              <a:solidFill>
                                <a:schemeClr val="bg1">
                                  <a:lumMod val="95000"/>
                                </a:schemeClr>
                              </a:solidFill>
                              <a:latin typeface="Cambria Math" charset="0"/>
                            </a:rPr>
                            <m:t>𝜕</m:t>
                          </m:r>
                          <m:r>
                            <a:rPr lang="en-US" sz="1600" b="0" i="1" smtClean="0">
                              <a:solidFill>
                                <a:schemeClr val="bg1">
                                  <a:lumMod val="95000"/>
                                </a:schemeClr>
                              </a:solidFill>
                              <a:latin typeface="Cambria Math" charset="0"/>
                            </a:rPr>
                            <m:t>𝐸</m:t>
                          </m:r>
                        </m:num>
                        <m:den>
                          <m:r>
                            <a:rPr lang="hy-AM" sz="1600" i="1" smtClean="0">
                              <a:solidFill>
                                <a:schemeClr val="bg1">
                                  <a:lumMod val="95000"/>
                                </a:schemeClr>
                              </a:solidFill>
                              <a:latin typeface="Cambria Math" charset="0"/>
                            </a:rPr>
                            <m:t>𝜕</m:t>
                          </m:r>
                          <m:sSub>
                            <m:sSubPr>
                              <m:ctrlPr>
                                <a:rPr lang="hy-AM" sz="1600" i="1" smtClean="0">
                                  <a:solidFill>
                                    <a:schemeClr val="bg1">
                                      <a:lumMod val="95000"/>
                                    </a:schemeClr>
                                  </a:solidFill>
                                  <a:latin typeface="Cambria Math" charset="0"/>
                                </a:rPr>
                              </m:ctrlPr>
                            </m:sSubPr>
                            <m:e>
                              <m:r>
                                <a:rPr lang="en-US" sz="1600" b="0" i="1" smtClean="0">
                                  <a:solidFill>
                                    <a:schemeClr val="bg1">
                                      <a:lumMod val="95000"/>
                                    </a:schemeClr>
                                  </a:solidFill>
                                  <a:latin typeface="Cambria Math" charset="0"/>
                                </a:rPr>
                                <m:t>𝑤</m:t>
                              </m:r>
                            </m:e>
                            <m:sub>
                              <m:r>
                                <a:rPr lang="en-US" sz="1600" b="0" i="1" smtClean="0">
                                  <a:solidFill>
                                    <a:schemeClr val="bg1">
                                      <a:lumMod val="95000"/>
                                    </a:schemeClr>
                                  </a:solidFill>
                                  <a:latin typeface="Cambria Math" charset="0"/>
                                </a:rPr>
                                <m:t>𝑗</m:t>
                              </m:r>
                            </m:sub>
                          </m:sSub>
                        </m:den>
                      </m:f>
                    </m:oMath>
                  </m:oMathPara>
                </a14:m>
                <a:endParaRPr lang="hy-AM" sz="1600" dirty="0"/>
              </a:p>
            </p:txBody>
          </p:sp>
        </mc:Choice>
        <mc:Fallback>
          <p:sp>
            <p:nvSpPr>
              <p:cNvPr id="173" name="TextBox 172"/>
              <p:cNvSpPr txBox="1">
                <a:spLocks noRot="1" noChangeAspect="1" noMove="1" noResize="1" noEditPoints="1" noAdjustHandles="1" noChangeArrowheads="1" noChangeShapeType="1" noTextEdit="1"/>
              </p:cNvSpPr>
              <p:nvPr/>
            </p:nvSpPr>
            <p:spPr>
              <a:xfrm>
                <a:off x="5787918" y="2591745"/>
                <a:ext cx="952115" cy="629981"/>
              </a:xfrm>
              <a:prstGeom prst="rect">
                <a:avLst/>
              </a:prstGeom>
              <a:blipFill rotWithShape="0">
                <a:blip r:embed="rId3"/>
                <a:stretch>
                  <a:fillRect/>
                </a:stretch>
              </a:blipFill>
            </p:spPr>
            <p:txBody>
              <a:bodyPr/>
              <a:lstStyle/>
              <a:p>
                <a:r>
                  <a:rPr lang="hy-AM">
                    <a:noFill/>
                  </a:rPr>
                  <a:t> </a:t>
                </a:r>
              </a:p>
            </p:txBody>
          </p:sp>
        </mc:Fallback>
      </mc:AlternateContent>
      <p:sp>
        <p:nvSpPr>
          <p:cNvPr id="174" name="Rectangle 173"/>
          <p:cNvSpPr/>
          <p:nvPr/>
        </p:nvSpPr>
        <p:spPr>
          <a:xfrm>
            <a:off x="2953894" y="2365141"/>
            <a:ext cx="2626243" cy="1106075"/>
          </a:xfrm>
          <a:prstGeom prst="rect">
            <a:avLst/>
          </a:prstGeom>
          <a:solidFill>
            <a:schemeClr val="accent1">
              <a:alpha val="18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mc:AlternateContent xmlns:mc="http://schemas.openxmlformats.org/markup-compatibility/2006">
        <mc:Choice xmlns:a14="http://schemas.microsoft.com/office/drawing/2010/main" Requires="a14">
          <p:sp>
            <p:nvSpPr>
              <p:cNvPr id="175" name="TextBox 174"/>
              <p:cNvSpPr txBox="1"/>
              <p:nvPr/>
            </p:nvSpPr>
            <p:spPr>
              <a:xfrm>
                <a:off x="3040933" y="2535968"/>
                <a:ext cx="2421287" cy="7643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hy-AM" sz="2000" i="1" smtClean="0">
                              <a:solidFill>
                                <a:schemeClr val="bg1">
                                  <a:lumMod val="95000"/>
                                </a:schemeClr>
                              </a:solidFill>
                              <a:latin typeface="Cambria Math" charset="0"/>
                            </a:rPr>
                          </m:ctrlPr>
                        </m:sSubPr>
                        <m:e>
                          <m:r>
                            <a:rPr lang="en-US" sz="2000" b="0" i="1" smtClean="0">
                              <a:solidFill>
                                <a:schemeClr val="bg1">
                                  <a:lumMod val="95000"/>
                                </a:schemeClr>
                              </a:solidFill>
                              <a:latin typeface="Cambria Math" charset="0"/>
                            </a:rPr>
                            <m:t>𝑤</m:t>
                          </m:r>
                        </m:e>
                        <m:sub>
                          <m:r>
                            <a:rPr lang="en-US" sz="2000" b="0" i="1" smtClean="0">
                              <a:solidFill>
                                <a:schemeClr val="bg1">
                                  <a:lumMod val="95000"/>
                                </a:schemeClr>
                              </a:solidFill>
                              <a:latin typeface="Cambria Math" charset="0"/>
                            </a:rPr>
                            <m:t>𝑗</m:t>
                          </m:r>
                        </m:sub>
                      </m:sSub>
                      <m:r>
                        <a:rPr lang="en-US" sz="2000" b="0" i="1" smtClean="0">
                          <a:solidFill>
                            <a:schemeClr val="bg1">
                              <a:lumMod val="95000"/>
                            </a:schemeClr>
                          </a:solidFill>
                          <a:latin typeface="Cambria Math" charset="0"/>
                        </a:rPr>
                        <m:t>≔</m:t>
                      </m:r>
                      <m:sSub>
                        <m:sSubPr>
                          <m:ctrlPr>
                            <a:rPr lang="en-US" sz="2000" b="0" i="1" smtClean="0">
                              <a:solidFill>
                                <a:schemeClr val="bg1">
                                  <a:lumMod val="95000"/>
                                </a:schemeClr>
                              </a:solidFill>
                              <a:latin typeface="Cambria Math" charset="0"/>
                            </a:rPr>
                          </m:ctrlPr>
                        </m:sSubPr>
                        <m:e>
                          <m:r>
                            <a:rPr lang="en-US" sz="2000" b="0" i="1" smtClean="0">
                              <a:solidFill>
                                <a:schemeClr val="bg1">
                                  <a:lumMod val="95000"/>
                                </a:schemeClr>
                              </a:solidFill>
                              <a:latin typeface="Cambria Math" charset="0"/>
                            </a:rPr>
                            <m:t>𝑤</m:t>
                          </m:r>
                        </m:e>
                        <m:sub>
                          <m:r>
                            <a:rPr lang="en-US" sz="2000" b="0" i="1" smtClean="0">
                              <a:solidFill>
                                <a:schemeClr val="bg1">
                                  <a:lumMod val="95000"/>
                                </a:schemeClr>
                              </a:solidFill>
                              <a:latin typeface="Cambria Math" charset="0"/>
                            </a:rPr>
                            <m:t>𝑗</m:t>
                          </m:r>
                        </m:sub>
                      </m:sSub>
                      <m:r>
                        <a:rPr lang="en-US" sz="2000" b="0" i="1" smtClean="0">
                          <a:solidFill>
                            <a:schemeClr val="bg1">
                              <a:lumMod val="95000"/>
                            </a:schemeClr>
                          </a:solidFill>
                          <a:latin typeface="Cambria Math" charset="0"/>
                        </a:rPr>
                        <m:t> − </m:t>
                      </m:r>
                      <m:r>
                        <a:rPr lang="en-US" sz="2000" b="0" i="1" smtClean="0">
                          <a:solidFill>
                            <a:schemeClr val="bg1">
                              <a:lumMod val="95000"/>
                            </a:schemeClr>
                          </a:solidFill>
                          <a:latin typeface="Cambria Math" charset="0"/>
                          <a:ea typeface="Cambria Math" charset="0"/>
                          <a:cs typeface="Cambria Math" charset="0"/>
                        </a:rPr>
                        <m:t>𝛼</m:t>
                      </m:r>
                      <m:f>
                        <m:fPr>
                          <m:ctrlPr>
                            <a:rPr lang="en-US" sz="2000" b="0" i="1" smtClean="0">
                              <a:solidFill>
                                <a:schemeClr val="bg1">
                                  <a:lumMod val="95000"/>
                                </a:schemeClr>
                              </a:solidFill>
                              <a:latin typeface="Cambria Math" charset="0"/>
                              <a:ea typeface="Cambria Math" charset="0"/>
                              <a:cs typeface="Cambria Math" charset="0"/>
                            </a:rPr>
                          </m:ctrlPr>
                        </m:fPr>
                        <m:num>
                          <m:r>
                            <a:rPr lang="en-US" sz="2000" b="0" i="1" smtClean="0">
                              <a:solidFill>
                                <a:schemeClr val="bg1">
                                  <a:lumMod val="95000"/>
                                </a:schemeClr>
                              </a:solidFill>
                              <a:latin typeface="Cambria Math" charset="0"/>
                              <a:ea typeface="Cambria Math" charset="0"/>
                              <a:cs typeface="Cambria Math" charset="0"/>
                            </a:rPr>
                            <m:t>𝜕</m:t>
                          </m:r>
                          <m:r>
                            <a:rPr lang="en-US" sz="2000" b="0" i="1" smtClean="0">
                              <a:solidFill>
                                <a:schemeClr val="bg1">
                                  <a:lumMod val="95000"/>
                                </a:schemeClr>
                              </a:solidFill>
                              <a:latin typeface="Cambria Math" charset="0"/>
                              <a:ea typeface="Cambria Math" charset="0"/>
                              <a:cs typeface="Cambria Math" charset="0"/>
                            </a:rPr>
                            <m:t>𝐸</m:t>
                          </m:r>
                        </m:num>
                        <m:den>
                          <m:r>
                            <a:rPr lang="en-US" sz="2000" b="0" i="1" smtClean="0">
                              <a:solidFill>
                                <a:schemeClr val="bg1">
                                  <a:lumMod val="95000"/>
                                </a:schemeClr>
                              </a:solidFill>
                              <a:latin typeface="Cambria Math" charset="0"/>
                              <a:ea typeface="Cambria Math" charset="0"/>
                              <a:cs typeface="Cambria Math" charset="0"/>
                            </a:rPr>
                            <m:t>𝜕</m:t>
                          </m:r>
                          <m:sSub>
                            <m:sSubPr>
                              <m:ctrlPr>
                                <a:rPr lang="en-US" sz="2000" b="0" i="1" smtClean="0">
                                  <a:solidFill>
                                    <a:schemeClr val="bg1">
                                      <a:lumMod val="95000"/>
                                    </a:schemeClr>
                                  </a:solidFill>
                                  <a:latin typeface="Cambria Math" charset="0"/>
                                  <a:ea typeface="Cambria Math" charset="0"/>
                                  <a:cs typeface="Cambria Math" charset="0"/>
                                </a:rPr>
                              </m:ctrlPr>
                            </m:sSubPr>
                            <m:e>
                              <m:r>
                                <a:rPr lang="en-US" sz="2000" b="0" i="1" smtClean="0">
                                  <a:solidFill>
                                    <a:schemeClr val="bg1">
                                      <a:lumMod val="95000"/>
                                    </a:schemeClr>
                                  </a:solidFill>
                                  <a:latin typeface="Cambria Math" charset="0"/>
                                  <a:ea typeface="Cambria Math" charset="0"/>
                                  <a:cs typeface="Cambria Math" charset="0"/>
                                </a:rPr>
                                <m:t>𝑤</m:t>
                              </m:r>
                            </m:e>
                            <m:sub>
                              <m:r>
                                <a:rPr lang="en-US" sz="2000" b="0" i="1" smtClean="0">
                                  <a:solidFill>
                                    <a:schemeClr val="bg1">
                                      <a:lumMod val="95000"/>
                                    </a:schemeClr>
                                  </a:solidFill>
                                  <a:latin typeface="Cambria Math" charset="0"/>
                                  <a:ea typeface="Cambria Math" charset="0"/>
                                  <a:cs typeface="Cambria Math" charset="0"/>
                                </a:rPr>
                                <m:t>𝑗</m:t>
                              </m:r>
                            </m:sub>
                          </m:sSub>
                        </m:den>
                      </m:f>
                    </m:oMath>
                  </m:oMathPara>
                </a14:m>
                <a:endParaRPr lang="hy-AM" sz="2000" dirty="0">
                  <a:solidFill>
                    <a:schemeClr val="bg1">
                      <a:lumMod val="95000"/>
                    </a:schemeClr>
                  </a:solidFill>
                </a:endParaRPr>
              </a:p>
            </p:txBody>
          </p:sp>
        </mc:Choice>
        <mc:Fallback>
          <p:sp>
            <p:nvSpPr>
              <p:cNvPr id="175" name="TextBox 174"/>
              <p:cNvSpPr txBox="1">
                <a:spLocks noRot="1" noChangeAspect="1" noMove="1" noResize="1" noEditPoints="1" noAdjustHandles="1" noChangeArrowheads="1" noChangeShapeType="1" noTextEdit="1"/>
              </p:cNvSpPr>
              <p:nvPr/>
            </p:nvSpPr>
            <p:spPr>
              <a:xfrm>
                <a:off x="3040933" y="2535968"/>
                <a:ext cx="2421287" cy="764376"/>
              </a:xfrm>
              <a:prstGeom prst="rect">
                <a:avLst/>
              </a:prstGeom>
              <a:blipFill rotWithShape="0">
                <a:blip r:embed="rId4"/>
                <a:stretch>
                  <a:fillRect/>
                </a:stretch>
              </a:blipFill>
            </p:spPr>
            <p:txBody>
              <a:bodyPr/>
              <a:lstStyle/>
              <a:p>
                <a:r>
                  <a:rPr lang="hy-AM">
                    <a:noFill/>
                  </a:rPr>
                  <a:t> </a:t>
                </a:r>
              </a:p>
            </p:txBody>
          </p:sp>
        </mc:Fallback>
      </mc:AlternateContent>
      <p:sp>
        <p:nvSpPr>
          <p:cNvPr id="176" name="Freeform 175"/>
          <p:cNvSpPr/>
          <p:nvPr/>
        </p:nvSpPr>
        <p:spPr>
          <a:xfrm>
            <a:off x="3045384" y="4762040"/>
            <a:ext cx="2977118" cy="1397464"/>
          </a:xfrm>
          <a:custGeom>
            <a:avLst/>
            <a:gdLst>
              <a:gd name="connsiteX0" fmla="*/ 0 w 1456661"/>
              <a:gd name="connsiteY0" fmla="*/ 0 h 999531"/>
              <a:gd name="connsiteX1" fmla="*/ 701749 w 1456661"/>
              <a:gd name="connsiteY1" fmla="*/ 999460 h 999531"/>
              <a:gd name="connsiteX2" fmla="*/ 1456661 w 1456661"/>
              <a:gd name="connsiteY2" fmla="*/ 53162 h 999531"/>
            </a:gdLst>
            <a:ahLst/>
            <a:cxnLst>
              <a:cxn ang="0">
                <a:pos x="connsiteX0" y="connsiteY0"/>
              </a:cxn>
              <a:cxn ang="0">
                <a:pos x="connsiteX1" y="connsiteY1"/>
              </a:cxn>
              <a:cxn ang="0">
                <a:pos x="connsiteX2" y="connsiteY2"/>
              </a:cxn>
            </a:cxnLst>
            <a:rect l="l" t="t" r="r" b="b"/>
            <a:pathLst>
              <a:path w="1456661" h="999531">
                <a:moveTo>
                  <a:pt x="0" y="0"/>
                </a:moveTo>
                <a:cubicBezTo>
                  <a:pt x="229486" y="495300"/>
                  <a:pt x="458972" y="990600"/>
                  <a:pt x="701749" y="999460"/>
                </a:cubicBezTo>
                <a:cubicBezTo>
                  <a:pt x="944526" y="1008320"/>
                  <a:pt x="1346791" y="189613"/>
                  <a:pt x="1456661" y="53162"/>
                </a:cubicBezTo>
              </a:path>
            </a:pathLst>
          </a:custGeom>
          <a:noFill/>
          <a:ln w="349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79" name="Straight Arrow Connector 178"/>
          <p:cNvCxnSpPr/>
          <p:nvPr/>
        </p:nvCxnSpPr>
        <p:spPr>
          <a:xfrm>
            <a:off x="4490986" y="5572762"/>
            <a:ext cx="0" cy="513326"/>
          </a:xfrm>
          <a:prstGeom prst="straightConnector1">
            <a:avLst/>
          </a:prstGeom>
          <a:ln w="19050">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3948089" y="5283213"/>
            <a:ext cx="1085794" cy="276999"/>
          </a:xfrm>
          <a:prstGeom prst="rect">
            <a:avLst/>
          </a:prstGeom>
          <a:noFill/>
        </p:spPr>
        <p:txBody>
          <a:bodyPr wrap="square" rtlCol="0">
            <a:spAutoFit/>
          </a:bodyPr>
          <a:lstStyle/>
          <a:p>
            <a:r>
              <a:rPr lang="en-US" sz="1200" dirty="0" smtClean="0">
                <a:solidFill>
                  <a:schemeClr val="bg1">
                    <a:lumMod val="95000"/>
                  </a:schemeClr>
                </a:solidFill>
              </a:rPr>
              <a:t>Convergence</a:t>
            </a:r>
            <a:endParaRPr lang="hy-AM" sz="1200" dirty="0">
              <a:solidFill>
                <a:schemeClr val="bg1">
                  <a:lumMod val="95000"/>
                </a:schemeClr>
              </a:solidFill>
            </a:endParaRPr>
          </a:p>
        </p:txBody>
      </p:sp>
      <p:cxnSp>
        <p:nvCxnSpPr>
          <p:cNvPr id="183" name="Straight Arrow Connector 182"/>
          <p:cNvCxnSpPr/>
          <p:nvPr/>
        </p:nvCxnSpPr>
        <p:spPr>
          <a:xfrm flipV="1">
            <a:off x="2838302" y="5002241"/>
            <a:ext cx="291587" cy="208277"/>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2433725" y="5113081"/>
            <a:ext cx="584775" cy="1181392"/>
          </a:xfrm>
          <a:prstGeom prst="rect">
            <a:avLst/>
          </a:prstGeom>
          <a:noFill/>
        </p:spPr>
        <p:txBody>
          <a:bodyPr vert="vert270" wrap="square" rtlCol="0" anchor="ctr" anchorCtr="1">
            <a:spAutoFit/>
          </a:bodyPr>
          <a:lstStyle/>
          <a:p>
            <a:endParaRPr lang="en-US" dirty="0" smtClean="0">
              <a:solidFill>
                <a:schemeClr val="bg1">
                  <a:lumMod val="95000"/>
                </a:schemeClr>
              </a:solidFill>
            </a:endParaRPr>
          </a:p>
          <a:p>
            <a:r>
              <a:rPr lang="en-US" sz="1200" dirty="0" smtClean="0">
                <a:solidFill>
                  <a:schemeClr val="bg1">
                    <a:lumMod val="95000"/>
                  </a:schemeClr>
                </a:solidFill>
              </a:rPr>
              <a:t>Starting point</a:t>
            </a:r>
            <a:endParaRPr lang="hy-AM" sz="1200" dirty="0">
              <a:solidFill>
                <a:schemeClr val="bg1">
                  <a:lumMod val="95000"/>
                </a:schemeClr>
              </a:solidFill>
            </a:endParaRPr>
          </a:p>
        </p:txBody>
      </p:sp>
    </p:spTree>
    <p:extLst>
      <p:ext uri="{BB962C8B-B14F-4D97-AF65-F5344CB8AC3E}">
        <p14:creationId xmlns:p14="http://schemas.microsoft.com/office/powerpoint/2010/main" val="146429659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fade">
                                      <p:cBhvr>
                                        <p:cTn id="10" dur="500"/>
                                        <p:tgtEl>
                                          <p:spTgt spid="1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500"/>
                                        <p:tgtEl>
                                          <p:spTgt spid="17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fade">
                                      <p:cBhvr>
                                        <p:cTn id="18" dur="500"/>
                                        <p:tgtEl>
                                          <p:spTgt spid="156"/>
                                        </p:tgtEl>
                                      </p:cBhvr>
                                    </p:animEffect>
                                  </p:childTnLst>
                                </p:cTn>
                              </p:par>
                              <p:par>
                                <p:cTn id="19" presetID="10" presetClass="entr" presetSubtype="0" fill="hold" nodeType="withEffect">
                                  <p:stCondLst>
                                    <p:cond delay="0"/>
                                  </p:stCondLst>
                                  <p:childTnLst>
                                    <p:set>
                                      <p:cBhvr>
                                        <p:cTn id="20" dur="1" fill="hold">
                                          <p:stCondLst>
                                            <p:cond delay="0"/>
                                          </p:stCondLst>
                                        </p:cTn>
                                        <p:tgtEl>
                                          <p:spTgt spid="158"/>
                                        </p:tgtEl>
                                        <p:attrNameLst>
                                          <p:attrName>style.visibility</p:attrName>
                                        </p:attrNameLst>
                                      </p:cBhvr>
                                      <p:to>
                                        <p:strVal val="visible"/>
                                      </p:to>
                                    </p:set>
                                    <p:animEffect transition="in" filter="fade">
                                      <p:cBhvr>
                                        <p:cTn id="21" dur="500"/>
                                        <p:tgtEl>
                                          <p:spTgt spid="1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500"/>
                                        <p:tgtEl>
                                          <p:spTgt spid="1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3"/>
                                        </p:tgtEl>
                                        <p:attrNameLst>
                                          <p:attrName>style.visibility</p:attrName>
                                        </p:attrNameLst>
                                      </p:cBhvr>
                                      <p:to>
                                        <p:strVal val="visible"/>
                                      </p:to>
                                    </p:set>
                                    <p:animEffect transition="in" filter="fade">
                                      <p:cBhvr>
                                        <p:cTn id="27" dur="500"/>
                                        <p:tgtEl>
                                          <p:spTgt spid="16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6"/>
                                        </p:tgtEl>
                                        <p:attrNameLst>
                                          <p:attrName>style.visibility</p:attrName>
                                        </p:attrNameLst>
                                      </p:cBhvr>
                                      <p:to>
                                        <p:strVal val="visible"/>
                                      </p:to>
                                    </p:set>
                                    <p:animEffect transition="in" filter="fade">
                                      <p:cBhvr>
                                        <p:cTn id="30" dur="500"/>
                                        <p:tgtEl>
                                          <p:spTgt spid="176"/>
                                        </p:tgtEl>
                                      </p:cBhvr>
                                    </p:animEffect>
                                  </p:childTnLst>
                                </p:cTn>
                              </p:par>
                              <p:par>
                                <p:cTn id="31" presetID="10" presetClass="entr" presetSubtype="0" fill="hold" nodeType="withEffect">
                                  <p:stCondLst>
                                    <p:cond delay="0"/>
                                  </p:stCondLst>
                                  <p:childTnLst>
                                    <p:set>
                                      <p:cBhvr>
                                        <p:cTn id="32" dur="1" fill="hold">
                                          <p:stCondLst>
                                            <p:cond delay="0"/>
                                          </p:stCondLst>
                                        </p:cTn>
                                        <p:tgtEl>
                                          <p:spTgt spid="179"/>
                                        </p:tgtEl>
                                        <p:attrNameLst>
                                          <p:attrName>style.visibility</p:attrName>
                                        </p:attrNameLst>
                                      </p:cBhvr>
                                      <p:to>
                                        <p:strVal val="visible"/>
                                      </p:to>
                                    </p:set>
                                    <p:animEffect transition="in" filter="fade">
                                      <p:cBhvr>
                                        <p:cTn id="33" dur="500"/>
                                        <p:tgtEl>
                                          <p:spTgt spid="1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0"/>
                                        </p:tgtEl>
                                        <p:attrNameLst>
                                          <p:attrName>style.visibility</p:attrName>
                                        </p:attrNameLst>
                                      </p:cBhvr>
                                      <p:to>
                                        <p:strVal val="visible"/>
                                      </p:to>
                                    </p:set>
                                    <p:animEffect transition="in" filter="fade">
                                      <p:cBhvr>
                                        <p:cTn id="36" dur="500"/>
                                        <p:tgtEl>
                                          <p:spTgt spid="180"/>
                                        </p:tgtEl>
                                      </p:cBhvr>
                                    </p:animEffect>
                                  </p:childTnLst>
                                </p:cTn>
                              </p:par>
                              <p:par>
                                <p:cTn id="37" presetID="10" presetClass="entr" presetSubtype="0" fill="hold" nodeType="withEffect">
                                  <p:stCondLst>
                                    <p:cond delay="0"/>
                                  </p:stCondLst>
                                  <p:childTnLst>
                                    <p:set>
                                      <p:cBhvr>
                                        <p:cTn id="38" dur="1" fill="hold">
                                          <p:stCondLst>
                                            <p:cond delay="0"/>
                                          </p:stCondLst>
                                        </p:cTn>
                                        <p:tgtEl>
                                          <p:spTgt spid="183"/>
                                        </p:tgtEl>
                                        <p:attrNameLst>
                                          <p:attrName>style.visibility</p:attrName>
                                        </p:attrNameLst>
                                      </p:cBhvr>
                                      <p:to>
                                        <p:strVal val="visible"/>
                                      </p:to>
                                    </p:set>
                                    <p:animEffect transition="in" filter="fade">
                                      <p:cBhvr>
                                        <p:cTn id="39" dur="500"/>
                                        <p:tgtEl>
                                          <p:spTgt spid="18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fade">
                                      <p:cBhvr>
                                        <p:cTn id="42"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3" grpId="0"/>
      <p:bldP spid="173" grpId="0"/>
      <p:bldP spid="174" grpId="0" animBg="1"/>
      <p:bldP spid="175" grpId="0"/>
      <p:bldP spid="176" grpId="0" animBg="1"/>
      <p:bldP spid="180" grpId="0"/>
      <p:bldP spid="1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056907" y="556970"/>
            <a:ext cx="6858000" cy="791706"/>
          </a:xfrm>
          <a:prstGeom prst="rect">
            <a:avLst/>
          </a:prstGeom>
        </p:spPr>
        <p:txBody>
          <a:bodyPr lIns="91425" tIns="91425" rIns="91425" bIns="91425" anchor="b" anchorCtr="0">
            <a:noAutofit/>
          </a:bodyPr>
          <a:lstStyle/>
          <a:p>
            <a:pPr lvl="0"/>
            <a:r>
              <a:rPr lang="en-US" sz="2400" dirty="0"/>
              <a:t>Distributed </a:t>
            </a:r>
            <a:r>
              <a:rPr lang="en-US" sz="2400"/>
              <a:t>Selective </a:t>
            </a:r>
            <a:r>
              <a:rPr lang="en-US" sz="2400" smtClean="0"/>
              <a:t/>
            </a:r>
            <a:br>
              <a:rPr lang="en-US" sz="2400" smtClean="0"/>
            </a:br>
            <a:r>
              <a:rPr lang="en-US" sz="2400" smtClean="0"/>
              <a:t>SGD </a:t>
            </a:r>
            <a:r>
              <a:rPr lang="en-US" sz="2400" dirty="0" smtClean="0">
                <a:solidFill>
                  <a:srgbClr val="39C0BA"/>
                </a:solidFill>
              </a:rPr>
              <a:t>Architecture</a:t>
            </a:r>
            <a:endParaRPr lang="en" sz="2400" dirty="0">
              <a:solidFill>
                <a:srgbClr val="39C0BA"/>
              </a:solidFill>
            </a:endParaRPr>
          </a:p>
        </p:txBody>
      </p:sp>
      <p:sp>
        <p:nvSpPr>
          <p:cNvPr id="7" name="TextBox 6"/>
          <p:cNvSpPr txBox="1"/>
          <p:nvPr/>
        </p:nvSpPr>
        <p:spPr>
          <a:xfrm>
            <a:off x="6784979" y="4071878"/>
            <a:ext cx="110967" cy="184880"/>
          </a:xfrm>
          <a:prstGeom prst="rect">
            <a:avLst/>
          </a:prstGeom>
          <a:noFill/>
        </p:spPr>
        <p:txBody>
          <a:bodyPr wrap="square" rtlCol="0">
            <a:spAutoFit/>
          </a:bodyPr>
          <a:lstStyle/>
          <a:p>
            <a:endParaRPr lang="hy-AM"/>
          </a:p>
        </p:txBody>
      </p:sp>
      <p:sp>
        <p:nvSpPr>
          <p:cNvPr id="9" name="Shape 276"/>
          <p:cNvSpPr/>
          <p:nvPr/>
        </p:nvSpPr>
        <p:spPr>
          <a:xfrm>
            <a:off x="1403497" y="3377269"/>
            <a:ext cx="2248254" cy="3179599"/>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no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Can 3"/>
          <p:cNvSpPr/>
          <p:nvPr/>
        </p:nvSpPr>
        <p:spPr>
          <a:xfrm>
            <a:off x="1988189" y="5596118"/>
            <a:ext cx="1161864" cy="619035"/>
          </a:xfrm>
          <a:prstGeom prst="can">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2" name="TextBox 11"/>
          <p:cNvSpPr txBox="1"/>
          <p:nvPr/>
        </p:nvSpPr>
        <p:spPr>
          <a:xfrm>
            <a:off x="1921988" y="5732222"/>
            <a:ext cx="1286541" cy="461665"/>
          </a:xfrm>
          <a:prstGeom prst="rect">
            <a:avLst/>
          </a:prstGeom>
          <a:noFill/>
        </p:spPr>
        <p:txBody>
          <a:bodyPr wrap="square" rtlCol="0">
            <a:spAutoFit/>
          </a:bodyPr>
          <a:lstStyle/>
          <a:p>
            <a:pPr algn="ctr"/>
            <a:r>
              <a:rPr lang="en-US" sz="1200" dirty="0" smtClean="0">
                <a:solidFill>
                  <a:schemeClr val="bg1">
                    <a:lumMod val="95000"/>
                  </a:schemeClr>
                </a:solidFill>
              </a:rPr>
              <a:t>Local training dataset</a:t>
            </a:r>
            <a:endParaRPr lang="hy-AM" sz="1200" dirty="0">
              <a:solidFill>
                <a:schemeClr val="bg1">
                  <a:lumMod val="95000"/>
                </a:schemeClr>
              </a:solidFill>
            </a:endParaRPr>
          </a:p>
        </p:txBody>
      </p:sp>
      <p:cxnSp>
        <p:nvCxnSpPr>
          <p:cNvPr id="11" name="Straight Arrow Connector 10"/>
          <p:cNvCxnSpPr/>
          <p:nvPr/>
        </p:nvCxnSpPr>
        <p:spPr>
          <a:xfrm flipV="1">
            <a:off x="2565258" y="5326345"/>
            <a:ext cx="0" cy="2591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740814" y="4870961"/>
            <a:ext cx="1573618" cy="42874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 name="TextBox 13"/>
          <p:cNvSpPr txBox="1"/>
          <p:nvPr/>
        </p:nvSpPr>
        <p:spPr>
          <a:xfrm>
            <a:off x="1963926" y="4957101"/>
            <a:ext cx="1050225" cy="307777"/>
          </a:xfrm>
          <a:prstGeom prst="rect">
            <a:avLst/>
          </a:prstGeom>
          <a:noFill/>
        </p:spPr>
        <p:txBody>
          <a:bodyPr wrap="square" rtlCol="0">
            <a:spAutoFit/>
          </a:bodyPr>
          <a:lstStyle/>
          <a:p>
            <a:pPr algn="ctr"/>
            <a:r>
              <a:rPr lang="en-US" dirty="0" smtClean="0">
                <a:solidFill>
                  <a:schemeClr val="bg1">
                    <a:lumMod val="95000"/>
                  </a:schemeClr>
                </a:solidFill>
              </a:rPr>
              <a:t>SGD</a:t>
            </a:r>
            <a:endParaRPr lang="hy-AM" dirty="0">
              <a:solidFill>
                <a:schemeClr val="bg1">
                  <a:lumMod val="95000"/>
                </a:schemeClr>
              </a:solidFill>
            </a:endParaRPr>
          </a:p>
        </p:txBody>
      </p:sp>
      <p:sp>
        <p:nvSpPr>
          <p:cNvPr id="15" name="Rounded Rectangle 14"/>
          <p:cNvSpPr/>
          <p:nvPr/>
        </p:nvSpPr>
        <p:spPr>
          <a:xfrm>
            <a:off x="1636836" y="3784153"/>
            <a:ext cx="1781575" cy="679925"/>
          </a:xfrm>
          <a:prstGeom prst="roundRect">
            <a:avLst/>
          </a:prstGeom>
          <a:solidFill>
            <a:schemeClr val="accent1">
              <a:alpha val="5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8" name="Straight Arrow Connector 17"/>
          <p:cNvCxnSpPr/>
          <p:nvPr/>
        </p:nvCxnSpPr>
        <p:spPr>
          <a:xfrm flipV="1">
            <a:off x="1988189" y="4555433"/>
            <a:ext cx="0" cy="2591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57488" y="4555433"/>
            <a:ext cx="0" cy="2691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21032" y="4187102"/>
            <a:ext cx="1940778" cy="246221"/>
          </a:xfrm>
          <a:prstGeom prst="rect">
            <a:avLst/>
          </a:prstGeom>
          <a:noFill/>
        </p:spPr>
        <p:txBody>
          <a:bodyPr wrap="square" rtlCol="0">
            <a:spAutoFit/>
          </a:bodyPr>
          <a:lstStyle/>
          <a:p>
            <a:r>
              <a:rPr lang="en-US" sz="1000" dirty="0" smtClean="0">
                <a:solidFill>
                  <a:schemeClr val="bg1">
                    <a:lumMod val="95000"/>
                  </a:schemeClr>
                </a:solidFill>
              </a:rPr>
              <a:t>Local parameters &amp; gradients</a:t>
            </a:r>
            <a:endParaRPr lang="hy-AM" sz="1000" dirty="0">
              <a:solidFill>
                <a:schemeClr val="bg1">
                  <a:lumMod val="95000"/>
                </a:schemeClr>
              </a:solidFill>
            </a:endParaRPr>
          </a:p>
        </p:txBody>
      </p:sp>
      <p:sp>
        <p:nvSpPr>
          <p:cNvPr id="57" name="Rectangle 56"/>
          <p:cNvSpPr/>
          <p:nvPr/>
        </p:nvSpPr>
        <p:spPr>
          <a:xfrm flipH="1">
            <a:off x="2105234"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7" name="Rectangle 76"/>
          <p:cNvSpPr/>
          <p:nvPr/>
        </p:nvSpPr>
        <p:spPr>
          <a:xfrm flipH="1">
            <a:off x="2105233"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8" name="Rectangle 77"/>
          <p:cNvSpPr/>
          <p:nvPr/>
        </p:nvSpPr>
        <p:spPr>
          <a:xfrm flipH="1">
            <a:off x="2254080"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9" name="Rectangle 78"/>
          <p:cNvSpPr/>
          <p:nvPr/>
        </p:nvSpPr>
        <p:spPr>
          <a:xfrm flipH="1">
            <a:off x="2254079"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0" name="Rectangle 79"/>
          <p:cNvSpPr/>
          <p:nvPr/>
        </p:nvSpPr>
        <p:spPr>
          <a:xfrm flipH="1">
            <a:off x="2402923"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1" name="Rectangle 80"/>
          <p:cNvSpPr/>
          <p:nvPr/>
        </p:nvSpPr>
        <p:spPr>
          <a:xfrm flipH="1">
            <a:off x="2402922"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2" name="Rectangle 81"/>
          <p:cNvSpPr/>
          <p:nvPr/>
        </p:nvSpPr>
        <p:spPr>
          <a:xfrm flipH="1">
            <a:off x="2551769"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3" name="Rectangle 82"/>
          <p:cNvSpPr/>
          <p:nvPr/>
        </p:nvSpPr>
        <p:spPr>
          <a:xfrm flipH="1">
            <a:off x="2551768"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4" name="Rectangle 83"/>
          <p:cNvSpPr/>
          <p:nvPr/>
        </p:nvSpPr>
        <p:spPr>
          <a:xfrm flipH="1">
            <a:off x="2700611"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5" name="Rectangle 84"/>
          <p:cNvSpPr/>
          <p:nvPr/>
        </p:nvSpPr>
        <p:spPr>
          <a:xfrm flipH="1">
            <a:off x="2700610"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6" name="Rectangle 85"/>
          <p:cNvSpPr/>
          <p:nvPr/>
        </p:nvSpPr>
        <p:spPr>
          <a:xfrm flipH="1">
            <a:off x="2849455"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7" name="Rectangle 86"/>
          <p:cNvSpPr/>
          <p:nvPr/>
        </p:nvSpPr>
        <p:spPr>
          <a:xfrm flipH="1">
            <a:off x="2849454"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64" name="Rounded Rectangle 63"/>
          <p:cNvSpPr/>
          <p:nvPr/>
        </p:nvSpPr>
        <p:spPr>
          <a:xfrm>
            <a:off x="1145819" y="2119487"/>
            <a:ext cx="999425" cy="908414"/>
          </a:xfrm>
          <a:prstGeom prst="roundRect">
            <a:avLst/>
          </a:prstGeom>
          <a:solidFill>
            <a:schemeClr val="accent1">
              <a:lumMod val="50000"/>
              <a:alpha val="0"/>
            </a:schemeClr>
          </a:solidFill>
          <a:ln w="476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0" name="Rounded Rectangle 89"/>
          <p:cNvSpPr/>
          <p:nvPr/>
        </p:nvSpPr>
        <p:spPr>
          <a:xfrm>
            <a:off x="2576101" y="2119724"/>
            <a:ext cx="999425" cy="908414"/>
          </a:xfrm>
          <a:prstGeom prst="roundRect">
            <a:avLst/>
          </a:prstGeom>
          <a:solidFill>
            <a:schemeClr val="accent1">
              <a:lumMod val="50000"/>
              <a:alpha val="0"/>
            </a:schemeClr>
          </a:solidFill>
          <a:ln w="476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91" name="Straight Arrow Connector 90"/>
          <p:cNvCxnSpPr/>
          <p:nvPr/>
        </p:nvCxnSpPr>
        <p:spPr>
          <a:xfrm>
            <a:off x="1689324" y="3076224"/>
            <a:ext cx="0" cy="2691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3075813" y="3076224"/>
            <a:ext cx="0" cy="2591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flipH="1">
            <a:off x="1301468" y="2262816"/>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4" name="Rectangle 93"/>
          <p:cNvSpPr/>
          <p:nvPr/>
        </p:nvSpPr>
        <p:spPr>
          <a:xfrm flipH="1">
            <a:off x="1386282" y="247623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7" name="Rectangle 96"/>
          <p:cNvSpPr/>
          <p:nvPr/>
        </p:nvSpPr>
        <p:spPr>
          <a:xfrm flipH="1">
            <a:off x="1594774" y="227959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8" name="Rectangle 97"/>
          <p:cNvSpPr/>
          <p:nvPr/>
        </p:nvSpPr>
        <p:spPr>
          <a:xfrm flipH="1">
            <a:off x="1860664" y="237977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9" name="Rectangle 98"/>
          <p:cNvSpPr/>
          <p:nvPr/>
        </p:nvSpPr>
        <p:spPr>
          <a:xfrm flipH="1">
            <a:off x="2708535" y="2276989"/>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0" name="Rectangle 99"/>
          <p:cNvSpPr/>
          <p:nvPr/>
        </p:nvSpPr>
        <p:spPr>
          <a:xfrm flipH="1">
            <a:off x="2716117" y="2526986"/>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1" name="Rectangle 100"/>
          <p:cNvSpPr/>
          <p:nvPr/>
        </p:nvSpPr>
        <p:spPr>
          <a:xfrm flipH="1">
            <a:off x="3192785" y="2278826"/>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2" name="Rectangle 101"/>
          <p:cNvSpPr/>
          <p:nvPr/>
        </p:nvSpPr>
        <p:spPr>
          <a:xfrm flipH="1">
            <a:off x="2966413" y="2363759"/>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6" name="TextBox 75"/>
          <p:cNvSpPr txBox="1"/>
          <p:nvPr/>
        </p:nvSpPr>
        <p:spPr>
          <a:xfrm>
            <a:off x="1167085" y="2590780"/>
            <a:ext cx="980647" cy="400110"/>
          </a:xfrm>
          <a:prstGeom prst="rect">
            <a:avLst/>
          </a:prstGeom>
          <a:noFill/>
        </p:spPr>
        <p:txBody>
          <a:bodyPr wrap="square" rtlCol="0">
            <a:spAutoFit/>
          </a:bodyPr>
          <a:lstStyle/>
          <a:p>
            <a:pPr algn="ctr"/>
            <a:r>
              <a:rPr lang="en-US" sz="1000" dirty="0" smtClean="0">
                <a:solidFill>
                  <a:schemeClr val="bg1">
                    <a:lumMod val="95000"/>
                  </a:schemeClr>
                </a:solidFill>
              </a:rPr>
              <a:t>Selected </a:t>
            </a:r>
          </a:p>
          <a:p>
            <a:pPr algn="ctr"/>
            <a:r>
              <a:rPr lang="en-US" sz="1000" dirty="0" smtClean="0">
                <a:solidFill>
                  <a:schemeClr val="bg1">
                    <a:lumMod val="95000"/>
                  </a:schemeClr>
                </a:solidFill>
              </a:rPr>
              <a:t>parameters</a:t>
            </a:r>
            <a:endParaRPr lang="hy-AM" sz="1000" dirty="0">
              <a:solidFill>
                <a:schemeClr val="bg1">
                  <a:lumMod val="95000"/>
                </a:schemeClr>
              </a:solidFill>
            </a:endParaRPr>
          </a:p>
        </p:txBody>
      </p:sp>
      <p:sp>
        <p:nvSpPr>
          <p:cNvPr id="103" name="TextBox 102"/>
          <p:cNvSpPr txBox="1"/>
          <p:nvPr/>
        </p:nvSpPr>
        <p:spPr>
          <a:xfrm>
            <a:off x="2623672" y="2617331"/>
            <a:ext cx="980647" cy="400110"/>
          </a:xfrm>
          <a:prstGeom prst="rect">
            <a:avLst/>
          </a:prstGeom>
          <a:noFill/>
        </p:spPr>
        <p:txBody>
          <a:bodyPr wrap="square" rtlCol="0">
            <a:spAutoFit/>
          </a:bodyPr>
          <a:lstStyle/>
          <a:p>
            <a:pPr algn="ctr"/>
            <a:r>
              <a:rPr lang="en-US" sz="1000" dirty="0" smtClean="0">
                <a:solidFill>
                  <a:schemeClr val="bg1">
                    <a:lumMod val="95000"/>
                  </a:schemeClr>
                </a:solidFill>
              </a:rPr>
              <a:t>Selected </a:t>
            </a:r>
          </a:p>
          <a:p>
            <a:pPr algn="ctr"/>
            <a:r>
              <a:rPr lang="en-US" sz="1000" dirty="0" smtClean="0">
                <a:solidFill>
                  <a:schemeClr val="bg1">
                    <a:lumMod val="95000"/>
                  </a:schemeClr>
                </a:solidFill>
              </a:rPr>
              <a:t>gradients</a:t>
            </a:r>
            <a:endParaRPr lang="hy-AM" sz="1000" dirty="0">
              <a:solidFill>
                <a:schemeClr val="bg1">
                  <a:lumMod val="95000"/>
                </a:schemeClr>
              </a:solidFill>
            </a:endParaRPr>
          </a:p>
        </p:txBody>
      </p:sp>
      <p:sp>
        <p:nvSpPr>
          <p:cNvPr id="104" name="Shape 283"/>
          <p:cNvSpPr/>
          <p:nvPr/>
        </p:nvSpPr>
        <p:spPr>
          <a:xfrm>
            <a:off x="4818537" y="468595"/>
            <a:ext cx="4154818" cy="323457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1" name="Rectangle 140"/>
          <p:cNvSpPr/>
          <p:nvPr/>
        </p:nvSpPr>
        <p:spPr>
          <a:xfrm flipH="1">
            <a:off x="5287399"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2" name="Rectangle 141"/>
          <p:cNvSpPr/>
          <p:nvPr/>
        </p:nvSpPr>
        <p:spPr>
          <a:xfrm flipH="1">
            <a:off x="5636747"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3" name="Rectangle 142"/>
          <p:cNvSpPr/>
          <p:nvPr/>
        </p:nvSpPr>
        <p:spPr>
          <a:xfrm flipH="1">
            <a:off x="5986095" y="990567"/>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4" name="Rectangle 143"/>
          <p:cNvSpPr/>
          <p:nvPr/>
        </p:nvSpPr>
        <p:spPr>
          <a:xfrm flipH="1">
            <a:off x="5287399"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5" name="Rectangle 144"/>
          <p:cNvSpPr/>
          <p:nvPr/>
        </p:nvSpPr>
        <p:spPr>
          <a:xfrm flipH="1">
            <a:off x="5636747"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6" name="Rectangle 145"/>
          <p:cNvSpPr/>
          <p:nvPr/>
        </p:nvSpPr>
        <p:spPr>
          <a:xfrm flipH="1">
            <a:off x="5986095" y="1349212"/>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7" name="Rectangle 146"/>
          <p:cNvSpPr/>
          <p:nvPr/>
        </p:nvSpPr>
        <p:spPr>
          <a:xfrm flipH="1">
            <a:off x="6351352"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8" name="Rectangle 147"/>
          <p:cNvSpPr/>
          <p:nvPr/>
        </p:nvSpPr>
        <p:spPr>
          <a:xfrm flipH="1">
            <a:off x="6700700"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9" name="Rectangle 148"/>
          <p:cNvSpPr/>
          <p:nvPr/>
        </p:nvSpPr>
        <p:spPr>
          <a:xfrm flipH="1">
            <a:off x="7050048" y="990567"/>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0" name="Rectangle 149"/>
          <p:cNvSpPr/>
          <p:nvPr/>
        </p:nvSpPr>
        <p:spPr>
          <a:xfrm flipH="1">
            <a:off x="6351352"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1" name="Rectangle 150"/>
          <p:cNvSpPr/>
          <p:nvPr/>
        </p:nvSpPr>
        <p:spPr>
          <a:xfrm flipH="1">
            <a:off x="6700700"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2" name="Rectangle 151"/>
          <p:cNvSpPr/>
          <p:nvPr/>
        </p:nvSpPr>
        <p:spPr>
          <a:xfrm flipH="1">
            <a:off x="7050048" y="1349212"/>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3" name="Rectangle 152"/>
          <p:cNvSpPr/>
          <p:nvPr/>
        </p:nvSpPr>
        <p:spPr>
          <a:xfrm flipH="1">
            <a:off x="7415305"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4" name="Rectangle 153"/>
          <p:cNvSpPr/>
          <p:nvPr/>
        </p:nvSpPr>
        <p:spPr>
          <a:xfrm flipH="1">
            <a:off x="7764653"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5" name="Rectangle 154"/>
          <p:cNvSpPr/>
          <p:nvPr/>
        </p:nvSpPr>
        <p:spPr>
          <a:xfrm flipH="1">
            <a:off x="8114001" y="990567"/>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6" name="Rectangle 155"/>
          <p:cNvSpPr/>
          <p:nvPr/>
        </p:nvSpPr>
        <p:spPr>
          <a:xfrm flipH="1">
            <a:off x="7415305"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7" name="Rectangle 156"/>
          <p:cNvSpPr/>
          <p:nvPr/>
        </p:nvSpPr>
        <p:spPr>
          <a:xfrm flipH="1">
            <a:off x="7764653"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8" name="Rectangle 157"/>
          <p:cNvSpPr/>
          <p:nvPr/>
        </p:nvSpPr>
        <p:spPr>
          <a:xfrm flipH="1">
            <a:off x="8114001" y="1349212"/>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8" name="TextBox 87"/>
          <p:cNvSpPr txBox="1"/>
          <p:nvPr/>
        </p:nvSpPr>
        <p:spPr>
          <a:xfrm>
            <a:off x="5923037" y="574983"/>
            <a:ext cx="1865258" cy="338554"/>
          </a:xfrm>
          <a:prstGeom prst="rect">
            <a:avLst/>
          </a:prstGeom>
          <a:noFill/>
        </p:spPr>
        <p:txBody>
          <a:bodyPr wrap="square" rtlCol="0">
            <a:spAutoFit/>
          </a:bodyPr>
          <a:lstStyle/>
          <a:p>
            <a:r>
              <a:rPr lang="en-US" sz="1600" dirty="0">
                <a:solidFill>
                  <a:schemeClr val="bg1">
                    <a:lumMod val="95000"/>
                  </a:schemeClr>
                </a:solidFill>
              </a:rPr>
              <a:t>g</a:t>
            </a:r>
            <a:r>
              <a:rPr lang="en-US" sz="1600" dirty="0" smtClean="0">
                <a:solidFill>
                  <a:schemeClr val="bg1">
                    <a:lumMod val="95000"/>
                  </a:schemeClr>
                </a:solidFill>
              </a:rPr>
              <a:t>lobal parameters</a:t>
            </a:r>
            <a:endParaRPr lang="hy-AM" sz="1600" dirty="0">
              <a:solidFill>
                <a:schemeClr val="bg1">
                  <a:lumMod val="95000"/>
                </a:schemeClr>
              </a:solidFill>
            </a:endParaRPr>
          </a:p>
        </p:txBody>
      </p:sp>
      <p:cxnSp>
        <p:nvCxnSpPr>
          <p:cNvPr id="160" name="Straight Arrow Connector 159"/>
          <p:cNvCxnSpPr>
            <a:stCxn id="163" idx="1"/>
          </p:cNvCxnSpPr>
          <p:nvPr/>
        </p:nvCxnSpPr>
        <p:spPr>
          <a:xfrm flipH="1" flipV="1">
            <a:off x="3604320" y="2229141"/>
            <a:ext cx="1373124" cy="1063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3604319" y="2668524"/>
            <a:ext cx="1456779"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977444" y="2085882"/>
            <a:ext cx="3615070" cy="307777"/>
          </a:xfrm>
          <a:prstGeom prst="rect">
            <a:avLst/>
          </a:prstGeom>
          <a:noFill/>
        </p:spPr>
        <p:txBody>
          <a:bodyPr wrap="square" rtlCol="0">
            <a:spAutoFit/>
          </a:bodyPr>
          <a:lstStyle/>
          <a:p>
            <a:r>
              <a:rPr lang="en-US" dirty="0" smtClean="0">
                <a:solidFill>
                  <a:schemeClr val="bg1">
                    <a:lumMod val="95000"/>
                  </a:schemeClr>
                </a:solidFill>
              </a:rPr>
              <a:t>Download latest, most-updated parameters</a:t>
            </a:r>
            <a:endParaRPr lang="hy-AM" dirty="0">
              <a:solidFill>
                <a:schemeClr val="bg1">
                  <a:lumMod val="95000"/>
                </a:schemeClr>
              </a:solidFill>
            </a:endParaRPr>
          </a:p>
        </p:txBody>
      </p:sp>
      <p:sp>
        <p:nvSpPr>
          <p:cNvPr id="164" name="TextBox 163"/>
          <p:cNvSpPr txBox="1"/>
          <p:nvPr/>
        </p:nvSpPr>
        <p:spPr>
          <a:xfrm>
            <a:off x="4977444" y="2502369"/>
            <a:ext cx="3615070" cy="307777"/>
          </a:xfrm>
          <a:prstGeom prst="rect">
            <a:avLst/>
          </a:prstGeom>
          <a:noFill/>
        </p:spPr>
        <p:txBody>
          <a:bodyPr wrap="square" rtlCol="0">
            <a:spAutoFit/>
          </a:bodyPr>
          <a:lstStyle/>
          <a:p>
            <a:r>
              <a:rPr lang="en-US" dirty="0" smtClean="0">
                <a:solidFill>
                  <a:schemeClr val="bg1">
                    <a:lumMod val="95000"/>
                  </a:schemeClr>
                </a:solidFill>
              </a:rPr>
              <a:t>Upload gradient of selected parameters</a:t>
            </a:r>
            <a:endParaRPr lang="hy-AM" dirty="0">
              <a:solidFill>
                <a:schemeClr val="bg1">
                  <a:lumMod val="95000"/>
                </a:schemeClr>
              </a:solidFill>
            </a:endParaRPr>
          </a:p>
        </p:txBody>
      </p:sp>
      <p:sp>
        <p:nvSpPr>
          <p:cNvPr id="168" name="TextBox 167"/>
          <p:cNvSpPr txBox="1"/>
          <p:nvPr/>
        </p:nvSpPr>
        <p:spPr>
          <a:xfrm>
            <a:off x="4485907" y="4039451"/>
            <a:ext cx="4244574" cy="1692771"/>
          </a:xfrm>
          <a:prstGeom prst="rect">
            <a:avLst/>
          </a:prstGeom>
          <a:noFill/>
        </p:spPr>
        <p:txBody>
          <a:bodyPr wrap="square" rtlCol="0">
            <a:spAutoFit/>
          </a:bodyPr>
          <a:lstStyle/>
          <a:p>
            <a:pPr marL="285750" indent="-285750">
              <a:buFont typeface="Wingdings" charset="2"/>
              <a:buChar char="§"/>
            </a:pPr>
            <a:r>
              <a:rPr lang="en-US" sz="1800" dirty="0" smtClean="0">
                <a:solidFill>
                  <a:schemeClr val="bg1">
                    <a:lumMod val="95000"/>
                  </a:schemeClr>
                </a:solidFill>
              </a:rPr>
              <a:t>Local training, Global convergence</a:t>
            </a:r>
          </a:p>
          <a:p>
            <a:pPr marL="285750" indent="-285750">
              <a:buFont typeface="Wingdings" charset="2"/>
              <a:buChar char="§"/>
            </a:pPr>
            <a:endParaRPr lang="en-US" sz="1800" dirty="0">
              <a:solidFill>
                <a:schemeClr val="bg1">
                  <a:lumMod val="95000"/>
                </a:schemeClr>
              </a:solidFill>
            </a:endParaRPr>
          </a:p>
          <a:p>
            <a:pPr marL="285750" indent="-285750">
              <a:buFont typeface="Wingdings" charset="2"/>
              <a:buChar char="§"/>
            </a:pPr>
            <a:r>
              <a:rPr lang="en-US" sz="1800" dirty="0" smtClean="0">
                <a:solidFill>
                  <a:schemeClr val="bg1">
                    <a:lumMod val="95000"/>
                  </a:schemeClr>
                </a:solidFill>
              </a:rPr>
              <a:t>High training stochasticity</a:t>
            </a:r>
          </a:p>
          <a:p>
            <a:pPr marL="285750" indent="-285750">
              <a:buFont typeface="Wingdings" charset="2"/>
              <a:buChar char="§"/>
            </a:pPr>
            <a:endParaRPr lang="en-US" sz="1800" dirty="0">
              <a:solidFill>
                <a:schemeClr val="bg1">
                  <a:lumMod val="95000"/>
                </a:schemeClr>
              </a:solidFill>
            </a:endParaRPr>
          </a:p>
          <a:p>
            <a:pPr marL="285750" indent="-285750">
              <a:buFont typeface="Wingdings" charset="2"/>
              <a:buChar char="§"/>
            </a:pPr>
            <a:r>
              <a:rPr lang="en-US" sz="1800" dirty="0" smtClean="0">
                <a:solidFill>
                  <a:schemeClr val="bg1">
                    <a:lumMod val="95000"/>
                  </a:schemeClr>
                </a:solidFill>
              </a:rPr>
              <a:t>Less over-fitting</a:t>
            </a:r>
          </a:p>
          <a:p>
            <a:endParaRPr lang="en-US" dirty="0"/>
          </a:p>
        </p:txBody>
      </p:sp>
      <p:cxnSp>
        <p:nvCxnSpPr>
          <p:cNvPr id="65" name="Straight Arrow Connector 64"/>
          <p:cNvCxnSpPr/>
          <p:nvPr/>
        </p:nvCxnSpPr>
        <p:spPr>
          <a:xfrm flipV="1">
            <a:off x="2222176" y="2540030"/>
            <a:ext cx="329572" cy="652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40584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500"/>
                                        <p:tgtEl>
                                          <p:spTgt spid="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fade">
                                      <p:cBhvr>
                                        <p:cTn id="38" dur="500"/>
                                        <p:tgtEl>
                                          <p:spTgt spid="7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500"/>
                                        <p:tgtEl>
                                          <p:spTgt spid="7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500"/>
                                        <p:tgtEl>
                                          <p:spTgt spid="8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fade">
                                      <p:cBhvr>
                                        <p:cTn id="50" dur="500"/>
                                        <p:tgtEl>
                                          <p:spTgt spid="8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500"/>
                                        <p:tgtEl>
                                          <p:spTgt spid="8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fade">
                                      <p:cBhvr>
                                        <p:cTn id="65" dur="500"/>
                                        <p:tgtEl>
                                          <p:spTgt spid="8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fade">
                                      <p:cBhvr>
                                        <p:cTn id="76" dur="500"/>
                                        <p:tgtEl>
                                          <p:spTgt spid="9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500"/>
                                        <p:tgtEl>
                                          <p:spTgt spid="9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fade">
                                      <p:cBhvr>
                                        <p:cTn id="82" dur="500"/>
                                        <p:tgtEl>
                                          <p:spTgt spid="9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8"/>
                                        </p:tgtEl>
                                        <p:attrNameLst>
                                          <p:attrName>style.visibility</p:attrName>
                                        </p:attrNameLst>
                                      </p:cBhvr>
                                      <p:to>
                                        <p:strVal val="visible"/>
                                      </p:to>
                                    </p:set>
                                    <p:animEffect transition="in" filter="fade">
                                      <p:cBhvr>
                                        <p:cTn id="85" dur="500"/>
                                        <p:tgtEl>
                                          <p:spTgt spid="9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fade">
                                      <p:cBhvr>
                                        <p:cTn id="88" dur="500"/>
                                        <p:tgtEl>
                                          <p:spTgt spid="76"/>
                                        </p:tgtEl>
                                      </p:cBhvr>
                                    </p:animEffect>
                                  </p:childTnLst>
                                </p:cTn>
                              </p:par>
                              <p:par>
                                <p:cTn id="89" presetID="10" presetClass="entr" presetSubtype="0" fill="hold" nodeType="with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fade">
                                      <p:cBhvr>
                                        <p:cTn id="91" dur="500"/>
                                        <p:tgtEl>
                                          <p:spTgt spid="9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500"/>
                                        <p:tgtEl>
                                          <p:spTgt spid="64"/>
                                        </p:tgtEl>
                                      </p:cBhvr>
                                    </p:animEffect>
                                  </p:childTnLst>
                                </p:cTn>
                              </p:par>
                              <p:par>
                                <p:cTn id="95" presetID="10"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500"/>
                                        <p:tgtEl>
                                          <p:spTgt spid="6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fade">
                                      <p:cBhvr>
                                        <p:cTn id="100" dur="500"/>
                                        <p:tgtEl>
                                          <p:spTgt spid="9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fade">
                                      <p:cBhvr>
                                        <p:cTn id="103" dur="500"/>
                                        <p:tgtEl>
                                          <p:spTgt spid="9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500"/>
                                        <p:tgtEl>
                                          <p:spTgt spid="10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02"/>
                                        </p:tgtEl>
                                        <p:attrNameLst>
                                          <p:attrName>style.visibility</p:attrName>
                                        </p:attrNameLst>
                                      </p:cBhvr>
                                      <p:to>
                                        <p:strVal val="visible"/>
                                      </p:to>
                                    </p:set>
                                    <p:animEffect transition="in" filter="fade">
                                      <p:cBhvr>
                                        <p:cTn id="109" dur="500"/>
                                        <p:tgtEl>
                                          <p:spTgt spid="10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1"/>
                                        </p:tgtEl>
                                        <p:attrNameLst>
                                          <p:attrName>style.visibility</p:attrName>
                                        </p:attrNameLst>
                                      </p:cBhvr>
                                      <p:to>
                                        <p:strVal val="visible"/>
                                      </p:to>
                                    </p:set>
                                    <p:animEffect transition="in" filter="fade">
                                      <p:cBhvr>
                                        <p:cTn id="112" dur="500"/>
                                        <p:tgtEl>
                                          <p:spTgt spid="101"/>
                                        </p:tgtEl>
                                      </p:cBhvr>
                                    </p:animEffect>
                                  </p:childTnLst>
                                </p:cTn>
                              </p:par>
                              <p:par>
                                <p:cTn id="113" presetID="10" presetClass="entr" presetSubtype="0" fill="hold" nodeType="withEffect">
                                  <p:stCondLst>
                                    <p:cond delay="0"/>
                                  </p:stCondLst>
                                  <p:childTnLst>
                                    <p:set>
                                      <p:cBhvr>
                                        <p:cTn id="114" dur="1" fill="hold">
                                          <p:stCondLst>
                                            <p:cond delay="0"/>
                                          </p:stCondLst>
                                        </p:cTn>
                                        <p:tgtEl>
                                          <p:spTgt spid="92"/>
                                        </p:tgtEl>
                                        <p:attrNameLst>
                                          <p:attrName>style.visibility</p:attrName>
                                        </p:attrNameLst>
                                      </p:cBhvr>
                                      <p:to>
                                        <p:strVal val="visible"/>
                                      </p:to>
                                    </p:set>
                                    <p:animEffect transition="in" filter="fade">
                                      <p:cBhvr>
                                        <p:cTn id="115" dur="500"/>
                                        <p:tgtEl>
                                          <p:spTgt spid="9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03"/>
                                        </p:tgtEl>
                                        <p:attrNameLst>
                                          <p:attrName>style.visibility</p:attrName>
                                        </p:attrNameLst>
                                      </p:cBhvr>
                                      <p:to>
                                        <p:strVal val="visible"/>
                                      </p:to>
                                    </p:set>
                                    <p:animEffect transition="in" filter="fade">
                                      <p:cBhvr>
                                        <p:cTn id="118" dur="500"/>
                                        <p:tgtEl>
                                          <p:spTgt spid="103"/>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60"/>
                                        </p:tgtEl>
                                        <p:attrNameLst>
                                          <p:attrName>style.visibility</p:attrName>
                                        </p:attrNameLst>
                                      </p:cBhvr>
                                      <p:to>
                                        <p:strVal val="visible"/>
                                      </p:to>
                                    </p:set>
                                    <p:animEffect transition="in" filter="fade">
                                      <p:cBhvr>
                                        <p:cTn id="123" dur="500"/>
                                        <p:tgtEl>
                                          <p:spTgt spid="160"/>
                                        </p:tgtEl>
                                      </p:cBhvr>
                                    </p:animEffect>
                                  </p:childTnLst>
                                </p:cTn>
                              </p:par>
                              <p:par>
                                <p:cTn id="124" presetID="10" presetClass="entr" presetSubtype="0" fill="hold" nodeType="withEffect">
                                  <p:stCondLst>
                                    <p:cond delay="0"/>
                                  </p:stCondLst>
                                  <p:childTnLst>
                                    <p:set>
                                      <p:cBhvr>
                                        <p:cTn id="125" dur="1" fill="hold">
                                          <p:stCondLst>
                                            <p:cond delay="0"/>
                                          </p:stCondLst>
                                        </p:cTn>
                                        <p:tgtEl>
                                          <p:spTgt spid="162"/>
                                        </p:tgtEl>
                                        <p:attrNameLst>
                                          <p:attrName>style.visibility</p:attrName>
                                        </p:attrNameLst>
                                      </p:cBhvr>
                                      <p:to>
                                        <p:strVal val="visible"/>
                                      </p:to>
                                    </p:set>
                                    <p:animEffect transition="in" filter="fade">
                                      <p:cBhvr>
                                        <p:cTn id="126" dur="500"/>
                                        <p:tgtEl>
                                          <p:spTgt spid="16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04"/>
                                        </p:tgtEl>
                                        <p:attrNameLst>
                                          <p:attrName>style.visibility</p:attrName>
                                        </p:attrNameLst>
                                      </p:cBhvr>
                                      <p:to>
                                        <p:strVal val="visible"/>
                                      </p:to>
                                    </p:set>
                                    <p:animEffect transition="in" filter="fade">
                                      <p:cBhvr>
                                        <p:cTn id="129" dur="500"/>
                                        <p:tgtEl>
                                          <p:spTgt spid="10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63"/>
                                        </p:tgtEl>
                                        <p:attrNameLst>
                                          <p:attrName>style.visibility</p:attrName>
                                        </p:attrNameLst>
                                      </p:cBhvr>
                                      <p:to>
                                        <p:strVal val="visible"/>
                                      </p:to>
                                    </p:set>
                                    <p:animEffect transition="in" filter="fade">
                                      <p:cBhvr>
                                        <p:cTn id="132" dur="500"/>
                                        <p:tgtEl>
                                          <p:spTgt spid="16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64"/>
                                        </p:tgtEl>
                                        <p:attrNameLst>
                                          <p:attrName>style.visibility</p:attrName>
                                        </p:attrNameLst>
                                      </p:cBhvr>
                                      <p:to>
                                        <p:strVal val="visible"/>
                                      </p:to>
                                    </p:set>
                                    <p:animEffect transition="in" filter="fade">
                                      <p:cBhvr>
                                        <p:cTn id="135" dur="500"/>
                                        <p:tgtEl>
                                          <p:spTgt spid="164"/>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fade">
                                      <p:cBhvr>
                                        <p:cTn id="140" dur="500"/>
                                        <p:tgtEl>
                                          <p:spTgt spid="8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41"/>
                                        </p:tgtEl>
                                        <p:attrNameLst>
                                          <p:attrName>style.visibility</p:attrName>
                                        </p:attrNameLst>
                                      </p:cBhvr>
                                      <p:to>
                                        <p:strVal val="visible"/>
                                      </p:to>
                                    </p:set>
                                    <p:animEffect transition="in" filter="fade">
                                      <p:cBhvr>
                                        <p:cTn id="143" dur="500"/>
                                        <p:tgtEl>
                                          <p:spTgt spid="14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44"/>
                                        </p:tgtEl>
                                        <p:attrNameLst>
                                          <p:attrName>style.visibility</p:attrName>
                                        </p:attrNameLst>
                                      </p:cBhvr>
                                      <p:to>
                                        <p:strVal val="visible"/>
                                      </p:to>
                                    </p:set>
                                    <p:animEffect transition="in" filter="fade">
                                      <p:cBhvr>
                                        <p:cTn id="146" dur="500"/>
                                        <p:tgtEl>
                                          <p:spTgt spid="144"/>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42"/>
                                        </p:tgtEl>
                                        <p:attrNameLst>
                                          <p:attrName>style.visibility</p:attrName>
                                        </p:attrNameLst>
                                      </p:cBhvr>
                                      <p:to>
                                        <p:strVal val="visible"/>
                                      </p:to>
                                    </p:set>
                                    <p:animEffect transition="in" filter="fade">
                                      <p:cBhvr>
                                        <p:cTn id="149" dur="500"/>
                                        <p:tgtEl>
                                          <p:spTgt spid="14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45"/>
                                        </p:tgtEl>
                                        <p:attrNameLst>
                                          <p:attrName>style.visibility</p:attrName>
                                        </p:attrNameLst>
                                      </p:cBhvr>
                                      <p:to>
                                        <p:strVal val="visible"/>
                                      </p:to>
                                    </p:set>
                                    <p:animEffect transition="in" filter="fade">
                                      <p:cBhvr>
                                        <p:cTn id="152" dur="500"/>
                                        <p:tgtEl>
                                          <p:spTgt spid="14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43"/>
                                        </p:tgtEl>
                                        <p:attrNameLst>
                                          <p:attrName>style.visibility</p:attrName>
                                        </p:attrNameLst>
                                      </p:cBhvr>
                                      <p:to>
                                        <p:strVal val="visible"/>
                                      </p:to>
                                    </p:set>
                                    <p:animEffect transition="in" filter="fade">
                                      <p:cBhvr>
                                        <p:cTn id="155" dur="500"/>
                                        <p:tgtEl>
                                          <p:spTgt spid="14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46"/>
                                        </p:tgtEl>
                                        <p:attrNameLst>
                                          <p:attrName>style.visibility</p:attrName>
                                        </p:attrNameLst>
                                      </p:cBhvr>
                                      <p:to>
                                        <p:strVal val="visible"/>
                                      </p:to>
                                    </p:set>
                                    <p:animEffect transition="in" filter="fade">
                                      <p:cBhvr>
                                        <p:cTn id="158" dur="500"/>
                                        <p:tgtEl>
                                          <p:spTgt spid="14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47"/>
                                        </p:tgtEl>
                                        <p:attrNameLst>
                                          <p:attrName>style.visibility</p:attrName>
                                        </p:attrNameLst>
                                      </p:cBhvr>
                                      <p:to>
                                        <p:strVal val="visible"/>
                                      </p:to>
                                    </p:set>
                                    <p:animEffect transition="in" filter="fade">
                                      <p:cBhvr>
                                        <p:cTn id="161" dur="500"/>
                                        <p:tgtEl>
                                          <p:spTgt spid="147"/>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50"/>
                                        </p:tgtEl>
                                        <p:attrNameLst>
                                          <p:attrName>style.visibility</p:attrName>
                                        </p:attrNameLst>
                                      </p:cBhvr>
                                      <p:to>
                                        <p:strVal val="visible"/>
                                      </p:to>
                                    </p:set>
                                    <p:animEffect transition="in" filter="fade">
                                      <p:cBhvr>
                                        <p:cTn id="164" dur="500"/>
                                        <p:tgtEl>
                                          <p:spTgt spid="150"/>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48"/>
                                        </p:tgtEl>
                                        <p:attrNameLst>
                                          <p:attrName>style.visibility</p:attrName>
                                        </p:attrNameLst>
                                      </p:cBhvr>
                                      <p:to>
                                        <p:strVal val="visible"/>
                                      </p:to>
                                    </p:set>
                                    <p:animEffect transition="in" filter="fade">
                                      <p:cBhvr>
                                        <p:cTn id="167" dur="500"/>
                                        <p:tgtEl>
                                          <p:spTgt spid="1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51"/>
                                        </p:tgtEl>
                                        <p:attrNameLst>
                                          <p:attrName>style.visibility</p:attrName>
                                        </p:attrNameLst>
                                      </p:cBhvr>
                                      <p:to>
                                        <p:strVal val="visible"/>
                                      </p:to>
                                    </p:set>
                                    <p:animEffect transition="in" filter="fade">
                                      <p:cBhvr>
                                        <p:cTn id="170" dur="500"/>
                                        <p:tgtEl>
                                          <p:spTgt spid="151"/>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49"/>
                                        </p:tgtEl>
                                        <p:attrNameLst>
                                          <p:attrName>style.visibility</p:attrName>
                                        </p:attrNameLst>
                                      </p:cBhvr>
                                      <p:to>
                                        <p:strVal val="visible"/>
                                      </p:to>
                                    </p:set>
                                    <p:animEffect transition="in" filter="fade">
                                      <p:cBhvr>
                                        <p:cTn id="173" dur="500"/>
                                        <p:tgtEl>
                                          <p:spTgt spid="14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52"/>
                                        </p:tgtEl>
                                        <p:attrNameLst>
                                          <p:attrName>style.visibility</p:attrName>
                                        </p:attrNameLst>
                                      </p:cBhvr>
                                      <p:to>
                                        <p:strVal val="visible"/>
                                      </p:to>
                                    </p:set>
                                    <p:animEffect transition="in" filter="fade">
                                      <p:cBhvr>
                                        <p:cTn id="176" dur="500"/>
                                        <p:tgtEl>
                                          <p:spTgt spid="15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53"/>
                                        </p:tgtEl>
                                        <p:attrNameLst>
                                          <p:attrName>style.visibility</p:attrName>
                                        </p:attrNameLst>
                                      </p:cBhvr>
                                      <p:to>
                                        <p:strVal val="visible"/>
                                      </p:to>
                                    </p:set>
                                    <p:animEffect transition="in" filter="fade">
                                      <p:cBhvr>
                                        <p:cTn id="179" dur="500"/>
                                        <p:tgtEl>
                                          <p:spTgt spid="153"/>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56"/>
                                        </p:tgtEl>
                                        <p:attrNameLst>
                                          <p:attrName>style.visibility</p:attrName>
                                        </p:attrNameLst>
                                      </p:cBhvr>
                                      <p:to>
                                        <p:strVal val="visible"/>
                                      </p:to>
                                    </p:set>
                                    <p:animEffect transition="in" filter="fade">
                                      <p:cBhvr>
                                        <p:cTn id="182" dur="500"/>
                                        <p:tgtEl>
                                          <p:spTgt spid="156"/>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54"/>
                                        </p:tgtEl>
                                        <p:attrNameLst>
                                          <p:attrName>style.visibility</p:attrName>
                                        </p:attrNameLst>
                                      </p:cBhvr>
                                      <p:to>
                                        <p:strVal val="visible"/>
                                      </p:to>
                                    </p:set>
                                    <p:animEffect transition="in" filter="fade">
                                      <p:cBhvr>
                                        <p:cTn id="185" dur="500"/>
                                        <p:tgtEl>
                                          <p:spTgt spid="154"/>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57"/>
                                        </p:tgtEl>
                                        <p:attrNameLst>
                                          <p:attrName>style.visibility</p:attrName>
                                        </p:attrNameLst>
                                      </p:cBhvr>
                                      <p:to>
                                        <p:strVal val="visible"/>
                                      </p:to>
                                    </p:set>
                                    <p:animEffect transition="in" filter="fade">
                                      <p:cBhvr>
                                        <p:cTn id="188" dur="500"/>
                                        <p:tgtEl>
                                          <p:spTgt spid="157"/>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55"/>
                                        </p:tgtEl>
                                        <p:attrNameLst>
                                          <p:attrName>style.visibility</p:attrName>
                                        </p:attrNameLst>
                                      </p:cBhvr>
                                      <p:to>
                                        <p:strVal val="visible"/>
                                      </p:to>
                                    </p:set>
                                    <p:animEffect transition="in" filter="fade">
                                      <p:cBhvr>
                                        <p:cTn id="191" dur="500"/>
                                        <p:tgtEl>
                                          <p:spTgt spid="155"/>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58"/>
                                        </p:tgtEl>
                                        <p:attrNameLst>
                                          <p:attrName>style.visibility</p:attrName>
                                        </p:attrNameLst>
                                      </p:cBhvr>
                                      <p:to>
                                        <p:strVal val="visible"/>
                                      </p:to>
                                    </p:set>
                                    <p:animEffect transition="in" filter="fade">
                                      <p:cBhvr>
                                        <p:cTn id="194" dur="500"/>
                                        <p:tgtEl>
                                          <p:spTgt spid="158"/>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168">
                                            <p:txEl>
                                              <p:pRg st="0" end="0"/>
                                            </p:txEl>
                                          </p:spTgt>
                                        </p:tgtEl>
                                        <p:attrNameLst>
                                          <p:attrName>style.visibility</p:attrName>
                                        </p:attrNameLst>
                                      </p:cBhvr>
                                      <p:to>
                                        <p:strVal val="visible"/>
                                      </p:to>
                                    </p:set>
                                    <p:animEffect transition="in" filter="fade">
                                      <p:cBhvr>
                                        <p:cTn id="199" dur="500"/>
                                        <p:tgtEl>
                                          <p:spTgt spid="168">
                                            <p:txEl>
                                              <p:pRg st="0" end="0"/>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168">
                                            <p:txEl>
                                              <p:pRg st="2" end="2"/>
                                            </p:txEl>
                                          </p:spTgt>
                                        </p:tgtEl>
                                        <p:attrNameLst>
                                          <p:attrName>style.visibility</p:attrName>
                                        </p:attrNameLst>
                                      </p:cBhvr>
                                      <p:to>
                                        <p:strVal val="visible"/>
                                      </p:to>
                                    </p:set>
                                    <p:animEffect transition="in" filter="fade">
                                      <p:cBhvr>
                                        <p:cTn id="204" dur="500"/>
                                        <p:tgtEl>
                                          <p:spTgt spid="168">
                                            <p:txEl>
                                              <p:pRg st="2" end="2"/>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68">
                                            <p:txEl>
                                              <p:pRg st="4" end="4"/>
                                            </p:txEl>
                                          </p:spTgt>
                                        </p:tgtEl>
                                        <p:attrNameLst>
                                          <p:attrName>style.visibility</p:attrName>
                                        </p:attrNameLst>
                                      </p:cBhvr>
                                      <p:to>
                                        <p:strVal val="visible"/>
                                      </p:to>
                                    </p:set>
                                    <p:animEffect transition="in" filter="fade">
                                      <p:cBhvr>
                                        <p:cTn id="209" dur="500"/>
                                        <p:tgtEl>
                                          <p:spTgt spid="1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animBg="1"/>
      <p:bldP spid="14" grpId="0"/>
      <p:bldP spid="15" grpId="0" animBg="1"/>
      <p:bldP spid="22" grpId="0"/>
      <p:bldP spid="57"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64" grpId="0" animBg="1"/>
      <p:bldP spid="90" grpId="0" animBg="1"/>
      <p:bldP spid="93" grpId="0" animBg="1"/>
      <p:bldP spid="94" grpId="0" animBg="1"/>
      <p:bldP spid="97" grpId="0" animBg="1"/>
      <p:bldP spid="98" grpId="0" animBg="1"/>
      <p:bldP spid="99" grpId="0" animBg="1"/>
      <p:bldP spid="100" grpId="0" animBg="1"/>
      <p:bldP spid="101" grpId="0" animBg="1"/>
      <p:bldP spid="102" grpId="0" animBg="1"/>
      <p:bldP spid="76" grpId="0"/>
      <p:bldP spid="103" grpId="0"/>
      <p:bldP spid="104"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88" grpId="0"/>
      <p:bldP spid="163" grpId="0"/>
      <p:bldP spid="1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3036" y="285109"/>
            <a:ext cx="6858000" cy="459900"/>
          </a:xfrm>
          <a:prstGeom prst="rect">
            <a:avLst/>
          </a:prstGeom>
        </p:spPr>
        <p:txBody>
          <a:bodyPr lIns="91425" tIns="91425" rIns="91425" bIns="91425" anchor="b" anchorCtr="0">
            <a:noAutofit/>
          </a:bodyPr>
          <a:lstStyle/>
          <a:p>
            <a:pPr lvl="0" rtl="0">
              <a:spcBef>
                <a:spcPts val="0"/>
              </a:spcBef>
              <a:buNone/>
            </a:pPr>
            <a:r>
              <a:rPr lang="en-US" sz="2400" dirty="0" smtClean="0"/>
              <a:t>Results !</a:t>
            </a:r>
            <a:endParaRPr lang="en" sz="2400" dirty="0"/>
          </a:p>
        </p:txBody>
      </p:sp>
      <p:sp>
        <p:nvSpPr>
          <p:cNvPr id="2" name="Rectangle 1"/>
          <p:cNvSpPr/>
          <p:nvPr/>
        </p:nvSpPr>
        <p:spPr>
          <a:xfrm>
            <a:off x="1739622" y="1148316"/>
            <a:ext cx="6858000" cy="4922875"/>
          </a:xfrm>
          <a:prstGeom prst="rect">
            <a:avLst/>
          </a:prstGeom>
          <a:solidFill>
            <a:schemeClr val="accent1">
              <a:lumMod val="5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 name="TextBox 4"/>
          <p:cNvSpPr txBox="1"/>
          <p:nvPr/>
        </p:nvSpPr>
        <p:spPr>
          <a:xfrm>
            <a:off x="581219" y="1573617"/>
            <a:ext cx="677108" cy="3530009"/>
          </a:xfrm>
          <a:prstGeom prst="rect">
            <a:avLst/>
          </a:prstGeom>
          <a:noFill/>
        </p:spPr>
        <p:txBody>
          <a:bodyPr vert="vert270" wrap="square" rtlCol="0" anchor="ctr" anchorCtr="1">
            <a:spAutoFit/>
          </a:bodyPr>
          <a:lstStyle/>
          <a:p>
            <a:endParaRPr lang="en-US" sz="1600" dirty="0" smtClean="0">
              <a:solidFill>
                <a:schemeClr val="bg1">
                  <a:lumMod val="95000"/>
                </a:schemeClr>
              </a:solidFill>
            </a:endParaRPr>
          </a:p>
          <a:p>
            <a:r>
              <a:rPr lang="en-US" sz="1600" dirty="0" smtClean="0">
                <a:solidFill>
                  <a:schemeClr val="bg1">
                    <a:lumMod val="95000"/>
                  </a:schemeClr>
                </a:solidFill>
              </a:rPr>
              <a:t>Accuracy</a:t>
            </a:r>
            <a:endParaRPr lang="hy-AM" sz="1600" dirty="0">
              <a:solidFill>
                <a:schemeClr val="bg1">
                  <a:lumMod val="95000"/>
                </a:schemeClr>
              </a:solidFill>
            </a:endParaRPr>
          </a:p>
        </p:txBody>
      </p:sp>
      <p:sp>
        <p:nvSpPr>
          <p:cNvPr id="3" name="TextBox 2"/>
          <p:cNvSpPr txBox="1"/>
          <p:nvPr/>
        </p:nvSpPr>
        <p:spPr>
          <a:xfrm>
            <a:off x="1436980" y="5784111"/>
            <a:ext cx="499730" cy="369332"/>
          </a:xfrm>
          <a:prstGeom prst="rect">
            <a:avLst/>
          </a:prstGeom>
          <a:noFill/>
        </p:spPr>
        <p:txBody>
          <a:bodyPr wrap="square" rtlCol="0">
            <a:spAutoFit/>
          </a:bodyPr>
          <a:lstStyle/>
          <a:p>
            <a:r>
              <a:rPr lang="en-US" sz="1800" dirty="0" smtClean="0">
                <a:solidFill>
                  <a:schemeClr val="bg1">
                    <a:lumMod val="95000"/>
                  </a:schemeClr>
                </a:solidFill>
              </a:rPr>
              <a:t>0</a:t>
            </a:r>
            <a:endParaRPr lang="hy-AM" sz="1800" dirty="0">
              <a:solidFill>
                <a:schemeClr val="bg1">
                  <a:lumMod val="95000"/>
                </a:schemeClr>
              </a:solidFill>
            </a:endParaRPr>
          </a:p>
        </p:txBody>
      </p:sp>
      <p:sp>
        <p:nvSpPr>
          <p:cNvPr id="7" name="TextBox 6"/>
          <p:cNvSpPr txBox="1"/>
          <p:nvPr/>
        </p:nvSpPr>
        <p:spPr>
          <a:xfrm>
            <a:off x="1454139" y="1066064"/>
            <a:ext cx="499730" cy="369332"/>
          </a:xfrm>
          <a:prstGeom prst="rect">
            <a:avLst/>
          </a:prstGeom>
          <a:noFill/>
        </p:spPr>
        <p:txBody>
          <a:bodyPr wrap="square" rtlCol="0">
            <a:spAutoFit/>
          </a:bodyPr>
          <a:lstStyle/>
          <a:p>
            <a:r>
              <a:rPr lang="en-US" sz="1800" dirty="0">
                <a:solidFill>
                  <a:schemeClr val="bg1">
                    <a:lumMod val="95000"/>
                  </a:schemeClr>
                </a:solidFill>
              </a:rPr>
              <a:t>1</a:t>
            </a:r>
            <a:endParaRPr lang="hy-AM" sz="1800" dirty="0">
              <a:solidFill>
                <a:schemeClr val="bg1">
                  <a:lumMod val="95000"/>
                </a:schemeClr>
              </a:solidFill>
            </a:endParaRPr>
          </a:p>
        </p:txBody>
      </p:sp>
      <p:sp>
        <p:nvSpPr>
          <p:cNvPr id="8" name="TextBox 7"/>
          <p:cNvSpPr txBox="1"/>
          <p:nvPr/>
        </p:nvSpPr>
        <p:spPr>
          <a:xfrm>
            <a:off x="1153036" y="2969289"/>
            <a:ext cx="691878" cy="369332"/>
          </a:xfrm>
          <a:prstGeom prst="rect">
            <a:avLst/>
          </a:prstGeom>
          <a:noFill/>
        </p:spPr>
        <p:txBody>
          <a:bodyPr wrap="square" rtlCol="0">
            <a:spAutoFit/>
          </a:bodyPr>
          <a:lstStyle/>
          <a:p>
            <a:r>
              <a:rPr lang="en-US" sz="1800" smtClean="0">
                <a:solidFill>
                  <a:schemeClr val="bg1">
                    <a:lumMod val="95000"/>
                  </a:schemeClr>
                </a:solidFill>
              </a:rPr>
              <a:t>0.93</a:t>
            </a:r>
            <a:endParaRPr lang="hy-AM" sz="1800" dirty="0">
              <a:solidFill>
                <a:schemeClr val="bg1">
                  <a:lumMod val="95000"/>
                </a:schemeClr>
              </a:solidFill>
            </a:endParaRPr>
          </a:p>
        </p:txBody>
      </p:sp>
      <p:sp>
        <p:nvSpPr>
          <p:cNvPr id="4" name="TextBox 3"/>
          <p:cNvSpPr txBox="1"/>
          <p:nvPr/>
        </p:nvSpPr>
        <p:spPr>
          <a:xfrm>
            <a:off x="1739622" y="6451153"/>
            <a:ext cx="6858000" cy="318977"/>
          </a:xfrm>
          <a:prstGeom prst="rect">
            <a:avLst/>
          </a:prstGeom>
          <a:noFill/>
        </p:spPr>
        <p:txBody>
          <a:bodyPr wrap="square" rtlCol="0">
            <a:spAutoFit/>
          </a:bodyPr>
          <a:lstStyle/>
          <a:p>
            <a:pPr algn="ctr"/>
            <a:r>
              <a:rPr lang="en-US" dirty="0" smtClean="0">
                <a:solidFill>
                  <a:srgbClr val="FFC000"/>
                </a:solidFill>
              </a:rPr>
              <a:t>Parameter selection rate for </a:t>
            </a:r>
            <a:r>
              <a:rPr lang="en-US" dirty="0" smtClean="0">
                <a:solidFill>
                  <a:srgbClr val="FFC000"/>
                </a:solidFill>
              </a:rPr>
              <a:t>upload </a:t>
            </a:r>
            <a:r>
              <a:rPr lang="en-US" dirty="0" smtClean="0">
                <a:solidFill>
                  <a:schemeClr val="bg1">
                    <a:lumMod val="95000"/>
                  </a:schemeClr>
                </a:solidFill>
              </a:rPr>
              <a:t>/ </a:t>
            </a:r>
            <a:r>
              <a:rPr lang="en-US" dirty="0" smtClean="0">
                <a:solidFill>
                  <a:schemeClr val="accent3"/>
                </a:solidFill>
              </a:rPr>
              <a:t># Participants </a:t>
            </a:r>
            <a:r>
              <a:rPr lang="en-US" dirty="0" smtClean="0">
                <a:solidFill>
                  <a:schemeClr val="bg1">
                    <a:lumMod val="95000"/>
                  </a:schemeClr>
                </a:solidFill>
              </a:rPr>
              <a:t>/ </a:t>
            </a:r>
            <a:r>
              <a:rPr lang="en-US" dirty="0" smtClean="0">
                <a:solidFill>
                  <a:srgbClr val="C00000"/>
                </a:solidFill>
              </a:rPr>
              <a:t>Differential Privacy</a:t>
            </a:r>
            <a:endParaRPr lang="hy-AM" dirty="0">
              <a:solidFill>
                <a:srgbClr val="C00000"/>
              </a:solidFill>
            </a:endParaRPr>
          </a:p>
        </p:txBody>
      </p:sp>
      <p:sp>
        <p:nvSpPr>
          <p:cNvPr id="10" name="TextBox 9"/>
          <p:cNvSpPr txBox="1"/>
          <p:nvPr/>
        </p:nvSpPr>
        <p:spPr>
          <a:xfrm>
            <a:off x="8685114" y="6071191"/>
            <a:ext cx="499730" cy="369332"/>
          </a:xfrm>
          <a:prstGeom prst="rect">
            <a:avLst/>
          </a:prstGeom>
          <a:noFill/>
        </p:spPr>
        <p:txBody>
          <a:bodyPr wrap="square" rtlCol="0">
            <a:spAutoFit/>
          </a:bodyPr>
          <a:lstStyle/>
          <a:p>
            <a:r>
              <a:rPr lang="en-US" sz="1800" dirty="0">
                <a:solidFill>
                  <a:schemeClr val="bg1">
                    <a:lumMod val="95000"/>
                  </a:schemeClr>
                </a:solidFill>
              </a:rPr>
              <a:t>1</a:t>
            </a:r>
            <a:endParaRPr lang="hy-AM" sz="1800" dirty="0">
              <a:solidFill>
                <a:schemeClr val="bg1">
                  <a:lumMod val="95000"/>
                </a:schemeClr>
              </a:solidFill>
            </a:endParaRPr>
          </a:p>
        </p:txBody>
      </p:sp>
      <p:sp>
        <p:nvSpPr>
          <p:cNvPr id="11" name="TextBox 10"/>
          <p:cNvSpPr txBox="1"/>
          <p:nvPr/>
        </p:nvSpPr>
        <p:spPr>
          <a:xfrm>
            <a:off x="3358667" y="6071191"/>
            <a:ext cx="681694" cy="369332"/>
          </a:xfrm>
          <a:prstGeom prst="rect">
            <a:avLst/>
          </a:prstGeom>
          <a:noFill/>
        </p:spPr>
        <p:txBody>
          <a:bodyPr wrap="square" rtlCol="0">
            <a:spAutoFit/>
          </a:bodyPr>
          <a:lstStyle/>
          <a:p>
            <a:r>
              <a:rPr lang="en-US" sz="1800" dirty="0" smtClean="0">
                <a:solidFill>
                  <a:schemeClr val="bg1">
                    <a:lumMod val="95000"/>
                  </a:schemeClr>
                </a:solidFill>
              </a:rPr>
              <a:t>0.01</a:t>
            </a:r>
            <a:endParaRPr lang="hy-AM" sz="1800" dirty="0">
              <a:solidFill>
                <a:schemeClr val="bg1">
                  <a:lumMod val="95000"/>
                </a:schemeClr>
              </a:solidFill>
            </a:endParaRPr>
          </a:p>
        </p:txBody>
      </p:sp>
      <p:sp>
        <p:nvSpPr>
          <p:cNvPr id="12" name="TextBox 11"/>
          <p:cNvSpPr txBox="1"/>
          <p:nvPr/>
        </p:nvSpPr>
        <p:spPr>
          <a:xfrm>
            <a:off x="6141500" y="6071191"/>
            <a:ext cx="681694" cy="369332"/>
          </a:xfrm>
          <a:prstGeom prst="rect">
            <a:avLst/>
          </a:prstGeom>
          <a:noFill/>
        </p:spPr>
        <p:txBody>
          <a:bodyPr wrap="square" rtlCol="0">
            <a:spAutoFit/>
          </a:bodyPr>
          <a:lstStyle/>
          <a:p>
            <a:r>
              <a:rPr lang="en-US" sz="1800" dirty="0" smtClean="0">
                <a:solidFill>
                  <a:schemeClr val="bg1">
                    <a:lumMod val="95000"/>
                  </a:schemeClr>
                </a:solidFill>
              </a:rPr>
              <a:t>0.1</a:t>
            </a:r>
            <a:endParaRPr lang="hy-AM" sz="1800" dirty="0">
              <a:solidFill>
                <a:schemeClr val="bg1">
                  <a:lumMod val="95000"/>
                </a:schemeClr>
              </a:solidFill>
            </a:endParaRPr>
          </a:p>
        </p:txBody>
      </p:sp>
      <p:cxnSp>
        <p:nvCxnSpPr>
          <p:cNvPr id="9" name="Straight Connector 8"/>
          <p:cNvCxnSpPr/>
          <p:nvPr/>
        </p:nvCxnSpPr>
        <p:spPr>
          <a:xfrm>
            <a:off x="1784053" y="3153955"/>
            <a:ext cx="6771037" cy="0"/>
          </a:xfrm>
          <a:prstGeom prst="line">
            <a:avLst/>
          </a:prstGeom>
          <a:ln w="25400">
            <a:solidFill>
              <a:schemeClr val="bg1">
                <a:lumMod val="95000"/>
              </a:schemeClr>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739622" y="2105257"/>
            <a:ext cx="2066822" cy="691116"/>
          </a:xfrm>
          <a:prstGeom prst="line">
            <a:avLst/>
          </a:prstGeom>
          <a:ln w="25400">
            <a:solidFill>
              <a:srgbClr val="FFC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06444" y="1828809"/>
            <a:ext cx="2675903" cy="276448"/>
          </a:xfrm>
          <a:prstGeom prst="line">
            <a:avLst/>
          </a:prstGeom>
          <a:ln w="25400">
            <a:solidFill>
              <a:srgbClr val="FFC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82347" y="1690588"/>
            <a:ext cx="2115275" cy="138221"/>
          </a:xfrm>
          <a:prstGeom prst="straightConnector1">
            <a:avLst/>
          </a:prstGeom>
          <a:ln w="25400">
            <a:solidFill>
              <a:srgbClr val="FFC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739622" y="1678788"/>
            <a:ext cx="1959892" cy="903756"/>
          </a:xfrm>
          <a:prstGeom prst="line">
            <a:avLst/>
          </a:prstGeom>
          <a:ln w="25400">
            <a:solidFill>
              <a:schemeClr val="accent3"/>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699514" y="1561046"/>
            <a:ext cx="2782833" cy="117733"/>
          </a:xfrm>
          <a:prstGeom prst="line">
            <a:avLst/>
          </a:prstGeom>
          <a:ln w="25400">
            <a:solidFill>
              <a:schemeClr val="accent3"/>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82347" y="1567920"/>
            <a:ext cx="2115275" cy="40416"/>
          </a:xfrm>
          <a:prstGeom prst="line">
            <a:avLst/>
          </a:prstGeom>
          <a:ln w="25400">
            <a:solidFill>
              <a:schemeClr val="accent3"/>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1739622" y="1924493"/>
            <a:ext cx="1959892" cy="372140"/>
          </a:xfrm>
          <a:prstGeom prst="line">
            <a:avLst/>
          </a:prstGeom>
          <a:ln w="25400">
            <a:solidFill>
              <a:srgbClr val="C00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3699514" y="1678779"/>
            <a:ext cx="2782833" cy="245714"/>
          </a:xfrm>
          <a:prstGeom prst="line">
            <a:avLst/>
          </a:prstGeom>
          <a:ln w="25400">
            <a:solidFill>
              <a:srgbClr val="C00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6482347" y="1618969"/>
            <a:ext cx="2072743" cy="70443"/>
          </a:xfrm>
          <a:prstGeom prst="line">
            <a:avLst/>
          </a:prstGeom>
          <a:ln w="254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7432147" y="3207120"/>
            <a:ext cx="0" cy="74819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6501798" y="3902149"/>
            <a:ext cx="1860698" cy="523220"/>
          </a:xfrm>
          <a:prstGeom prst="rect">
            <a:avLst/>
          </a:prstGeom>
          <a:noFill/>
        </p:spPr>
        <p:txBody>
          <a:bodyPr wrap="square" rtlCol="0">
            <a:spAutoFit/>
          </a:bodyPr>
          <a:lstStyle/>
          <a:p>
            <a:pPr algn="ctr"/>
            <a:r>
              <a:rPr lang="en-US" dirty="0" smtClean="0">
                <a:solidFill>
                  <a:schemeClr val="bg1">
                    <a:lumMod val="85000"/>
                  </a:schemeClr>
                </a:solidFill>
              </a:rPr>
              <a:t>Stand-alone training</a:t>
            </a:r>
          </a:p>
          <a:p>
            <a:pPr algn="ctr"/>
            <a:r>
              <a:rPr lang="en-US" dirty="0" smtClean="0">
                <a:solidFill>
                  <a:schemeClr val="bg1">
                    <a:lumMod val="85000"/>
                  </a:schemeClr>
                </a:solidFill>
              </a:rPr>
              <a:t>(maximum privacy)</a:t>
            </a:r>
            <a:endParaRPr lang="hy-AM" dirty="0">
              <a:solidFill>
                <a:schemeClr val="bg1">
                  <a:lumMod val="85000"/>
                </a:schemeClr>
              </a:solidFill>
            </a:endParaRPr>
          </a:p>
        </p:txBody>
      </p:sp>
      <p:sp>
        <p:nvSpPr>
          <p:cNvPr id="138" name="Oval 137"/>
          <p:cNvSpPr/>
          <p:nvPr/>
        </p:nvSpPr>
        <p:spPr>
          <a:xfrm>
            <a:off x="2339151" y="1339702"/>
            <a:ext cx="1019516" cy="1629587"/>
          </a:xfrm>
          <a:prstGeom prst="ellipse">
            <a:avLst/>
          </a:prstGeom>
          <a:solidFill>
            <a:schemeClr val="accent3">
              <a:alpha val="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40" name="Straight Arrow Connector 139"/>
          <p:cNvCxnSpPr/>
          <p:nvPr/>
        </p:nvCxnSpPr>
        <p:spPr>
          <a:xfrm flipV="1">
            <a:off x="2875688" y="2998379"/>
            <a:ext cx="0" cy="73224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1953869" y="3794420"/>
            <a:ext cx="1990799" cy="523220"/>
          </a:xfrm>
          <a:prstGeom prst="rect">
            <a:avLst/>
          </a:prstGeom>
          <a:noFill/>
        </p:spPr>
        <p:txBody>
          <a:bodyPr wrap="square" rtlCol="0">
            <a:spAutoFit/>
          </a:bodyPr>
          <a:lstStyle/>
          <a:p>
            <a:pPr algn="ctr"/>
            <a:r>
              <a:rPr lang="en-US" dirty="0" smtClean="0">
                <a:solidFill>
                  <a:schemeClr val="bg1">
                    <a:lumMod val="85000"/>
                  </a:schemeClr>
                </a:solidFill>
              </a:rPr>
              <a:t>Collaborative </a:t>
            </a:r>
          </a:p>
          <a:p>
            <a:pPr algn="ctr"/>
            <a:r>
              <a:rPr lang="en-US" dirty="0" smtClean="0">
                <a:solidFill>
                  <a:schemeClr val="bg1">
                    <a:lumMod val="85000"/>
                  </a:schemeClr>
                </a:solidFill>
              </a:rPr>
              <a:t>training</a:t>
            </a:r>
            <a:endParaRPr lang="hy-AM" dirty="0">
              <a:solidFill>
                <a:schemeClr val="bg1">
                  <a:lumMod val="85000"/>
                </a:schemeClr>
              </a:solidFill>
            </a:endParaRPr>
          </a:p>
        </p:txBody>
      </p:sp>
      <p:cxnSp>
        <p:nvCxnSpPr>
          <p:cNvPr id="143" name="Straight Arrow Connector 142"/>
          <p:cNvCxnSpPr/>
          <p:nvPr/>
        </p:nvCxnSpPr>
        <p:spPr>
          <a:xfrm>
            <a:off x="3806444" y="2154495"/>
            <a:ext cx="0" cy="918314"/>
          </a:xfrm>
          <a:prstGeom prst="straightConnector1">
            <a:avLst/>
          </a:prstGeom>
          <a:ln w="25400">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806444" y="2450815"/>
            <a:ext cx="599529" cy="338554"/>
          </a:xfrm>
          <a:prstGeom prst="rect">
            <a:avLst/>
          </a:prstGeom>
          <a:noFill/>
        </p:spPr>
        <p:txBody>
          <a:bodyPr wrap="square" rtlCol="0">
            <a:spAutoFit/>
          </a:bodyPr>
          <a:lstStyle/>
          <a:p>
            <a:r>
              <a:rPr lang="en-US" sz="1600" dirty="0" smtClean="0">
                <a:solidFill>
                  <a:schemeClr val="bg1">
                    <a:lumMod val="85000"/>
                  </a:schemeClr>
                </a:solidFill>
              </a:rPr>
              <a:t>gain</a:t>
            </a:r>
            <a:endParaRPr lang="hy-AM" sz="1600" dirty="0">
              <a:solidFill>
                <a:schemeClr val="bg1">
                  <a:lumMod val="85000"/>
                </a:schemeClr>
              </a:solidFill>
            </a:endParaRPr>
          </a:p>
        </p:txBody>
      </p:sp>
      <p:cxnSp>
        <p:nvCxnSpPr>
          <p:cNvPr id="146" name="Straight Connector 145"/>
          <p:cNvCxnSpPr/>
          <p:nvPr/>
        </p:nvCxnSpPr>
        <p:spPr>
          <a:xfrm>
            <a:off x="1746536" y="1392864"/>
            <a:ext cx="685108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8289857" y="1277816"/>
            <a:ext cx="530465" cy="530465"/>
          </a:xfrm>
          <a:prstGeom prst="ellipse">
            <a:avLst/>
          </a:prstGeom>
          <a:solidFill>
            <a:schemeClr val="accent1">
              <a:alpha val="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49" name="Straight Arrow Connector 148"/>
          <p:cNvCxnSpPr/>
          <p:nvPr/>
        </p:nvCxnSpPr>
        <p:spPr>
          <a:xfrm flipH="1">
            <a:off x="8019313" y="1827555"/>
            <a:ext cx="421183" cy="465083"/>
          </a:xfrm>
          <a:prstGeom prst="straightConnector1">
            <a:avLst/>
          </a:prstGeom>
          <a:ln w="254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7484140" y="2242952"/>
            <a:ext cx="1037871" cy="307777"/>
          </a:xfrm>
          <a:prstGeom prst="rect">
            <a:avLst/>
          </a:prstGeom>
          <a:noFill/>
        </p:spPr>
        <p:txBody>
          <a:bodyPr wrap="square" rtlCol="0">
            <a:spAutoFit/>
          </a:bodyPr>
          <a:lstStyle/>
          <a:p>
            <a:r>
              <a:rPr lang="en-US" dirty="0" smtClean="0">
                <a:solidFill>
                  <a:schemeClr val="bg1">
                    <a:lumMod val="85000"/>
                  </a:schemeClr>
                </a:solidFill>
              </a:rPr>
              <a:t>So Close!</a:t>
            </a:r>
            <a:endParaRPr lang="hy-AM" dirty="0">
              <a:solidFill>
                <a:schemeClr val="bg1">
                  <a:lumMod val="85000"/>
                </a:schemeClr>
              </a:solidFill>
            </a:endParaRPr>
          </a:p>
        </p:txBody>
      </p:sp>
      <p:sp>
        <p:nvSpPr>
          <p:cNvPr id="151" name="TextBox 150"/>
          <p:cNvSpPr txBox="1"/>
          <p:nvPr/>
        </p:nvSpPr>
        <p:spPr>
          <a:xfrm>
            <a:off x="5527533" y="1137800"/>
            <a:ext cx="2359144" cy="276999"/>
          </a:xfrm>
          <a:prstGeom prst="rect">
            <a:avLst/>
          </a:prstGeom>
          <a:noFill/>
        </p:spPr>
        <p:txBody>
          <a:bodyPr wrap="square" rtlCol="0">
            <a:spAutoFit/>
          </a:bodyPr>
          <a:lstStyle/>
          <a:p>
            <a:r>
              <a:rPr lang="en-US" sz="1200" dirty="0" smtClean="0">
                <a:solidFill>
                  <a:schemeClr val="bg1">
                    <a:lumMod val="85000"/>
                  </a:schemeClr>
                </a:solidFill>
              </a:rPr>
              <a:t>Centralized training (no privacy)</a:t>
            </a:r>
            <a:endParaRPr lang="hy-AM" sz="1200" dirty="0">
              <a:solidFill>
                <a:schemeClr val="bg1">
                  <a:lumMod val="85000"/>
                </a:schemeClr>
              </a:solidFill>
            </a:endParaRPr>
          </a:p>
        </p:txBody>
      </p:sp>
    </p:spTree>
    <p:extLst>
      <p:ext uri="{BB962C8B-B14F-4D97-AF65-F5344CB8AC3E}">
        <p14:creationId xmlns:p14="http://schemas.microsoft.com/office/powerpoint/2010/main" val="79065005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500"/>
                                        <p:tgtEl>
                                          <p:spTgt spid="1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fade">
                                      <p:cBhvr>
                                        <p:cTn id="13" dur="500"/>
                                        <p:tgtEl>
                                          <p:spTgt spid="1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6"/>
                                        </p:tgtEl>
                                        <p:attrNameLst>
                                          <p:attrName>style.visibility</p:attrName>
                                        </p:attrNameLst>
                                      </p:cBhvr>
                                      <p:to>
                                        <p:strVal val="visible"/>
                                      </p:to>
                                    </p:set>
                                    <p:animEffect transition="in" filter="fade">
                                      <p:cBhvr>
                                        <p:cTn id="18" dur="500"/>
                                        <p:tgtEl>
                                          <p:spTgt spid="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500"/>
                                        <p:tgtEl>
                                          <p:spTgt spid="1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500"/>
                                        <p:tgtEl>
                                          <p:spTgt spid="134"/>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132"/>
                                        </p:tgtEl>
                                        <p:attrNameLst>
                                          <p:attrName>style.visibility</p:attrName>
                                        </p:attrNameLst>
                                      </p:cBhvr>
                                      <p:to>
                                        <p:strVal val="visible"/>
                                      </p:to>
                                    </p:set>
                                    <p:animEffect transition="in" filter="fade">
                                      <p:cBhvr>
                                        <p:cTn id="44" dur="500"/>
                                        <p:tgtEl>
                                          <p:spTgt spid="132"/>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fade">
                                      <p:cBhvr>
                                        <p:cTn id="50" dur="500"/>
                                        <p:tgtEl>
                                          <p:spTgt spid="1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fade">
                                      <p:cBhvr>
                                        <p:cTn id="53" dur="500"/>
                                        <p:tgtEl>
                                          <p:spTgt spid="138"/>
                                        </p:tgtEl>
                                      </p:cBhvr>
                                    </p:animEffect>
                                  </p:childTnLst>
                                </p:cTn>
                              </p:par>
                              <p:par>
                                <p:cTn id="54" presetID="10" presetClass="entr" presetSubtype="0" fill="hold"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fade">
                                      <p:cBhvr>
                                        <p:cTn id="59" dur="500"/>
                                        <p:tgtEl>
                                          <p:spTgt spid="14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43"/>
                                        </p:tgtEl>
                                        <p:attrNameLst>
                                          <p:attrName>style.visibility</p:attrName>
                                        </p:attrNameLst>
                                      </p:cBhvr>
                                      <p:to>
                                        <p:strVal val="visible"/>
                                      </p:to>
                                    </p:set>
                                    <p:animEffect transition="in" filter="fade">
                                      <p:cBhvr>
                                        <p:cTn id="64" dur="500"/>
                                        <p:tgtEl>
                                          <p:spTgt spid="14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4"/>
                                        </p:tgtEl>
                                        <p:attrNameLst>
                                          <p:attrName>style.visibility</p:attrName>
                                        </p:attrNameLst>
                                      </p:cBhvr>
                                      <p:to>
                                        <p:strVal val="visible"/>
                                      </p:to>
                                    </p:set>
                                    <p:animEffect transition="in" filter="fade">
                                      <p:cBhvr>
                                        <p:cTn id="67" dur="500"/>
                                        <p:tgtEl>
                                          <p:spTgt spid="14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7"/>
                                        </p:tgtEl>
                                        <p:attrNameLst>
                                          <p:attrName>style.visibility</p:attrName>
                                        </p:attrNameLst>
                                      </p:cBhvr>
                                      <p:to>
                                        <p:strVal val="visible"/>
                                      </p:to>
                                    </p:set>
                                    <p:animEffect transition="in" filter="fade">
                                      <p:cBhvr>
                                        <p:cTn id="72" dur="500"/>
                                        <p:tgtEl>
                                          <p:spTgt spid="147"/>
                                        </p:tgtEl>
                                      </p:cBhvr>
                                    </p:animEffect>
                                  </p:childTnLst>
                                </p:cTn>
                              </p:par>
                              <p:par>
                                <p:cTn id="73" presetID="10" presetClass="entr" presetSubtype="0" fill="hold" nodeType="with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fade">
                                      <p:cBhvr>
                                        <p:cTn id="75" dur="500"/>
                                        <p:tgtEl>
                                          <p:spTgt spid="14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50"/>
                                        </p:tgtEl>
                                        <p:attrNameLst>
                                          <p:attrName>style.visibility</p:attrName>
                                        </p:attrNameLst>
                                      </p:cBhvr>
                                      <p:to>
                                        <p:strVal val="visible"/>
                                      </p:to>
                                    </p:set>
                                    <p:animEffect transition="in" filter="fade">
                                      <p:cBhvr>
                                        <p:cTn id="78"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8" grpId="0" animBg="1"/>
      <p:bldP spid="141" grpId="0"/>
      <p:bldP spid="144" grpId="0"/>
      <p:bldP spid="147" grpId="0" animBg="1"/>
      <p:bldP spid="150" grpId="0"/>
      <p:bldP spid="1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800" dirty="0" smtClean="0"/>
              <a:t>Indirect Information Leakage </a:t>
            </a:r>
            <a:endParaRPr lang="en" sz="2800" dirty="0"/>
          </a:p>
        </p:txBody>
      </p:sp>
      <p:sp>
        <p:nvSpPr>
          <p:cNvPr id="7" name="Oval 6"/>
          <p:cNvSpPr/>
          <p:nvPr/>
        </p:nvSpPr>
        <p:spPr>
          <a:xfrm>
            <a:off x="2110552"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2110552"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2110552"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2110551"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flipV="1">
            <a:off x="2351852"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2" name="Oval 11"/>
          <p:cNvSpPr/>
          <p:nvPr/>
        </p:nvSpPr>
        <p:spPr>
          <a:xfrm flipV="1">
            <a:off x="2351852"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3" name="Oval 12"/>
          <p:cNvSpPr/>
          <p:nvPr/>
        </p:nvSpPr>
        <p:spPr>
          <a:xfrm flipV="1">
            <a:off x="2344761"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a:off x="3884189"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3884189"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3884189"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 name="Oval 16"/>
          <p:cNvSpPr/>
          <p:nvPr/>
        </p:nvSpPr>
        <p:spPr>
          <a:xfrm>
            <a:off x="3884188"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8" name="Oval 17"/>
          <p:cNvSpPr/>
          <p:nvPr/>
        </p:nvSpPr>
        <p:spPr>
          <a:xfrm flipV="1">
            <a:off x="4125489"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9" name="Oval 18"/>
          <p:cNvSpPr/>
          <p:nvPr/>
        </p:nvSpPr>
        <p:spPr>
          <a:xfrm flipV="1">
            <a:off x="4125489"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0" name="Oval 19"/>
          <p:cNvSpPr/>
          <p:nvPr/>
        </p:nvSpPr>
        <p:spPr>
          <a:xfrm flipV="1">
            <a:off x="4118398"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1" name="Oval 20"/>
          <p:cNvSpPr/>
          <p:nvPr/>
        </p:nvSpPr>
        <p:spPr>
          <a:xfrm>
            <a:off x="5615295"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5615295"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5615295"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5615294"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flipV="1">
            <a:off x="5856595"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6" name="Oval 25"/>
          <p:cNvSpPr/>
          <p:nvPr/>
        </p:nvSpPr>
        <p:spPr>
          <a:xfrm flipV="1">
            <a:off x="5856595"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7" name="Oval 26"/>
          <p:cNvSpPr/>
          <p:nvPr/>
        </p:nvSpPr>
        <p:spPr>
          <a:xfrm flipV="1">
            <a:off x="5849504"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8" name="Oval 27"/>
          <p:cNvSpPr/>
          <p:nvPr/>
        </p:nvSpPr>
        <p:spPr>
          <a:xfrm>
            <a:off x="7150379" y="233786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7150379" y="381974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0" name="Straight Arrow Connector 29"/>
          <p:cNvCxnSpPr/>
          <p:nvPr/>
        </p:nvCxnSpPr>
        <p:spPr>
          <a:xfrm flipH="1" flipV="1">
            <a:off x="2615145" y="1826203"/>
            <a:ext cx="1289106"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4" idx="2"/>
            <a:endCxn id="12" idx="6"/>
          </p:cNvCxnSpPr>
          <p:nvPr/>
        </p:nvCxnSpPr>
        <p:spPr>
          <a:xfrm flipH="1" flipV="1">
            <a:off x="2678215" y="2016930"/>
            <a:ext cx="1205974"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8" idx="2"/>
            <a:endCxn id="12" idx="5"/>
          </p:cNvCxnSpPr>
          <p:nvPr/>
        </p:nvCxnSpPr>
        <p:spPr>
          <a:xfrm flipH="1" flipV="1">
            <a:off x="2595083" y="2217629"/>
            <a:ext cx="1289105" cy="251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8" idx="2"/>
            <a:endCxn id="41" idx="7"/>
          </p:cNvCxnSpPr>
          <p:nvPr/>
        </p:nvCxnSpPr>
        <p:spPr>
          <a:xfrm flipH="1" flipV="1">
            <a:off x="4368720" y="1816230"/>
            <a:ext cx="1246575"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9" idx="2"/>
            <a:endCxn id="41" idx="6"/>
          </p:cNvCxnSpPr>
          <p:nvPr/>
        </p:nvCxnSpPr>
        <p:spPr>
          <a:xfrm flipH="1" flipV="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0" idx="2"/>
            <a:endCxn id="41" idx="5"/>
          </p:cNvCxnSpPr>
          <p:nvPr/>
        </p:nvCxnSpPr>
        <p:spPr>
          <a:xfrm flipH="1" flipV="1">
            <a:off x="4368720" y="2217629"/>
            <a:ext cx="1246575" cy="136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1" idx="2"/>
            <a:endCxn id="13" idx="7"/>
          </p:cNvCxnSpPr>
          <p:nvPr/>
        </p:nvCxnSpPr>
        <p:spPr>
          <a:xfrm flipH="1">
            <a:off x="2595083" y="2016930"/>
            <a:ext cx="1289106" cy="54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1" idx="2"/>
            <a:endCxn id="14" idx="6"/>
          </p:cNvCxnSpPr>
          <p:nvPr/>
        </p:nvCxnSpPr>
        <p:spPr>
          <a:xfrm flipH="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1" idx="2"/>
            <a:endCxn id="15" idx="6"/>
          </p:cNvCxnSpPr>
          <p:nvPr/>
        </p:nvCxnSpPr>
        <p:spPr>
          <a:xfrm flipH="1">
            <a:off x="2678214" y="2016930"/>
            <a:ext cx="1205975"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4" idx="2"/>
            <a:endCxn id="13" idx="6"/>
          </p:cNvCxnSpPr>
          <p:nvPr/>
        </p:nvCxnSpPr>
        <p:spPr>
          <a:xfrm flipH="1">
            <a:off x="2678215" y="276534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14" idx="6"/>
          </p:cNvCxnSpPr>
          <p:nvPr/>
        </p:nvCxnSpPr>
        <p:spPr>
          <a:xfrm flipH="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2"/>
            <a:endCxn id="15" idx="6"/>
          </p:cNvCxnSpPr>
          <p:nvPr/>
        </p:nvCxnSpPr>
        <p:spPr>
          <a:xfrm flipH="1">
            <a:off x="2678214" y="2765346"/>
            <a:ext cx="1205975"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6" idx="2"/>
            <a:endCxn id="12" idx="6"/>
          </p:cNvCxnSpPr>
          <p:nvPr/>
        </p:nvCxnSpPr>
        <p:spPr>
          <a:xfrm flipH="1" flipV="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6" idx="2"/>
            <a:endCxn id="13" idx="6"/>
          </p:cNvCxnSpPr>
          <p:nvPr/>
        </p:nvCxnSpPr>
        <p:spPr>
          <a:xfrm flipH="1" flipV="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2"/>
            <a:endCxn id="14" idx="6"/>
          </p:cNvCxnSpPr>
          <p:nvPr/>
        </p:nvCxnSpPr>
        <p:spPr>
          <a:xfrm flipH="1">
            <a:off x="2678215" y="3580804"/>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6" idx="2"/>
            <a:endCxn id="15" idx="6"/>
          </p:cNvCxnSpPr>
          <p:nvPr/>
        </p:nvCxnSpPr>
        <p:spPr>
          <a:xfrm flipH="1">
            <a:off x="2678214" y="3580804"/>
            <a:ext cx="1205975"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8" idx="2"/>
            <a:endCxn id="15" idx="6"/>
          </p:cNvCxnSpPr>
          <p:nvPr/>
        </p:nvCxnSpPr>
        <p:spPr>
          <a:xfrm flipH="1">
            <a:off x="2678214" y="473428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8" idx="2"/>
            <a:endCxn id="44" idx="6"/>
          </p:cNvCxnSpPr>
          <p:nvPr/>
        </p:nvCxnSpPr>
        <p:spPr>
          <a:xfrm flipH="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9" idx="2"/>
            <a:endCxn id="44" idx="6"/>
          </p:cNvCxnSpPr>
          <p:nvPr/>
        </p:nvCxnSpPr>
        <p:spPr>
          <a:xfrm flipH="1">
            <a:off x="4451852" y="276534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0" idx="2"/>
            <a:endCxn id="44" idx="6"/>
          </p:cNvCxnSpPr>
          <p:nvPr/>
        </p:nvCxnSpPr>
        <p:spPr>
          <a:xfrm flipH="1" flipV="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1" idx="2"/>
            <a:endCxn id="44" idx="6"/>
          </p:cNvCxnSpPr>
          <p:nvPr/>
        </p:nvCxnSpPr>
        <p:spPr>
          <a:xfrm flipH="1" flipV="1">
            <a:off x="4451852" y="2765346"/>
            <a:ext cx="1163442"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9" idx="2"/>
            <a:endCxn id="46" idx="6"/>
          </p:cNvCxnSpPr>
          <p:nvPr/>
        </p:nvCxnSpPr>
        <p:spPr>
          <a:xfrm flipH="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0" idx="2"/>
            <a:endCxn id="46" idx="6"/>
          </p:cNvCxnSpPr>
          <p:nvPr/>
        </p:nvCxnSpPr>
        <p:spPr>
          <a:xfrm flipH="1">
            <a:off x="4451852" y="3580804"/>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1" idx="2"/>
            <a:endCxn id="46" idx="6"/>
          </p:cNvCxnSpPr>
          <p:nvPr/>
        </p:nvCxnSpPr>
        <p:spPr>
          <a:xfrm flipH="1" flipV="1">
            <a:off x="4451852" y="3580804"/>
            <a:ext cx="1163442"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0" idx="2"/>
            <a:endCxn id="48" idx="6"/>
          </p:cNvCxnSpPr>
          <p:nvPr/>
        </p:nvCxnSpPr>
        <p:spPr>
          <a:xfrm flipH="1">
            <a:off x="4451851" y="3580804"/>
            <a:ext cx="1163444"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9" idx="2"/>
            <a:endCxn id="48" idx="6"/>
          </p:cNvCxnSpPr>
          <p:nvPr/>
        </p:nvCxnSpPr>
        <p:spPr>
          <a:xfrm flipH="1">
            <a:off x="4451851" y="2765346"/>
            <a:ext cx="1163444"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8" idx="2"/>
            <a:endCxn id="48" idx="6"/>
          </p:cNvCxnSpPr>
          <p:nvPr/>
        </p:nvCxnSpPr>
        <p:spPr>
          <a:xfrm flipH="1">
            <a:off x="4451851" y="2016930"/>
            <a:ext cx="1163444"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1" idx="2"/>
            <a:endCxn id="48" idx="6"/>
          </p:cNvCxnSpPr>
          <p:nvPr/>
        </p:nvCxnSpPr>
        <p:spPr>
          <a:xfrm flipH="1">
            <a:off x="4451851" y="473428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8" idx="6"/>
          </p:cNvCxnSpPr>
          <p:nvPr/>
        </p:nvCxnSpPr>
        <p:spPr>
          <a:xfrm flipH="1" flipV="1">
            <a:off x="6182958" y="2016930"/>
            <a:ext cx="967421" cy="60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9" idx="6"/>
          </p:cNvCxnSpPr>
          <p:nvPr/>
        </p:nvCxnSpPr>
        <p:spPr>
          <a:xfrm flipH="1">
            <a:off x="6182958" y="2621695"/>
            <a:ext cx="967421" cy="143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0" idx="6"/>
          </p:cNvCxnSpPr>
          <p:nvPr/>
        </p:nvCxnSpPr>
        <p:spPr>
          <a:xfrm flipH="1">
            <a:off x="6182958" y="2621695"/>
            <a:ext cx="967421" cy="95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61" idx="6"/>
          </p:cNvCxnSpPr>
          <p:nvPr/>
        </p:nvCxnSpPr>
        <p:spPr>
          <a:xfrm flipH="1">
            <a:off x="6182957" y="2621695"/>
            <a:ext cx="967422" cy="211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8" idx="6"/>
          </p:cNvCxnSpPr>
          <p:nvPr/>
        </p:nvCxnSpPr>
        <p:spPr>
          <a:xfrm flipH="1" flipV="1">
            <a:off x="6182958" y="2016930"/>
            <a:ext cx="967421" cy="208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190048" y="2765345"/>
            <a:ext cx="960331" cy="133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6"/>
          </p:cNvCxnSpPr>
          <p:nvPr/>
        </p:nvCxnSpPr>
        <p:spPr>
          <a:xfrm flipH="1" flipV="1">
            <a:off x="6182958" y="3580804"/>
            <a:ext cx="967421" cy="5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1" idx="6"/>
          </p:cNvCxnSpPr>
          <p:nvPr/>
        </p:nvCxnSpPr>
        <p:spPr>
          <a:xfrm flipH="1">
            <a:off x="6182957" y="4103575"/>
            <a:ext cx="967422" cy="63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ight Arrow 73"/>
          <p:cNvSpPr/>
          <p:nvPr/>
        </p:nvSpPr>
        <p:spPr>
          <a:xfrm rot="16200000">
            <a:off x="3051383" y="1832359"/>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5" name="Right Arrow 74"/>
          <p:cNvSpPr/>
          <p:nvPr/>
        </p:nvSpPr>
        <p:spPr>
          <a:xfrm rot="5400000">
            <a:off x="4745550" y="1846938"/>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6" name="Right Arrow 75"/>
          <p:cNvSpPr/>
          <p:nvPr/>
        </p:nvSpPr>
        <p:spPr>
          <a:xfrm rot="5400000">
            <a:off x="6467734" y="374616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7" name="Right Arrow 76"/>
          <p:cNvSpPr/>
          <p:nvPr/>
        </p:nvSpPr>
        <p:spPr>
          <a:xfrm rot="5400000">
            <a:off x="2906206" y="3901872"/>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8" name="Right Arrow 77"/>
          <p:cNvSpPr/>
          <p:nvPr/>
        </p:nvSpPr>
        <p:spPr>
          <a:xfrm rot="16200000">
            <a:off x="4560741" y="2474029"/>
            <a:ext cx="335825" cy="16264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9" name="Right Arrow 78"/>
          <p:cNvSpPr/>
          <p:nvPr/>
        </p:nvSpPr>
        <p:spPr>
          <a:xfrm rot="16200000">
            <a:off x="6384563" y="266768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0" name="Right Arrow 79"/>
          <p:cNvSpPr/>
          <p:nvPr/>
        </p:nvSpPr>
        <p:spPr>
          <a:xfrm rot="16200000">
            <a:off x="4860050" y="3752890"/>
            <a:ext cx="347044" cy="138797"/>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1" name="Right Arrow 80"/>
          <p:cNvSpPr/>
          <p:nvPr/>
        </p:nvSpPr>
        <p:spPr>
          <a:xfrm rot="16200000">
            <a:off x="3113288" y="2722647"/>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5" name="Right Arrow 84"/>
          <p:cNvSpPr/>
          <p:nvPr/>
        </p:nvSpPr>
        <p:spPr>
          <a:xfrm rot="5400000">
            <a:off x="4874107" y="4225157"/>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6" name="Right Arrow 85"/>
          <p:cNvSpPr/>
          <p:nvPr/>
        </p:nvSpPr>
        <p:spPr>
          <a:xfrm rot="5400000">
            <a:off x="3113406" y="3303021"/>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7" name="Right Arrow 86"/>
          <p:cNvSpPr/>
          <p:nvPr/>
        </p:nvSpPr>
        <p:spPr>
          <a:xfrm rot="5400000">
            <a:off x="4555130" y="2987011"/>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8" name="Right Arrow 87"/>
          <p:cNvSpPr/>
          <p:nvPr/>
        </p:nvSpPr>
        <p:spPr>
          <a:xfrm rot="16200000">
            <a:off x="6478964" y="4415990"/>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 name="Can 3"/>
          <p:cNvSpPr/>
          <p:nvPr/>
        </p:nvSpPr>
        <p:spPr>
          <a:xfrm>
            <a:off x="3410914" y="5649206"/>
            <a:ext cx="880396" cy="850605"/>
          </a:xfrm>
          <a:prstGeom prst="can">
            <a:avLst/>
          </a:prstGeom>
          <a:solidFill>
            <a:schemeClr val="accent3">
              <a:alpha val="7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0" name="Can 89"/>
          <p:cNvSpPr/>
          <p:nvPr/>
        </p:nvSpPr>
        <p:spPr>
          <a:xfrm>
            <a:off x="4950842" y="5645791"/>
            <a:ext cx="880396" cy="850605"/>
          </a:xfrm>
          <a:prstGeom prst="can">
            <a:avLst/>
          </a:prstGeom>
          <a:solidFill>
            <a:schemeClr val="accent3">
              <a:alpha val="9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 name="TextBox 4"/>
          <p:cNvSpPr txBox="1"/>
          <p:nvPr/>
        </p:nvSpPr>
        <p:spPr>
          <a:xfrm>
            <a:off x="3343146" y="5592020"/>
            <a:ext cx="1025574" cy="954107"/>
          </a:xfrm>
          <a:prstGeom prst="rect">
            <a:avLst/>
          </a:prstGeom>
          <a:noFill/>
        </p:spPr>
        <p:txBody>
          <a:bodyPr wrap="square" rtlCol="0">
            <a:spAutoFit/>
          </a:bodyPr>
          <a:lstStyle/>
          <a:p>
            <a:pPr algn="ctr"/>
            <a:r>
              <a:rPr lang="en-US" dirty="0" smtClean="0">
                <a:solidFill>
                  <a:schemeClr val="bg1">
                    <a:lumMod val="85000"/>
                  </a:schemeClr>
                </a:solidFill>
              </a:rPr>
              <a:t>D</a:t>
            </a:r>
          </a:p>
          <a:p>
            <a:pPr algn="ctr"/>
            <a:endParaRPr lang="en-US" dirty="0" smtClean="0">
              <a:solidFill>
                <a:schemeClr val="bg1">
                  <a:lumMod val="85000"/>
                </a:schemeClr>
              </a:solidFill>
            </a:endParaRPr>
          </a:p>
          <a:p>
            <a:pPr algn="ctr"/>
            <a:r>
              <a:rPr lang="en-US" dirty="0" smtClean="0">
                <a:solidFill>
                  <a:schemeClr val="bg1">
                    <a:lumMod val="85000"/>
                  </a:schemeClr>
                </a:solidFill>
              </a:rPr>
              <a:t>Including</a:t>
            </a:r>
          </a:p>
          <a:p>
            <a:pPr algn="ctr"/>
            <a:r>
              <a:rPr lang="en-US" dirty="0" smtClean="0">
                <a:solidFill>
                  <a:schemeClr val="bg1">
                    <a:lumMod val="85000"/>
                  </a:schemeClr>
                </a:solidFill>
              </a:rPr>
              <a:t>Bob</a:t>
            </a:r>
            <a:endParaRPr lang="hy-AM" dirty="0">
              <a:solidFill>
                <a:schemeClr val="bg1">
                  <a:lumMod val="85000"/>
                </a:schemeClr>
              </a:solidFill>
            </a:endParaRPr>
          </a:p>
        </p:txBody>
      </p:sp>
      <p:sp>
        <p:nvSpPr>
          <p:cNvPr id="92" name="TextBox 91"/>
          <p:cNvSpPr txBox="1"/>
          <p:nvPr/>
        </p:nvSpPr>
        <p:spPr>
          <a:xfrm>
            <a:off x="4905299" y="5594039"/>
            <a:ext cx="1025574" cy="954107"/>
          </a:xfrm>
          <a:prstGeom prst="rect">
            <a:avLst/>
          </a:prstGeom>
          <a:noFill/>
        </p:spPr>
        <p:txBody>
          <a:bodyPr wrap="square" rtlCol="0">
            <a:spAutoFit/>
          </a:bodyPr>
          <a:lstStyle/>
          <a:p>
            <a:pPr algn="ctr"/>
            <a:r>
              <a:rPr lang="en-US" dirty="0" smtClean="0">
                <a:solidFill>
                  <a:schemeClr val="bg1">
                    <a:lumMod val="85000"/>
                  </a:schemeClr>
                </a:solidFill>
              </a:rPr>
              <a:t>D’</a:t>
            </a:r>
          </a:p>
          <a:p>
            <a:pPr algn="ctr"/>
            <a:endParaRPr lang="en-US" dirty="0" smtClean="0">
              <a:solidFill>
                <a:schemeClr val="bg1">
                  <a:lumMod val="85000"/>
                </a:schemeClr>
              </a:solidFill>
            </a:endParaRPr>
          </a:p>
          <a:p>
            <a:pPr algn="ctr"/>
            <a:r>
              <a:rPr lang="en-US" dirty="0" smtClean="0">
                <a:solidFill>
                  <a:schemeClr val="bg1">
                    <a:lumMod val="85000"/>
                  </a:schemeClr>
                </a:solidFill>
              </a:rPr>
              <a:t>excluding</a:t>
            </a:r>
          </a:p>
          <a:p>
            <a:pPr algn="ctr"/>
            <a:r>
              <a:rPr lang="en-US" dirty="0" smtClean="0">
                <a:solidFill>
                  <a:schemeClr val="bg1">
                    <a:lumMod val="85000"/>
                  </a:schemeClr>
                </a:solidFill>
              </a:rPr>
              <a:t>Bob</a:t>
            </a:r>
            <a:endParaRPr lang="hy-AM" dirty="0">
              <a:solidFill>
                <a:schemeClr val="bg1">
                  <a:lumMod val="85000"/>
                </a:schemeClr>
              </a:solidFill>
            </a:endParaRPr>
          </a:p>
        </p:txBody>
      </p:sp>
    </p:spTree>
    <p:extLst>
      <p:ext uri="{BB962C8B-B14F-4D97-AF65-F5344CB8AC3E}">
        <p14:creationId xmlns:p14="http://schemas.microsoft.com/office/powerpoint/2010/main" val="113152016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079107" y="443971"/>
            <a:ext cx="6858000" cy="628781"/>
          </a:xfrm>
          <a:prstGeom prst="rect">
            <a:avLst/>
          </a:prstGeom>
        </p:spPr>
        <p:txBody>
          <a:bodyPr lIns="91425" tIns="91425" rIns="91425" bIns="91425" anchor="b" anchorCtr="0">
            <a:noAutofit/>
          </a:bodyPr>
          <a:lstStyle/>
          <a:p>
            <a:pPr lvl="0">
              <a:spcBef>
                <a:spcPts val="0"/>
              </a:spcBef>
              <a:buNone/>
            </a:pPr>
            <a:r>
              <a:rPr lang="en-US" sz="2400" smtClean="0"/>
              <a:t>Differentially </a:t>
            </a:r>
            <a:r>
              <a:rPr lang="en-US" sz="2400" dirty="0" smtClean="0"/>
              <a:t>private comparison</a:t>
            </a:r>
            <a:endParaRPr lang="en" sz="2400" dirty="0"/>
          </a:p>
        </p:txBody>
      </p:sp>
      <p:sp>
        <p:nvSpPr>
          <p:cNvPr id="7" name="Oval 6"/>
          <p:cNvSpPr/>
          <p:nvPr/>
        </p:nvSpPr>
        <p:spPr>
          <a:xfrm>
            <a:off x="2110552"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2110552"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2110552"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2110551"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flipV="1">
            <a:off x="2351852"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2" name="Oval 11"/>
          <p:cNvSpPr/>
          <p:nvPr/>
        </p:nvSpPr>
        <p:spPr>
          <a:xfrm flipV="1">
            <a:off x="2351852"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3" name="Oval 12"/>
          <p:cNvSpPr/>
          <p:nvPr/>
        </p:nvSpPr>
        <p:spPr>
          <a:xfrm flipV="1">
            <a:off x="2344761"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a:off x="3884189"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3884189"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3884189"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 name="Oval 16"/>
          <p:cNvSpPr/>
          <p:nvPr/>
        </p:nvSpPr>
        <p:spPr>
          <a:xfrm>
            <a:off x="3884188"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8" name="Oval 17"/>
          <p:cNvSpPr/>
          <p:nvPr/>
        </p:nvSpPr>
        <p:spPr>
          <a:xfrm flipV="1">
            <a:off x="4125489"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9" name="Oval 18"/>
          <p:cNvSpPr/>
          <p:nvPr/>
        </p:nvSpPr>
        <p:spPr>
          <a:xfrm flipV="1">
            <a:off x="4125489"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0" name="Oval 19"/>
          <p:cNvSpPr/>
          <p:nvPr/>
        </p:nvSpPr>
        <p:spPr>
          <a:xfrm flipV="1">
            <a:off x="4118398"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1" name="Oval 20"/>
          <p:cNvSpPr/>
          <p:nvPr/>
        </p:nvSpPr>
        <p:spPr>
          <a:xfrm>
            <a:off x="5615295"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5615295"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5615295"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5615294"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flipV="1">
            <a:off x="5856595"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6" name="Oval 25"/>
          <p:cNvSpPr/>
          <p:nvPr/>
        </p:nvSpPr>
        <p:spPr>
          <a:xfrm flipV="1">
            <a:off x="5856595"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7" name="Oval 26"/>
          <p:cNvSpPr/>
          <p:nvPr/>
        </p:nvSpPr>
        <p:spPr>
          <a:xfrm flipV="1">
            <a:off x="5849504"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8" name="Oval 27"/>
          <p:cNvSpPr/>
          <p:nvPr/>
        </p:nvSpPr>
        <p:spPr>
          <a:xfrm>
            <a:off x="7150379" y="233786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7150379" y="381974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0" name="Straight Arrow Connector 29"/>
          <p:cNvCxnSpPr/>
          <p:nvPr/>
        </p:nvCxnSpPr>
        <p:spPr>
          <a:xfrm flipH="1" flipV="1">
            <a:off x="2615145" y="1826203"/>
            <a:ext cx="1289106"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4" idx="2"/>
            <a:endCxn id="12" idx="6"/>
          </p:cNvCxnSpPr>
          <p:nvPr/>
        </p:nvCxnSpPr>
        <p:spPr>
          <a:xfrm flipH="1" flipV="1">
            <a:off x="2678215" y="2016930"/>
            <a:ext cx="1205974"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8" idx="2"/>
            <a:endCxn id="12" idx="5"/>
          </p:cNvCxnSpPr>
          <p:nvPr/>
        </p:nvCxnSpPr>
        <p:spPr>
          <a:xfrm flipH="1" flipV="1">
            <a:off x="2595083" y="2217629"/>
            <a:ext cx="1289105" cy="251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8" idx="2"/>
            <a:endCxn id="41" idx="7"/>
          </p:cNvCxnSpPr>
          <p:nvPr/>
        </p:nvCxnSpPr>
        <p:spPr>
          <a:xfrm flipH="1" flipV="1">
            <a:off x="4368720" y="1816230"/>
            <a:ext cx="1246575"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9" idx="2"/>
            <a:endCxn id="41" idx="6"/>
          </p:cNvCxnSpPr>
          <p:nvPr/>
        </p:nvCxnSpPr>
        <p:spPr>
          <a:xfrm flipH="1" flipV="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0" idx="2"/>
            <a:endCxn id="41" idx="5"/>
          </p:cNvCxnSpPr>
          <p:nvPr/>
        </p:nvCxnSpPr>
        <p:spPr>
          <a:xfrm flipH="1" flipV="1">
            <a:off x="4368720" y="2217629"/>
            <a:ext cx="1246575" cy="136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1" idx="2"/>
            <a:endCxn id="13" idx="7"/>
          </p:cNvCxnSpPr>
          <p:nvPr/>
        </p:nvCxnSpPr>
        <p:spPr>
          <a:xfrm flipH="1">
            <a:off x="2595083" y="2016930"/>
            <a:ext cx="1289106" cy="54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1" idx="2"/>
            <a:endCxn id="14" idx="6"/>
          </p:cNvCxnSpPr>
          <p:nvPr/>
        </p:nvCxnSpPr>
        <p:spPr>
          <a:xfrm flipH="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1" idx="2"/>
            <a:endCxn id="15" idx="6"/>
          </p:cNvCxnSpPr>
          <p:nvPr/>
        </p:nvCxnSpPr>
        <p:spPr>
          <a:xfrm flipH="1">
            <a:off x="2678214" y="2016930"/>
            <a:ext cx="1205975"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4" idx="2"/>
            <a:endCxn id="13" idx="6"/>
          </p:cNvCxnSpPr>
          <p:nvPr/>
        </p:nvCxnSpPr>
        <p:spPr>
          <a:xfrm flipH="1">
            <a:off x="2678215" y="276534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14" idx="6"/>
          </p:cNvCxnSpPr>
          <p:nvPr/>
        </p:nvCxnSpPr>
        <p:spPr>
          <a:xfrm flipH="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2"/>
            <a:endCxn id="15" idx="6"/>
          </p:cNvCxnSpPr>
          <p:nvPr/>
        </p:nvCxnSpPr>
        <p:spPr>
          <a:xfrm flipH="1">
            <a:off x="2678214" y="2765346"/>
            <a:ext cx="1205975"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6" idx="2"/>
            <a:endCxn id="12" idx="6"/>
          </p:cNvCxnSpPr>
          <p:nvPr/>
        </p:nvCxnSpPr>
        <p:spPr>
          <a:xfrm flipH="1" flipV="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6" idx="2"/>
            <a:endCxn id="13" idx="6"/>
          </p:cNvCxnSpPr>
          <p:nvPr/>
        </p:nvCxnSpPr>
        <p:spPr>
          <a:xfrm flipH="1" flipV="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2"/>
            <a:endCxn id="14" idx="6"/>
          </p:cNvCxnSpPr>
          <p:nvPr/>
        </p:nvCxnSpPr>
        <p:spPr>
          <a:xfrm flipH="1">
            <a:off x="2678215" y="3580804"/>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6" idx="2"/>
            <a:endCxn id="15" idx="6"/>
          </p:cNvCxnSpPr>
          <p:nvPr/>
        </p:nvCxnSpPr>
        <p:spPr>
          <a:xfrm flipH="1">
            <a:off x="2678214" y="3580804"/>
            <a:ext cx="1205975"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8" idx="2"/>
            <a:endCxn id="15" idx="6"/>
          </p:cNvCxnSpPr>
          <p:nvPr/>
        </p:nvCxnSpPr>
        <p:spPr>
          <a:xfrm flipH="1">
            <a:off x="2678214" y="473428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8" idx="2"/>
            <a:endCxn id="44" idx="6"/>
          </p:cNvCxnSpPr>
          <p:nvPr/>
        </p:nvCxnSpPr>
        <p:spPr>
          <a:xfrm flipH="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9" idx="2"/>
            <a:endCxn id="44" idx="6"/>
          </p:cNvCxnSpPr>
          <p:nvPr/>
        </p:nvCxnSpPr>
        <p:spPr>
          <a:xfrm flipH="1">
            <a:off x="4451852" y="276534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0" idx="2"/>
            <a:endCxn id="44" idx="6"/>
          </p:cNvCxnSpPr>
          <p:nvPr/>
        </p:nvCxnSpPr>
        <p:spPr>
          <a:xfrm flipH="1" flipV="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1" idx="2"/>
            <a:endCxn id="44" idx="6"/>
          </p:cNvCxnSpPr>
          <p:nvPr/>
        </p:nvCxnSpPr>
        <p:spPr>
          <a:xfrm flipH="1" flipV="1">
            <a:off x="4451852" y="2765346"/>
            <a:ext cx="1163442"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9" idx="2"/>
            <a:endCxn id="46" idx="6"/>
          </p:cNvCxnSpPr>
          <p:nvPr/>
        </p:nvCxnSpPr>
        <p:spPr>
          <a:xfrm flipH="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0" idx="2"/>
            <a:endCxn id="46" idx="6"/>
          </p:cNvCxnSpPr>
          <p:nvPr/>
        </p:nvCxnSpPr>
        <p:spPr>
          <a:xfrm flipH="1">
            <a:off x="4451852" y="3580804"/>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1" idx="2"/>
            <a:endCxn id="46" idx="6"/>
          </p:cNvCxnSpPr>
          <p:nvPr/>
        </p:nvCxnSpPr>
        <p:spPr>
          <a:xfrm flipH="1" flipV="1">
            <a:off x="4451852" y="3580804"/>
            <a:ext cx="1163442"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0" idx="2"/>
            <a:endCxn id="48" idx="6"/>
          </p:cNvCxnSpPr>
          <p:nvPr/>
        </p:nvCxnSpPr>
        <p:spPr>
          <a:xfrm flipH="1">
            <a:off x="4451851" y="3580804"/>
            <a:ext cx="1163444"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9" idx="2"/>
            <a:endCxn id="48" idx="6"/>
          </p:cNvCxnSpPr>
          <p:nvPr/>
        </p:nvCxnSpPr>
        <p:spPr>
          <a:xfrm flipH="1">
            <a:off x="4451851" y="2765346"/>
            <a:ext cx="1163444"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8" idx="2"/>
            <a:endCxn id="48" idx="6"/>
          </p:cNvCxnSpPr>
          <p:nvPr/>
        </p:nvCxnSpPr>
        <p:spPr>
          <a:xfrm flipH="1">
            <a:off x="4451851" y="2016930"/>
            <a:ext cx="1163444"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1" idx="2"/>
            <a:endCxn id="48" idx="6"/>
          </p:cNvCxnSpPr>
          <p:nvPr/>
        </p:nvCxnSpPr>
        <p:spPr>
          <a:xfrm flipH="1">
            <a:off x="4451851" y="473428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8" idx="6"/>
          </p:cNvCxnSpPr>
          <p:nvPr/>
        </p:nvCxnSpPr>
        <p:spPr>
          <a:xfrm flipH="1" flipV="1">
            <a:off x="6182958" y="2016930"/>
            <a:ext cx="967421" cy="60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9" idx="6"/>
          </p:cNvCxnSpPr>
          <p:nvPr/>
        </p:nvCxnSpPr>
        <p:spPr>
          <a:xfrm flipH="1">
            <a:off x="6182958" y="2621695"/>
            <a:ext cx="967421" cy="143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0" idx="6"/>
          </p:cNvCxnSpPr>
          <p:nvPr/>
        </p:nvCxnSpPr>
        <p:spPr>
          <a:xfrm flipH="1">
            <a:off x="6182958" y="2621695"/>
            <a:ext cx="967421" cy="95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61" idx="6"/>
          </p:cNvCxnSpPr>
          <p:nvPr/>
        </p:nvCxnSpPr>
        <p:spPr>
          <a:xfrm flipH="1">
            <a:off x="6182957" y="2621695"/>
            <a:ext cx="967422" cy="211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8" idx="6"/>
          </p:cNvCxnSpPr>
          <p:nvPr/>
        </p:nvCxnSpPr>
        <p:spPr>
          <a:xfrm flipH="1" flipV="1">
            <a:off x="6182958" y="2016930"/>
            <a:ext cx="967421" cy="208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190048" y="2765345"/>
            <a:ext cx="960331" cy="133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6"/>
          </p:cNvCxnSpPr>
          <p:nvPr/>
        </p:nvCxnSpPr>
        <p:spPr>
          <a:xfrm flipH="1" flipV="1">
            <a:off x="6182958" y="3580804"/>
            <a:ext cx="967421" cy="5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1" idx="6"/>
          </p:cNvCxnSpPr>
          <p:nvPr/>
        </p:nvCxnSpPr>
        <p:spPr>
          <a:xfrm flipH="1">
            <a:off x="6182957" y="4103575"/>
            <a:ext cx="967422" cy="63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ight Arrow 73"/>
          <p:cNvSpPr/>
          <p:nvPr/>
        </p:nvSpPr>
        <p:spPr>
          <a:xfrm rot="16200000">
            <a:off x="2741692" y="1874313"/>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5" name="Right Arrow 74"/>
          <p:cNvSpPr/>
          <p:nvPr/>
        </p:nvSpPr>
        <p:spPr>
          <a:xfrm rot="5400000">
            <a:off x="4745550" y="1846938"/>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6" name="Right Arrow 75"/>
          <p:cNvSpPr/>
          <p:nvPr/>
        </p:nvSpPr>
        <p:spPr>
          <a:xfrm rot="5400000">
            <a:off x="6467734" y="374616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7" name="Right Arrow 76"/>
          <p:cNvSpPr/>
          <p:nvPr/>
        </p:nvSpPr>
        <p:spPr>
          <a:xfrm rot="5400000">
            <a:off x="2906206" y="3901872"/>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8" name="Right Arrow 77"/>
          <p:cNvSpPr/>
          <p:nvPr/>
        </p:nvSpPr>
        <p:spPr>
          <a:xfrm rot="16200000">
            <a:off x="4742775" y="3047739"/>
            <a:ext cx="335825" cy="16264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9" name="Right Arrow 78"/>
          <p:cNvSpPr/>
          <p:nvPr/>
        </p:nvSpPr>
        <p:spPr>
          <a:xfrm rot="16200000">
            <a:off x="6384563" y="266768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0" name="Right Arrow 79"/>
          <p:cNvSpPr/>
          <p:nvPr/>
        </p:nvSpPr>
        <p:spPr>
          <a:xfrm rot="5400000">
            <a:off x="4403984" y="4022950"/>
            <a:ext cx="347044" cy="138797"/>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1" name="Right Arrow 80"/>
          <p:cNvSpPr/>
          <p:nvPr/>
        </p:nvSpPr>
        <p:spPr>
          <a:xfrm rot="16200000">
            <a:off x="3113288" y="2722647"/>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 name="TextBox 2"/>
          <p:cNvSpPr txBox="1"/>
          <p:nvPr/>
        </p:nvSpPr>
        <p:spPr>
          <a:xfrm>
            <a:off x="4629968" y="3882791"/>
            <a:ext cx="1209527" cy="338554"/>
          </a:xfrm>
          <a:prstGeom prst="rect">
            <a:avLst/>
          </a:prstGeom>
          <a:noFill/>
        </p:spPr>
        <p:txBody>
          <a:bodyPr wrap="square" rtlCol="0">
            <a:spAutoFit/>
          </a:bodyPr>
          <a:lstStyle/>
          <a:p>
            <a:r>
              <a:rPr lang="en-US" sz="1600" smtClean="0">
                <a:solidFill>
                  <a:schemeClr val="bg1">
                    <a:lumMod val="85000"/>
                  </a:schemeClr>
                </a:solidFill>
              </a:rPr>
              <a:t>&gt; threshold</a:t>
            </a:r>
            <a:endParaRPr lang="hy-AM" sz="1600" dirty="0">
              <a:solidFill>
                <a:schemeClr val="bg1">
                  <a:lumMod val="85000"/>
                </a:schemeClr>
              </a:solidFill>
            </a:endParaRPr>
          </a:p>
        </p:txBody>
      </p:sp>
      <p:sp>
        <p:nvSpPr>
          <p:cNvPr id="82" name="Rectangle 81"/>
          <p:cNvSpPr/>
          <p:nvPr/>
        </p:nvSpPr>
        <p:spPr>
          <a:xfrm>
            <a:off x="2813940" y="1650575"/>
            <a:ext cx="1153379" cy="63332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3" name="TextBox 82"/>
          <p:cNvSpPr txBox="1"/>
          <p:nvPr/>
        </p:nvSpPr>
        <p:spPr>
          <a:xfrm>
            <a:off x="2899969" y="1816068"/>
            <a:ext cx="1228121" cy="338554"/>
          </a:xfrm>
          <a:prstGeom prst="rect">
            <a:avLst/>
          </a:prstGeom>
          <a:noFill/>
        </p:spPr>
        <p:txBody>
          <a:bodyPr wrap="square" rtlCol="0">
            <a:spAutoFit/>
          </a:bodyPr>
          <a:lstStyle/>
          <a:p>
            <a:r>
              <a:rPr lang="en-US" sz="1600" dirty="0" smtClean="0">
                <a:solidFill>
                  <a:schemeClr val="bg1">
                    <a:lumMod val="85000"/>
                  </a:schemeClr>
                </a:solidFill>
              </a:rPr>
              <a:t>&gt;threshold</a:t>
            </a:r>
            <a:endParaRPr lang="hy-AM" sz="1600" dirty="0">
              <a:solidFill>
                <a:schemeClr val="bg1">
                  <a:lumMod val="85000"/>
                </a:schemeClr>
              </a:solidFill>
            </a:endParaRPr>
          </a:p>
        </p:txBody>
      </p:sp>
      <p:sp>
        <p:nvSpPr>
          <p:cNvPr id="84" name="Rectangle 83"/>
          <p:cNvSpPr/>
          <p:nvPr/>
        </p:nvSpPr>
        <p:spPr>
          <a:xfrm>
            <a:off x="4451850" y="3735406"/>
            <a:ext cx="1317811" cy="63332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Tree>
    <p:extLst>
      <p:ext uri="{BB962C8B-B14F-4D97-AF65-F5344CB8AC3E}">
        <p14:creationId xmlns:p14="http://schemas.microsoft.com/office/powerpoint/2010/main" val="27381325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Shape 159"/>
          <p:cNvPicPr preferRelativeResize="0"/>
          <p:nvPr/>
        </p:nvPicPr>
        <p:blipFill>
          <a:blip r:embed="rId3">
            <a:alphaModFix amt="38000"/>
          </a:blip>
          <a:stretch>
            <a:fillRect/>
          </a:stretch>
        </p:blipFill>
        <p:spPr>
          <a:xfrm>
            <a:off x="1165475" y="1413100"/>
            <a:ext cx="7978526" cy="4031798"/>
          </a:xfrm>
          <a:prstGeom prst="rect">
            <a:avLst/>
          </a:prstGeom>
          <a:noFill/>
          <a:ln>
            <a:noFill/>
          </a:ln>
        </p:spPr>
      </p:pic>
      <p:sp>
        <p:nvSpPr>
          <p:cNvPr id="23" name="TextBox 22"/>
          <p:cNvSpPr txBox="1"/>
          <p:nvPr/>
        </p:nvSpPr>
        <p:spPr>
          <a:xfrm>
            <a:off x="-369252" y="1408813"/>
            <a:ext cx="1169551" cy="3530009"/>
          </a:xfrm>
          <a:prstGeom prst="rect">
            <a:avLst/>
          </a:prstGeom>
          <a:noFill/>
        </p:spPr>
        <p:txBody>
          <a:bodyPr vert="vert270" wrap="square" rtlCol="0" anchor="ctr" anchorCtr="1">
            <a:spAutoFit/>
          </a:bodyPr>
          <a:lstStyle/>
          <a:p>
            <a:endParaRPr lang="en-US" sz="3200" dirty="0" smtClean="0">
              <a:solidFill>
                <a:schemeClr val="bg1">
                  <a:lumMod val="85000"/>
                </a:schemeClr>
              </a:solidFill>
            </a:endParaRPr>
          </a:p>
          <a:p>
            <a:r>
              <a:rPr lang="en-US" sz="3200" dirty="0" smtClean="0">
                <a:solidFill>
                  <a:schemeClr val="bg1">
                    <a:lumMod val="85000"/>
                  </a:schemeClr>
                </a:solidFill>
              </a:rPr>
              <a:t>Conclusions</a:t>
            </a:r>
            <a:endParaRPr lang="hy-AM" sz="3200" dirty="0">
              <a:solidFill>
                <a:schemeClr val="bg1">
                  <a:lumMod val="85000"/>
                </a:schemeClr>
              </a:solidFill>
            </a:endParaRPr>
          </a:p>
        </p:txBody>
      </p:sp>
      <p:sp>
        <p:nvSpPr>
          <p:cNvPr id="24" name="TextBox 23"/>
          <p:cNvSpPr txBox="1"/>
          <p:nvPr/>
        </p:nvSpPr>
        <p:spPr>
          <a:xfrm>
            <a:off x="1108656" y="672707"/>
            <a:ext cx="7836195" cy="4832092"/>
          </a:xfrm>
          <a:prstGeom prst="rect">
            <a:avLst/>
          </a:prstGeom>
          <a:noFill/>
        </p:spPr>
        <p:txBody>
          <a:bodyPr wrap="square" rtlCol="0">
            <a:spAutoFit/>
          </a:bodyPr>
          <a:lstStyle/>
          <a:p>
            <a:pPr marL="285750" indent="-285750">
              <a:buFont typeface="Wingdings" charset="2"/>
              <a:buChar char="§"/>
            </a:pPr>
            <a:r>
              <a:rPr lang="en-US" sz="2400" dirty="0" smtClean="0">
                <a:solidFill>
                  <a:schemeClr val="bg1"/>
                </a:solidFill>
              </a:rPr>
              <a:t>Massive data collection for deep learning results in severe privacy risks</a:t>
            </a:r>
          </a:p>
          <a:p>
            <a:endParaRPr lang="en-US" sz="2400" dirty="0" smtClean="0">
              <a:solidFill>
                <a:schemeClr val="bg1"/>
              </a:solidFill>
            </a:endParaRPr>
          </a:p>
          <a:p>
            <a:pPr marL="285750" indent="-285750">
              <a:buFont typeface="Wingdings" charset="2"/>
              <a:buChar char="§"/>
            </a:pPr>
            <a:endParaRPr lang="en-US" sz="2400" dirty="0" smtClean="0">
              <a:solidFill>
                <a:schemeClr val="bg1"/>
              </a:solidFill>
            </a:endParaRPr>
          </a:p>
          <a:p>
            <a:pPr marL="285750" indent="-285750">
              <a:buFont typeface="Wingdings" charset="2"/>
              <a:buChar char="§"/>
            </a:pPr>
            <a:r>
              <a:rPr lang="en-US" sz="2400" dirty="0" smtClean="0">
                <a:solidFill>
                  <a:schemeClr val="bg1"/>
                </a:solidFill>
              </a:rPr>
              <a:t>The paper presents a design of privacy-preserving deep learning system </a:t>
            </a:r>
          </a:p>
          <a:p>
            <a:pPr marL="285750" indent="-285750">
              <a:buFont typeface="Wingdings" charset="2"/>
              <a:buChar char="§"/>
            </a:pPr>
            <a:endParaRPr lang="en-US" sz="2400" dirty="0">
              <a:solidFill>
                <a:schemeClr val="bg1"/>
              </a:solidFill>
            </a:endParaRPr>
          </a:p>
          <a:p>
            <a:pPr marL="285750" indent="-285750">
              <a:buFont typeface="Wingdings" charset="2"/>
              <a:buChar char="§"/>
            </a:pPr>
            <a:endParaRPr lang="en-US" sz="2400" dirty="0" smtClean="0">
              <a:solidFill>
                <a:schemeClr val="bg1"/>
              </a:solidFill>
            </a:endParaRPr>
          </a:p>
          <a:p>
            <a:pPr marL="285750" indent="-285750">
              <a:buFont typeface="Wingdings" charset="2"/>
              <a:buChar char="§"/>
            </a:pPr>
            <a:r>
              <a:rPr lang="en-US" sz="2400" dirty="0" smtClean="0">
                <a:solidFill>
                  <a:schemeClr val="bg1"/>
                </a:solidFill>
              </a:rPr>
              <a:t>Differentially-private information exchange protocol</a:t>
            </a:r>
          </a:p>
          <a:p>
            <a:pPr marL="285750" indent="-285750">
              <a:buFont typeface="Wingdings" charset="2"/>
              <a:buChar char="§"/>
            </a:pPr>
            <a:endParaRPr lang="en-US" sz="2400" dirty="0">
              <a:solidFill>
                <a:schemeClr val="bg1"/>
              </a:solidFill>
            </a:endParaRPr>
          </a:p>
          <a:p>
            <a:pPr marL="285750" indent="-285750">
              <a:buFont typeface="Wingdings" charset="2"/>
              <a:buChar char="§"/>
            </a:pPr>
            <a:endParaRPr lang="en-US" sz="2400" dirty="0" smtClean="0">
              <a:solidFill>
                <a:schemeClr val="bg1"/>
              </a:solidFill>
            </a:endParaRPr>
          </a:p>
          <a:p>
            <a:pPr marL="285750" indent="-285750">
              <a:buFont typeface="Wingdings" charset="2"/>
              <a:buChar char="§"/>
            </a:pPr>
            <a:r>
              <a:rPr lang="en-US" sz="2400" dirty="0" smtClean="0">
                <a:solidFill>
                  <a:schemeClr val="bg1"/>
                </a:solidFill>
              </a:rPr>
              <a:t>Pretty good accuracy</a:t>
            </a:r>
            <a:endParaRPr lang="en-US" sz="2400" dirty="0">
              <a:solidFill>
                <a:schemeClr val="bg1"/>
              </a:solidFill>
            </a:endParaRPr>
          </a:p>
          <a:p>
            <a:pPr marL="285750" indent="-285750">
              <a:buFont typeface="Wingdings" charset="2"/>
              <a:buChar char="§"/>
            </a:pPr>
            <a:endParaRPr lang="hy-AM" sz="2000" dirty="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 </a:t>
            </a:r>
            <a:endParaRPr lang="hy-AM" sz="2800" dirty="0"/>
          </a:p>
        </p:txBody>
      </p:sp>
      <p:sp>
        <p:nvSpPr>
          <p:cNvPr id="3" name="TextBox 2"/>
          <p:cNvSpPr txBox="1"/>
          <p:nvPr/>
        </p:nvSpPr>
        <p:spPr>
          <a:xfrm>
            <a:off x="1165475" y="1381056"/>
            <a:ext cx="7861567" cy="4893647"/>
          </a:xfrm>
          <a:prstGeom prst="rect">
            <a:avLst/>
          </a:prstGeom>
          <a:noFill/>
        </p:spPr>
        <p:txBody>
          <a:bodyPr wrap="square" rtlCol="0">
            <a:spAutoFit/>
          </a:bodyPr>
          <a:lstStyle/>
          <a:p>
            <a:r>
              <a:rPr lang="en-US" sz="1600" dirty="0">
                <a:solidFill>
                  <a:schemeClr val="bg1">
                    <a:lumMod val="95000"/>
                  </a:schemeClr>
                </a:solidFill>
              </a:rPr>
              <a:t>Template :  </a:t>
            </a:r>
            <a:r>
              <a:rPr lang="en-US" sz="1600" dirty="0">
                <a:solidFill>
                  <a:schemeClr val="bg1">
                    <a:lumMod val="95000"/>
                  </a:schemeClr>
                </a:solidFill>
                <a:hlinkClick r:id="rId2"/>
              </a:rPr>
              <a:t>https://</a:t>
            </a:r>
            <a:r>
              <a:rPr lang="en-US" sz="1600" dirty="0" smtClean="0">
                <a:solidFill>
                  <a:schemeClr val="bg1">
                    <a:lumMod val="95000"/>
                  </a:schemeClr>
                </a:solidFill>
                <a:hlinkClick r:id="rId2"/>
              </a:rPr>
              <a:t>templates.office.com/en-us/templates-for-PowerPoint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smtClean="0">
                <a:solidFill>
                  <a:schemeClr val="bg1">
                    <a:lumMod val="95000"/>
                  </a:schemeClr>
                </a:solidFill>
              </a:rPr>
              <a:t>Meme1: </a:t>
            </a:r>
            <a:r>
              <a:rPr lang="en-US" sz="1600" dirty="0">
                <a:solidFill>
                  <a:schemeClr val="bg1">
                    <a:lumMod val="95000"/>
                  </a:schemeClr>
                </a:solidFill>
                <a:hlinkClick r:id="rId3"/>
              </a:rPr>
              <a:t>http://memerepo.com</a:t>
            </a:r>
            <a:r>
              <a:rPr lang="en-US" sz="1600" dirty="0" smtClean="0">
                <a:solidFill>
                  <a:schemeClr val="bg1">
                    <a:lumMod val="95000"/>
                  </a:schemeClr>
                </a:solidFill>
                <a:hlinkClick r:id="rId3"/>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smtClean="0">
                <a:solidFill>
                  <a:schemeClr val="bg1">
                    <a:lumMod val="95000"/>
                  </a:schemeClr>
                </a:solidFill>
              </a:rPr>
              <a:t>Meme2: </a:t>
            </a:r>
            <a:r>
              <a:rPr lang="en-US" sz="1600" dirty="0" smtClean="0">
                <a:solidFill>
                  <a:schemeClr val="bg1">
                    <a:lumMod val="95000"/>
                  </a:schemeClr>
                </a:solidFill>
                <a:hlinkClick r:id="rId4"/>
              </a:rPr>
              <a:t>http</a:t>
            </a:r>
            <a:r>
              <a:rPr lang="en-US" sz="1600" dirty="0">
                <a:solidFill>
                  <a:schemeClr val="bg1">
                    <a:lumMod val="95000"/>
                  </a:schemeClr>
                </a:solidFill>
                <a:hlinkClick r:id="rId4"/>
              </a:rPr>
              <a:t>://dankmemerepository.tumblr.com</a:t>
            </a:r>
            <a:r>
              <a:rPr lang="en-US" sz="1600" dirty="0" smtClean="0">
                <a:solidFill>
                  <a:schemeClr val="bg1">
                    <a:lumMod val="95000"/>
                  </a:schemeClr>
                </a:solidFill>
                <a:hlinkClick r:id="rId4"/>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a:solidFill>
                  <a:schemeClr val="bg1">
                    <a:lumMod val="95000"/>
                  </a:schemeClr>
                </a:solidFill>
              </a:rPr>
              <a:t>Meme3: </a:t>
            </a:r>
            <a:r>
              <a:rPr lang="en-US" sz="1600" dirty="0">
                <a:solidFill>
                  <a:schemeClr val="bg1">
                    <a:lumMod val="95000"/>
                  </a:schemeClr>
                </a:solidFill>
                <a:hlinkClick r:id="rId5"/>
              </a:rPr>
              <a:t>https://www.beris.nl/blog/meme-repository</a:t>
            </a:r>
            <a:r>
              <a:rPr lang="en-US" sz="1600" dirty="0" smtClean="0">
                <a:solidFill>
                  <a:schemeClr val="bg1">
                    <a:lumMod val="95000"/>
                  </a:schemeClr>
                </a:solidFill>
                <a:hlinkClick r:id="rId5"/>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a:solidFill>
                  <a:schemeClr val="bg1">
                    <a:lumMod val="95000"/>
                  </a:schemeClr>
                </a:solidFill>
              </a:rPr>
              <a:t>Meme4: </a:t>
            </a:r>
            <a:r>
              <a:rPr lang="en-US" sz="1600" dirty="0">
                <a:solidFill>
                  <a:schemeClr val="bg1">
                    <a:lumMod val="95000"/>
                  </a:schemeClr>
                </a:solidFill>
                <a:hlinkClick r:id="rId6"/>
              </a:rPr>
              <a:t>http://www.b3takit.co.uk/site</a:t>
            </a:r>
            <a:r>
              <a:rPr lang="en-US" sz="1600" dirty="0" smtClean="0">
                <a:solidFill>
                  <a:schemeClr val="bg1">
                    <a:lumMod val="95000"/>
                  </a:schemeClr>
                </a:solidFill>
                <a:hlinkClick r:id="rId6"/>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a:solidFill>
                  <a:schemeClr val="bg1">
                    <a:lumMod val="95000"/>
                  </a:schemeClr>
                </a:solidFill>
              </a:rPr>
              <a:t>App Images: </a:t>
            </a:r>
            <a:r>
              <a:rPr lang="en-US" sz="1600" dirty="0">
                <a:solidFill>
                  <a:schemeClr val="bg1">
                    <a:lumMod val="95000"/>
                  </a:schemeClr>
                </a:solidFill>
                <a:hlinkClick r:id="rId7"/>
              </a:rPr>
              <a:t>https://play.google.com/intl/en_us/badges</a:t>
            </a:r>
            <a:r>
              <a:rPr lang="en-US" sz="1600" dirty="0" smtClean="0">
                <a:solidFill>
                  <a:schemeClr val="bg1">
                    <a:lumMod val="95000"/>
                  </a:schemeClr>
                </a:solidFill>
                <a:hlinkClick r:id="rId7"/>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a:solidFill>
                  <a:schemeClr val="bg1">
                    <a:lumMod val="95000"/>
                  </a:schemeClr>
                </a:solidFill>
              </a:rPr>
              <a:t>Tree image: </a:t>
            </a:r>
            <a:r>
              <a:rPr lang="en-US" sz="1600" dirty="0">
                <a:solidFill>
                  <a:schemeClr val="bg1">
                    <a:lumMod val="95000"/>
                  </a:schemeClr>
                </a:solidFill>
                <a:hlinkClick r:id="rId8"/>
              </a:rPr>
              <a:t>http://</a:t>
            </a:r>
            <a:r>
              <a:rPr lang="en-US" sz="1600" dirty="0" smtClean="0">
                <a:solidFill>
                  <a:schemeClr val="bg1">
                    <a:lumMod val="95000"/>
                  </a:schemeClr>
                </a:solidFill>
                <a:hlinkClick r:id="rId8"/>
              </a:rPr>
              <a:t>www.dreamstime.com/photos-images/tree.html</a:t>
            </a:r>
            <a:endParaRPr lang="en-US" sz="1600" dirty="0" smtClean="0">
              <a:solidFill>
                <a:schemeClr val="bg1">
                  <a:lumMod val="95000"/>
                </a:schemeClr>
              </a:solidFill>
            </a:endParaRPr>
          </a:p>
          <a:p>
            <a:endParaRPr lang="en-US" sz="1600" dirty="0" smtClean="0">
              <a:solidFill>
                <a:schemeClr val="bg1">
                  <a:lumMod val="95000"/>
                </a:schemeClr>
              </a:solidFill>
            </a:endParaRPr>
          </a:p>
          <a:p>
            <a:endParaRPr lang="en-US" sz="1600" dirty="0">
              <a:solidFill>
                <a:schemeClr val="bg1">
                  <a:lumMod val="95000"/>
                </a:schemeClr>
              </a:solidFill>
            </a:endParaRPr>
          </a:p>
          <a:p>
            <a:endParaRPr lang="en-US" sz="1600" dirty="0">
              <a:solidFill>
                <a:schemeClr val="bg1">
                  <a:lumMod val="95000"/>
                </a:schemeClr>
              </a:solidFill>
            </a:endParaRPr>
          </a:p>
          <a:p>
            <a:endParaRPr lang="en-US" dirty="0"/>
          </a:p>
          <a:p>
            <a:endParaRPr lang="en-US" dirty="0" smtClean="0"/>
          </a:p>
          <a:p>
            <a:endParaRPr lang="en-US" dirty="0"/>
          </a:p>
          <a:p>
            <a:endParaRPr lang="hy-AM" dirty="0"/>
          </a:p>
        </p:txBody>
      </p:sp>
    </p:spTree>
    <p:extLst>
      <p:ext uri="{BB962C8B-B14F-4D97-AF65-F5344CB8AC3E}">
        <p14:creationId xmlns:p14="http://schemas.microsoft.com/office/powerpoint/2010/main" val="82655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D3037"/>
        </a:solidFill>
        <a:effectLst/>
      </p:bgPr>
    </p:bg>
    <p:spTree>
      <p:nvGrpSpPr>
        <p:cNvPr id="1" name="Shape 287"/>
        <p:cNvGrpSpPr/>
        <p:nvPr/>
      </p:nvGrpSpPr>
      <p:grpSpPr>
        <a:xfrm>
          <a:off x="0" y="0"/>
          <a:ext cx="0" cy="0"/>
          <a:chOff x="0" y="0"/>
          <a:chExt cx="0" cy="0"/>
        </a:xfrm>
      </p:grpSpPr>
      <p:sp>
        <p:nvSpPr>
          <p:cNvPr id="288" name="Shape 288"/>
          <p:cNvSpPr txBox="1">
            <a:spLocks noGrp="1"/>
          </p:cNvSpPr>
          <p:nvPr>
            <p:ph type="ctrTitle" idx="4294967295"/>
          </p:nvPr>
        </p:nvSpPr>
        <p:spPr>
          <a:xfrm>
            <a:off x="1336100" y="1679850"/>
            <a:ext cx="7337699" cy="1546500"/>
          </a:xfrm>
          <a:prstGeom prst="rect">
            <a:avLst/>
          </a:prstGeom>
        </p:spPr>
        <p:txBody>
          <a:bodyPr lIns="91425" tIns="91425" rIns="91425" bIns="91425" anchor="b" anchorCtr="0">
            <a:noAutofit/>
          </a:bodyPr>
          <a:lstStyle/>
          <a:p>
            <a:pPr lvl="0" rtl="0">
              <a:spcBef>
                <a:spcPts val="0"/>
              </a:spcBef>
              <a:buNone/>
            </a:pPr>
            <a:r>
              <a:rPr lang="en" sz="2200" b="1" dirty="0">
                <a:solidFill>
                  <a:schemeClr val="bg1">
                    <a:lumMod val="95000"/>
                  </a:schemeClr>
                </a:solidFill>
              </a:rPr>
              <a:t>Thanks!</a:t>
            </a:r>
          </a:p>
        </p:txBody>
      </p:sp>
      <p:sp>
        <p:nvSpPr>
          <p:cNvPr id="289" name="Shape 289"/>
          <p:cNvSpPr txBox="1">
            <a:spLocks noGrp="1"/>
          </p:cNvSpPr>
          <p:nvPr>
            <p:ph type="subTitle" idx="4294967295"/>
          </p:nvPr>
        </p:nvSpPr>
        <p:spPr>
          <a:xfrm>
            <a:off x="1336099" y="3151922"/>
            <a:ext cx="7337699" cy="812700"/>
          </a:xfrm>
          <a:prstGeom prst="rect">
            <a:avLst/>
          </a:prstGeom>
        </p:spPr>
        <p:txBody>
          <a:bodyPr lIns="91425" tIns="91425" rIns="91425" bIns="91425" anchor="ctr" anchorCtr="0">
            <a:noAutofit/>
          </a:bodyPr>
          <a:lstStyle/>
          <a:p>
            <a:pPr lvl="0" rtl="0">
              <a:spcBef>
                <a:spcPts val="0"/>
              </a:spcBef>
              <a:buNone/>
            </a:pPr>
            <a:r>
              <a:rPr lang="en" sz="3600" b="1" dirty="0">
                <a:solidFill>
                  <a:srgbClr val="F3F3F3"/>
                </a:solidFill>
              </a:rPr>
              <a:t>ANY QUESTIONS?</a:t>
            </a:r>
          </a:p>
        </p:txBody>
      </p:sp>
      <p:sp>
        <p:nvSpPr>
          <p:cNvPr id="2" name="TextBox 1"/>
          <p:cNvSpPr txBox="1"/>
          <p:nvPr/>
        </p:nvSpPr>
        <p:spPr>
          <a:xfrm>
            <a:off x="382772" y="1356684"/>
            <a:ext cx="8484782" cy="1477328"/>
          </a:xfrm>
          <a:prstGeom prst="rect">
            <a:avLst/>
          </a:prstGeom>
          <a:noFill/>
        </p:spPr>
        <p:txBody>
          <a:bodyPr wrap="square" rtlCol="0">
            <a:spAutoFit/>
          </a:bodyPr>
          <a:lstStyle/>
          <a:p>
            <a:r>
              <a:rPr lang="en-US" sz="1800" dirty="0" smtClean="0">
                <a:solidFill>
                  <a:schemeClr val="bg1">
                    <a:lumMod val="95000"/>
                  </a:schemeClr>
                </a:solidFill>
                <a:latin typeface="Avenir Book" charset="0"/>
                <a:ea typeface="Avenir Book" charset="0"/>
                <a:cs typeface="Avenir Book" charset="0"/>
              </a:rPr>
              <a:t>“We “learn” some parameters from everyone who passes through our lives. Some parameters train our life models in a better way, some the contrary. </a:t>
            </a:r>
          </a:p>
          <a:p>
            <a:r>
              <a:rPr lang="en-US" sz="1800" dirty="0" smtClean="0">
                <a:solidFill>
                  <a:schemeClr val="bg1">
                    <a:lumMod val="95000"/>
                  </a:schemeClr>
                </a:solidFill>
                <a:latin typeface="Avenir Book" charset="0"/>
                <a:ea typeface="Avenir Book" charset="0"/>
                <a:cs typeface="Avenir Book" charset="0"/>
              </a:rPr>
              <a:t>However, they all ensure that one achieves a fulfilled life (global convergence).</a:t>
            </a:r>
          </a:p>
          <a:p>
            <a:endParaRPr lang="en-US" sz="1800" dirty="0" smtClean="0">
              <a:solidFill>
                <a:schemeClr val="bg1">
                  <a:lumMod val="95000"/>
                </a:schemeClr>
              </a:solidFill>
              <a:latin typeface="Avenir Book" charset="0"/>
              <a:ea typeface="Avenir Book" charset="0"/>
              <a:cs typeface="Avenir Book" charset="0"/>
            </a:endParaRPr>
          </a:p>
          <a:p>
            <a:r>
              <a:rPr lang="en-US" sz="1800" dirty="0">
                <a:solidFill>
                  <a:schemeClr val="bg1">
                    <a:lumMod val="95000"/>
                  </a:schemeClr>
                </a:solidFill>
                <a:latin typeface="Avenir Book" charset="0"/>
                <a:ea typeface="Avenir Book" charset="0"/>
                <a:cs typeface="Avenir Book" charset="0"/>
              </a:rPr>
              <a:t>	</a:t>
            </a:r>
            <a:r>
              <a:rPr lang="en-US" sz="1800" dirty="0" smtClean="0">
                <a:solidFill>
                  <a:schemeClr val="bg1">
                    <a:lumMod val="95000"/>
                  </a:schemeClr>
                </a:solidFill>
                <a:latin typeface="Avenir Book" charset="0"/>
                <a:ea typeface="Avenir Book" charset="0"/>
                <a:cs typeface="Avenir Book" charset="0"/>
              </a:rPr>
              <a:t>			</a:t>
            </a:r>
            <a:r>
              <a:rPr lang="en-US" sz="1800" dirty="0">
                <a:solidFill>
                  <a:schemeClr val="bg1">
                    <a:lumMod val="95000"/>
                  </a:schemeClr>
                </a:solidFill>
                <a:latin typeface="Avenir Book" charset="0"/>
                <a:ea typeface="Avenir Book" charset="0"/>
                <a:cs typeface="Avenir Book" charset="0"/>
              </a:rPr>
              <a:t>	</a:t>
            </a:r>
            <a:r>
              <a:rPr lang="en-US" sz="1800" dirty="0" smtClean="0">
                <a:solidFill>
                  <a:schemeClr val="bg1">
                    <a:lumMod val="95000"/>
                  </a:schemeClr>
                </a:solidFill>
                <a:latin typeface="Avenir Book" charset="0"/>
                <a:ea typeface="Avenir Book" charset="0"/>
                <a:cs typeface="Avenir Book" charset="0"/>
              </a:rPr>
              <a:t>	          -  Vaibhav Kulkarni</a:t>
            </a:r>
            <a:endParaRPr lang="hy-AM" sz="1800" dirty="0">
              <a:solidFill>
                <a:schemeClr val="bg1">
                  <a:lumMod val="95000"/>
                </a:schemeClr>
              </a:solidFill>
              <a:latin typeface="Avenir Book" charset="0"/>
              <a:ea typeface="Avenir Book" charset="0"/>
              <a:cs typeface="Avenir Book" charset="0"/>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08788" y="280606"/>
            <a:ext cx="6858000" cy="459900"/>
          </a:xfrm>
          <a:prstGeom prst="rect">
            <a:avLst/>
          </a:prstGeom>
        </p:spPr>
        <p:txBody>
          <a:bodyPr lIns="91425" tIns="91425" rIns="91425" bIns="91425" anchor="b" anchorCtr="0">
            <a:noAutofit/>
          </a:bodyPr>
          <a:lstStyle/>
          <a:p>
            <a:pPr lvl="0" rtl="0">
              <a:spcBef>
                <a:spcPts val="0"/>
              </a:spcBef>
              <a:buNone/>
            </a:pPr>
            <a:r>
              <a:rPr lang="en-US" sz="2800" dirty="0" smtClean="0"/>
              <a:t>Lets Talk about Bob</a:t>
            </a:r>
            <a:endParaRPr lang="en" sz="2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791" y="816468"/>
            <a:ext cx="1335154" cy="23736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875" y="4322373"/>
            <a:ext cx="1350633" cy="239737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6053" y="1357375"/>
            <a:ext cx="1774491" cy="162272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8905" y="4332883"/>
            <a:ext cx="1347237" cy="239508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55907" y="632792"/>
            <a:ext cx="1329612" cy="2363755"/>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3990" y="4317208"/>
            <a:ext cx="1341298" cy="238080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6377" y="1406749"/>
            <a:ext cx="1193043" cy="1193043"/>
          </a:xfrm>
          <a:prstGeom prst="rect">
            <a:avLst/>
          </a:prstGeo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01581" y="4775769"/>
            <a:ext cx="1222943" cy="1222943"/>
          </a:xfrm>
          <a:prstGeom prst="rect">
            <a:avLst/>
          </a:prstGeom>
        </p:spPr>
      </p:pic>
      <p:sp>
        <p:nvSpPr>
          <p:cNvPr id="4" name="Rectangle 3"/>
          <p:cNvSpPr/>
          <p:nvPr/>
        </p:nvSpPr>
        <p:spPr>
          <a:xfrm>
            <a:off x="1170874" y="3546249"/>
            <a:ext cx="1074829" cy="409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9" name="Rectangle 18"/>
          <p:cNvSpPr/>
          <p:nvPr/>
        </p:nvSpPr>
        <p:spPr>
          <a:xfrm>
            <a:off x="2260732" y="3546249"/>
            <a:ext cx="1231731" cy="409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0" name="Rectangle 19"/>
          <p:cNvSpPr/>
          <p:nvPr/>
        </p:nvSpPr>
        <p:spPr>
          <a:xfrm>
            <a:off x="3502922" y="3546249"/>
            <a:ext cx="795809" cy="40908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1" name="Rectangle 20"/>
          <p:cNvSpPr/>
          <p:nvPr/>
        </p:nvSpPr>
        <p:spPr>
          <a:xfrm>
            <a:off x="4324117" y="3546249"/>
            <a:ext cx="931064" cy="4090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Rectangle 21"/>
          <p:cNvSpPr/>
          <p:nvPr/>
        </p:nvSpPr>
        <p:spPr>
          <a:xfrm>
            <a:off x="5255181" y="3546249"/>
            <a:ext cx="931064" cy="4090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Rectangle 22"/>
          <p:cNvSpPr/>
          <p:nvPr/>
        </p:nvSpPr>
        <p:spPr>
          <a:xfrm>
            <a:off x="6201274" y="3546249"/>
            <a:ext cx="931064" cy="4090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Rectangle 23"/>
          <p:cNvSpPr/>
          <p:nvPr/>
        </p:nvSpPr>
        <p:spPr>
          <a:xfrm>
            <a:off x="7147367" y="3546249"/>
            <a:ext cx="931064" cy="4090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1734561" y="3420125"/>
            <a:ext cx="115614" cy="115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7" name="Straight Connector 16"/>
          <p:cNvCxnSpPr/>
          <p:nvPr/>
        </p:nvCxnSpPr>
        <p:spPr>
          <a:xfrm flipV="1">
            <a:off x="1792368" y="3190075"/>
            <a:ext cx="0" cy="2300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18790" y="3966287"/>
            <a:ext cx="115614" cy="11561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0" name="Straight Connector 29"/>
          <p:cNvCxnSpPr/>
          <p:nvPr/>
        </p:nvCxnSpPr>
        <p:spPr>
          <a:xfrm flipV="1">
            <a:off x="2876597" y="4081813"/>
            <a:ext cx="0" cy="23005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845492" y="3420125"/>
            <a:ext cx="115614" cy="115614"/>
          </a:xfrm>
          <a:prstGeom prst="ellipse">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2" name="Straight Connector 31"/>
          <p:cNvCxnSpPr>
            <a:stCxn id="31" idx="0"/>
            <a:endCxn id="9" idx="2"/>
          </p:cNvCxnSpPr>
          <p:nvPr/>
        </p:nvCxnSpPr>
        <p:spPr>
          <a:xfrm flipV="1">
            <a:off x="3903299" y="2980100"/>
            <a:ext cx="0" cy="44002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759970" y="3954711"/>
            <a:ext cx="115614" cy="115614"/>
          </a:xfrm>
          <a:prstGeom prst="ellipse">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7" name="Straight Connector 36"/>
          <p:cNvCxnSpPr/>
          <p:nvPr/>
        </p:nvCxnSpPr>
        <p:spPr>
          <a:xfrm flipV="1">
            <a:off x="4812524" y="4081813"/>
            <a:ext cx="0" cy="23005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093460" y="3549194"/>
            <a:ext cx="931064" cy="409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1" name="Oval 40"/>
          <p:cNvSpPr/>
          <p:nvPr/>
        </p:nvSpPr>
        <p:spPr>
          <a:xfrm>
            <a:off x="5668919" y="3435487"/>
            <a:ext cx="115614" cy="115614"/>
          </a:xfrm>
          <a:prstGeom prst="ellipse">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2" name="Straight Connector 41"/>
          <p:cNvCxnSpPr/>
          <p:nvPr/>
        </p:nvCxnSpPr>
        <p:spPr>
          <a:xfrm flipV="1">
            <a:off x="5716216" y="2995462"/>
            <a:ext cx="0" cy="440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643348" y="3965467"/>
            <a:ext cx="115614" cy="115614"/>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6" name="Straight Connector 45"/>
          <p:cNvCxnSpPr/>
          <p:nvPr/>
        </p:nvCxnSpPr>
        <p:spPr>
          <a:xfrm flipV="1">
            <a:off x="6701155" y="4080993"/>
            <a:ext cx="0" cy="23005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557122" y="3420125"/>
            <a:ext cx="115614" cy="1156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8" name="Straight Connector 47"/>
          <p:cNvCxnSpPr>
            <a:endCxn id="13" idx="2"/>
          </p:cNvCxnSpPr>
          <p:nvPr/>
        </p:nvCxnSpPr>
        <p:spPr>
          <a:xfrm flipV="1">
            <a:off x="7604419" y="2599792"/>
            <a:ext cx="8480" cy="82033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8526721" y="3945267"/>
            <a:ext cx="115614" cy="11561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51" name="Straight Connector 50"/>
          <p:cNvCxnSpPr/>
          <p:nvPr/>
        </p:nvCxnSpPr>
        <p:spPr>
          <a:xfrm flipH="1" flipV="1">
            <a:off x="8584528" y="4050283"/>
            <a:ext cx="2424" cy="71090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par>
                                <p:cTn id="66" presetID="10" presetClass="entr" presetSubtype="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fade">
                                      <p:cBhvr>
                                        <p:cTn id="84" dur="500"/>
                                        <p:tgtEl>
                                          <p:spTgt spid="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500"/>
                                        <p:tgtEl>
                                          <p:spTgt spid="50"/>
                                        </p:tgtEl>
                                      </p:cBhvr>
                                    </p:animEffect>
                                  </p:childTnLst>
                                </p:cTn>
                              </p:par>
                              <p:par>
                                <p:cTn id="88" presetID="10"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9" grpId="0" animBg="1"/>
      <p:bldP spid="31" grpId="0" animBg="1"/>
      <p:bldP spid="36" grpId="0" animBg="1"/>
      <p:bldP spid="41" grpId="0" animBg="1"/>
      <p:bldP spid="45" grpId="0" animBg="1"/>
      <p:bldP spid="47" grpId="0" animBg="1"/>
      <p:bldP spid="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098278" y="314388"/>
            <a:ext cx="6858000" cy="459900"/>
          </a:xfrm>
          <a:prstGeom prst="rect">
            <a:avLst/>
          </a:prstGeom>
        </p:spPr>
        <p:txBody>
          <a:bodyPr lIns="91425" tIns="91425" rIns="91425" bIns="91425" anchor="b" anchorCtr="0">
            <a:noAutofit/>
          </a:bodyPr>
          <a:lstStyle/>
          <a:p>
            <a:pPr lvl="0" rtl="0">
              <a:spcBef>
                <a:spcPts val="0"/>
              </a:spcBef>
              <a:buNone/>
            </a:pPr>
            <a:r>
              <a:rPr lang="en-US" sz="2800" dirty="0" smtClean="0"/>
              <a:t>The Other </a:t>
            </a:r>
            <a:r>
              <a:rPr lang="en-US" sz="2800" dirty="0"/>
              <a:t>S</a:t>
            </a:r>
            <a:r>
              <a:rPr lang="en-US" sz="2800" dirty="0" smtClean="0"/>
              <a:t>ide</a:t>
            </a:r>
            <a:endParaRPr lang="en" sz="28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797" y="1218218"/>
            <a:ext cx="3142316" cy="1555602"/>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278" y="2156429"/>
            <a:ext cx="3165354" cy="61739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815" y="578277"/>
            <a:ext cx="3419895" cy="2196214"/>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9612" y="4150895"/>
            <a:ext cx="2081838" cy="2064270"/>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3118" y="3764312"/>
            <a:ext cx="2802180" cy="2089959"/>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5199" y="3764312"/>
            <a:ext cx="2993095" cy="1627495"/>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99209" y="1676384"/>
            <a:ext cx="4286250" cy="3467100"/>
          </a:xfrm>
          <a:prstGeom prst="rect">
            <a:avLst/>
          </a:prstGeom>
        </p:spPr>
      </p:pic>
    </p:spTree>
    <p:extLst>
      <p:ext uri="{BB962C8B-B14F-4D97-AF65-F5344CB8AC3E}">
        <p14:creationId xmlns:p14="http://schemas.microsoft.com/office/powerpoint/2010/main" val="4657896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3440"/>
        </a:solidFill>
        <a:effectLst/>
      </p:bgPr>
    </p:bg>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305100" y="291809"/>
            <a:ext cx="6767100" cy="709799"/>
          </a:xfrm>
          <a:prstGeom prst="rect">
            <a:avLst/>
          </a:prstGeom>
        </p:spPr>
        <p:txBody>
          <a:bodyPr lIns="91425" tIns="91425" rIns="91425" bIns="91425" anchor="ctr" anchorCtr="0">
            <a:noAutofit/>
          </a:bodyPr>
          <a:lstStyle/>
          <a:p>
            <a:pPr lvl="0" rtl="0">
              <a:spcBef>
                <a:spcPts val="0"/>
              </a:spcBef>
              <a:buNone/>
            </a:pPr>
            <a:r>
              <a:rPr lang="en-US" sz="2800" dirty="0" smtClean="0"/>
              <a:t>Some Background</a:t>
            </a:r>
            <a:endParaRPr lang="en" sz="2800" dirty="0"/>
          </a:p>
        </p:txBody>
      </p:sp>
      <p:sp>
        <p:nvSpPr>
          <p:cNvPr id="85" name="Shape 85"/>
          <p:cNvSpPr txBox="1"/>
          <p:nvPr/>
        </p:nvSpPr>
        <p:spPr>
          <a:xfrm>
            <a:off x="502600" y="3039900"/>
            <a:ext cx="802500" cy="786300"/>
          </a:xfrm>
          <a:prstGeom prst="rect">
            <a:avLst/>
          </a:prstGeom>
          <a:noFill/>
          <a:ln>
            <a:noFill/>
          </a:ln>
        </p:spPr>
        <p:txBody>
          <a:bodyPr lIns="91425" tIns="91425" rIns="91425" bIns="91425" anchor="ctr" anchorCtr="0">
            <a:noAutofit/>
          </a:bodyPr>
          <a:lstStyle/>
          <a:p>
            <a:pPr lvl="0" algn="ctr">
              <a:spcBef>
                <a:spcPts val="0"/>
              </a:spcBef>
              <a:buNone/>
            </a:pPr>
            <a:endParaRPr lang="en" sz="3000" dirty="0">
              <a:solidFill>
                <a:srgbClr val="2E3037"/>
              </a:solidFill>
              <a:latin typeface="Quicksand"/>
              <a:ea typeface="Quicksand"/>
              <a:cs typeface="Quicksand"/>
              <a:sym typeface="Quicksan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675" y="1117600"/>
            <a:ext cx="4191000" cy="5740400"/>
          </a:xfrm>
          <a:prstGeom prst="rect">
            <a:avLst/>
          </a:prstGeom>
        </p:spPr>
      </p:pic>
      <p:sp>
        <p:nvSpPr>
          <p:cNvPr id="4" name="Oval 3"/>
          <p:cNvSpPr/>
          <p:nvPr/>
        </p:nvSpPr>
        <p:spPr>
          <a:xfrm>
            <a:off x="3258211" y="3983803"/>
            <a:ext cx="1139112" cy="1139112"/>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2166017" y="3652728"/>
            <a:ext cx="997599" cy="997599"/>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2798638" y="1362036"/>
            <a:ext cx="1090193" cy="1090193"/>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4566243" y="3900152"/>
            <a:ext cx="826319" cy="826319"/>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a:off x="3216172" y="2408158"/>
            <a:ext cx="1318541" cy="131854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b="1"/>
          </a:p>
        </p:txBody>
      </p:sp>
      <p:sp>
        <p:nvSpPr>
          <p:cNvPr id="5" name="TextBox 4"/>
          <p:cNvSpPr txBox="1"/>
          <p:nvPr/>
        </p:nvSpPr>
        <p:spPr>
          <a:xfrm>
            <a:off x="3268721" y="4281781"/>
            <a:ext cx="1144743" cy="553998"/>
          </a:xfrm>
          <a:prstGeom prst="rect">
            <a:avLst/>
          </a:prstGeom>
          <a:noFill/>
        </p:spPr>
        <p:txBody>
          <a:bodyPr wrap="square" rtlCol="0">
            <a:spAutoFit/>
          </a:bodyPr>
          <a:lstStyle/>
          <a:p>
            <a:pPr algn="ctr"/>
            <a:r>
              <a:rPr lang="en-US" sz="1500" b="1" dirty="0" smtClean="0">
                <a:solidFill>
                  <a:schemeClr val="bg1"/>
                </a:solidFill>
              </a:rPr>
              <a:t>Mobility </a:t>
            </a:r>
          </a:p>
          <a:p>
            <a:pPr algn="ctr"/>
            <a:r>
              <a:rPr lang="en-US" sz="1500" b="1" dirty="0" smtClean="0">
                <a:solidFill>
                  <a:schemeClr val="bg1"/>
                </a:solidFill>
              </a:rPr>
              <a:t>Prediction</a:t>
            </a:r>
            <a:endParaRPr lang="hy-AM" sz="1500" b="1" dirty="0">
              <a:solidFill>
                <a:schemeClr val="bg1"/>
              </a:solidFill>
            </a:endParaRPr>
          </a:p>
        </p:txBody>
      </p:sp>
      <p:sp>
        <p:nvSpPr>
          <p:cNvPr id="14" name="TextBox 13"/>
          <p:cNvSpPr txBox="1"/>
          <p:nvPr/>
        </p:nvSpPr>
        <p:spPr>
          <a:xfrm>
            <a:off x="3300251" y="2743949"/>
            <a:ext cx="1144743" cy="584775"/>
          </a:xfrm>
          <a:prstGeom prst="rect">
            <a:avLst/>
          </a:prstGeom>
          <a:noFill/>
        </p:spPr>
        <p:txBody>
          <a:bodyPr wrap="square" rtlCol="0">
            <a:spAutoFit/>
          </a:bodyPr>
          <a:lstStyle/>
          <a:p>
            <a:pPr algn="ctr"/>
            <a:r>
              <a:rPr lang="en-US" sz="1600" b="1" dirty="0" smtClean="0">
                <a:solidFill>
                  <a:schemeClr val="bg2">
                    <a:lumMod val="50000"/>
                  </a:schemeClr>
                </a:solidFill>
              </a:rPr>
              <a:t>User</a:t>
            </a:r>
          </a:p>
          <a:p>
            <a:pPr algn="ctr"/>
            <a:r>
              <a:rPr lang="en-US" sz="1600" b="1" dirty="0" smtClean="0">
                <a:solidFill>
                  <a:schemeClr val="bg2">
                    <a:lumMod val="50000"/>
                  </a:schemeClr>
                </a:solidFill>
              </a:rPr>
              <a:t>Privacy</a:t>
            </a:r>
            <a:endParaRPr lang="hy-AM" sz="1600" b="1" dirty="0">
              <a:solidFill>
                <a:schemeClr val="bg2">
                  <a:lumMod val="50000"/>
                </a:schemeClr>
              </a:solidFill>
            </a:endParaRPr>
          </a:p>
        </p:txBody>
      </p:sp>
      <p:sp>
        <p:nvSpPr>
          <p:cNvPr id="7" name="TextBox 6"/>
          <p:cNvSpPr txBox="1"/>
          <p:nvPr/>
        </p:nvSpPr>
        <p:spPr>
          <a:xfrm>
            <a:off x="2936626" y="1545383"/>
            <a:ext cx="814215" cy="584775"/>
          </a:xfrm>
          <a:prstGeom prst="rect">
            <a:avLst/>
          </a:prstGeom>
          <a:noFill/>
        </p:spPr>
        <p:txBody>
          <a:bodyPr wrap="square" rtlCol="0">
            <a:spAutoFit/>
          </a:bodyPr>
          <a:lstStyle/>
          <a:p>
            <a:pPr algn="ctr"/>
            <a:r>
              <a:rPr lang="en-US" sz="1600" b="1" dirty="0" smtClean="0">
                <a:solidFill>
                  <a:schemeClr val="bg1">
                    <a:lumMod val="95000"/>
                  </a:schemeClr>
                </a:solidFill>
              </a:rPr>
              <a:t>Utility</a:t>
            </a:r>
          </a:p>
          <a:p>
            <a:pPr algn="ctr"/>
            <a:r>
              <a:rPr lang="en-US" sz="1600" b="1" dirty="0" smtClean="0">
                <a:solidFill>
                  <a:schemeClr val="bg1">
                    <a:lumMod val="95000"/>
                  </a:schemeClr>
                </a:solidFill>
              </a:rPr>
              <a:t>Space</a:t>
            </a:r>
            <a:endParaRPr lang="hy-AM" sz="1600" b="1" dirty="0">
              <a:solidFill>
                <a:schemeClr val="bg1">
                  <a:lumMod val="95000"/>
                </a:schemeClr>
              </a:solidFill>
            </a:endParaRPr>
          </a:p>
        </p:txBody>
      </p:sp>
      <p:sp>
        <p:nvSpPr>
          <p:cNvPr id="12" name="TextBox 11"/>
          <p:cNvSpPr txBox="1"/>
          <p:nvPr/>
        </p:nvSpPr>
        <p:spPr>
          <a:xfrm>
            <a:off x="5826675" y="1476207"/>
            <a:ext cx="2886401" cy="584775"/>
          </a:xfrm>
          <a:prstGeom prst="rect">
            <a:avLst/>
          </a:prstGeom>
          <a:noFill/>
        </p:spPr>
        <p:txBody>
          <a:bodyPr wrap="square" rtlCol="0">
            <a:spAutoFit/>
          </a:bodyPr>
          <a:lstStyle/>
          <a:p>
            <a:r>
              <a:rPr lang="en-US" sz="1600" b="1" dirty="0" smtClean="0">
                <a:solidFill>
                  <a:schemeClr val="bg1">
                    <a:lumMod val="95000"/>
                  </a:schemeClr>
                </a:solidFill>
              </a:rPr>
              <a:t>Success of </a:t>
            </a:r>
          </a:p>
          <a:p>
            <a:r>
              <a:rPr lang="en-US" sz="1600" b="1" dirty="0" smtClean="0">
                <a:solidFill>
                  <a:schemeClr val="bg1">
                    <a:lumMod val="95000"/>
                  </a:schemeClr>
                </a:solidFill>
              </a:rPr>
              <a:t>Location Based Services</a:t>
            </a:r>
            <a:endParaRPr lang="hy-AM" sz="1600" b="1" dirty="0">
              <a:solidFill>
                <a:schemeClr val="bg1">
                  <a:lumMod val="95000"/>
                </a:schemeClr>
              </a:solidFill>
            </a:endParaRPr>
          </a:p>
        </p:txBody>
      </p:sp>
      <p:sp>
        <p:nvSpPr>
          <p:cNvPr id="17" name="TextBox 16"/>
          <p:cNvSpPr txBox="1"/>
          <p:nvPr/>
        </p:nvSpPr>
        <p:spPr>
          <a:xfrm>
            <a:off x="5826675" y="5286204"/>
            <a:ext cx="2886401" cy="338554"/>
          </a:xfrm>
          <a:prstGeom prst="rect">
            <a:avLst/>
          </a:prstGeom>
          <a:noFill/>
        </p:spPr>
        <p:txBody>
          <a:bodyPr wrap="square" rtlCol="0">
            <a:spAutoFit/>
          </a:bodyPr>
          <a:lstStyle/>
          <a:p>
            <a:r>
              <a:rPr lang="en-US" sz="1600" b="1" dirty="0" smtClean="0">
                <a:solidFill>
                  <a:schemeClr val="bg1">
                    <a:lumMod val="95000"/>
                  </a:schemeClr>
                </a:solidFill>
              </a:rPr>
              <a:t>Mobility </a:t>
            </a:r>
            <a:r>
              <a:rPr lang="en-US" sz="1600" b="1" smtClean="0">
                <a:solidFill>
                  <a:schemeClr val="bg1">
                    <a:lumMod val="95000"/>
                  </a:schemeClr>
                </a:solidFill>
              </a:rPr>
              <a:t>Prediction Platform</a:t>
            </a:r>
            <a:endParaRPr lang="hy-AM" sz="1600" b="1" dirty="0">
              <a:solidFill>
                <a:schemeClr val="bg1">
                  <a:lumMod val="95000"/>
                </a:schemeClr>
              </a:solidFill>
            </a:endParaRPr>
          </a:p>
        </p:txBody>
      </p:sp>
      <p:sp>
        <p:nvSpPr>
          <p:cNvPr id="18" name="TextBox 17"/>
          <p:cNvSpPr txBox="1"/>
          <p:nvPr/>
        </p:nvSpPr>
        <p:spPr>
          <a:xfrm>
            <a:off x="4397323" y="4039752"/>
            <a:ext cx="1144743" cy="600164"/>
          </a:xfrm>
          <a:prstGeom prst="rect">
            <a:avLst/>
          </a:prstGeom>
          <a:noFill/>
        </p:spPr>
        <p:txBody>
          <a:bodyPr wrap="square" rtlCol="0">
            <a:spAutoFit/>
          </a:bodyPr>
          <a:lstStyle/>
          <a:p>
            <a:pPr algn="ctr"/>
            <a:r>
              <a:rPr lang="en-US" sz="1100" b="1" dirty="0" smtClean="0">
                <a:solidFill>
                  <a:schemeClr val="bg1"/>
                </a:solidFill>
              </a:rPr>
              <a:t>Location</a:t>
            </a:r>
          </a:p>
          <a:p>
            <a:pPr algn="ctr"/>
            <a:r>
              <a:rPr lang="en-US" sz="1100" b="1" dirty="0" smtClean="0">
                <a:solidFill>
                  <a:schemeClr val="bg1"/>
                </a:solidFill>
              </a:rPr>
              <a:t>Based</a:t>
            </a:r>
          </a:p>
          <a:p>
            <a:pPr algn="ctr"/>
            <a:r>
              <a:rPr lang="en-US" sz="1100" b="1" dirty="0" smtClean="0">
                <a:solidFill>
                  <a:schemeClr val="bg1"/>
                </a:solidFill>
              </a:rPr>
              <a:t>Ads</a:t>
            </a:r>
            <a:endParaRPr lang="hy-AM" sz="1100" b="1" dirty="0">
              <a:solidFill>
                <a:schemeClr val="bg1"/>
              </a:solidFill>
            </a:endParaRPr>
          </a:p>
        </p:txBody>
      </p:sp>
      <p:sp>
        <p:nvSpPr>
          <p:cNvPr id="19" name="TextBox 18"/>
          <p:cNvSpPr txBox="1"/>
          <p:nvPr/>
        </p:nvSpPr>
        <p:spPr>
          <a:xfrm>
            <a:off x="2087190" y="3910662"/>
            <a:ext cx="1144743" cy="461665"/>
          </a:xfrm>
          <a:prstGeom prst="rect">
            <a:avLst/>
          </a:prstGeom>
          <a:noFill/>
        </p:spPr>
        <p:txBody>
          <a:bodyPr wrap="square" rtlCol="0">
            <a:spAutoFit/>
          </a:bodyPr>
          <a:lstStyle/>
          <a:p>
            <a:pPr algn="ctr"/>
            <a:r>
              <a:rPr lang="en-US" sz="1200" b="1" dirty="0" smtClean="0">
                <a:solidFill>
                  <a:schemeClr val="bg1"/>
                </a:solidFill>
              </a:rPr>
              <a:t>Resource</a:t>
            </a:r>
          </a:p>
          <a:p>
            <a:pPr algn="ctr"/>
            <a:r>
              <a:rPr lang="en-US" sz="1200" b="1" dirty="0" smtClean="0">
                <a:solidFill>
                  <a:schemeClr val="bg1"/>
                </a:solidFill>
              </a:rPr>
              <a:t>Management</a:t>
            </a:r>
            <a:endParaRPr lang="hy-AM" sz="1200" b="1" dirty="0">
              <a:solidFill>
                <a:schemeClr val="bg1"/>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231" y="2674931"/>
            <a:ext cx="3170176" cy="2377632"/>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185" y="1148484"/>
            <a:ext cx="620110" cy="620110"/>
          </a:xfrm>
          <a:prstGeom prst="rect">
            <a:avLst/>
          </a:prstGeom>
        </p:spPr>
      </p:pic>
    </p:spTree>
    <p:extLst>
      <p:ext uri="{BB962C8B-B14F-4D97-AF65-F5344CB8AC3E}">
        <p14:creationId xmlns:p14="http://schemas.microsoft.com/office/powerpoint/2010/main" val="106500161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7" grpId="0"/>
      <p:bldP spid="12"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800" dirty="0" smtClean="0"/>
              <a:t>Selected Articles</a:t>
            </a:r>
            <a:endParaRPr lang="en" sz="2800" dirty="0"/>
          </a:p>
        </p:txBody>
      </p:sp>
      <p:sp>
        <p:nvSpPr>
          <p:cNvPr id="146" name="Shape 146"/>
          <p:cNvSpPr/>
          <p:nvPr/>
        </p:nvSpPr>
        <p:spPr>
          <a:xfrm>
            <a:off x="3630807" y="1681916"/>
            <a:ext cx="2506199" cy="2506199"/>
          </a:xfrm>
          <a:prstGeom prst="ellipse">
            <a:avLst/>
          </a:prstGeom>
          <a:noFill/>
          <a:ln w="9525" cap="flat" cmpd="sng">
            <a:solidFill>
              <a:srgbClr val="F35B69"/>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solidFill>
                  <a:srgbClr val="0070C0"/>
                </a:solidFill>
                <a:latin typeface="Quicksand"/>
                <a:ea typeface="Quicksand"/>
                <a:cs typeface="Quicksand"/>
                <a:sym typeface="Quicksand"/>
              </a:rPr>
              <a:t>Understanding Mobility from GPS Data</a:t>
            </a:r>
            <a:endParaRPr lang="en" sz="2000" dirty="0">
              <a:solidFill>
                <a:srgbClr val="0070C0"/>
              </a:solidFill>
              <a:latin typeface="Quicksand"/>
              <a:ea typeface="Quicksand"/>
              <a:cs typeface="Quicksand"/>
              <a:sym typeface="Quicksand"/>
            </a:endParaRPr>
          </a:p>
        </p:txBody>
      </p:sp>
      <p:sp>
        <p:nvSpPr>
          <p:cNvPr id="147" name="Shape 147"/>
          <p:cNvSpPr/>
          <p:nvPr/>
        </p:nvSpPr>
        <p:spPr>
          <a:xfrm>
            <a:off x="1334872" y="1681915"/>
            <a:ext cx="2506199" cy="2506199"/>
          </a:xfrm>
          <a:prstGeom prst="ellipse">
            <a:avLst/>
          </a:prstGeom>
          <a:noFill/>
          <a:ln w="9525" cap="flat" cmpd="sng">
            <a:solidFill>
              <a:srgbClr val="39C0BA"/>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solidFill>
                  <a:schemeClr val="bg1">
                    <a:lumMod val="95000"/>
                  </a:schemeClr>
                </a:solidFill>
                <a:latin typeface="Quicksand"/>
                <a:ea typeface="Quicksand"/>
                <a:cs typeface="Quicksand"/>
                <a:sym typeface="Quicksand"/>
              </a:rPr>
              <a:t>Predictability of </a:t>
            </a:r>
          </a:p>
          <a:p>
            <a:pPr lvl="0" algn="ctr">
              <a:spcBef>
                <a:spcPts val="0"/>
              </a:spcBef>
              <a:buNone/>
            </a:pPr>
            <a:r>
              <a:rPr lang="en-US" sz="2000" dirty="0" smtClean="0">
                <a:solidFill>
                  <a:schemeClr val="bg1">
                    <a:lumMod val="95000"/>
                  </a:schemeClr>
                </a:solidFill>
                <a:latin typeface="Quicksand"/>
                <a:ea typeface="Quicksand"/>
                <a:cs typeface="Quicksand"/>
                <a:sym typeface="Quicksand"/>
              </a:rPr>
              <a:t>Human Mobility</a:t>
            </a:r>
            <a:endParaRPr lang="en" sz="2000" dirty="0">
              <a:solidFill>
                <a:schemeClr val="bg1">
                  <a:lumMod val="95000"/>
                </a:schemeClr>
              </a:solidFill>
              <a:latin typeface="Quicksand"/>
              <a:ea typeface="Quicksand"/>
              <a:cs typeface="Quicksand"/>
              <a:sym typeface="Quicksand"/>
            </a:endParaRPr>
          </a:p>
        </p:txBody>
      </p:sp>
      <p:sp>
        <p:nvSpPr>
          <p:cNvPr id="148" name="Shape 148"/>
          <p:cNvSpPr/>
          <p:nvPr/>
        </p:nvSpPr>
        <p:spPr>
          <a:xfrm>
            <a:off x="5926742" y="1681916"/>
            <a:ext cx="2506199" cy="2506199"/>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solidFill>
                  <a:srgbClr val="00B050"/>
                </a:solidFill>
                <a:latin typeface="Quicksand"/>
                <a:ea typeface="Quicksand"/>
                <a:cs typeface="Quicksand"/>
                <a:sym typeface="Quicksand"/>
              </a:rPr>
              <a:t>Mining Mobility Profiles of Users</a:t>
            </a:r>
            <a:endParaRPr lang="en" sz="2000" dirty="0">
              <a:solidFill>
                <a:srgbClr val="00B050"/>
              </a:solidFill>
              <a:latin typeface="Quicksand"/>
              <a:ea typeface="Quicksand"/>
              <a:cs typeface="Quicksand"/>
              <a:sym typeface="Quicksand"/>
            </a:endParaRPr>
          </a:p>
        </p:txBody>
      </p:sp>
      <p:sp>
        <p:nvSpPr>
          <p:cNvPr id="6" name="Shape 147"/>
          <p:cNvSpPr/>
          <p:nvPr/>
        </p:nvSpPr>
        <p:spPr>
          <a:xfrm>
            <a:off x="2290101" y="3491056"/>
            <a:ext cx="2506199" cy="2506199"/>
          </a:xfrm>
          <a:prstGeom prst="ellipse">
            <a:avLst/>
          </a:prstGeom>
          <a:noFill/>
          <a:ln w="9525" cap="flat" cmpd="sng">
            <a:solidFill>
              <a:srgbClr val="FFC000"/>
            </a:solidFill>
            <a:prstDash val="dash"/>
            <a:round/>
            <a:headEnd type="none" w="med" len="med"/>
            <a:tailEnd type="none" w="med" len="med"/>
          </a:ln>
        </p:spPr>
        <p:txBody>
          <a:bodyPr lIns="91425" tIns="91425" rIns="91425" bIns="91425" anchor="ctr" anchorCtr="0">
            <a:noAutofit/>
          </a:bodyPr>
          <a:lstStyle/>
          <a:p>
            <a:pPr lvl="0" algn="ctr">
              <a:spcBef>
                <a:spcPts val="0"/>
              </a:spcBef>
              <a:buNone/>
            </a:pPr>
            <a:endParaRPr lang="en" sz="2000" dirty="0">
              <a:solidFill>
                <a:schemeClr val="bg1">
                  <a:lumMod val="95000"/>
                </a:schemeClr>
              </a:solidFill>
              <a:latin typeface="Quicksand"/>
              <a:ea typeface="Quicksand"/>
              <a:cs typeface="Quicksand"/>
              <a:sym typeface="Quicksand"/>
            </a:endParaRPr>
          </a:p>
        </p:txBody>
      </p:sp>
      <p:sp>
        <p:nvSpPr>
          <p:cNvPr id="7" name="Shape 147"/>
          <p:cNvSpPr/>
          <p:nvPr/>
        </p:nvSpPr>
        <p:spPr>
          <a:xfrm>
            <a:off x="4673642" y="3491056"/>
            <a:ext cx="2506199" cy="2506199"/>
          </a:xfrm>
          <a:prstGeom prst="ellipse">
            <a:avLst/>
          </a:prstGeom>
          <a:noFill/>
          <a:ln w="9525" cap="flat" cmpd="sng">
            <a:solidFill>
              <a:schemeClr val="accent5">
                <a:lumMod val="75000"/>
              </a:schemeClr>
            </a:solidFill>
            <a:prstDash val="dash"/>
            <a:round/>
            <a:headEnd type="none" w="med" len="med"/>
            <a:tailEnd type="none" w="med" len="med"/>
          </a:ln>
        </p:spPr>
        <p:txBody>
          <a:bodyPr lIns="91425" tIns="91425" rIns="91425" bIns="91425" anchor="ctr" anchorCtr="0">
            <a:noAutofit/>
          </a:bodyPr>
          <a:lstStyle/>
          <a:p>
            <a:pPr lvl="0" algn="ctr">
              <a:spcBef>
                <a:spcPts val="0"/>
              </a:spcBef>
              <a:buNone/>
            </a:pPr>
            <a:endParaRPr lang="en" sz="2000" dirty="0">
              <a:solidFill>
                <a:schemeClr val="bg1">
                  <a:lumMod val="95000"/>
                </a:schemeClr>
              </a:solidFill>
              <a:latin typeface="Quicksand"/>
              <a:ea typeface="Quicksand"/>
              <a:cs typeface="Quicksand"/>
              <a:sym typeface="Quicksand"/>
            </a:endParaRPr>
          </a:p>
        </p:txBody>
      </p:sp>
      <p:sp>
        <p:nvSpPr>
          <p:cNvPr id="2" name="TextBox 1"/>
          <p:cNvSpPr txBox="1"/>
          <p:nvPr/>
        </p:nvSpPr>
        <p:spPr>
          <a:xfrm>
            <a:off x="2723560" y="4188114"/>
            <a:ext cx="1639279" cy="1323439"/>
          </a:xfrm>
          <a:prstGeom prst="rect">
            <a:avLst/>
          </a:prstGeom>
          <a:noFill/>
        </p:spPr>
        <p:txBody>
          <a:bodyPr wrap="square" rtlCol="0">
            <a:spAutoFit/>
          </a:bodyPr>
          <a:lstStyle/>
          <a:p>
            <a:pPr algn="ctr"/>
            <a:r>
              <a:rPr lang="en-US" sz="2000" dirty="0">
                <a:solidFill>
                  <a:schemeClr val="accent5">
                    <a:lumMod val="75000"/>
                  </a:schemeClr>
                </a:solidFill>
                <a:latin typeface="Quicksand"/>
                <a:ea typeface="Quicksand"/>
                <a:cs typeface="Quicksand"/>
              </a:rPr>
              <a:t>Location Privacy through Camouflage</a:t>
            </a:r>
            <a:endParaRPr lang="hy-AM" sz="2000" dirty="0">
              <a:solidFill>
                <a:schemeClr val="accent5">
                  <a:lumMod val="75000"/>
                </a:schemeClr>
              </a:solidFill>
              <a:latin typeface="Quicksand"/>
              <a:ea typeface="Quicksand"/>
              <a:cs typeface="Quicksand"/>
            </a:endParaRPr>
          </a:p>
        </p:txBody>
      </p:sp>
      <p:sp>
        <p:nvSpPr>
          <p:cNvPr id="9" name="TextBox 8"/>
          <p:cNvSpPr txBox="1"/>
          <p:nvPr/>
        </p:nvSpPr>
        <p:spPr>
          <a:xfrm>
            <a:off x="5107103" y="4188114"/>
            <a:ext cx="1639279" cy="1323439"/>
          </a:xfrm>
          <a:prstGeom prst="rect">
            <a:avLst/>
          </a:prstGeom>
          <a:noFill/>
        </p:spPr>
        <p:txBody>
          <a:bodyPr wrap="square" rtlCol="0">
            <a:spAutoFit/>
          </a:bodyPr>
          <a:lstStyle/>
          <a:p>
            <a:pPr algn="ctr"/>
            <a:r>
              <a:rPr lang="en-US" sz="2000" dirty="0">
                <a:solidFill>
                  <a:schemeClr val="accent2">
                    <a:lumMod val="75000"/>
                  </a:schemeClr>
                </a:solidFill>
                <a:latin typeface="Quicksand"/>
                <a:ea typeface="Quicksand"/>
                <a:cs typeface="Quicksand"/>
              </a:rPr>
              <a:t>Privacy</a:t>
            </a:r>
          </a:p>
          <a:p>
            <a:pPr algn="ctr"/>
            <a:r>
              <a:rPr lang="en-US" sz="2000" dirty="0">
                <a:solidFill>
                  <a:schemeClr val="accent2">
                    <a:lumMod val="75000"/>
                  </a:schemeClr>
                </a:solidFill>
                <a:latin typeface="Quicksand"/>
                <a:ea typeface="Quicksand"/>
                <a:cs typeface="Quicksand"/>
              </a:rPr>
              <a:t>Preserving</a:t>
            </a:r>
          </a:p>
          <a:p>
            <a:pPr algn="ctr"/>
            <a:r>
              <a:rPr lang="en-US" sz="2000" dirty="0">
                <a:solidFill>
                  <a:schemeClr val="accent2">
                    <a:lumMod val="75000"/>
                  </a:schemeClr>
                </a:solidFill>
                <a:latin typeface="Quicksand"/>
                <a:ea typeface="Quicksand"/>
                <a:cs typeface="Quicksand"/>
              </a:rPr>
              <a:t>Deep</a:t>
            </a:r>
          </a:p>
          <a:p>
            <a:pPr algn="ctr"/>
            <a:r>
              <a:rPr lang="en-US" sz="2000" dirty="0">
                <a:solidFill>
                  <a:schemeClr val="accent2">
                    <a:lumMod val="75000"/>
                  </a:schemeClr>
                </a:solidFill>
                <a:latin typeface="Quicksand"/>
                <a:ea typeface="Quicksand"/>
                <a:cs typeface="Quicksand"/>
              </a:rPr>
              <a:t>Learning</a:t>
            </a:r>
            <a:endParaRPr lang="hy-AM" sz="2000" dirty="0">
              <a:solidFill>
                <a:schemeClr val="accent2">
                  <a:lumMod val="75000"/>
                </a:schemeClr>
              </a:solidFill>
              <a:latin typeface="Quicksand"/>
              <a:ea typeface="Quicksand"/>
              <a:cs typeface="Quicksand"/>
            </a:endParaRPr>
          </a:p>
        </p:txBody>
      </p:sp>
    </p:spTree>
    <p:extLst>
      <p:ext uri="{BB962C8B-B14F-4D97-AF65-F5344CB8AC3E}">
        <p14:creationId xmlns:p14="http://schemas.microsoft.com/office/powerpoint/2010/main" val="159168481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500"/>
                                        <p:tgtEl>
                                          <p:spTgt spid="1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48" grpId="0" animBg="1"/>
      <p:bldP spid="6" grpId="0" animBg="1"/>
      <p:bldP spid="7" grpId="0" animBg="1"/>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1656250" y="1402400"/>
            <a:ext cx="5123400" cy="5123100"/>
          </a:xfrm>
          <a:prstGeom prst="ellipse">
            <a:avLst/>
          </a:prstGeom>
          <a:noFill/>
          <a:ln w="28575" cap="flat" cmpd="sng">
            <a:solidFill>
              <a:srgbClr val="2E3037"/>
            </a:solidFill>
            <a:prstDash val="solid"/>
            <a:round/>
            <a:headEnd type="none" w="med" len="med"/>
            <a:tailEnd type="none" w="med" len="med"/>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8263" y="2402958"/>
            <a:ext cx="5436964" cy="2966484"/>
          </a:xfrm>
          <a:prstGeom prst="rect">
            <a:avLst/>
          </a:prstGeom>
        </p:spPr>
      </p:pic>
    </p:spTree>
    <p:extLst>
      <p:ext uri="{BB962C8B-B14F-4D97-AF65-F5344CB8AC3E}">
        <p14:creationId xmlns:p14="http://schemas.microsoft.com/office/powerpoint/2010/main" val="211135656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0" y="2547403"/>
            <a:ext cx="1851000" cy="1851000"/>
          </a:xfrm>
          <a:prstGeom prst="ellipse">
            <a:avLst/>
          </a:prstGeom>
          <a:solidFill>
            <a:schemeClr val="accent1">
              <a:lumMod val="50000"/>
            </a:schemeClr>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ctrTitle" idx="4294967295"/>
          </p:nvPr>
        </p:nvSpPr>
        <p:spPr>
          <a:xfrm>
            <a:off x="2483431" y="2269054"/>
            <a:ext cx="6028199" cy="1546500"/>
          </a:xfrm>
          <a:prstGeom prst="rect">
            <a:avLst/>
          </a:prstGeom>
        </p:spPr>
        <p:txBody>
          <a:bodyPr lIns="91425" tIns="91425" rIns="91425" bIns="91425" anchor="ctr" anchorCtr="0">
            <a:noAutofit/>
          </a:bodyPr>
          <a:lstStyle/>
          <a:p>
            <a:pPr lvl="0" rtl="0">
              <a:spcBef>
                <a:spcPts val="0"/>
              </a:spcBef>
              <a:buNone/>
            </a:pPr>
            <a:r>
              <a:rPr lang="en-US" sz="4800" dirty="0" smtClean="0"/>
              <a:t>Privacy-Preserving</a:t>
            </a:r>
            <a:endParaRPr lang="en" sz="4800" dirty="0"/>
          </a:p>
        </p:txBody>
      </p:sp>
      <p:sp>
        <p:nvSpPr>
          <p:cNvPr id="103" name="Shape 103"/>
          <p:cNvSpPr txBox="1">
            <a:spLocks noGrp="1"/>
          </p:cNvSpPr>
          <p:nvPr>
            <p:ph type="subTitle" idx="4294967295"/>
          </p:nvPr>
        </p:nvSpPr>
        <p:spPr>
          <a:xfrm>
            <a:off x="2483431" y="3352003"/>
            <a:ext cx="6028199" cy="1046400"/>
          </a:xfrm>
          <a:prstGeom prst="rect">
            <a:avLst/>
          </a:prstGeom>
        </p:spPr>
        <p:txBody>
          <a:bodyPr lIns="91425" tIns="91425" rIns="91425" bIns="91425" anchor="t" anchorCtr="0">
            <a:noAutofit/>
          </a:bodyPr>
          <a:lstStyle/>
          <a:p>
            <a:pPr>
              <a:spcBef>
                <a:spcPts val="0"/>
              </a:spcBef>
              <a:buClr>
                <a:srgbClr val="39C0BA"/>
              </a:buClr>
              <a:buNone/>
            </a:pPr>
            <a:r>
              <a:rPr lang="en-US" sz="4800" dirty="0">
                <a:solidFill>
                  <a:schemeClr val="bg1"/>
                </a:solidFill>
              </a:rPr>
              <a:t>Deep Learning</a:t>
            </a:r>
            <a:endParaRPr lang="en" sz="4800" dirty="0">
              <a:solidFill>
                <a:schemeClr val="bg1"/>
              </a:solidFill>
            </a:endParaRPr>
          </a:p>
        </p:txBody>
      </p:sp>
      <p:sp>
        <p:nvSpPr>
          <p:cNvPr id="10" name="Oval 9"/>
          <p:cNvSpPr/>
          <p:nvPr/>
        </p:nvSpPr>
        <p:spPr>
          <a:xfrm>
            <a:off x="3009271" y="5072881"/>
            <a:ext cx="997599" cy="997599"/>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a:off x="6337515" y="5072881"/>
            <a:ext cx="997599" cy="997599"/>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 name="Oval 13"/>
          <p:cNvSpPr/>
          <p:nvPr/>
        </p:nvSpPr>
        <p:spPr>
          <a:xfrm>
            <a:off x="6074757" y="861041"/>
            <a:ext cx="997599" cy="997599"/>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3009271" y="861041"/>
            <a:ext cx="997599" cy="997599"/>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 name="Oval 16"/>
          <p:cNvSpPr/>
          <p:nvPr/>
        </p:nvSpPr>
        <p:spPr>
          <a:xfrm>
            <a:off x="8012830" y="2973843"/>
            <a:ext cx="997599" cy="997599"/>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5" name="Straight Arrow Connector 4"/>
          <p:cNvCxnSpPr>
            <a:stCxn id="101" idx="7"/>
            <a:endCxn id="16" idx="2"/>
          </p:cNvCxnSpPr>
          <p:nvPr/>
        </p:nvCxnSpPr>
        <p:spPr>
          <a:xfrm flipV="1">
            <a:off x="1579927" y="1359841"/>
            <a:ext cx="1429344" cy="145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01" idx="5"/>
            <a:endCxn id="10" idx="2"/>
          </p:cNvCxnSpPr>
          <p:nvPr/>
        </p:nvCxnSpPr>
        <p:spPr>
          <a:xfrm>
            <a:off x="1579927" y="4127330"/>
            <a:ext cx="1429344" cy="1444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6"/>
            <a:endCxn id="14" idx="2"/>
          </p:cNvCxnSpPr>
          <p:nvPr/>
        </p:nvCxnSpPr>
        <p:spPr>
          <a:xfrm>
            <a:off x="4006870" y="1359841"/>
            <a:ext cx="2067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11" idx="2"/>
          </p:cNvCxnSpPr>
          <p:nvPr/>
        </p:nvCxnSpPr>
        <p:spPr>
          <a:xfrm>
            <a:off x="4006870" y="5571681"/>
            <a:ext cx="23306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6"/>
          </p:cNvCxnSpPr>
          <p:nvPr/>
        </p:nvCxnSpPr>
        <p:spPr>
          <a:xfrm>
            <a:off x="7072356" y="1359841"/>
            <a:ext cx="1439273" cy="1614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6"/>
            <a:endCxn id="17" idx="4"/>
          </p:cNvCxnSpPr>
          <p:nvPr/>
        </p:nvCxnSpPr>
        <p:spPr>
          <a:xfrm flipV="1">
            <a:off x="7335114" y="3971442"/>
            <a:ext cx="1176516" cy="160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rtl="0">
              <a:spcBef>
                <a:spcPts val="0"/>
              </a:spcBef>
              <a:buNone/>
            </a:pPr>
            <a:r>
              <a:rPr lang="en-US" sz="2400" dirty="0" smtClean="0"/>
              <a:t>Privacy-Preserving Deep Learning – Shokri et al. </a:t>
            </a:r>
            <a:endParaRPr lang="en" sz="2400" dirty="0"/>
          </a:p>
        </p:txBody>
      </p:sp>
      <p:cxnSp>
        <p:nvCxnSpPr>
          <p:cNvPr id="203" name="Shape 203"/>
          <p:cNvCxnSpPr/>
          <p:nvPr/>
        </p:nvCxnSpPr>
        <p:spPr>
          <a:xfrm rot="10800000">
            <a:off x="1482251" y="4992908"/>
            <a:ext cx="0" cy="1159200"/>
          </a:xfrm>
          <a:prstGeom prst="straightConnector1">
            <a:avLst/>
          </a:prstGeom>
          <a:noFill/>
          <a:ln w="9525" cap="flat" cmpd="sng">
            <a:solidFill>
              <a:srgbClr val="999FA9"/>
            </a:solidFill>
            <a:prstDash val="solid"/>
            <a:round/>
            <a:headEnd type="none" w="lg" len="lg"/>
            <a:tailEnd type="oval" w="lg" len="lg"/>
          </a:ln>
        </p:spPr>
      </p:cxnSp>
      <p:cxnSp>
        <p:nvCxnSpPr>
          <p:cNvPr id="204" name="Shape 204"/>
          <p:cNvCxnSpPr/>
          <p:nvPr/>
        </p:nvCxnSpPr>
        <p:spPr>
          <a:xfrm rot="10800000">
            <a:off x="1482251" y="1607182"/>
            <a:ext cx="0" cy="1159200"/>
          </a:xfrm>
          <a:prstGeom prst="straightConnector1">
            <a:avLst/>
          </a:prstGeom>
          <a:noFill/>
          <a:ln w="9525" cap="flat" cmpd="sng">
            <a:solidFill>
              <a:srgbClr val="999FA9"/>
            </a:solidFill>
            <a:prstDash val="solid"/>
            <a:round/>
            <a:headEnd type="none" w="lg" len="lg"/>
            <a:tailEnd type="oval" w="lg" len="lg"/>
          </a:ln>
        </p:spPr>
      </p:cxnSp>
      <p:sp>
        <p:nvSpPr>
          <p:cNvPr id="205" name="Shape 205"/>
          <p:cNvSpPr txBox="1"/>
          <p:nvPr/>
        </p:nvSpPr>
        <p:spPr>
          <a:xfrm>
            <a:off x="2215650" y="3612950"/>
            <a:ext cx="2310299" cy="381000"/>
          </a:xfrm>
          <a:prstGeom prst="rect">
            <a:avLst/>
          </a:prstGeom>
          <a:noFill/>
          <a:ln>
            <a:noFill/>
          </a:ln>
        </p:spPr>
        <p:txBody>
          <a:bodyPr lIns="91425" tIns="91425" rIns="91425" bIns="91425" anchor="t" anchorCtr="0">
            <a:noAutofit/>
          </a:bodyPr>
          <a:lstStyle/>
          <a:p>
            <a:pPr lvl="0" rtl="0">
              <a:spcBef>
                <a:spcPts val="0"/>
              </a:spcBef>
              <a:buNone/>
            </a:pPr>
            <a:r>
              <a:rPr lang="en-US" sz="2000" dirty="0" smtClean="0">
                <a:solidFill>
                  <a:srgbClr val="F3F3F3"/>
                </a:solidFill>
                <a:latin typeface="Quicksand"/>
                <a:ea typeface="Quicksand"/>
                <a:cs typeface="Quicksand"/>
                <a:sym typeface="Quicksand"/>
              </a:rPr>
              <a:t>Problem</a:t>
            </a:r>
            <a:endParaRPr lang="en" sz="2000" dirty="0">
              <a:solidFill>
                <a:srgbClr val="F3F3F3"/>
              </a:solidFill>
              <a:latin typeface="Quicksand"/>
              <a:ea typeface="Quicksand"/>
              <a:cs typeface="Quicksand"/>
              <a:sym typeface="Quicksand"/>
            </a:endParaRPr>
          </a:p>
        </p:txBody>
      </p:sp>
      <p:sp>
        <p:nvSpPr>
          <p:cNvPr id="206" name="Shape 206"/>
          <p:cNvSpPr txBox="1"/>
          <p:nvPr/>
        </p:nvSpPr>
        <p:spPr>
          <a:xfrm>
            <a:off x="2215651" y="5305825"/>
            <a:ext cx="2310299" cy="381000"/>
          </a:xfrm>
          <a:prstGeom prst="rect">
            <a:avLst/>
          </a:prstGeom>
          <a:noFill/>
          <a:ln>
            <a:noFill/>
          </a:ln>
        </p:spPr>
        <p:txBody>
          <a:bodyPr lIns="91425" tIns="91425" rIns="91425" bIns="91425" anchor="t" anchorCtr="0">
            <a:noAutofit/>
          </a:bodyPr>
          <a:lstStyle/>
          <a:p>
            <a:pPr lvl="0" rtl="0">
              <a:spcBef>
                <a:spcPts val="0"/>
              </a:spcBef>
              <a:buNone/>
            </a:pPr>
            <a:r>
              <a:rPr lang="en-US" sz="2000" dirty="0" smtClean="0">
                <a:solidFill>
                  <a:srgbClr val="F3F3F3"/>
                </a:solidFill>
                <a:latin typeface="Quicksand"/>
                <a:ea typeface="Quicksand"/>
                <a:cs typeface="Quicksand"/>
                <a:sym typeface="Quicksand"/>
              </a:rPr>
              <a:t>Approach</a:t>
            </a:r>
            <a:endParaRPr lang="en" sz="2000" dirty="0">
              <a:solidFill>
                <a:srgbClr val="F3F3F3"/>
              </a:solidFill>
              <a:latin typeface="Quicksand"/>
              <a:ea typeface="Quicksand"/>
              <a:cs typeface="Quicksand"/>
              <a:sym typeface="Quicksand"/>
            </a:endParaRPr>
          </a:p>
        </p:txBody>
      </p:sp>
      <p:sp>
        <p:nvSpPr>
          <p:cNvPr id="207" name="Shape 207"/>
          <p:cNvSpPr txBox="1"/>
          <p:nvPr/>
        </p:nvSpPr>
        <p:spPr>
          <a:xfrm>
            <a:off x="2215650" y="1920075"/>
            <a:ext cx="2310299" cy="381000"/>
          </a:xfrm>
          <a:prstGeom prst="rect">
            <a:avLst/>
          </a:prstGeom>
          <a:noFill/>
          <a:ln>
            <a:noFill/>
          </a:ln>
        </p:spPr>
        <p:txBody>
          <a:bodyPr lIns="91425" tIns="91425" rIns="91425" bIns="91425" anchor="t" anchorCtr="0">
            <a:noAutofit/>
          </a:bodyPr>
          <a:lstStyle/>
          <a:p>
            <a:pPr lvl="0" rtl="0">
              <a:spcBef>
                <a:spcPts val="0"/>
              </a:spcBef>
              <a:buNone/>
            </a:pPr>
            <a:r>
              <a:rPr lang="en-US" sz="2000" dirty="0" smtClean="0">
                <a:solidFill>
                  <a:srgbClr val="F3F3F3"/>
                </a:solidFill>
                <a:latin typeface="Quicksand"/>
                <a:ea typeface="Quicksand"/>
                <a:cs typeface="Quicksand"/>
                <a:sym typeface="Quicksand"/>
              </a:rPr>
              <a:t>Context</a:t>
            </a:r>
            <a:endParaRPr lang="en" sz="2000" dirty="0">
              <a:solidFill>
                <a:srgbClr val="F3F3F3"/>
              </a:solidFill>
              <a:latin typeface="Quicksand"/>
              <a:ea typeface="Quicksand"/>
              <a:cs typeface="Quicksand"/>
              <a:sym typeface="Quicksand"/>
            </a:endParaRPr>
          </a:p>
        </p:txBody>
      </p:sp>
      <p:cxnSp>
        <p:nvCxnSpPr>
          <p:cNvPr id="208" name="Shape 208"/>
          <p:cNvCxnSpPr/>
          <p:nvPr/>
        </p:nvCxnSpPr>
        <p:spPr>
          <a:xfrm rot="10800000">
            <a:off x="1482251" y="3300045"/>
            <a:ext cx="0" cy="1159200"/>
          </a:xfrm>
          <a:prstGeom prst="straightConnector1">
            <a:avLst/>
          </a:prstGeom>
          <a:noFill/>
          <a:ln w="9525" cap="flat" cmpd="sng">
            <a:solidFill>
              <a:srgbClr val="999FA9"/>
            </a:solidFill>
            <a:prstDash val="solid"/>
            <a:round/>
            <a:headEnd type="none" w="lg" len="lg"/>
            <a:tailEnd type="oval" w="lg" len="lg"/>
          </a:ln>
        </p:spPr>
      </p:cxnSp>
      <p:sp>
        <p:nvSpPr>
          <p:cNvPr id="2" name="Oval 1"/>
          <p:cNvSpPr/>
          <p:nvPr/>
        </p:nvSpPr>
        <p:spPr>
          <a:xfrm>
            <a:off x="5549462" y="1920075"/>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5549462" y="4593749"/>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7020905" y="3256912"/>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4047937" y="3256912"/>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 name="Right Arrow 2"/>
          <p:cNvSpPr/>
          <p:nvPr/>
        </p:nvSpPr>
        <p:spPr>
          <a:xfrm rot="2893305">
            <a:off x="6651610" y="2953328"/>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8" name="Right Arrow 17"/>
          <p:cNvSpPr/>
          <p:nvPr/>
        </p:nvSpPr>
        <p:spPr>
          <a:xfrm rot="7852450">
            <a:off x="6653314" y="4448972"/>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9" name="Right Arrow 18"/>
          <p:cNvSpPr/>
          <p:nvPr/>
        </p:nvSpPr>
        <p:spPr>
          <a:xfrm rot="13149470">
            <a:off x="4923220" y="4482449"/>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0" name="Right Arrow 19"/>
          <p:cNvSpPr/>
          <p:nvPr/>
        </p:nvSpPr>
        <p:spPr>
          <a:xfrm rot="18850874">
            <a:off x="4886386" y="2819223"/>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 name="TextBox 3"/>
          <p:cNvSpPr txBox="1"/>
          <p:nvPr/>
        </p:nvSpPr>
        <p:spPr>
          <a:xfrm>
            <a:off x="5665076" y="2186091"/>
            <a:ext cx="861848" cy="584775"/>
          </a:xfrm>
          <a:prstGeom prst="rect">
            <a:avLst/>
          </a:prstGeom>
          <a:noFill/>
        </p:spPr>
        <p:txBody>
          <a:bodyPr wrap="square" rtlCol="0">
            <a:spAutoFit/>
          </a:bodyPr>
          <a:lstStyle/>
          <a:p>
            <a:pPr algn="ctr"/>
            <a:r>
              <a:rPr lang="en-US" sz="1600" dirty="0" smtClean="0">
                <a:solidFill>
                  <a:schemeClr val="bg1">
                    <a:lumMod val="95000"/>
                  </a:schemeClr>
                </a:solidFill>
              </a:rPr>
              <a:t>More</a:t>
            </a:r>
          </a:p>
          <a:p>
            <a:pPr algn="ctr"/>
            <a:r>
              <a:rPr lang="en-US" sz="1600" dirty="0" smtClean="0">
                <a:solidFill>
                  <a:schemeClr val="bg1">
                    <a:lumMod val="95000"/>
                  </a:schemeClr>
                </a:solidFill>
              </a:rPr>
              <a:t>Data</a:t>
            </a:r>
            <a:endParaRPr lang="hy-AM" sz="1600" dirty="0">
              <a:solidFill>
                <a:schemeClr val="bg1">
                  <a:lumMod val="95000"/>
                </a:schemeClr>
              </a:solidFill>
            </a:endParaRPr>
          </a:p>
        </p:txBody>
      </p:sp>
      <p:sp>
        <p:nvSpPr>
          <p:cNvPr id="22" name="TextBox 21"/>
          <p:cNvSpPr txBox="1"/>
          <p:nvPr/>
        </p:nvSpPr>
        <p:spPr>
          <a:xfrm>
            <a:off x="7073459" y="3489562"/>
            <a:ext cx="977462" cy="584775"/>
          </a:xfrm>
          <a:prstGeom prst="rect">
            <a:avLst/>
          </a:prstGeom>
          <a:noFill/>
        </p:spPr>
        <p:txBody>
          <a:bodyPr wrap="square" rtlCol="0">
            <a:spAutoFit/>
          </a:bodyPr>
          <a:lstStyle/>
          <a:p>
            <a:pPr algn="ctr"/>
            <a:r>
              <a:rPr lang="en-US" sz="1600" dirty="0" smtClean="0">
                <a:solidFill>
                  <a:schemeClr val="bg1">
                    <a:lumMod val="95000"/>
                  </a:schemeClr>
                </a:solidFill>
              </a:rPr>
              <a:t>Better</a:t>
            </a:r>
          </a:p>
          <a:p>
            <a:pPr algn="ctr"/>
            <a:r>
              <a:rPr lang="en-US" sz="1600" dirty="0" smtClean="0">
                <a:solidFill>
                  <a:schemeClr val="bg1">
                    <a:lumMod val="95000"/>
                  </a:schemeClr>
                </a:solidFill>
              </a:rPr>
              <a:t>Learning</a:t>
            </a:r>
            <a:endParaRPr lang="hy-AM" sz="1600" dirty="0">
              <a:solidFill>
                <a:schemeClr val="bg1">
                  <a:lumMod val="95000"/>
                </a:schemeClr>
              </a:solidFill>
            </a:endParaRPr>
          </a:p>
        </p:txBody>
      </p:sp>
      <p:sp>
        <p:nvSpPr>
          <p:cNvPr id="24" name="TextBox 23"/>
          <p:cNvSpPr txBox="1"/>
          <p:nvPr/>
        </p:nvSpPr>
        <p:spPr>
          <a:xfrm>
            <a:off x="5612525" y="4847899"/>
            <a:ext cx="977461" cy="584775"/>
          </a:xfrm>
          <a:prstGeom prst="rect">
            <a:avLst/>
          </a:prstGeom>
          <a:noFill/>
        </p:spPr>
        <p:txBody>
          <a:bodyPr wrap="square" rtlCol="0">
            <a:spAutoFit/>
          </a:bodyPr>
          <a:lstStyle/>
          <a:p>
            <a:pPr algn="ctr"/>
            <a:r>
              <a:rPr lang="en-US" sz="1600" dirty="0" smtClean="0">
                <a:solidFill>
                  <a:schemeClr val="bg1">
                    <a:lumMod val="95000"/>
                  </a:schemeClr>
                </a:solidFill>
              </a:rPr>
              <a:t>Better</a:t>
            </a:r>
          </a:p>
          <a:p>
            <a:pPr algn="ctr"/>
            <a:r>
              <a:rPr lang="en-US" sz="1600" dirty="0" smtClean="0">
                <a:solidFill>
                  <a:schemeClr val="bg1">
                    <a:lumMod val="95000"/>
                  </a:schemeClr>
                </a:solidFill>
              </a:rPr>
              <a:t>Insights</a:t>
            </a:r>
            <a:endParaRPr lang="hy-AM" sz="1600" dirty="0">
              <a:solidFill>
                <a:schemeClr val="bg1">
                  <a:lumMod val="95000"/>
                </a:schemeClr>
              </a:solidFill>
            </a:endParaRPr>
          </a:p>
        </p:txBody>
      </p:sp>
      <p:sp>
        <p:nvSpPr>
          <p:cNvPr id="25" name="TextBox 24"/>
          <p:cNvSpPr txBox="1"/>
          <p:nvPr/>
        </p:nvSpPr>
        <p:spPr>
          <a:xfrm>
            <a:off x="3971790" y="3394972"/>
            <a:ext cx="1245369" cy="584775"/>
          </a:xfrm>
          <a:prstGeom prst="rect">
            <a:avLst/>
          </a:prstGeom>
          <a:noFill/>
        </p:spPr>
        <p:txBody>
          <a:bodyPr wrap="square" rtlCol="0">
            <a:spAutoFit/>
          </a:bodyPr>
          <a:lstStyle/>
          <a:p>
            <a:pPr algn="ctr"/>
            <a:r>
              <a:rPr lang="en-US" sz="1600" dirty="0" smtClean="0">
                <a:solidFill>
                  <a:schemeClr val="bg1">
                    <a:lumMod val="95000"/>
                  </a:schemeClr>
                </a:solidFill>
              </a:rPr>
              <a:t>More</a:t>
            </a:r>
          </a:p>
          <a:p>
            <a:pPr algn="ctr"/>
            <a:r>
              <a:rPr lang="en-US" sz="1600" dirty="0" smtClean="0">
                <a:solidFill>
                  <a:schemeClr val="bg1">
                    <a:lumMod val="95000"/>
                  </a:schemeClr>
                </a:solidFill>
              </a:rPr>
              <a:t>Customers</a:t>
            </a:r>
            <a:endParaRPr lang="hy-AM" sz="1600" dirty="0">
              <a:solidFill>
                <a:schemeClr val="bg1">
                  <a:lumMod val="95000"/>
                </a:schemeClr>
              </a:solidFill>
            </a:endParaRPr>
          </a:p>
        </p:txBody>
      </p:sp>
    </p:spTree>
    <p:extLst>
      <p:ext uri="{BB962C8B-B14F-4D97-AF65-F5344CB8AC3E}">
        <p14:creationId xmlns:p14="http://schemas.microsoft.com/office/powerpoint/2010/main" val="123427153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8"/>
                                        </p:tgtEl>
                                        <p:attrNameLst>
                                          <p:attrName>style.visibility</p:attrName>
                                        </p:attrNameLst>
                                      </p:cBhvr>
                                      <p:to>
                                        <p:strVal val="visible"/>
                                      </p:to>
                                    </p:set>
                                    <p:animEffect transition="in" filter="fade">
                                      <p:cBhvr>
                                        <p:cTn id="15" dur="500"/>
                                        <p:tgtEl>
                                          <p:spTgt spid="20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5"/>
                                        </p:tgtEl>
                                        <p:attrNameLst>
                                          <p:attrName>style.visibility</p:attrName>
                                        </p:attrNameLst>
                                      </p:cBhvr>
                                      <p:to>
                                        <p:strVal val="visible"/>
                                      </p:to>
                                    </p:set>
                                    <p:animEffect transition="in" filter="fade">
                                      <p:cBhvr>
                                        <p:cTn id="18" dur="500"/>
                                        <p:tgtEl>
                                          <p:spTgt spid="20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03"/>
                                        </p:tgtEl>
                                        <p:attrNameLst>
                                          <p:attrName>style.visibility</p:attrName>
                                        </p:attrNameLst>
                                      </p:cBhvr>
                                      <p:to>
                                        <p:strVal val="visible"/>
                                      </p:to>
                                    </p:set>
                                    <p:animEffect transition="in" filter="fade">
                                      <p:cBhvr>
                                        <p:cTn id="71" dur="500"/>
                                        <p:tgtEl>
                                          <p:spTgt spid="20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6"/>
                                        </p:tgtEl>
                                        <p:attrNameLst>
                                          <p:attrName>style.visibility</p:attrName>
                                        </p:attrNameLst>
                                      </p:cBhvr>
                                      <p:to>
                                        <p:strVal val="visible"/>
                                      </p:to>
                                    </p:set>
                                    <p:animEffect transition="in" filter="fade">
                                      <p:cBhvr>
                                        <p:cTn id="74"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p:bldP spid="206" grpId="0"/>
      <p:bldP spid="207" grpId="0"/>
      <p:bldP spid="2" grpId="0" animBg="1"/>
      <p:bldP spid="10" grpId="0" animBg="1"/>
      <p:bldP spid="15" grpId="0" animBg="1"/>
      <p:bldP spid="16" grpId="0" animBg="1"/>
      <p:bldP spid="3" grpId="0" animBg="1"/>
      <p:bldP spid="18" grpId="0" animBg="1"/>
      <p:bldP spid="19" grpId="0" animBg="1"/>
      <p:bldP spid="20" grpId="0" animBg="1"/>
      <p:bldP spid="4" grpId="0"/>
      <p:bldP spid="22"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928215" y="135806"/>
            <a:ext cx="6767100" cy="709799"/>
          </a:xfrm>
          <a:prstGeom prst="rect">
            <a:avLst/>
          </a:prstGeom>
        </p:spPr>
        <p:txBody>
          <a:bodyPr lIns="91425" tIns="91425" rIns="91425" bIns="91425" anchor="ctr" anchorCtr="0">
            <a:noAutofit/>
          </a:bodyPr>
          <a:lstStyle/>
          <a:p>
            <a:pPr lvl="0" rtl="0">
              <a:spcBef>
                <a:spcPts val="0"/>
              </a:spcBef>
              <a:buNone/>
            </a:pPr>
            <a:r>
              <a:rPr lang="en-US" sz="2800" dirty="0" smtClean="0"/>
              <a:t>Deep Learning Today</a:t>
            </a:r>
            <a:endParaRPr lang="en"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43" y="-804752"/>
            <a:ext cx="5656525" cy="5656525"/>
          </a:xfrm>
          <a:prstGeom prst="rect">
            <a:avLst/>
          </a:prstGeom>
        </p:spPr>
      </p:pic>
      <p:sp>
        <p:nvSpPr>
          <p:cNvPr id="20" name="Oval 19"/>
          <p:cNvSpPr/>
          <p:nvPr/>
        </p:nvSpPr>
        <p:spPr>
          <a:xfrm>
            <a:off x="4318774" y="154843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1" name="Oval 20"/>
          <p:cNvSpPr/>
          <p:nvPr/>
        </p:nvSpPr>
        <p:spPr>
          <a:xfrm>
            <a:off x="4318774" y="203716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4311765" y="2539553"/>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4318774" y="3041941"/>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4916110" y="154843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a:off x="4916110" y="203716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6" name="Oval 25"/>
          <p:cNvSpPr/>
          <p:nvPr/>
        </p:nvSpPr>
        <p:spPr>
          <a:xfrm>
            <a:off x="4909101" y="2539553"/>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7" name="Oval 26"/>
          <p:cNvSpPr/>
          <p:nvPr/>
        </p:nvSpPr>
        <p:spPr>
          <a:xfrm>
            <a:off x="4916110" y="3041941"/>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8" name="Oval 27"/>
          <p:cNvSpPr/>
          <p:nvPr/>
        </p:nvSpPr>
        <p:spPr>
          <a:xfrm>
            <a:off x="5520455" y="1832213"/>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5520455" y="232094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0" name="Oval 29"/>
          <p:cNvSpPr/>
          <p:nvPr/>
        </p:nvSpPr>
        <p:spPr>
          <a:xfrm>
            <a:off x="5513446" y="2823332"/>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1" name="Oval 30"/>
          <p:cNvSpPr/>
          <p:nvPr/>
        </p:nvSpPr>
        <p:spPr>
          <a:xfrm>
            <a:off x="6093264" y="184374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2" name="Oval 31"/>
          <p:cNvSpPr/>
          <p:nvPr/>
        </p:nvSpPr>
        <p:spPr>
          <a:xfrm>
            <a:off x="6093264" y="233247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3" name="Oval 32"/>
          <p:cNvSpPr/>
          <p:nvPr/>
        </p:nvSpPr>
        <p:spPr>
          <a:xfrm>
            <a:off x="6086255" y="283486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4" name="Oval 33"/>
          <p:cNvSpPr/>
          <p:nvPr/>
        </p:nvSpPr>
        <p:spPr>
          <a:xfrm rot="1560384">
            <a:off x="6669056" y="2157011"/>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5" name="Oval 34"/>
          <p:cNvSpPr/>
          <p:nvPr/>
        </p:nvSpPr>
        <p:spPr>
          <a:xfrm rot="1560384">
            <a:off x="6662047" y="2659399"/>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6" name="Oval 35"/>
          <p:cNvSpPr/>
          <p:nvPr/>
        </p:nvSpPr>
        <p:spPr>
          <a:xfrm rot="1560384">
            <a:off x="7181090" y="2405859"/>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6" name="Straight Arrow Connector 45"/>
          <p:cNvCxnSpPr/>
          <p:nvPr/>
        </p:nvCxnSpPr>
        <p:spPr>
          <a:xfrm>
            <a:off x="4623574" y="1679813"/>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623574" y="2168543"/>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16565" y="2692975"/>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616564" y="3195363"/>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4" idx="6"/>
            <a:endCxn id="28" idx="1"/>
          </p:cNvCxnSpPr>
          <p:nvPr/>
        </p:nvCxnSpPr>
        <p:spPr>
          <a:xfrm>
            <a:off x="5220910" y="1690324"/>
            <a:ext cx="344182" cy="18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5" idx="6"/>
            <a:endCxn id="28" idx="2"/>
          </p:cNvCxnSpPr>
          <p:nvPr/>
        </p:nvCxnSpPr>
        <p:spPr>
          <a:xfrm flipV="1">
            <a:off x="5220910" y="1974103"/>
            <a:ext cx="299545" cy="20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6" idx="6"/>
            <a:endCxn id="29" idx="2"/>
          </p:cNvCxnSpPr>
          <p:nvPr/>
        </p:nvCxnSpPr>
        <p:spPr>
          <a:xfrm flipV="1">
            <a:off x="5213901" y="2462834"/>
            <a:ext cx="306554"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7" idx="6"/>
            <a:endCxn id="30" idx="2"/>
          </p:cNvCxnSpPr>
          <p:nvPr/>
        </p:nvCxnSpPr>
        <p:spPr>
          <a:xfrm flipV="1">
            <a:off x="5220910" y="2965222"/>
            <a:ext cx="292536"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6"/>
            <a:endCxn id="32" idx="2"/>
          </p:cNvCxnSpPr>
          <p:nvPr/>
        </p:nvCxnSpPr>
        <p:spPr>
          <a:xfrm>
            <a:off x="5825255" y="2462834"/>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6"/>
            <a:endCxn id="31" idx="2"/>
          </p:cNvCxnSpPr>
          <p:nvPr/>
        </p:nvCxnSpPr>
        <p:spPr>
          <a:xfrm>
            <a:off x="5825255" y="1974103"/>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0" idx="6"/>
            <a:endCxn id="33" idx="2"/>
          </p:cNvCxnSpPr>
          <p:nvPr/>
        </p:nvCxnSpPr>
        <p:spPr>
          <a:xfrm>
            <a:off x="5818246" y="2965222"/>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1" idx="6"/>
            <a:endCxn id="34" idx="2"/>
          </p:cNvCxnSpPr>
          <p:nvPr/>
        </p:nvCxnSpPr>
        <p:spPr>
          <a:xfrm>
            <a:off x="6398064" y="1985636"/>
            <a:ext cx="286423" cy="24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3" idx="6"/>
            <a:endCxn id="35" idx="3"/>
          </p:cNvCxnSpPr>
          <p:nvPr/>
        </p:nvCxnSpPr>
        <p:spPr>
          <a:xfrm flipV="1">
            <a:off x="6391055" y="2844210"/>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6"/>
            <a:endCxn id="34" idx="3"/>
          </p:cNvCxnSpPr>
          <p:nvPr/>
        </p:nvCxnSpPr>
        <p:spPr>
          <a:xfrm flipV="1">
            <a:off x="6398064" y="2341822"/>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2" idx="6"/>
            <a:endCxn id="35" idx="2"/>
          </p:cNvCxnSpPr>
          <p:nvPr/>
        </p:nvCxnSpPr>
        <p:spPr>
          <a:xfrm>
            <a:off x="6398064" y="2474367"/>
            <a:ext cx="279414" cy="26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6"/>
            <a:endCxn id="36" idx="2"/>
          </p:cNvCxnSpPr>
          <p:nvPr/>
        </p:nvCxnSpPr>
        <p:spPr>
          <a:xfrm>
            <a:off x="6958425" y="2365724"/>
            <a:ext cx="238096" cy="11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5" idx="7"/>
            <a:endCxn id="36" idx="3"/>
          </p:cNvCxnSpPr>
          <p:nvPr/>
        </p:nvCxnSpPr>
        <p:spPr>
          <a:xfrm flipV="1">
            <a:off x="6955291" y="2590670"/>
            <a:ext cx="237355" cy="16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Can 113"/>
          <p:cNvSpPr/>
          <p:nvPr/>
        </p:nvSpPr>
        <p:spPr>
          <a:xfrm>
            <a:off x="4471174" y="5086825"/>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5" name="Can 114"/>
          <p:cNvSpPr/>
          <p:nvPr/>
        </p:nvSpPr>
        <p:spPr>
          <a:xfrm>
            <a:off x="7016822" y="5086825"/>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3" name="Can 42"/>
          <p:cNvSpPr/>
          <p:nvPr/>
        </p:nvSpPr>
        <p:spPr>
          <a:xfrm>
            <a:off x="2011299" y="5108790"/>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pic>
        <p:nvPicPr>
          <p:cNvPr id="44" name="Picture 43"/>
          <p:cNvPicPr>
            <a:picLocks noChangeAspect="1"/>
          </p:cNvPicPr>
          <p:nvPr/>
        </p:nvPicPr>
        <p:blipFill rotWithShape="1">
          <a:blip r:embed="rId4">
            <a:extLst>
              <a:ext uri="{28A0092B-C50C-407E-A947-70E740481C1C}">
                <a14:useLocalDpi xmlns:a14="http://schemas.microsoft.com/office/drawing/2010/main" val="0"/>
              </a:ext>
            </a:extLst>
          </a:blip>
          <a:srcRect l="67206" t="51087" r="4334" b="8050"/>
          <a:stretch/>
        </p:blipFill>
        <p:spPr>
          <a:xfrm>
            <a:off x="4705069" y="5499106"/>
            <a:ext cx="726881" cy="730576"/>
          </a:xfrm>
          <a:prstGeom prst="ellipse">
            <a:avLst/>
          </a:prstGeom>
        </p:spPr>
      </p:pic>
      <p:pic>
        <p:nvPicPr>
          <p:cNvPr id="45" name="Picture 44"/>
          <p:cNvPicPr>
            <a:picLocks noChangeAspect="1"/>
          </p:cNvPicPr>
          <p:nvPr/>
        </p:nvPicPr>
        <p:blipFill rotWithShape="1">
          <a:blip r:embed="rId4">
            <a:extLst>
              <a:ext uri="{28A0092B-C50C-407E-A947-70E740481C1C}">
                <a14:useLocalDpi xmlns:a14="http://schemas.microsoft.com/office/drawing/2010/main" val="0"/>
              </a:ext>
            </a:extLst>
          </a:blip>
          <a:srcRect l="35815" t="51081" r="35813" b="8222"/>
          <a:stretch/>
        </p:blipFill>
        <p:spPr>
          <a:xfrm>
            <a:off x="7246426" y="5444381"/>
            <a:ext cx="731637" cy="734636"/>
          </a:xfrm>
          <a:prstGeom prst="ellipse">
            <a:avLst/>
          </a:prstGeom>
        </p:spPr>
      </p:pic>
      <p:cxnSp>
        <p:nvCxnSpPr>
          <p:cNvPr id="4" name="Straight Arrow Connector 3"/>
          <p:cNvCxnSpPr>
            <a:stCxn id="43" idx="1"/>
          </p:cNvCxnSpPr>
          <p:nvPr/>
        </p:nvCxnSpPr>
        <p:spPr>
          <a:xfrm flipV="1">
            <a:off x="2606722" y="3795823"/>
            <a:ext cx="1288589" cy="1312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14" idx="1"/>
          </p:cNvCxnSpPr>
          <p:nvPr/>
        </p:nvCxnSpPr>
        <p:spPr>
          <a:xfrm flipV="1">
            <a:off x="5066597" y="3795823"/>
            <a:ext cx="1912" cy="12910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15" idx="1"/>
          </p:cNvCxnSpPr>
          <p:nvPr/>
        </p:nvCxnSpPr>
        <p:spPr>
          <a:xfrm flipH="1" flipV="1">
            <a:off x="6398064" y="3838128"/>
            <a:ext cx="1214181" cy="12486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l="36022" t="6514" r="35971" b="53126"/>
          <a:stretch/>
        </p:blipFill>
        <p:spPr>
          <a:xfrm>
            <a:off x="2219492" y="5499106"/>
            <a:ext cx="731637" cy="730576"/>
          </a:xfrm>
          <a:prstGeom prst="ellipse">
            <a:avLst/>
          </a:prstGeom>
        </p:spPr>
      </p:pic>
    </p:spTree>
    <p:extLst>
      <p:ext uri="{BB962C8B-B14F-4D97-AF65-F5344CB8AC3E}">
        <p14:creationId xmlns:p14="http://schemas.microsoft.com/office/powerpoint/2010/main" val="150877432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par>
                          <p:cTn id="53" fill="hold">
                            <p:stCondLst>
                              <p:cond delay="5000"/>
                            </p:stCondLst>
                            <p:childTnLst>
                              <p:par>
                                <p:cTn id="54" presetID="10"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par>
                          <p:cTn id="57" fill="hold">
                            <p:stCondLst>
                              <p:cond delay="5500"/>
                            </p:stCondLst>
                            <p:childTnLst>
                              <p:par>
                                <p:cTn id="58" presetID="10" presetClass="entr" presetSubtype="0"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childTnLst>
                          </p:cTn>
                        </p:par>
                        <p:par>
                          <p:cTn id="81" fill="hold">
                            <p:stCondLst>
                              <p:cond delay="8500"/>
                            </p:stCondLst>
                            <p:childTnLst>
                              <p:par>
                                <p:cTn id="82" presetID="10" presetClass="entr" presetSubtype="0" fill="hold" nodeType="after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fade">
                                      <p:cBhvr>
                                        <p:cTn id="84" dur="500"/>
                                        <p:tgtEl>
                                          <p:spTgt spid="60"/>
                                        </p:tgtEl>
                                      </p:cBhvr>
                                    </p:animEffect>
                                  </p:childTnLst>
                                </p:cTn>
                              </p:par>
                            </p:childTnLst>
                          </p:cTn>
                        </p:par>
                        <p:par>
                          <p:cTn id="85" fill="hold">
                            <p:stCondLst>
                              <p:cond delay="9000"/>
                            </p:stCondLst>
                            <p:childTnLst>
                              <p:par>
                                <p:cTn id="86" presetID="10" presetClass="entr" presetSubtype="0" fill="hold" nodeType="after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childTnLst>
                          </p:cTn>
                        </p:par>
                        <p:par>
                          <p:cTn id="89" fill="hold">
                            <p:stCondLst>
                              <p:cond delay="9500"/>
                            </p:stCondLst>
                            <p:childTnLst>
                              <p:par>
                                <p:cTn id="90" presetID="10" presetClass="entr" presetSubtype="0"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par>
                          <p:cTn id="93" fill="hold">
                            <p:stCondLst>
                              <p:cond delay="10000"/>
                            </p:stCondLst>
                            <p:childTnLst>
                              <p:par>
                                <p:cTn id="94" presetID="10" presetClass="entr" presetSubtype="0" fill="hold" grpId="0"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500"/>
                                        <p:tgtEl>
                                          <p:spTgt spid="32"/>
                                        </p:tgtEl>
                                      </p:cBhvr>
                                    </p:animEffect>
                                  </p:childTnLst>
                                </p:cTn>
                              </p:par>
                            </p:childTnLst>
                          </p:cTn>
                        </p:par>
                        <p:par>
                          <p:cTn id="97" fill="hold">
                            <p:stCondLst>
                              <p:cond delay="10500"/>
                            </p:stCondLst>
                            <p:childTnLst>
                              <p:par>
                                <p:cTn id="98" presetID="10" presetClass="entr" presetSubtype="0" fill="hold" grpId="0"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childTnLst>
                          </p:cTn>
                        </p:par>
                        <p:par>
                          <p:cTn id="101" fill="hold">
                            <p:stCondLst>
                              <p:cond delay="11000"/>
                            </p:stCondLst>
                            <p:childTnLst>
                              <p:par>
                                <p:cTn id="102" presetID="10" presetClass="entr" presetSubtype="0" fill="hold" grpId="1"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childTnLst>
                          </p:cTn>
                        </p:par>
                        <p:par>
                          <p:cTn id="105" fill="hold">
                            <p:stCondLst>
                              <p:cond delay="11500"/>
                            </p:stCondLst>
                            <p:childTnLst>
                              <p:par>
                                <p:cTn id="106" presetID="10" presetClass="entr" presetSubtype="0" fill="hold" grpId="1"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500"/>
                                        <p:tgtEl>
                                          <p:spTgt spid="32"/>
                                        </p:tgtEl>
                                      </p:cBhvr>
                                    </p:animEffect>
                                  </p:childTnLst>
                                </p:cTn>
                              </p:par>
                            </p:childTnLst>
                          </p:cTn>
                        </p:par>
                        <p:par>
                          <p:cTn id="109" fill="hold">
                            <p:stCondLst>
                              <p:cond delay="12000"/>
                            </p:stCondLst>
                            <p:childTnLst>
                              <p:par>
                                <p:cTn id="110" presetID="10" presetClass="entr" presetSubtype="0" fill="hold" grpId="1"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childTnLst>
                          </p:cTn>
                        </p:par>
                        <p:par>
                          <p:cTn id="113" fill="hold">
                            <p:stCondLst>
                              <p:cond delay="12500"/>
                            </p:stCondLst>
                            <p:childTnLst>
                              <p:par>
                                <p:cTn id="114" presetID="10" presetClass="entr" presetSubtype="0" fill="hold" nodeType="after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fade">
                                      <p:cBhvr>
                                        <p:cTn id="116" dur="500"/>
                                        <p:tgtEl>
                                          <p:spTgt spid="68"/>
                                        </p:tgtEl>
                                      </p:cBhvr>
                                    </p:animEffect>
                                  </p:childTnLst>
                                </p:cTn>
                              </p:par>
                            </p:childTnLst>
                          </p:cTn>
                        </p:par>
                        <p:par>
                          <p:cTn id="117" fill="hold">
                            <p:stCondLst>
                              <p:cond delay="13000"/>
                            </p:stCondLst>
                            <p:childTnLst>
                              <p:par>
                                <p:cTn id="118" presetID="10" presetClass="entr" presetSubtype="0" fill="hold" nodeType="after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500"/>
                                        <p:tgtEl>
                                          <p:spTgt spid="72"/>
                                        </p:tgtEl>
                                      </p:cBhvr>
                                    </p:animEffect>
                                  </p:childTnLst>
                                </p:cTn>
                              </p:par>
                            </p:childTnLst>
                          </p:cTn>
                        </p:par>
                        <p:par>
                          <p:cTn id="121" fill="hold">
                            <p:stCondLst>
                              <p:cond delay="13500"/>
                            </p:stCondLst>
                            <p:childTnLst>
                              <p:par>
                                <p:cTn id="122" presetID="10" presetClass="entr" presetSubtype="0" fill="hold" nodeType="after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childTnLst>
                          </p:cTn>
                        </p:par>
                        <p:par>
                          <p:cTn id="125" fill="hold">
                            <p:stCondLst>
                              <p:cond delay="14000"/>
                            </p:stCondLst>
                            <p:childTnLst>
                              <p:par>
                                <p:cTn id="126" presetID="10" presetClass="entr" presetSubtype="0" fill="hold" nodeType="after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fade">
                                      <p:cBhvr>
                                        <p:cTn id="128" dur="500"/>
                                        <p:tgtEl>
                                          <p:spTgt spid="66"/>
                                        </p:tgtEl>
                                      </p:cBhvr>
                                    </p:animEffect>
                                  </p:childTnLst>
                                </p:cTn>
                              </p:par>
                            </p:childTnLst>
                          </p:cTn>
                        </p:par>
                        <p:par>
                          <p:cTn id="129" fill="hold">
                            <p:stCondLst>
                              <p:cond delay="14500"/>
                            </p:stCondLst>
                            <p:childTnLst>
                              <p:par>
                                <p:cTn id="130" presetID="10" presetClass="entr" presetSubtype="0" fill="hold" grpId="0" nodeType="after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500"/>
                                        <p:tgtEl>
                                          <p:spTgt spid="34"/>
                                        </p:tgtEl>
                                      </p:cBhvr>
                                    </p:animEffect>
                                  </p:childTnLst>
                                </p:cTn>
                              </p:par>
                            </p:childTnLst>
                          </p:cTn>
                        </p:par>
                        <p:par>
                          <p:cTn id="133" fill="hold">
                            <p:stCondLst>
                              <p:cond delay="15000"/>
                            </p:stCondLst>
                            <p:childTnLst>
                              <p:par>
                                <p:cTn id="134" presetID="10" presetClass="entr" presetSubtype="0" fill="hold" grpId="0" nodeType="after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fade">
                                      <p:cBhvr>
                                        <p:cTn id="136" dur="500"/>
                                        <p:tgtEl>
                                          <p:spTgt spid="35"/>
                                        </p:tgtEl>
                                      </p:cBhvr>
                                    </p:animEffect>
                                  </p:childTnLst>
                                </p:cTn>
                              </p:par>
                            </p:childTnLst>
                          </p:cTn>
                        </p:par>
                        <p:par>
                          <p:cTn id="137" fill="hold">
                            <p:stCondLst>
                              <p:cond delay="15500"/>
                            </p:stCondLst>
                            <p:childTnLst>
                              <p:par>
                                <p:cTn id="138" presetID="10" presetClass="entr" presetSubtype="0" fill="hold" nodeType="afterEffect">
                                  <p:stCondLst>
                                    <p:cond delay="0"/>
                                  </p:stCondLst>
                                  <p:childTnLst>
                                    <p:set>
                                      <p:cBhvr>
                                        <p:cTn id="139" dur="1" fill="hold">
                                          <p:stCondLst>
                                            <p:cond delay="0"/>
                                          </p:stCondLst>
                                        </p:cTn>
                                        <p:tgtEl>
                                          <p:spTgt spid="76"/>
                                        </p:tgtEl>
                                        <p:attrNameLst>
                                          <p:attrName>style.visibility</p:attrName>
                                        </p:attrNameLst>
                                      </p:cBhvr>
                                      <p:to>
                                        <p:strVal val="visible"/>
                                      </p:to>
                                    </p:set>
                                    <p:animEffect transition="in" filter="fade">
                                      <p:cBhvr>
                                        <p:cTn id="140" dur="500"/>
                                        <p:tgtEl>
                                          <p:spTgt spid="76"/>
                                        </p:tgtEl>
                                      </p:cBhvr>
                                    </p:animEffect>
                                  </p:childTnLst>
                                </p:cTn>
                              </p:par>
                            </p:childTnLst>
                          </p:cTn>
                        </p:par>
                        <p:par>
                          <p:cTn id="141" fill="hold">
                            <p:stCondLst>
                              <p:cond delay="16000"/>
                            </p:stCondLst>
                            <p:childTnLst>
                              <p:par>
                                <p:cTn id="142" presetID="10" presetClass="entr" presetSubtype="0" fill="hold" nodeType="after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fade">
                                      <p:cBhvr>
                                        <p:cTn id="144" dur="500"/>
                                        <p:tgtEl>
                                          <p:spTgt spid="74"/>
                                        </p:tgtEl>
                                      </p:cBhvr>
                                    </p:animEffect>
                                  </p:childTnLst>
                                </p:cTn>
                              </p:par>
                            </p:childTnLst>
                          </p:cTn>
                        </p:par>
                        <p:par>
                          <p:cTn id="145" fill="hold">
                            <p:stCondLst>
                              <p:cond delay="16500"/>
                            </p:stCondLst>
                            <p:childTnLst>
                              <p:par>
                                <p:cTn id="146" presetID="10" presetClass="entr" presetSubtype="0" fill="hold" grpId="0" nodeType="after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55"/>
                                        </p:tgtEl>
                                        <p:attrNameLst>
                                          <p:attrName>style.visibility</p:attrName>
                                        </p:attrNameLst>
                                      </p:cBhvr>
                                      <p:to>
                                        <p:strVal val="visible"/>
                                      </p:to>
                                    </p:set>
                                    <p:animEffect transition="in" filter="fade">
                                      <p:cBhvr>
                                        <p:cTn id="153" dur="500"/>
                                        <p:tgtEl>
                                          <p:spTgt spid="5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3"/>
                                        </p:tgtEl>
                                        <p:attrNameLst>
                                          <p:attrName>style.visibility</p:attrName>
                                        </p:attrNameLst>
                                      </p:cBhvr>
                                      <p:to>
                                        <p:strVal val="visible"/>
                                      </p:to>
                                    </p:set>
                                    <p:animEffect transition="in" filter="fade">
                                      <p:cBhvr>
                                        <p:cTn id="156" dur="500"/>
                                        <p:tgtEl>
                                          <p:spTgt spid="43"/>
                                        </p:tgtEl>
                                      </p:cBhvr>
                                    </p:animEffect>
                                  </p:childTnLst>
                                </p:cTn>
                              </p:par>
                              <p:par>
                                <p:cTn id="157" presetID="10" presetClass="entr" presetSubtype="0" fill="hold" nodeType="withEffect">
                                  <p:stCondLst>
                                    <p:cond delay="0"/>
                                  </p:stCondLst>
                                  <p:childTnLst>
                                    <p:set>
                                      <p:cBhvr>
                                        <p:cTn id="158" dur="1" fill="hold">
                                          <p:stCondLst>
                                            <p:cond delay="0"/>
                                          </p:stCondLst>
                                        </p:cTn>
                                        <p:tgtEl>
                                          <p:spTgt spid="4"/>
                                        </p:tgtEl>
                                        <p:attrNameLst>
                                          <p:attrName>style.visibility</p:attrName>
                                        </p:attrNameLst>
                                      </p:cBhvr>
                                      <p:to>
                                        <p:strVal val="visible"/>
                                      </p:to>
                                    </p:set>
                                    <p:animEffect transition="in" filter="fade">
                                      <p:cBhvr>
                                        <p:cTn id="159" dur="500"/>
                                        <p:tgtEl>
                                          <p:spTgt spid="4"/>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fade">
                                      <p:cBhvr>
                                        <p:cTn id="164" dur="500"/>
                                        <p:tgtEl>
                                          <p:spTgt spid="4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14"/>
                                        </p:tgtEl>
                                        <p:attrNameLst>
                                          <p:attrName>style.visibility</p:attrName>
                                        </p:attrNameLst>
                                      </p:cBhvr>
                                      <p:to>
                                        <p:strVal val="visible"/>
                                      </p:to>
                                    </p:set>
                                    <p:animEffect transition="in" filter="fade">
                                      <p:cBhvr>
                                        <p:cTn id="167" dur="500"/>
                                        <p:tgtEl>
                                          <p:spTgt spid="114"/>
                                        </p:tgtEl>
                                      </p:cBhvr>
                                    </p:animEffect>
                                  </p:childTnLst>
                                </p:cTn>
                              </p:par>
                              <p:par>
                                <p:cTn id="168" presetID="10" presetClass="entr" presetSubtype="0" fill="hold" nodeType="withEffect">
                                  <p:stCondLst>
                                    <p:cond delay="0"/>
                                  </p:stCondLst>
                                  <p:childTnLst>
                                    <p:set>
                                      <p:cBhvr>
                                        <p:cTn id="169" dur="1" fill="hold">
                                          <p:stCondLst>
                                            <p:cond delay="0"/>
                                          </p:stCondLst>
                                        </p:cTn>
                                        <p:tgtEl>
                                          <p:spTgt spid="7"/>
                                        </p:tgtEl>
                                        <p:attrNameLst>
                                          <p:attrName>style.visibility</p:attrName>
                                        </p:attrNameLst>
                                      </p:cBhvr>
                                      <p:to>
                                        <p:strVal val="visible"/>
                                      </p:to>
                                    </p:set>
                                    <p:animEffect transition="in" filter="fade">
                                      <p:cBhvr>
                                        <p:cTn id="170" dur="500"/>
                                        <p:tgtEl>
                                          <p:spTgt spid="7"/>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45"/>
                                        </p:tgtEl>
                                        <p:attrNameLst>
                                          <p:attrName>style.visibility</p:attrName>
                                        </p:attrNameLst>
                                      </p:cBhvr>
                                      <p:to>
                                        <p:strVal val="visible"/>
                                      </p:to>
                                    </p:set>
                                    <p:animEffect transition="in" filter="fade">
                                      <p:cBhvr>
                                        <p:cTn id="175" dur="500"/>
                                        <p:tgtEl>
                                          <p:spTgt spid="4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15"/>
                                        </p:tgtEl>
                                        <p:attrNameLst>
                                          <p:attrName>style.visibility</p:attrName>
                                        </p:attrNameLst>
                                      </p:cBhvr>
                                      <p:to>
                                        <p:strVal val="visible"/>
                                      </p:to>
                                    </p:set>
                                    <p:animEffect transition="in" filter="fade">
                                      <p:cBhvr>
                                        <p:cTn id="178" dur="500"/>
                                        <p:tgtEl>
                                          <p:spTgt spid="115"/>
                                        </p:tgtEl>
                                      </p:cBhvr>
                                    </p:animEffect>
                                  </p:childTnLst>
                                </p:cTn>
                              </p:par>
                              <p:par>
                                <p:cTn id="179" presetID="10" presetClass="entr" presetSubtype="0" fill="hold" nodeType="withEffect">
                                  <p:stCondLst>
                                    <p:cond delay="0"/>
                                  </p:stCondLst>
                                  <p:childTnLst>
                                    <p:set>
                                      <p:cBhvr>
                                        <p:cTn id="180" dur="1" fill="hold">
                                          <p:stCondLst>
                                            <p:cond delay="0"/>
                                          </p:stCondLst>
                                        </p:cTn>
                                        <p:tgtEl>
                                          <p:spTgt spid="9"/>
                                        </p:tgtEl>
                                        <p:attrNameLst>
                                          <p:attrName>style.visibility</p:attrName>
                                        </p:attrNameLst>
                                      </p:cBhvr>
                                      <p:to>
                                        <p:strVal val="visible"/>
                                      </p:to>
                                    </p:set>
                                    <p:animEffect transition="in" filter="fade">
                                      <p:cBhvr>
                                        <p:cTn id="1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1" grpId="1" animBg="1"/>
      <p:bldP spid="32" grpId="0" animBg="1"/>
      <p:bldP spid="32" grpId="1" animBg="1"/>
      <p:bldP spid="33" grpId="0" animBg="1"/>
      <p:bldP spid="33" grpId="1" animBg="1"/>
      <p:bldP spid="34" grpId="0" animBg="1"/>
      <p:bldP spid="35" grpId="0" animBg="1"/>
      <p:bldP spid="36" grpId="0" animBg="1"/>
      <p:bldP spid="114" grpId="0" animBg="1"/>
      <p:bldP spid="115" grpId="0" animBg="1"/>
      <p:bldP spid="43" grpId="0" animBg="1"/>
    </p:bld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3661</TotalTime>
  <Words>1689</Words>
  <Application>Microsoft Macintosh PowerPoint</Application>
  <PresentationFormat>On-screen Show (4:3)</PresentationFormat>
  <Paragraphs>229</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Avenir Book</vt:lpstr>
      <vt:lpstr>Cambria Math</vt:lpstr>
      <vt:lpstr>Quicksand</vt:lpstr>
      <vt:lpstr>Times New Roman</vt:lpstr>
      <vt:lpstr>Wingdings</vt:lpstr>
      <vt:lpstr>Arial</vt:lpstr>
      <vt:lpstr>Eleanor template</vt:lpstr>
      <vt:lpstr>PRIVACY - AWARE MOBILITY PREDICTION PLATFORM</vt:lpstr>
      <vt:lpstr>Lets Talk about Bob</vt:lpstr>
      <vt:lpstr>The Other Side</vt:lpstr>
      <vt:lpstr>Some Background</vt:lpstr>
      <vt:lpstr>Selected Articles</vt:lpstr>
      <vt:lpstr>PowerPoint Presentation</vt:lpstr>
      <vt:lpstr>Privacy-Preserving</vt:lpstr>
      <vt:lpstr>Privacy-Preserving Deep Learning – Shokri et al. </vt:lpstr>
      <vt:lpstr>Deep Learning Today</vt:lpstr>
      <vt:lpstr>21 October 2015</vt:lpstr>
      <vt:lpstr>Deep Neural Networks</vt:lpstr>
      <vt:lpstr>Parameter Training</vt:lpstr>
      <vt:lpstr>Distributed Selective  SGD Architecture</vt:lpstr>
      <vt:lpstr>Results !</vt:lpstr>
      <vt:lpstr>Indirect Information Leakage </vt:lpstr>
      <vt:lpstr>Differentially private comparison</vt:lpstr>
      <vt:lpstr>PowerPoint Presentation</vt:lpstr>
      <vt:lpstr>References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 AWARE MOBILITY PREDICTION PLATFORM</dc:title>
  <cp:lastModifiedBy>Vaibhav Kulkarni</cp:lastModifiedBy>
  <cp:revision>165</cp:revision>
  <dcterms:modified xsi:type="dcterms:W3CDTF">2016-05-24T08:46:44Z</dcterms:modified>
</cp:coreProperties>
</file>