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69" r:id="rId18"/>
    <p:sldId id="279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037"/>
    <a:srgbClr val="797979"/>
    <a:srgbClr val="3DA490"/>
    <a:srgbClr val="2E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E3966-B944-41D9-BEDB-CD4813148A66}">
  <a:tblStyle styleId="{094E3966-B944-41D9-BEDB-CD4813148A6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5"/>
  </p:normalViewPr>
  <p:slideViewPr>
    <p:cSldViewPr snapToGrid="0" snapToObjects="1">
      <p:cViewPr>
        <p:scale>
          <a:sx n="120" d="100"/>
          <a:sy n="120" d="100"/>
        </p:scale>
        <p:origin x="20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538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8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4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0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87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3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3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0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06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5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28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2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9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7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09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24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17157" y="718015"/>
            <a:ext cx="6680399" cy="25993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PRIVACY - AWARE</a:t>
            </a:r>
            <a:br>
              <a:rPr lang="en-US" sz="4400" dirty="0" smtClean="0"/>
            </a:br>
            <a:r>
              <a:rPr lang="en-US" sz="4400" dirty="0" smtClean="0"/>
              <a:t>MOBILITY PREDICTION</a:t>
            </a:r>
            <a:br>
              <a:rPr lang="en-US" sz="4400" dirty="0" smtClean="0"/>
            </a:br>
            <a:r>
              <a:rPr lang="en-US" sz="4400" dirty="0" smtClean="0"/>
              <a:t>PLATFORM</a:t>
            </a:r>
            <a:endParaRPr lang="en" sz="4400" dirty="0"/>
          </a:p>
        </p:txBody>
      </p:sp>
      <p:sp>
        <p:nvSpPr>
          <p:cNvPr id="4" name="Shape 61"/>
          <p:cNvSpPr txBox="1">
            <a:spLocks/>
          </p:cNvSpPr>
          <p:nvPr/>
        </p:nvSpPr>
        <p:spPr>
          <a:xfrm>
            <a:off x="1117157" y="3317357"/>
            <a:ext cx="3220926" cy="988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Reading Exam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June 1 2016</a:t>
            </a:r>
          </a:p>
          <a:p>
            <a:pPr algn="ctr"/>
            <a:endParaRPr lang="en" sz="2000" dirty="0">
              <a:solidFill>
                <a:schemeClr val="bg1"/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931087" y="4816548"/>
            <a:ext cx="3593066" cy="1330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Vaibhav Kulkarni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Advisor</a:t>
            </a:r>
            <a:r>
              <a:rPr lang="en-US" sz="2000" dirty="0" smtClean="0">
                <a:solidFill>
                  <a:schemeClr val="bg1"/>
                </a:solidFill>
              </a:rPr>
              <a:t>: Prof. </a:t>
            </a:r>
            <a:r>
              <a:rPr 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Benoît Garbinato</a:t>
            </a:r>
          </a:p>
          <a:p>
            <a:pPr algn="ctr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928145" y="155174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21 October 2015</a:t>
            </a:r>
            <a:endParaRPr lang="en" sz="2800" dirty="0"/>
          </a:p>
        </p:txBody>
      </p:sp>
      <p:sp>
        <p:nvSpPr>
          <p:cNvPr id="20" name="Oval 19"/>
          <p:cNvSpPr/>
          <p:nvPr/>
        </p:nvSpPr>
        <p:spPr>
          <a:xfrm>
            <a:off x="3612960" y="15402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Oval 20"/>
          <p:cNvSpPr/>
          <p:nvPr/>
        </p:nvSpPr>
        <p:spPr>
          <a:xfrm>
            <a:off x="3612960" y="20290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3605951" y="253139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3612960" y="303378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4210296" y="15402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>
            <a:off x="4210296" y="20290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6" name="Oval 25"/>
          <p:cNvSpPr/>
          <p:nvPr/>
        </p:nvSpPr>
        <p:spPr>
          <a:xfrm>
            <a:off x="4203287" y="253139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7" name="Oval 26"/>
          <p:cNvSpPr/>
          <p:nvPr/>
        </p:nvSpPr>
        <p:spPr>
          <a:xfrm>
            <a:off x="4210296" y="303378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8" name="Oval 27"/>
          <p:cNvSpPr/>
          <p:nvPr/>
        </p:nvSpPr>
        <p:spPr>
          <a:xfrm>
            <a:off x="4814641" y="182405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4814641" y="231278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0" name="Oval 29"/>
          <p:cNvSpPr/>
          <p:nvPr/>
        </p:nvSpPr>
        <p:spPr>
          <a:xfrm>
            <a:off x="4807632" y="281517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1" name="Oval 30"/>
          <p:cNvSpPr/>
          <p:nvPr/>
        </p:nvSpPr>
        <p:spPr>
          <a:xfrm>
            <a:off x="5387450" y="183558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2" name="Oval 31"/>
          <p:cNvSpPr/>
          <p:nvPr/>
        </p:nvSpPr>
        <p:spPr>
          <a:xfrm>
            <a:off x="5387450" y="2324320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3" name="Oval 32"/>
          <p:cNvSpPr/>
          <p:nvPr/>
        </p:nvSpPr>
        <p:spPr>
          <a:xfrm>
            <a:off x="5380441" y="28267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4" name="Oval 33"/>
          <p:cNvSpPr/>
          <p:nvPr/>
        </p:nvSpPr>
        <p:spPr>
          <a:xfrm rot="1560384">
            <a:off x="5963242" y="214885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5" name="Oval 34"/>
          <p:cNvSpPr/>
          <p:nvPr/>
        </p:nvSpPr>
        <p:spPr>
          <a:xfrm rot="1560384">
            <a:off x="5956233" y="265124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6" name="Oval 35"/>
          <p:cNvSpPr/>
          <p:nvPr/>
        </p:nvSpPr>
        <p:spPr>
          <a:xfrm rot="1560384">
            <a:off x="6475276" y="239770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917760" y="167165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17760" y="216038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10751" y="2684818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10750" y="318720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6"/>
            <a:endCxn id="28" idx="1"/>
          </p:cNvCxnSpPr>
          <p:nvPr/>
        </p:nvCxnSpPr>
        <p:spPr>
          <a:xfrm>
            <a:off x="4515096" y="1682167"/>
            <a:ext cx="344182" cy="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8" idx="2"/>
          </p:cNvCxnSpPr>
          <p:nvPr/>
        </p:nvCxnSpPr>
        <p:spPr>
          <a:xfrm flipV="1">
            <a:off x="4515096" y="1965946"/>
            <a:ext cx="299545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9" idx="2"/>
          </p:cNvCxnSpPr>
          <p:nvPr/>
        </p:nvCxnSpPr>
        <p:spPr>
          <a:xfrm flipV="1">
            <a:off x="4508087" y="2454677"/>
            <a:ext cx="306554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6"/>
            <a:endCxn id="30" idx="2"/>
          </p:cNvCxnSpPr>
          <p:nvPr/>
        </p:nvCxnSpPr>
        <p:spPr>
          <a:xfrm flipV="1">
            <a:off x="4515096" y="2957065"/>
            <a:ext cx="292536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6"/>
            <a:endCxn id="32" idx="2"/>
          </p:cNvCxnSpPr>
          <p:nvPr/>
        </p:nvCxnSpPr>
        <p:spPr>
          <a:xfrm>
            <a:off x="5119441" y="2454677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31" idx="2"/>
          </p:cNvCxnSpPr>
          <p:nvPr/>
        </p:nvCxnSpPr>
        <p:spPr>
          <a:xfrm>
            <a:off x="5119441" y="1965946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6"/>
            <a:endCxn id="33" idx="2"/>
          </p:cNvCxnSpPr>
          <p:nvPr/>
        </p:nvCxnSpPr>
        <p:spPr>
          <a:xfrm>
            <a:off x="5112432" y="2957065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4" idx="2"/>
          </p:cNvCxnSpPr>
          <p:nvPr/>
        </p:nvCxnSpPr>
        <p:spPr>
          <a:xfrm>
            <a:off x="5692250" y="1977479"/>
            <a:ext cx="28642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6"/>
            <a:endCxn id="35" idx="3"/>
          </p:cNvCxnSpPr>
          <p:nvPr/>
        </p:nvCxnSpPr>
        <p:spPr>
          <a:xfrm flipV="1">
            <a:off x="5685241" y="2836053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6"/>
            <a:endCxn id="34" idx="3"/>
          </p:cNvCxnSpPr>
          <p:nvPr/>
        </p:nvCxnSpPr>
        <p:spPr>
          <a:xfrm flipV="1">
            <a:off x="5692250" y="2333665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6"/>
            <a:endCxn id="35" idx="2"/>
          </p:cNvCxnSpPr>
          <p:nvPr/>
        </p:nvCxnSpPr>
        <p:spPr>
          <a:xfrm>
            <a:off x="5692250" y="2466210"/>
            <a:ext cx="279414" cy="2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36" idx="2"/>
          </p:cNvCxnSpPr>
          <p:nvPr/>
        </p:nvCxnSpPr>
        <p:spPr>
          <a:xfrm>
            <a:off x="6252611" y="2357567"/>
            <a:ext cx="238096" cy="1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7"/>
            <a:endCxn id="36" idx="3"/>
          </p:cNvCxnSpPr>
          <p:nvPr/>
        </p:nvCxnSpPr>
        <p:spPr>
          <a:xfrm flipV="1">
            <a:off x="6249477" y="2582513"/>
            <a:ext cx="237355" cy="1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n 113"/>
          <p:cNvSpPr/>
          <p:nvPr/>
        </p:nvSpPr>
        <p:spPr>
          <a:xfrm>
            <a:off x="4494395" y="4485293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5" name="Can 114"/>
          <p:cNvSpPr/>
          <p:nvPr/>
        </p:nvSpPr>
        <p:spPr>
          <a:xfrm>
            <a:off x="7699512" y="1818811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Can 42"/>
          <p:cNvSpPr/>
          <p:nvPr/>
        </p:nvSpPr>
        <p:spPr>
          <a:xfrm>
            <a:off x="1049139" y="183666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 t="51087" r="4334" b="8050"/>
          <a:stretch/>
        </p:blipFill>
        <p:spPr>
          <a:xfrm>
            <a:off x="4726377" y="4896845"/>
            <a:ext cx="726881" cy="730576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51081" r="35813" b="8222"/>
          <a:stretch/>
        </p:blipFill>
        <p:spPr>
          <a:xfrm>
            <a:off x="7929116" y="2221859"/>
            <a:ext cx="731637" cy="734636"/>
          </a:xfrm>
          <a:prstGeom prst="ellipse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6514" r="35971" b="53126"/>
          <a:stretch/>
        </p:blipFill>
        <p:spPr>
          <a:xfrm>
            <a:off x="1278744" y="2243773"/>
            <a:ext cx="731637" cy="730576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2808535" y="1195002"/>
            <a:ext cx="4197919" cy="2519347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49795" y="2472769"/>
            <a:ext cx="382772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55712" y="2454677"/>
            <a:ext cx="467832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8567" y="3806456"/>
            <a:ext cx="0" cy="54226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1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4" grpId="0" animBg="1"/>
      <p:bldP spid="115" grpId="0" animBg="1"/>
      <p:bldP spid="4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Deep Neural Networks</a:t>
            </a:r>
            <a:endParaRPr lang="en" sz="2800" dirty="0"/>
          </a:p>
        </p:txBody>
      </p:sp>
      <p:sp>
        <p:nvSpPr>
          <p:cNvPr id="2" name="Rectangle 1"/>
          <p:cNvSpPr/>
          <p:nvPr/>
        </p:nvSpPr>
        <p:spPr>
          <a:xfrm>
            <a:off x="985007" y="2181006"/>
            <a:ext cx="1392865" cy="3530009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Rectangle 3"/>
          <p:cNvSpPr/>
          <p:nvPr/>
        </p:nvSpPr>
        <p:spPr>
          <a:xfrm>
            <a:off x="3620367" y="2147776"/>
            <a:ext cx="1644502" cy="3530009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Rectangle 4"/>
          <p:cNvSpPr/>
          <p:nvPr/>
        </p:nvSpPr>
        <p:spPr>
          <a:xfrm>
            <a:off x="6585154" y="1531087"/>
            <a:ext cx="1644502" cy="4146698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" name="Oval 6"/>
          <p:cNvSpPr/>
          <p:nvPr/>
        </p:nvSpPr>
        <p:spPr>
          <a:xfrm>
            <a:off x="1536383" y="232852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1536383" y="307694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1536383" y="389240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1536382" y="504588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6854290" y="3431956"/>
            <a:ext cx="1028110" cy="1028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Oval 11"/>
          <p:cNvSpPr/>
          <p:nvPr/>
        </p:nvSpPr>
        <p:spPr>
          <a:xfrm flipV="1">
            <a:off x="1777683" y="452843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1777683" y="469995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1770592" y="487361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>
          <a:xfrm>
            <a:off x="2104046" y="2612361"/>
            <a:ext cx="4828363" cy="928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</p:cNvCxnSpPr>
          <p:nvPr/>
        </p:nvCxnSpPr>
        <p:spPr>
          <a:xfrm>
            <a:off x="2104046" y="3360777"/>
            <a:ext cx="4750244" cy="447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 flipV="1">
            <a:off x="2104046" y="4176234"/>
            <a:ext cx="47502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</p:cNvCxnSpPr>
          <p:nvPr/>
        </p:nvCxnSpPr>
        <p:spPr>
          <a:xfrm flipV="1">
            <a:off x="2104045" y="4433332"/>
            <a:ext cx="4828364" cy="896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8110" y="2147776"/>
            <a:ext cx="923330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/>
          </a:p>
          <a:p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en-US" sz="2000" dirty="0" smtClean="0">
                <a:solidFill>
                  <a:schemeClr val="bg1"/>
                </a:solidFill>
              </a:rPr>
              <a:t>ctivation  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dirty="0" smtClean="0">
                <a:solidFill>
                  <a:schemeClr val="bg1"/>
                </a:solidFill>
              </a:rPr>
              <a:t>ignals</a:t>
            </a:r>
          </a:p>
          <a:p>
            <a:endParaRPr lang="hy-AM" dirty="0"/>
          </a:p>
        </p:txBody>
      </p:sp>
      <p:sp>
        <p:nvSpPr>
          <p:cNvPr id="26" name="TextBox 25"/>
          <p:cNvSpPr txBox="1"/>
          <p:nvPr/>
        </p:nvSpPr>
        <p:spPr>
          <a:xfrm>
            <a:off x="6980385" y="3745955"/>
            <a:ext cx="7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hy-AM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396" y="3217126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N2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8245" y="4013636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6799" y="2734078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</a:t>
            </a:r>
            <a:r>
              <a:rPr lang="en-US" sz="1600" dirty="0" smtClean="0">
                <a:solidFill>
                  <a:schemeClr val="bg1"/>
                </a:solidFill>
              </a:rPr>
              <a:t>1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6799" y="3241967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w</a:t>
            </a:r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3374" y="3841522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w3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33374" y="4556974"/>
            <a:ext cx="52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w</a:t>
            </a:r>
            <a:r>
              <a:rPr lang="en-US" sz="1600" dirty="0" err="1">
                <a:solidFill>
                  <a:schemeClr val="bg1"/>
                </a:solidFill>
              </a:rPr>
              <a:t>k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9769" y="5175827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Nk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18956" y="2451142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20367" y="5175827"/>
            <a:ext cx="16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30402" y="4983424"/>
            <a:ext cx="164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Activation</a:t>
            </a:r>
          </a:p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function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11" idx="6"/>
          </p:cNvCxnSpPr>
          <p:nvPr/>
        </p:nvCxnSpPr>
        <p:spPr>
          <a:xfrm flipV="1">
            <a:off x="7882400" y="3946010"/>
            <a:ext cx="5279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96876" y="2245794"/>
            <a:ext cx="738664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Next layer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150506" y="1637414"/>
            <a:ext cx="0" cy="14352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87879" y="2758919"/>
            <a:ext cx="14089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b="9041"/>
          <a:stretch/>
        </p:blipFill>
        <p:spPr>
          <a:xfrm>
            <a:off x="6776591" y="1730454"/>
            <a:ext cx="1327686" cy="9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22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Parameter Training</a:t>
            </a:r>
            <a:endParaRPr lang="en" sz="2800" dirty="0"/>
          </a:p>
        </p:txBody>
      </p:sp>
      <p:sp>
        <p:nvSpPr>
          <p:cNvPr id="7" name="Oval 6"/>
          <p:cNvSpPr/>
          <p:nvPr/>
        </p:nvSpPr>
        <p:spPr>
          <a:xfrm>
            <a:off x="1791564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1791564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1791564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1791563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Oval 11"/>
          <p:cNvSpPr/>
          <p:nvPr/>
        </p:nvSpPr>
        <p:spPr>
          <a:xfrm flipV="1">
            <a:off x="2032864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032864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2025773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65201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9" name="Oval 38"/>
          <p:cNvSpPr/>
          <p:nvPr/>
        </p:nvSpPr>
        <p:spPr>
          <a:xfrm>
            <a:off x="3565201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1" name="Oval 40"/>
          <p:cNvSpPr/>
          <p:nvPr/>
        </p:nvSpPr>
        <p:spPr>
          <a:xfrm>
            <a:off x="3565201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Oval 42"/>
          <p:cNvSpPr/>
          <p:nvPr/>
        </p:nvSpPr>
        <p:spPr>
          <a:xfrm>
            <a:off x="3565200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5" name="Oval 44"/>
          <p:cNvSpPr/>
          <p:nvPr/>
        </p:nvSpPr>
        <p:spPr>
          <a:xfrm flipV="1">
            <a:off x="3806501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flipV="1">
            <a:off x="3806501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flipV="1">
            <a:off x="3799410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296307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4" name="Oval 53"/>
          <p:cNvSpPr/>
          <p:nvPr/>
        </p:nvSpPr>
        <p:spPr>
          <a:xfrm>
            <a:off x="5296307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5" name="Oval 54"/>
          <p:cNvSpPr/>
          <p:nvPr/>
        </p:nvSpPr>
        <p:spPr>
          <a:xfrm>
            <a:off x="5296307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6" name="Oval 55"/>
          <p:cNvSpPr/>
          <p:nvPr/>
        </p:nvSpPr>
        <p:spPr>
          <a:xfrm>
            <a:off x="5296306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7" name="Oval 56"/>
          <p:cNvSpPr/>
          <p:nvPr/>
        </p:nvSpPr>
        <p:spPr>
          <a:xfrm flipV="1">
            <a:off x="5537607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5537607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flipV="1">
            <a:off x="5530516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831391" y="194444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65" name="Oval 64"/>
          <p:cNvSpPr/>
          <p:nvPr/>
        </p:nvSpPr>
        <p:spPr>
          <a:xfrm>
            <a:off x="6831391" y="342632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96157" y="1432784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7" idx="6"/>
          </p:cNvCxnSpPr>
          <p:nvPr/>
        </p:nvCxnSpPr>
        <p:spPr>
          <a:xfrm flipH="1" flipV="1">
            <a:off x="2359227" y="1623511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7" idx="5"/>
          </p:cNvCxnSpPr>
          <p:nvPr/>
        </p:nvCxnSpPr>
        <p:spPr>
          <a:xfrm flipH="1" flipV="1">
            <a:off x="2276095" y="1824210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36" idx="7"/>
          </p:cNvCxnSpPr>
          <p:nvPr/>
        </p:nvCxnSpPr>
        <p:spPr>
          <a:xfrm flipH="1" flipV="1">
            <a:off x="4049732" y="1422811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36" idx="6"/>
          </p:cNvCxnSpPr>
          <p:nvPr/>
        </p:nvCxnSpPr>
        <p:spPr>
          <a:xfrm flipH="1" flipV="1">
            <a:off x="4132864" y="1623511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2"/>
            <a:endCxn id="36" idx="5"/>
          </p:cNvCxnSpPr>
          <p:nvPr/>
        </p:nvCxnSpPr>
        <p:spPr>
          <a:xfrm flipH="1" flipV="1">
            <a:off x="4049732" y="1824210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2"/>
            <a:endCxn id="8" idx="7"/>
          </p:cNvCxnSpPr>
          <p:nvPr/>
        </p:nvCxnSpPr>
        <p:spPr>
          <a:xfrm flipH="1">
            <a:off x="2276095" y="1623511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6" idx="2"/>
            <a:endCxn id="9" idx="6"/>
          </p:cNvCxnSpPr>
          <p:nvPr/>
        </p:nvCxnSpPr>
        <p:spPr>
          <a:xfrm flipH="1">
            <a:off x="2359227" y="1623511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2"/>
            <a:endCxn id="10" idx="6"/>
          </p:cNvCxnSpPr>
          <p:nvPr/>
        </p:nvCxnSpPr>
        <p:spPr>
          <a:xfrm flipH="1">
            <a:off x="2359226" y="1623511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9" idx="2"/>
            <a:endCxn id="8" idx="6"/>
          </p:cNvCxnSpPr>
          <p:nvPr/>
        </p:nvCxnSpPr>
        <p:spPr>
          <a:xfrm flipH="1">
            <a:off x="2359227" y="2371927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9" idx="2"/>
            <a:endCxn id="9" idx="6"/>
          </p:cNvCxnSpPr>
          <p:nvPr/>
        </p:nvCxnSpPr>
        <p:spPr>
          <a:xfrm flipH="1">
            <a:off x="2359227" y="2371927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9" idx="2"/>
            <a:endCxn id="10" idx="6"/>
          </p:cNvCxnSpPr>
          <p:nvPr/>
        </p:nvCxnSpPr>
        <p:spPr>
          <a:xfrm flipH="1">
            <a:off x="2359226" y="2371927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1" idx="2"/>
            <a:endCxn id="7" idx="6"/>
          </p:cNvCxnSpPr>
          <p:nvPr/>
        </p:nvCxnSpPr>
        <p:spPr>
          <a:xfrm flipH="1" flipV="1">
            <a:off x="2359227" y="1623511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2"/>
            <a:endCxn id="8" idx="6"/>
          </p:cNvCxnSpPr>
          <p:nvPr/>
        </p:nvCxnSpPr>
        <p:spPr>
          <a:xfrm flipH="1" flipV="1">
            <a:off x="2359227" y="2371927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1" idx="2"/>
            <a:endCxn id="9" idx="6"/>
          </p:cNvCxnSpPr>
          <p:nvPr/>
        </p:nvCxnSpPr>
        <p:spPr>
          <a:xfrm flipH="1">
            <a:off x="2359227" y="3187385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1" idx="2"/>
            <a:endCxn id="10" idx="6"/>
          </p:cNvCxnSpPr>
          <p:nvPr/>
        </p:nvCxnSpPr>
        <p:spPr>
          <a:xfrm flipH="1">
            <a:off x="2359226" y="3187385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3" idx="2"/>
            <a:endCxn id="10" idx="6"/>
          </p:cNvCxnSpPr>
          <p:nvPr/>
        </p:nvCxnSpPr>
        <p:spPr>
          <a:xfrm flipH="1">
            <a:off x="2359226" y="4340867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3" idx="2"/>
            <a:endCxn id="39" idx="6"/>
          </p:cNvCxnSpPr>
          <p:nvPr/>
        </p:nvCxnSpPr>
        <p:spPr>
          <a:xfrm flipH="1">
            <a:off x="4132864" y="1623511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4" idx="2"/>
            <a:endCxn id="39" idx="6"/>
          </p:cNvCxnSpPr>
          <p:nvPr/>
        </p:nvCxnSpPr>
        <p:spPr>
          <a:xfrm flipH="1">
            <a:off x="4132864" y="2371927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5" idx="2"/>
            <a:endCxn id="39" idx="6"/>
          </p:cNvCxnSpPr>
          <p:nvPr/>
        </p:nvCxnSpPr>
        <p:spPr>
          <a:xfrm flipH="1" flipV="1">
            <a:off x="4132864" y="2371927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2"/>
            <a:endCxn id="39" idx="6"/>
          </p:cNvCxnSpPr>
          <p:nvPr/>
        </p:nvCxnSpPr>
        <p:spPr>
          <a:xfrm flipH="1" flipV="1">
            <a:off x="4132864" y="2371927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4" idx="2"/>
            <a:endCxn id="41" idx="6"/>
          </p:cNvCxnSpPr>
          <p:nvPr/>
        </p:nvCxnSpPr>
        <p:spPr>
          <a:xfrm flipH="1">
            <a:off x="4132864" y="2371927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5" idx="2"/>
            <a:endCxn id="41" idx="6"/>
          </p:cNvCxnSpPr>
          <p:nvPr/>
        </p:nvCxnSpPr>
        <p:spPr>
          <a:xfrm flipH="1">
            <a:off x="4132864" y="3187385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6" idx="2"/>
            <a:endCxn id="41" idx="6"/>
          </p:cNvCxnSpPr>
          <p:nvPr/>
        </p:nvCxnSpPr>
        <p:spPr>
          <a:xfrm flipH="1" flipV="1">
            <a:off x="4132864" y="3187385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5" idx="2"/>
            <a:endCxn id="43" idx="6"/>
          </p:cNvCxnSpPr>
          <p:nvPr/>
        </p:nvCxnSpPr>
        <p:spPr>
          <a:xfrm flipH="1">
            <a:off x="4132863" y="3187385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4" idx="2"/>
            <a:endCxn id="43" idx="6"/>
          </p:cNvCxnSpPr>
          <p:nvPr/>
        </p:nvCxnSpPr>
        <p:spPr>
          <a:xfrm flipH="1">
            <a:off x="4132863" y="2371927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3" idx="2"/>
            <a:endCxn id="43" idx="6"/>
          </p:cNvCxnSpPr>
          <p:nvPr/>
        </p:nvCxnSpPr>
        <p:spPr>
          <a:xfrm flipH="1">
            <a:off x="4132863" y="1623511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6" idx="2"/>
            <a:endCxn id="43" idx="6"/>
          </p:cNvCxnSpPr>
          <p:nvPr/>
        </p:nvCxnSpPr>
        <p:spPr>
          <a:xfrm flipH="1">
            <a:off x="4132863" y="4340867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4" idx="2"/>
            <a:endCxn id="53" idx="6"/>
          </p:cNvCxnSpPr>
          <p:nvPr/>
        </p:nvCxnSpPr>
        <p:spPr>
          <a:xfrm flipH="1" flipV="1">
            <a:off x="5863970" y="1623511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4" idx="2"/>
            <a:endCxn id="54" idx="6"/>
          </p:cNvCxnSpPr>
          <p:nvPr/>
        </p:nvCxnSpPr>
        <p:spPr>
          <a:xfrm flipH="1">
            <a:off x="5863970" y="2228276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4" idx="2"/>
            <a:endCxn id="55" idx="6"/>
          </p:cNvCxnSpPr>
          <p:nvPr/>
        </p:nvCxnSpPr>
        <p:spPr>
          <a:xfrm flipH="1">
            <a:off x="5863970" y="2228276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4" idx="2"/>
            <a:endCxn id="56" idx="6"/>
          </p:cNvCxnSpPr>
          <p:nvPr/>
        </p:nvCxnSpPr>
        <p:spPr>
          <a:xfrm flipH="1">
            <a:off x="5863969" y="2228276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5" idx="2"/>
            <a:endCxn id="53" idx="6"/>
          </p:cNvCxnSpPr>
          <p:nvPr/>
        </p:nvCxnSpPr>
        <p:spPr>
          <a:xfrm flipH="1" flipV="1">
            <a:off x="5863970" y="1623511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5" idx="2"/>
          </p:cNvCxnSpPr>
          <p:nvPr/>
        </p:nvCxnSpPr>
        <p:spPr>
          <a:xfrm flipH="1" flipV="1">
            <a:off x="5871060" y="2371926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5" idx="2"/>
            <a:endCxn id="55" idx="6"/>
          </p:cNvCxnSpPr>
          <p:nvPr/>
        </p:nvCxnSpPr>
        <p:spPr>
          <a:xfrm flipH="1" flipV="1">
            <a:off x="5863970" y="3187385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65" idx="2"/>
            <a:endCxn id="56" idx="6"/>
          </p:cNvCxnSpPr>
          <p:nvPr/>
        </p:nvCxnSpPr>
        <p:spPr>
          <a:xfrm flipH="1">
            <a:off x="5863969" y="3710156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483378" y="1954536"/>
            <a:ext cx="691116" cy="103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8" name="Rectangle 147"/>
          <p:cNvSpPr/>
          <p:nvPr/>
        </p:nvSpPr>
        <p:spPr>
          <a:xfrm>
            <a:off x="7483377" y="2189526"/>
            <a:ext cx="876007" cy="10992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9" name="Rectangle 148"/>
          <p:cNvSpPr/>
          <p:nvPr/>
        </p:nvSpPr>
        <p:spPr>
          <a:xfrm>
            <a:off x="7483378" y="1747754"/>
            <a:ext cx="540097" cy="754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0" name="Rectangle 149"/>
          <p:cNvSpPr/>
          <p:nvPr/>
        </p:nvSpPr>
        <p:spPr>
          <a:xfrm>
            <a:off x="7483377" y="2427781"/>
            <a:ext cx="405981" cy="578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1" name="Rectangle 150"/>
          <p:cNvSpPr/>
          <p:nvPr/>
        </p:nvSpPr>
        <p:spPr>
          <a:xfrm>
            <a:off x="7483377" y="2623504"/>
            <a:ext cx="1267218" cy="1099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2" name="Rectangle 151"/>
          <p:cNvSpPr/>
          <p:nvPr/>
        </p:nvSpPr>
        <p:spPr>
          <a:xfrm>
            <a:off x="7483379" y="3501881"/>
            <a:ext cx="315434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3" name="Rectangle 152"/>
          <p:cNvSpPr/>
          <p:nvPr/>
        </p:nvSpPr>
        <p:spPr>
          <a:xfrm>
            <a:off x="7483378" y="3681766"/>
            <a:ext cx="40598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4" name="Rectangle 153"/>
          <p:cNvSpPr/>
          <p:nvPr/>
        </p:nvSpPr>
        <p:spPr>
          <a:xfrm>
            <a:off x="7483377" y="3884116"/>
            <a:ext cx="540098" cy="749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2562447" y="4688953"/>
            <a:ext cx="0" cy="19244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193659" y="6294474"/>
            <a:ext cx="47919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901610" y="6400800"/>
            <a:ext cx="105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Iterations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968318" y="5243775"/>
            <a:ext cx="615553" cy="585650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Error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Right Arrow 163"/>
          <p:cNvSpPr/>
          <p:nvPr/>
        </p:nvSpPr>
        <p:spPr>
          <a:xfrm rot="16200000">
            <a:off x="2732395" y="1438940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5" name="Right Arrow 164"/>
          <p:cNvSpPr/>
          <p:nvPr/>
        </p:nvSpPr>
        <p:spPr>
          <a:xfrm rot="5400000">
            <a:off x="4426562" y="1453519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6" name="Right Arrow 165"/>
          <p:cNvSpPr/>
          <p:nvPr/>
        </p:nvSpPr>
        <p:spPr>
          <a:xfrm rot="5400000">
            <a:off x="6148746" y="3352747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7" name="Right Arrow 166"/>
          <p:cNvSpPr/>
          <p:nvPr/>
        </p:nvSpPr>
        <p:spPr>
          <a:xfrm rot="5400000">
            <a:off x="2587218" y="3508453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8" name="Right Arrow 167"/>
          <p:cNvSpPr/>
          <p:nvPr/>
        </p:nvSpPr>
        <p:spPr>
          <a:xfrm rot="16200000">
            <a:off x="4241753" y="2080610"/>
            <a:ext cx="335825" cy="162640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9" name="Right Arrow 168"/>
          <p:cNvSpPr/>
          <p:nvPr/>
        </p:nvSpPr>
        <p:spPr>
          <a:xfrm rot="16200000">
            <a:off x="6065575" y="2274267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0" name="Right Arrow 169"/>
          <p:cNvSpPr/>
          <p:nvPr/>
        </p:nvSpPr>
        <p:spPr>
          <a:xfrm rot="16200000">
            <a:off x="4541062" y="3689094"/>
            <a:ext cx="347044" cy="138797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1" name="Right Arrow 170"/>
          <p:cNvSpPr/>
          <p:nvPr/>
        </p:nvSpPr>
        <p:spPr>
          <a:xfrm rot="16200000">
            <a:off x="2794300" y="2329228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5879276" y="2590088"/>
                <a:ext cx="952115" cy="62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y-AM" sz="160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y-AM" sz="1600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76" y="2590088"/>
                <a:ext cx="952115" cy="629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y-A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/>
          <p:cNvSpPr/>
          <p:nvPr/>
        </p:nvSpPr>
        <p:spPr>
          <a:xfrm>
            <a:off x="3219499" y="2362032"/>
            <a:ext cx="2626243" cy="1106075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297468" y="2564792"/>
                <a:ext cx="2421287" cy="76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y-AM" sz="20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</a:rPr>
                        <m:t> − 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y-AM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8" y="2564792"/>
                <a:ext cx="2421287" cy="764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y-A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Freeform 175"/>
          <p:cNvSpPr/>
          <p:nvPr/>
        </p:nvSpPr>
        <p:spPr>
          <a:xfrm>
            <a:off x="3045384" y="4762040"/>
            <a:ext cx="2977118" cy="1397464"/>
          </a:xfrm>
          <a:custGeom>
            <a:avLst/>
            <a:gdLst>
              <a:gd name="connsiteX0" fmla="*/ 0 w 1456661"/>
              <a:gd name="connsiteY0" fmla="*/ 0 h 999531"/>
              <a:gd name="connsiteX1" fmla="*/ 701749 w 1456661"/>
              <a:gd name="connsiteY1" fmla="*/ 999460 h 999531"/>
              <a:gd name="connsiteX2" fmla="*/ 1456661 w 1456661"/>
              <a:gd name="connsiteY2" fmla="*/ 53162 h 99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661" h="999531">
                <a:moveTo>
                  <a:pt x="0" y="0"/>
                </a:moveTo>
                <a:cubicBezTo>
                  <a:pt x="229486" y="495300"/>
                  <a:pt x="458972" y="990600"/>
                  <a:pt x="701749" y="999460"/>
                </a:cubicBezTo>
                <a:cubicBezTo>
                  <a:pt x="944526" y="1008320"/>
                  <a:pt x="1346791" y="189613"/>
                  <a:pt x="1456661" y="53162"/>
                </a:cubicBezTo>
              </a:path>
            </a:pathLst>
          </a:custGeom>
          <a:noFill/>
          <a:ln w="34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490986" y="5572762"/>
            <a:ext cx="0" cy="513326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948089" y="5283213"/>
            <a:ext cx="108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Convergence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838302" y="5002241"/>
            <a:ext cx="291587" cy="20827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433725" y="5113081"/>
            <a:ext cx="584775" cy="1181392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Starting point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965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56907" y="556970"/>
            <a:ext cx="6858000" cy="7917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Distributed </a:t>
            </a:r>
            <a:r>
              <a:rPr lang="en-US" sz="2400"/>
              <a:t>Selective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SGD </a:t>
            </a:r>
            <a:r>
              <a:rPr lang="en-US" sz="2400" dirty="0" smtClean="0">
                <a:solidFill>
                  <a:srgbClr val="39C0BA"/>
                </a:solidFill>
              </a:rPr>
              <a:t>Architecture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979" y="4071878"/>
            <a:ext cx="110967" cy="18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y-AM"/>
          </a:p>
        </p:txBody>
      </p:sp>
      <p:sp>
        <p:nvSpPr>
          <p:cNvPr id="9" name="Shape 276"/>
          <p:cNvSpPr/>
          <p:nvPr/>
        </p:nvSpPr>
        <p:spPr>
          <a:xfrm>
            <a:off x="1403497" y="3377269"/>
            <a:ext cx="2248254" cy="317959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Can 3"/>
          <p:cNvSpPr/>
          <p:nvPr/>
        </p:nvSpPr>
        <p:spPr>
          <a:xfrm>
            <a:off x="1988189" y="5596118"/>
            <a:ext cx="1161864" cy="619035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TextBox 11"/>
          <p:cNvSpPr txBox="1"/>
          <p:nvPr/>
        </p:nvSpPr>
        <p:spPr>
          <a:xfrm>
            <a:off x="1921988" y="5732222"/>
            <a:ext cx="12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Local training dataset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65258" y="5326345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40814" y="4870961"/>
            <a:ext cx="1573618" cy="42874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" name="TextBox 13"/>
          <p:cNvSpPr txBox="1"/>
          <p:nvPr/>
        </p:nvSpPr>
        <p:spPr>
          <a:xfrm>
            <a:off x="1963926" y="4957101"/>
            <a:ext cx="105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SGD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36836" y="3784153"/>
            <a:ext cx="1781575" cy="679925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88189" y="4555433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57488" y="4555433"/>
            <a:ext cx="0" cy="2691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21032" y="4187102"/>
            <a:ext cx="194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Local parameters &amp; gradients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2105234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ectangle 76"/>
          <p:cNvSpPr/>
          <p:nvPr/>
        </p:nvSpPr>
        <p:spPr>
          <a:xfrm flipH="1">
            <a:off x="2105233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ectangle 77"/>
          <p:cNvSpPr/>
          <p:nvPr/>
        </p:nvSpPr>
        <p:spPr>
          <a:xfrm flipH="1">
            <a:off x="2254080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ectangle 78"/>
          <p:cNvSpPr/>
          <p:nvPr/>
        </p:nvSpPr>
        <p:spPr>
          <a:xfrm flipH="1">
            <a:off x="2254079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ectangle 79"/>
          <p:cNvSpPr/>
          <p:nvPr/>
        </p:nvSpPr>
        <p:spPr>
          <a:xfrm flipH="1">
            <a:off x="2402923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ectangle 80"/>
          <p:cNvSpPr/>
          <p:nvPr/>
        </p:nvSpPr>
        <p:spPr>
          <a:xfrm flipH="1">
            <a:off x="2402922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2" name="Rectangle 81"/>
          <p:cNvSpPr/>
          <p:nvPr/>
        </p:nvSpPr>
        <p:spPr>
          <a:xfrm flipH="1">
            <a:off x="2551769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3" name="Rectangle 82"/>
          <p:cNvSpPr/>
          <p:nvPr/>
        </p:nvSpPr>
        <p:spPr>
          <a:xfrm flipH="1">
            <a:off x="2551768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4" name="Rectangle 83"/>
          <p:cNvSpPr/>
          <p:nvPr/>
        </p:nvSpPr>
        <p:spPr>
          <a:xfrm flipH="1">
            <a:off x="2700611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5" name="Rectangle 84"/>
          <p:cNvSpPr/>
          <p:nvPr/>
        </p:nvSpPr>
        <p:spPr>
          <a:xfrm flipH="1">
            <a:off x="2700610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6" name="Rectangle 85"/>
          <p:cNvSpPr/>
          <p:nvPr/>
        </p:nvSpPr>
        <p:spPr>
          <a:xfrm flipH="1">
            <a:off x="2849455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7" name="Rectangle 86"/>
          <p:cNvSpPr/>
          <p:nvPr/>
        </p:nvSpPr>
        <p:spPr>
          <a:xfrm flipH="1">
            <a:off x="2849454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64" name="Rounded Rectangle 63"/>
          <p:cNvSpPr/>
          <p:nvPr/>
        </p:nvSpPr>
        <p:spPr>
          <a:xfrm>
            <a:off x="1422275" y="2119487"/>
            <a:ext cx="999425" cy="908414"/>
          </a:xfrm>
          <a:prstGeom prst="roundRect">
            <a:avLst/>
          </a:prstGeom>
          <a:solidFill>
            <a:schemeClr val="accent1">
              <a:lumMod val="50000"/>
              <a:alpha val="0"/>
            </a:schemeClr>
          </a:solidFill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0" name="Rounded Rectangle 89"/>
          <p:cNvSpPr/>
          <p:nvPr/>
        </p:nvSpPr>
        <p:spPr>
          <a:xfrm>
            <a:off x="2576101" y="2119724"/>
            <a:ext cx="999425" cy="908414"/>
          </a:xfrm>
          <a:prstGeom prst="roundRect">
            <a:avLst/>
          </a:prstGeom>
          <a:solidFill>
            <a:schemeClr val="accent1">
              <a:lumMod val="50000"/>
              <a:alpha val="0"/>
            </a:schemeClr>
          </a:solidFill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965780" y="3076224"/>
            <a:ext cx="0" cy="2691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075813" y="3076224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flipH="1">
            <a:off x="1577924" y="226281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4" name="Rectangle 93"/>
          <p:cNvSpPr/>
          <p:nvPr/>
        </p:nvSpPr>
        <p:spPr>
          <a:xfrm flipH="1">
            <a:off x="1662738" y="247623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7" name="Rectangle 96"/>
          <p:cNvSpPr/>
          <p:nvPr/>
        </p:nvSpPr>
        <p:spPr>
          <a:xfrm flipH="1">
            <a:off x="1871230" y="227959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8" name="Rectangle 97"/>
          <p:cNvSpPr/>
          <p:nvPr/>
        </p:nvSpPr>
        <p:spPr>
          <a:xfrm flipH="1">
            <a:off x="2137120" y="237977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9" name="Rectangle 98"/>
          <p:cNvSpPr/>
          <p:nvPr/>
        </p:nvSpPr>
        <p:spPr>
          <a:xfrm flipH="1">
            <a:off x="2708535" y="2276989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0" name="Rectangle 99"/>
          <p:cNvSpPr/>
          <p:nvPr/>
        </p:nvSpPr>
        <p:spPr>
          <a:xfrm flipH="1">
            <a:off x="2716117" y="252698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1" name="Rectangle 100"/>
          <p:cNvSpPr/>
          <p:nvPr/>
        </p:nvSpPr>
        <p:spPr>
          <a:xfrm flipH="1">
            <a:off x="3192785" y="227882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2" name="Rectangle 101"/>
          <p:cNvSpPr/>
          <p:nvPr/>
        </p:nvSpPr>
        <p:spPr>
          <a:xfrm flipH="1">
            <a:off x="2966413" y="2363759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TextBox 75"/>
          <p:cNvSpPr txBox="1"/>
          <p:nvPr/>
        </p:nvSpPr>
        <p:spPr>
          <a:xfrm>
            <a:off x="1443541" y="2590780"/>
            <a:ext cx="98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Selected 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23672" y="2617331"/>
            <a:ext cx="98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Selected 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gradients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4" name="Shape 283"/>
          <p:cNvSpPr/>
          <p:nvPr/>
        </p:nvSpPr>
        <p:spPr>
          <a:xfrm>
            <a:off x="4810365" y="323810"/>
            <a:ext cx="4154818" cy="323457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Rectangle 140"/>
          <p:cNvSpPr/>
          <p:nvPr/>
        </p:nvSpPr>
        <p:spPr>
          <a:xfrm flipH="1">
            <a:off x="5287399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2" name="Rectangle 141"/>
          <p:cNvSpPr/>
          <p:nvPr/>
        </p:nvSpPr>
        <p:spPr>
          <a:xfrm flipH="1">
            <a:off x="5636747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3" name="Rectangle 142"/>
          <p:cNvSpPr/>
          <p:nvPr/>
        </p:nvSpPr>
        <p:spPr>
          <a:xfrm flipH="1">
            <a:off x="5986095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4" name="Rectangle 143"/>
          <p:cNvSpPr/>
          <p:nvPr/>
        </p:nvSpPr>
        <p:spPr>
          <a:xfrm flipH="1">
            <a:off x="5287399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5" name="Rectangle 144"/>
          <p:cNvSpPr/>
          <p:nvPr/>
        </p:nvSpPr>
        <p:spPr>
          <a:xfrm flipH="1">
            <a:off x="5636747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6" name="Rectangle 145"/>
          <p:cNvSpPr/>
          <p:nvPr/>
        </p:nvSpPr>
        <p:spPr>
          <a:xfrm flipH="1">
            <a:off x="5986095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7" name="Rectangle 146"/>
          <p:cNvSpPr/>
          <p:nvPr/>
        </p:nvSpPr>
        <p:spPr>
          <a:xfrm flipH="1">
            <a:off x="6351352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8" name="Rectangle 147"/>
          <p:cNvSpPr/>
          <p:nvPr/>
        </p:nvSpPr>
        <p:spPr>
          <a:xfrm flipH="1">
            <a:off x="6700700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9" name="Rectangle 148"/>
          <p:cNvSpPr/>
          <p:nvPr/>
        </p:nvSpPr>
        <p:spPr>
          <a:xfrm flipH="1">
            <a:off x="7050048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0" name="Rectangle 149"/>
          <p:cNvSpPr/>
          <p:nvPr/>
        </p:nvSpPr>
        <p:spPr>
          <a:xfrm flipH="1">
            <a:off x="6351352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1" name="Rectangle 150"/>
          <p:cNvSpPr/>
          <p:nvPr/>
        </p:nvSpPr>
        <p:spPr>
          <a:xfrm flipH="1">
            <a:off x="6700700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2" name="Rectangle 151"/>
          <p:cNvSpPr/>
          <p:nvPr/>
        </p:nvSpPr>
        <p:spPr>
          <a:xfrm flipH="1">
            <a:off x="7050048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3" name="Rectangle 152"/>
          <p:cNvSpPr/>
          <p:nvPr/>
        </p:nvSpPr>
        <p:spPr>
          <a:xfrm flipH="1">
            <a:off x="7415305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4" name="Rectangle 153"/>
          <p:cNvSpPr/>
          <p:nvPr/>
        </p:nvSpPr>
        <p:spPr>
          <a:xfrm flipH="1">
            <a:off x="7764653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5" name="Rectangle 154"/>
          <p:cNvSpPr/>
          <p:nvPr/>
        </p:nvSpPr>
        <p:spPr>
          <a:xfrm flipH="1">
            <a:off x="8114001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6" name="Rectangle 155"/>
          <p:cNvSpPr/>
          <p:nvPr/>
        </p:nvSpPr>
        <p:spPr>
          <a:xfrm flipH="1">
            <a:off x="7415305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7" name="Rectangle 156"/>
          <p:cNvSpPr/>
          <p:nvPr/>
        </p:nvSpPr>
        <p:spPr>
          <a:xfrm flipH="1">
            <a:off x="7764653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8" name="Rectangle 157"/>
          <p:cNvSpPr/>
          <p:nvPr/>
        </p:nvSpPr>
        <p:spPr>
          <a:xfrm flipH="1">
            <a:off x="8114001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8" name="TextBox 87"/>
          <p:cNvSpPr txBox="1"/>
          <p:nvPr/>
        </p:nvSpPr>
        <p:spPr>
          <a:xfrm>
            <a:off x="5923037" y="532451"/>
            <a:ext cx="18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lobal parameters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60" name="Straight Arrow Connector 159"/>
          <p:cNvCxnSpPr>
            <a:stCxn id="163" idx="1"/>
          </p:cNvCxnSpPr>
          <p:nvPr/>
        </p:nvCxnSpPr>
        <p:spPr>
          <a:xfrm flipH="1" flipV="1">
            <a:off x="3604320" y="2229141"/>
            <a:ext cx="1373124" cy="106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604319" y="2668524"/>
            <a:ext cx="145677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977444" y="2085882"/>
            <a:ext cx="361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Download latest, most-updated parameters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977444" y="2502369"/>
            <a:ext cx="361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Upload gradient of selected parameters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485907" y="4039451"/>
            <a:ext cx="42445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Local training, Global convergence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High training stochasticity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Less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over-fitting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058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53036" y="285109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Results !</a:t>
            </a:r>
            <a:endParaRPr lang="en" sz="2400" dirty="0"/>
          </a:p>
        </p:txBody>
      </p:sp>
      <p:sp>
        <p:nvSpPr>
          <p:cNvPr id="2" name="Rectangle 1"/>
          <p:cNvSpPr/>
          <p:nvPr/>
        </p:nvSpPr>
        <p:spPr>
          <a:xfrm>
            <a:off x="1739622" y="1148316"/>
            <a:ext cx="6858000" cy="4922875"/>
          </a:xfrm>
          <a:prstGeom prst="rect">
            <a:avLst/>
          </a:prstGeom>
          <a:solidFill>
            <a:schemeClr val="accent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TextBox 4"/>
          <p:cNvSpPr txBox="1"/>
          <p:nvPr/>
        </p:nvSpPr>
        <p:spPr>
          <a:xfrm>
            <a:off x="581219" y="1573617"/>
            <a:ext cx="677108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Accuracy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80" y="5784111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4139" y="1066064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3036" y="2969289"/>
            <a:ext cx="6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chemeClr val="bg1">
                    <a:lumMod val="95000"/>
                  </a:schemeClr>
                </a:solidFill>
              </a:rPr>
              <a:t>0.93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9431" y="6440523"/>
            <a:ext cx="2998381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Parameter selection rate for upload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5114" y="6071191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8667" y="6071191"/>
            <a:ext cx="6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0.01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1500" y="6071191"/>
            <a:ext cx="6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0.1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84053" y="3153955"/>
            <a:ext cx="6771037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39622" y="2105257"/>
            <a:ext cx="2066822" cy="691116"/>
          </a:xfrm>
          <a:prstGeom prst="line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06444" y="1828809"/>
            <a:ext cx="2675903" cy="276448"/>
          </a:xfrm>
          <a:prstGeom prst="line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82347" y="1690588"/>
            <a:ext cx="2115275" cy="138221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739622" y="1678788"/>
            <a:ext cx="1959892" cy="903756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699514" y="1561046"/>
            <a:ext cx="2782833" cy="117733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82347" y="1567920"/>
            <a:ext cx="2115275" cy="40416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739622" y="1924493"/>
            <a:ext cx="1959892" cy="372140"/>
          </a:xfrm>
          <a:prstGeom prst="line">
            <a:avLst/>
          </a:prstGeom>
          <a:ln w="25400">
            <a:solidFill>
              <a:srgbClr val="C00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699514" y="1678779"/>
            <a:ext cx="2782833" cy="245714"/>
          </a:xfrm>
          <a:prstGeom prst="line">
            <a:avLst/>
          </a:prstGeom>
          <a:ln w="25400">
            <a:solidFill>
              <a:srgbClr val="C00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482347" y="1618969"/>
            <a:ext cx="2072743" cy="70443"/>
          </a:xfrm>
          <a:prstGeom prst="line">
            <a:avLst/>
          </a:prstGeom>
          <a:ln w="2540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432147" y="3207120"/>
            <a:ext cx="0" cy="748194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501798" y="3902149"/>
            <a:ext cx="186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Stand-alone training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(maximum privacy)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339151" y="1339702"/>
            <a:ext cx="1019516" cy="1629587"/>
          </a:xfrm>
          <a:prstGeom prst="ellipse">
            <a:avLst/>
          </a:prstGeom>
          <a:solidFill>
            <a:schemeClr val="accent3">
              <a:alpha val="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875688" y="2998379"/>
            <a:ext cx="0" cy="7322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953869" y="3794420"/>
            <a:ext cx="199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Collaborative 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3806444" y="2154495"/>
            <a:ext cx="0" cy="91831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806444" y="2450815"/>
            <a:ext cx="59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gain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1746536" y="1392864"/>
            <a:ext cx="68510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8373129" y="1339704"/>
            <a:ext cx="339077" cy="33907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4" name="TextBox 53"/>
          <p:cNvSpPr txBox="1"/>
          <p:nvPr/>
        </p:nvSpPr>
        <p:spPr>
          <a:xfrm>
            <a:off x="8405053" y="425305"/>
            <a:ext cx="430887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8133907" y="1689412"/>
            <a:ext cx="421183" cy="46508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78910" y="2135050"/>
            <a:ext cx="103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 Close!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527533" y="1137800"/>
            <a:ext cx="235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Centralized training (no privacy)</a:t>
            </a:r>
            <a:endParaRPr lang="hy-AM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500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Indirect Information Leakage </a:t>
            </a:r>
            <a:endParaRPr lang="en" sz="2800" dirty="0"/>
          </a:p>
        </p:txBody>
      </p:sp>
      <p:sp>
        <p:nvSpPr>
          <p:cNvPr id="7" name="Oval 6"/>
          <p:cNvSpPr/>
          <p:nvPr/>
        </p:nvSpPr>
        <p:spPr>
          <a:xfrm>
            <a:off x="2110552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10552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110552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2110551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 flipV="1">
            <a:off x="2351852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V="1">
            <a:off x="2351852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V="1">
            <a:off x="2344761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84189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3884189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884189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3884188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Oval 17"/>
          <p:cNvSpPr/>
          <p:nvPr/>
        </p:nvSpPr>
        <p:spPr>
          <a:xfrm flipV="1">
            <a:off x="4125489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4125489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flipV="1">
            <a:off x="4118398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15295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5615295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5615295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5615294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 flipV="1">
            <a:off x="5856595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5856595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5849504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50379" y="233786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7150379" y="381974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615145" y="1826203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4" idx="2"/>
            <a:endCxn id="12" idx="6"/>
          </p:cNvCxnSpPr>
          <p:nvPr/>
        </p:nvCxnSpPr>
        <p:spPr>
          <a:xfrm flipH="1" flipV="1">
            <a:off x="2678215" y="2016930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2"/>
            <a:endCxn id="12" idx="5"/>
          </p:cNvCxnSpPr>
          <p:nvPr/>
        </p:nvCxnSpPr>
        <p:spPr>
          <a:xfrm flipH="1" flipV="1">
            <a:off x="2595083" y="2217629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8" idx="2"/>
            <a:endCxn id="41" idx="7"/>
          </p:cNvCxnSpPr>
          <p:nvPr/>
        </p:nvCxnSpPr>
        <p:spPr>
          <a:xfrm flipH="1" flipV="1">
            <a:off x="4368720" y="1816230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9" idx="2"/>
            <a:endCxn id="41" idx="6"/>
          </p:cNvCxnSpPr>
          <p:nvPr/>
        </p:nvCxnSpPr>
        <p:spPr>
          <a:xfrm flipH="1" flipV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0" idx="2"/>
            <a:endCxn id="41" idx="5"/>
          </p:cNvCxnSpPr>
          <p:nvPr/>
        </p:nvCxnSpPr>
        <p:spPr>
          <a:xfrm flipH="1" flipV="1">
            <a:off x="4368720" y="2217629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2"/>
            <a:endCxn id="13" idx="7"/>
          </p:cNvCxnSpPr>
          <p:nvPr/>
        </p:nvCxnSpPr>
        <p:spPr>
          <a:xfrm flipH="1">
            <a:off x="2595083" y="2016930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" idx="2"/>
            <a:endCxn id="14" idx="6"/>
          </p:cNvCxnSpPr>
          <p:nvPr/>
        </p:nvCxnSpPr>
        <p:spPr>
          <a:xfrm flipH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2"/>
            <a:endCxn id="15" idx="6"/>
          </p:cNvCxnSpPr>
          <p:nvPr/>
        </p:nvCxnSpPr>
        <p:spPr>
          <a:xfrm flipH="1">
            <a:off x="2678214" y="2016930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4" idx="2"/>
            <a:endCxn id="13" idx="6"/>
          </p:cNvCxnSpPr>
          <p:nvPr/>
        </p:nvCxnSpPr>
        <p:spPr>
          <a:xfrm flipH="1">
            <a:off x="2678215" y="276534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2"/>
            <a:endCxn id="14" idx="6"/>
          </p:cNvCxnSpPr>
          <p:nvPr/>
        </p:nvCxnSpPr>
        <p:spPr>
          <a:xfrm flipH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2"/>
            <a:endCxn id="15" idx="6"/>
          </p:cNvCxnSpPr>
          <p:nvPr/>
        </p:nvCxnSpPr>
        <p:spPr>
          <a:xfrm flipH="1">
            <a:off x="2678214" y="2765346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12" idx="6"/>
          </p:cNvCxnSpPr>
          <p:nvPr/>
        </p:nvCxnSpPr>
        <p:spPr>
          <a:xfrm flipH="1" flipV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2"/>
            <a:endCxn id="13" idx="6"/>
          </p:cNvCxnSpPr>
          <p:nvPr/>
        </p:nvCxnSpPr>
        <p:spPr>
          <a:xfrm flipH="1" flipV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2"/>
            <a:endCxn id="14" idx="6"/>
          </p:cNvCxnSpPr>
          <p:nvPr/>
        </p:nvCxnSpPr>
        <p:spPr>
          <a:xfrm flipH="1">
            <a:off x="2678215" y="3580804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  <a:endCxn id="15" idx="6"/>
          </p:cNvCxnSpPr>
          <p:nvPr/>
        </p:nvCxnSpPr>
        <p:spPr>
          <a:xfrm flipH="1">
            <a:off x="2678214" y="3580804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15" idx="6"/>
          </p:cNvCxnSpPr>
          <p:nvPr/>
        </p:nvCxnSpPr>
        <p:spPr>
          <a:xfrm flipH="1">
            <a:off x="2678214" y="473428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8" idx="2"/>
            <a:endCxn id="44" idx="6"/>
          </p:cNvCxnSpPr>
          <p:nvPr/>
        </p:nvCxnSpPr>
        <p:spPr>
          <a:xfrm flipH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2"/>
            <a:endCxn id="44" idx="6"/>
          </p:cNvCxnSpPr>
          <p:nvPr/>
        </p:nvCxnSpPr>
        <p:spPr>
          <a:xfrm flipH="1">
            <a:off x="4451852" y="276534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0" idx="2"/>
            <a:endCxn id="44" idx="6"/>
          </p:cNvCxnSpPr>
          <p:nvPr/>
        </p:nvCxnSpPr>
        <p:spPr>
          <a:xfrm flipH="1" flipV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1" idx="2"/>
            <a:endCxn id="44" idx="6"/>
          </p:cNvCxnSpPr>
          <p:nvPr/>
        </p:nvCxnSpPr>
        <p:spPr>
          <a:xfrm flipH="1" flipV="1">
            <a:off x="4451852" y="2765346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9" idx="2"/>
            <a:endCxn id="46" idx="6"/>
          </p:cNvCxnSpPr>
          <p:nvPr/>
        </p:nvCxnSpPr>
        <p:spPr>
          <a:xfrm flipH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0" idx="2"/>
            <a:endCxn id="46" idx="6"/>
          </p:cNvCxnSpPr>
          <p:nvPr/>
        </p:nvCxnSpPr>
        <p:spPr>
          <a:xfrm flipH="1">
            <a:off x="4451852" y="3580804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2"/>
            <a:endCxn id="46" idx="6"/>
          </p:cNvCxnSpPr>
          <p:nvPr/>
        </p:nvCxnSpPr>
        <p:spPr>
          <a:xfrm flipH="1" flipV="1">
            <a:off x="4451852" y="3580804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0" idx="2"/>
            <a:endCxn id="48" idx="6"/>
          </p:cNvCxnSpPr>
          <p:nvPr/>
        </p:nvCxnSpPr>
        <p:spPr>
          <a:xfrm flipH="1">
            <a:off x="4451851" y="3580804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9" idx="2"/>
            <a:endCxn id="48" idx="6"/>
          </p:cNvCxnSpPr>
          <p:nvPr/>
        </p:nvCxnSpPr>
        <p:spPr>
          <a:xfrm flipH="1">
            <a:off x="4451851" y="2765346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48" idx="6"/>
          </p:cNvCxnSpPr>
          <p:nvPr/>
        </p:nvCxnSpPr>
        <p:spPr>
          <a:xfrm flipH="1">
            <a:off x="4451851" y="2016930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1" idx="2"/>
            <a:endCxn id="48" idx="6"/>
          </p:cNvCxnSpPr>
          <p:nvPr/>
        </p:nvCxnSpPr>
        <p:spPr>
          <a:xfrm flipH="1">
            <a:off x="4451851" y="473428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8" idx="6"/>
          </p:cNvCxnSpPr>
          <p:nvPr/>
        </p:nvCxnSpPr>
        <p:spPr>
          <a:xfrm flipH="1" flipV="1">
            <a:off x="6182958" y="2016930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9" idx="6"/>
          </p:cNvCxnSpPr>
          <p:nvPr/>
        </p:nvCxnSpPr>
        <p:spPr>
          <a:xfrm flipH="1">
            <a:off x="6182958" y="2621695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0" idx="6"/>
          </p:cNvCxnSpPr>
          <p:nvPr/>
        </p:nvCxnSpPr>
        <p:spPr>
          <a:xfrm flipH="1">
            <a:off x="6182958" y="2621695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1" idx="6"/>
          </p:cNvCxnSpPr>
          <p:nvPr/>
        </p:nvCxnSpPr>
        <p:spPr>
          <a:xfrm flipH="1">
            <a:off x="6182957" y="2621695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6"/>
          </p:cNvCxnSpPr>
          <p:nvPr/>
        </p:nvCxnSpPr>
        <p:spPr>
          <a:xfrm flipH="1" flipV="1">
            <a:off x="6182958" y="2016930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190048" y="2765345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0" idx="6"/>
          </p:cNvCxnSpPr>
          <p:nvPr/>
        </p:nvCxnSpPr>
        <p:spPr>
          <a:xfrm flipH="1" flipV="1">
            <a:off x="6182958" y="3580804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1" idx="6"/>
          </p:cNvCxnSpPr>
          <p:nvPr/>
        </p:nvCxnSpPr>
        <p:spPr>
          <a:xfrm flipH="1">
            <a:off x="6182957" y="4103575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 rot="16200000">
            <a:off x="3051383" y="1832359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5" name="Right Arrow 74"/>
          <p:cNvSpPr/>
          <p:nvPr/>
        </p:nvSpPr>
        <p:spPr>
          <a:xfrm rot="5400000">
            <a:off x="4745550" y="1846938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Right Arrow 75"/>
          <p:cNvSpPr/>
          <p:nvPr/>
        </p:nvSpPr>
        <p:spPr>
          <a:xfrm rot="5400000">
            <a:off x="6467734" y="374616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ight Arrow 76"/>
          <p:cNvSpPr/>
          <p:nvPr/>
        </p:nvSpPr>
        <p:spPr>
          <a:xfrm rot="5400000">
            <a:off x="2906206" y="3901872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ight Arrow 77"/>
          <p:cNvSpPr/>
          <p:nvPr/>
        </p:nvSpPr>
        <p:spPr>
          <a:xfrm rot="16200000">
            <a:off x="4560741" y="2474029"/>
            <a:ext cx="335825" cy="16264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ight Arrow 78"/>
          <p:cNvSpPr/>
          <p:nvPr/>
        </p:nvSpPr>
        <p:spPr>
          <a:xfrm rot="16200000">
            <a:off x="6384563" y="266768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ight Arrow 79"/>
          <p:cNvSpPr/>
          <p:nvPr/>
        </p:nvSpPr>
        <p:spPr>
          <a:xfrm rot="16200000">
            <a:off x="4860050" y="3752890"/>
            <a:ext cx="347044" cy="13879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ight Arrow 80"/>
          <p:cNvSpPr/>
          <p:nvPr/>
        </p:nvSpPr>
        <p:spPr>
          <a:xfrm rot="16200000">
            <a:off x="3113288" y="2722647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5" name="Right Arrow 84"/>
          <p:cNvSpPr/>
          <p:nvPr/>
        </p:nvSpPr>
        <p:spPr>
          <a:xfrm rot="5400000">
            <a:off x="4874107" y="4225157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6" name="Right Arrow 85"/>
          <p:cNvSpPr/>
          <p:nvPr/>
        </p:nvSpPr>
        <p:spPr>
          <a:xfrm rot="5400000">
            <a:off x="3113406" y="3303021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7" name="Right Arrow 86"/>
          <p:cNvSpPr/>
          <p:nvPr/>
        </p:nvSpPr>
        <p:spPr>
          <a:xfrm rot="5400000">
            <a:off x="4555130" y="2987011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8" name="Right Arrow 87"/>
          <p:cNvSpPr/>
          <p:nvPr/>
        </p:nvSpPr>
        <p:spPr>
          <a:xfrm rot="16200000">
            <a:off x="6478964" y="4415990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Can 3"/>
          <p:cNvSpPr/>
          <p:nvPr/>
        </p:nvSpPr>
        <p:spPr>
          <a:xfrm>
            <a:off x="3410914" y="5649206"/>
            <a:ext cx="880396" cy="850605"/>
          </a:xfrm>
          <a:prstGeom prst="can">
            <a:avLst/>
          </a:prstGeom>
          <a:solidFill>
            <a:schemeClr val="accent3">
              <a:alpha val="7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0" name="Can 89"/>
          <p:cNvSpPr/>
          <p:nvPr/>
        </p:nvSpPr>
        <p:spPr>
          <a:xfrm>
            <a:off x="4950842" y="5645791"/>
            <a:ext cx="880396" cy="850605"/>
          </a:xfrm>
          <a:prstGeom prst="can">
            <a:avLst/>
          </a:prstGeom>
          <a:solidFill>
            <a:schemeClr val="accent3">
              <a:alpha val="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TextBox 4"/>
          <p:cNvSpPr txBox="1"/>
          <p:nvPr/>
        </p:nvSpPr>
        <p:spPr>
          <a:xfrm>
            <a:off x="3343146" y="5592020"/>
            <a:ext cx="1025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</a:p>
          <a:p>
            <a:pPr algn="ctr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Including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Bob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05299" y="5594039"/>
            <a:ext cx="1025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D’</a:t>
            </a:r>
          </a:p>
          <a:p>
            <a:pPr algn="ctr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excluding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Bob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20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223284"/>
            <a:ext cx="6858000" cy="9025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Indirect Information Leakage – Differentially private comparison</a:t>
            </a:r>
            <a:endParaRPr lang="en" sz="2400" dirty="0"/>
          </a:p>
        </p:txBody>
      </p:sp>
      <p:sp>
        <p:nvSpPr>
          <p:cNvPr id="7" name="Oval 6"/>
          <p:cNvSpPr/>
          <p:nvPr/>
        </p:nvSpPr>
        <p:spPr>
          <a:xfrm>
            <a:off x="2110552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10552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110552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2110551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 flipV="1">
            <a:off x="2351852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V="1">
            <a:off x="2351852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V="1">
            <a:off x="2344761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84189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3884189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884189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3884188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Oval 17"/>
          <p:cNvSpPr/>
          <p:nvPr/>
        </p:nvSpPr>
        <p:spPr>
          <a:xfrm flipV="1">
            <a:off x="4125489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4125489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flipV="1">
            <a:off x="4118398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15295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5615295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5615295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5615294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 flipV="1">
            <a:off x="5856595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5856595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5849504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50379" y="233786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7150379" y="381974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615145" y="1826203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4" idx="2"/>
            <a:endCxn id="12" idx="6"/>
          </p:cNvCxnSpPr>
          <p:nvPr/>
        </p:nvCxnSpPr>
        <p:spPr>
          <a:xfrm flipH="1" flipV="1">
            <a:off x="2678215" y="2016930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2"/>
            <a:endCxn id="12" idx="5"/>
          </p:cNvCxnSpPr>
          <p:nvPr/>
        </p:nvCxnSpPr>
        <p:spPr>
          <a:xfrm flipH="1" flipV="1">
            <a:off x="2595083" y="2217629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8" idx="2"/>
            <a:endCxn id="41" idx="7"/>
          </p:cNvCxnSpPr>
          <p:nvPr/>
        </p:nvCxnSpPr>
        <p:spPr>
          <a:xfrm flipH="1" flipV="1">
            <a:off x="4368720" y="1816230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9" idx="2"/>
            <a:endCxn id="41" idx="6"/>
          </p:cNvCxnSpPr>
          <p:nvPr/>
        </p:nvCxnSpPr>
        <p:spPr>
          <a:xfrm flipH="1" flipV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0" idx="2"/>
            <a:endCxn id="41" idx="5"/>
          </p:cNvCxnSpPr>
          <p:nvPr/>
        </p:nvCxnSpPr>
        <p:spPr>
          <a:xfrm flipH="1" flipV="1">
            <a:off x="4368720" y="2217629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2"/>
            <a:endCxn id="13" idx="7"/>
          </p:cNvCxnSpPr>
          <p:nvPr/>
        </p:nvCxnSpPr>
        <p:spPr>
          <a:xfrm flipH="1">
            <a:off x="2595083" y="2016930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" idx="2"/>
            <a:endCxn id="14" idx="6"/>
          </p:cNvCxnSpPr>
          <p:nvPr/>
        </p:nvCxnSpPr>
        <p:spPr>
          <a:xfrm flipH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2"/>
            <a:endCxn id="15" idx="6"/>
          </p:cNvCxnSpPr>
          <p:nvPr/>
        </p:nvCxnSpPr>
        <p:spPr>
          <a:xfrm flipH="1">
            <a:off x="2678214" y="2016930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4" idx="2"/>
            <a:endCxn id="13" idx="6"/>
          </p:cNvCxnSpPr>
          <p:nvPr/>
        </p:nvCxnSpPr>
        <p:spPr>
          <a:xfrm flipH="1">
            <a:off x="2678215" y="276534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2"/>
            <a:endCxn id="14" idx="6"/>
          </p:cNvCxnSpPr>
          <p:nvPr/>
        </p:nvCxnSpPr>
        <p:spPr>
          <a:xfrm flipH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2"/>
            <a:endCxn id="15" idx="6"/>
          </p:cNvCxnSpPr>
          <p:nvPr/>
        </p:nvCxnSpPr>
        <p:spPr>
          <a:xfrm flipH="1">
            <a:off x="2678214" y="2765346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12" idx="6"/>
          </p:cNvCxnSpPr>
          <p:nvPr/>
        </p:nvCxnSpPr>
        <p:spPr>
          <a:xfrm flipH="1" flipV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2"/>
            <a:endCxn id="13" idx="6"/>
          </p:cNvCxnSpPr>
          <p:nvPr/>
        </p:nvCxnSpPr>
        <p:spPr>
          <a:xfrm flipH="1" flipV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2"/>
            <a:endCxn id="14" idx="6"/>
          </p:cNvCxnSpPr>
          <p:nvPr/>
        </p:nvCxnSpPr>
        <p:spPr>
          <a:xfrm flipH="1">
            <a:off x="2678215" y="3580804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  <a:endCxn id="15" idx="6"/>
          </p:cNvCxnSpPr>
          <p:nvPr/>
        </p:nvCxnSpPr>
        <p:spPr>
          <a:xfrm flipH="1">
            <a:off x="2678214" y="3580804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15" idx="6"/>
          </p:cNvCxnSpPr>
          <p:nvPr/>
        </p:nvCxnSpPr>
        <p:spPr>
          <a:xfrm flipH="1">
            <a:off x="2678214" y="473428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8" idx="2"/>
            <a:endCxn id="44" idx="6"/>
          </p:cNvCxnSpPr>
          <p:nvPr/>
        </p:nvCxnSpPr>
        <p:spPr>
          <a:xfrm flipH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2"/>
            <a:endCxn id="44" idx="6"/>
          </p:cNvCxnSpPr>
          <p:nvPr/>
        </p:nvCxnSpPr>
        <p:spPr>
          <a:xfrm flipH="1">
            <a:off x="4451852" y="276534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0" idx="2"/>
            <a:endCxn id="44" idx="6"/>
          </p:cNvCxnSpPr>
          <p:nvPr/>
        </p:nvCxnSpPr>
        <p:spPr>
          <a:xfrm flipH="1" flipV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1" idx="2"/>
            <a:endCxn id="44" idx="6"/>
          </p:cNvCxnSpPr>
          <p:nvPr/>
        </p:nvCxnSpPr>
        <p:spPr>
          <a:xfrm flipH="1" flipV="1">
            <a:off x="4451852" y="2765346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9" idx="2"/>
            <a:endCxn id="46" idx="6"/>
          </p:cNvCxnSpPr>
          <p:nvPr/>
        </p:nvCxnSpPr>
        <p:spPr>
          <a:xfrm flipH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0" idx="2"/>
            <a:endCxn id="46" idx="6"/>
          </p:cNvCxnSpPr>
          <p:nvPr/>
        </p:nvCxnSpPr>
        <p:spPr>
          <a:xfrm flipH="1">
            <a:off x="4451852" y="3580804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2"/>
            <a:endCxn id="46" idx="6"/>
          </p:cNvCxnSpPr>
          <p:nvPr/>
        </p:nvCxnSpPr>
        <p:spPr>
          <a:xfrm flipH="1" flipV="1">
            <a:off x="4451852" y="3580804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0" idx="2"/>
            <a:endCxn id="48" idx="6"/>
          </p:cNvCxnSpPr>
          <p:nvPr/>
        </p:nvCxnSpPr>
        <p:spPr>
          <a:xfrm flipH="1">
            <a:off x="4451851" y="3580804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9" idx="2"/>
            <a:endCxn id="48" idx="6"/>
          </p:cNvCxnSpPr>
          <p:nvPr/>
        </p:nvCxnSpPr>
        <p:spPr>
          <a:xfrm flipH="1">
            <a:off x="4451851" y="2765346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48" idx="6"/>
          </p:cNvCxnSpPr>
          <p:nvPr/>
        </p:nvCxnSpPr>
        <p:spPr>
          <a:xfrm flipH="1">
            <a:off x="4451851" y="2016930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1" idx="2"/>
            <a:endCxn id="48" idx="6"/>
          </p:cNvCxnSpPr>
          <p:nvPr/>
        </p:nvCxnSpPr>
        <p:spPr>
          <a:xfrm flipH="1">
            <a:off x="4451851" y="473428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8" idx="6"/>
          </p:cNvCxnSpPr>
          <p:nvPr/>
        </p:nvCxnSpPr>
        <p:spPr>
          <a:xfrm flipH="1" flipV="1">
            <a:off x="6182958" y="2016930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9" idx="6"/>
          </p:cNvCxnSpPr>
          <p:nvPr/>
        </p:nvCxnSpPr>
        <p:spPr>
          <a:xfrm flipH="1">
            <a:off x="6182958" y="2621695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0" idx="6"/>
          </p:cNvCxnSpPr>
          <p:nvPr/>
        </p:nvCxnSpPr>
        <p:spPr>
          <a:xfrm flipH="1">
            <a:off x="6182958" y="2621695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1" idx="6"/>
          </p:cNvCxnSpPr>
          <p:nvPr/>
        </p:nvCxnSpPr>
        <p:spPr>
          <a:xfrm flipH="1">
            <a:off x="6182957" y="2621695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6"/>
          </p:cNvCxnSpPr>
          <p:nvPr/>
        </p:nvCxnSpPr>
        <p:spPr>
          <a:xfrm flipH="1" flipV="1">
            <a:off x="6182958" y="2016930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190048" y="2765345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0" idx="6"/>
          </p:cNvCxnSpPr>
          <p:nvPr/>
        </p:nvCxnSpPr>
        <p:spPr>
          <a:xfrm flipH="1" flipV="1">
            <a:off x="6182958" y="3580804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1" idx="6"/>
          </p:cNvCxnSpPr>
          <p:nvPr/>
        </p:nvCxnSpPr>
        <p:spPr>
          <a:xfrm flipH="1">
            <a:off x="6182957" y="4103575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 rot="16200000">
            <a:off x="2741692" y="1874313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5" name="Right Arrow 74"/>
          <p:cNvSpPr/>
          <p:nvPr/>
        </p:nvSpPr>
        <p:spPr>
          <a:xfrm rot="5400000">
            <a:off x="4745550" y="1846938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Right Arrow 75"/>
          <p:cNvSpPr/>
          <p:nvPr/>
        </p:nvSpPr>
        <p:spPr>
          <a:xfrm rot="5400000">
            <a:off x="6467734" y="374616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ight Arrow 76"/>
          <p:cNvSpPr/>
          <p:nvPr/>
        </p:nvSpPr>
        <p:spPr>
          <a:xfrm rot="5400000">
            <a:off x="2906206" y="3901872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ight Arrow 77"/>
          <p:cNvSpPr/>
          <p:nvPr/>
        </p:nvSpPr>
        <p:spPr>
          <a:xfrm rot="16200000">
            <a:off x="4742775" y="3047739"/>
            <a:ext cx="335825" cy="16264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ight Arrow 78"/>
          <p:cNvSpPr/>
          <p:nvPr/>
        </p:nvSpPr>
        <p:spPr>
          <a:xfrm rot="16200000">
            <a:off x="6384563" y="266768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ight Arrow 79"/>
          <p:cNvSpPr/>
          <p:nvPr/>
        </p:nvSpPr>
        <p:spPr>
          <a:xfrm rot="16200000">
            <a:off x="4542210" y="4022950"/>
            <a:ext cx="347044" cy="13879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ight Arrow 80"/>
          <p:cNvSpPr/>
          <p:nvPr/>
        </p:nvSpPr>
        <p:spPr>
          <a:xfrm rot="16200000">
            <a:off x="3113288" y="2722647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" name="Rectangle 1"/>
          <p:cNvSpPr/>
          <p:nvPr/>
        </p:nvSpPr>
        <p:spPr>
          <a:xfrm>
            <a:off x="4605108" y="3785232"/>
            <a:ext cx="1153379" cy="6333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" name="TextBox 2"/>
          <p:cNvSpPr txBox="1"/>
          <p:nvPr/>
        </p:nvSpPr>
        <p:spPr>
          <a:xfrm>
            <a:off x="4691137" y="3950725"/>
            <a:ext cx="122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85000"/>
                  </a:schemeClr>
                </a:solidFill>
              </a:rPr>
              <a:t>&gt;threshold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813940" y="1650575"/>
            <a:ext cx="1153379" cy="6333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3" name="TextBox 82"/>
          <p:cNvSpPr txBox="1"/>
          <p:nvPr/>
        </p:nvSpPr>
        <p:spPr>
          <a:xfrm>
            <a:off x="2899969" y="1816068"/>
            <a:ext cx="122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&gt;threshold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3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369252" y="1408813"/>
            <a:ext cx="1169551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hy-AM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8656" y="672707"/>
            <a:ext cx="78361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Massive data collection for deep learning results in severe privacy risks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paper presents a design of privacy-preserving deep learning system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Differentially-private information exchange protocol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Pretty good accuracy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hy-AM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7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 dirty="0">
                <a:solidFill>
                  <a:schemeClr val="bg1">
                    <a:lumMod val="95000"/>
                  </a:schemeClr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rgbClr val="F3F3F3"/>
                </a:solidFill>
              </a:rPr>
              <a:t>@</a:t>
            </a:r>
            <a:r>
              <a:rPr lang="en-US" sz="2200" dirty="0" err="1" smtClean="0"/>
              <a:t>napstervab</a:t>
            </a:r>
            <a:endParaRPr lang="en" sz="22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08788" y="28060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Lets Talk about Bob</a:t>
            </a:r>
            <a:endParaRPr lang="e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1" y="816468"/>
            <a:ext cx="1335154" cy="2373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5" y="4322373"/>
            <a:ext cx="1350633" cy="2397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53" y="1357375"/>
            <a:ext cx="1774491" cy="1622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05" y="4332883"/>
            <a:ext cx="1347237" cy="2395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07" y="632792"/>
            <a:ext cx="1329612" cy="2363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90" y="4317208"/>
            <a:ext cx="1341298" cy="2380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77" y="1406749"/>
            <a:ext cx="1193043" cy="119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1" y="4775769"/>
            <a:ext cx="1222943" cy="1222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0874" y="3546249"/>
            <a:ext cx="1074829" cy="40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9" name="Rectangle 18"/>
          <p:cNvSpPr/>
          <p:nvPr/>
        </p:nvSpPr>
        <p:spPr>
          <a:xfrm>
            <a:off x="2260732" y="3546249"/>
            <a:ext cx="1231731" cy="40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0" name="Rectangle 19"/>
          <p:cNvSpPr/>
          <p:nvPr/>
        </p:nvSpPr>
        <p:spPr>
          <a:xfrm>
            <a:off x="3502922" y="3546249"/>
            <a:ext cx="795809" cy="409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Rectangle 20"/>
          <p:cNvSpPr/>
          <p:nvPr/>
        </p:nvSpPr>
        <p:spPr>
          <a:xfrm>
            <a:off x="4324117" y="3546249"/>
            <a:ext cx="931064" cy="409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Rectangle 21"/>
          <p:cNvSpPr/>
          <p:nvPr/>
        </p:nvSpPr>
        <p:spPr>
          <a:xfrm>
            <a:off x="5255181" y="3546249"/>
            <a:ext cx="931064" cy="40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Rectangle 22"/>
          <p:cNvSpPr/>
          <p:nvPr/>
        </p:nvSpPr>
        <p:spPr>
          <a:xfrm>
            <a:off x="6201274" y="3546249"/>
            <a:ext cx="931064" cy="4090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Rectangle 23"/>
          <p:cNvSpPr/>
          <p:nvPr/>
        </p:nvSpPr>
        <p:spPr>
          <a:xfrm>
            <a:off x="7147367" y="3546249"/>
            <a:ext cx="931064" cy="409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1734561" y="3420125"/>
            <a:ext cx="115614" cy="11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92368" y="3190075"/>
            <a:ext cx="0" cy="2300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18790" y="3966287"/>
            <a:ext cx="115614" cy="115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76597" y="4081813"/>
            <a:ext cx="0" cy="2300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45492" y="3420125"/>
            <a:ext cx="115614" cy="11561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2" name="Straight Connector 31"/>
          <p:cNvCxnSpPr>
            <a:stCxn id="31" idx="0"/>
            <a:endCxn id="9" idx="2"/>
          </p:cNvCxnSpPr>
          <p:nvPr/>
        </p:nvCxnSpPr>
        <p:spPr>
          <a:xfrm flipV="1">
            <a:off x="3903299" y="2980100"/>
            <a:ext cx="0" cy="4400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759970" y="3954711"/>
            <a:ext cx="115614" cy="11561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812524" y="4081813"/>
            <a:ext cx="0" cy="23005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93460" y="3538561"/>
            <a:ext cx="931064" cy="40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1" name="Oval 40"/>
          <p:cNvSpPr/>
          <p:nvPr/>
        </p:nvSpPr>
        <p:spPr>
          <a:xfrm>
            <a:off x="5668919" y="3435487"/>
            <a:ext cx="115614" cy="115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716216" y="2995462"/>
            <a:ext cx="0" cy="440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43348" y="3965467"/>
            <a:ext cx="115614" cy="1156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701155" y="4080993"/>
            <a:ext cx="0" cy="23005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557122" y="3420125"/>
            <a:ext cx="115614" cy="1156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8" name="Straight Connector 47"/>
          <p:cNvCxnSpPr>
            <a:endCxn id="13" idx="2"/>
          </p:cNvCxnSpPr>
          <p:nvPr/>
        </p:nvCxnSpPr>
        <p:spPr>
          <a:xfrm flipV="1">
            <a:off x="7604419" y="2599792"/>
            <a:ext cx="8480" cy="820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26721" y="3945267"/>
            <a:ext cx="115614" cy="115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8584528" y="4050283"/>
            <a:ext cx="2424" cy="7109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  <p:bldP spid="31" grpId="0" animBg="1"/>
      <p:bldP spid="36" grpId="0" animBg="1"/>
      <p:bldP spid="41" grpId="0" animBg="1"/>
      <p:bldP spid="45" grpId="0" animBg="1"/>
      <p:bldP spid="47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98278" y="314388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The Other </a:t>
            </a:r>
            <a:r>
              <a:rPr lang="en-US" sz="2800" dirty="0"/>
              <a:t>S</a:t>
            </a:r>
            <a:r>
              <a:rPr lang="en-US" sz="2800" dirty="0" smtClean="0"/>
              <a:t>ide</a:t>
            </a:r>
            <a:endParaRPr lang="en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97" y="1218218"/>
            <a:ext cx="3142316" cy="15556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8" y="2156429"/>
            <a:ext cx="3165354" cy="617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15" y="578277"/>
            <a:ext cx="3419895" cy="2196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12" y="4150895"/>
            <a:ext cx="2081838" cy="20642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18" y="3764312"/>
            <a:ext cx="2802180" cy="2089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9" y="3764312"/>
            <a:ext cx="2993095" cy="1627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09" y="1676384"/>
            <a:ext cx="4286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89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305100" y="291809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Some Background</a:t>
            </a:r>
            <a:endParaRPr lang="en" sz="2800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75" y="1117600"/>
            <a:ext cx="4191000" cy="5740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58211" y="3983803"/>
            <a:ext cx="1139112" cy="1139112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66017" y="3652728"/>
            <a:ext cx="997599" cy="997599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798638" y="1362036"/>
            <a:ext cx="1090193" cy="1090193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4566243" y="3900152"/>
            <a:ext cx="826319" cy="826319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3216172" y="2408158"/>
            <a:ext cx="1318541" cy="13185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b="1"/>
          </a:p>
        </p:txBody>
      </p:sp>
      <p:sp>
        <p:nvSpPr>
          <p:cNvPr id="5" name="TextBox 4"/>
          <p:cNvSpPr txBox="1"/>
          <p:nvPr/>
        </p:nvSpPr>
        <p:spPr>
          <a:xfrm>
            <a:off x="3268721" y="4281781"/>
            <a:ext cx="1144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Mobility </a:t>
            </a:r>
          </a:p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Prediction</a:t>
            </a:r>
            <a:endParaRPr lang="hy-AM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0251" y="2743949"/>
            <a:ext cx="114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Privacy</a:t>
            </a:r>
            <a:endParaRPr lang="hy-AM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626" y="1545383"/>
            <a:ext cx="81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Utility</a:t>
            </a:r>
          </a:p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Space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6675" y="1476207"/>
            <a:ext cx="28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Success of </a:t>
            </a:r>
          </a:p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Location Based Services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6675" y="5286204"/>
            <a:ext cx="288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Mobility </a:t>
            </a:r>
            <a:r>
              <a:rPr lang="en-US" sz="1600" b="1" smtClean="0">
                <a:solidFill>
                  <a:schemeClr val="bg1">
                    <a:lumMod val="95000"/>
                  </a:schemeClr>
                </a:solidFill>
              </a:rPr>
              <a:t>Prediction Platform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97323" y="4039752"/>
            <a:ext cx="1144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Location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Based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Ads</a:t>
            </a:r>
            <a:endParaRPr lang="hy-AM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7190" y="3910662"/>
            <a:ext cx="114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Management</a:t>
            </a:r>
            <a:endParaRPr lang="hy-AM" sz="12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31" y="2674931"/>
            <a:ext cx="3170176" cy="23776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1148484"/>
            <a:ext cx="620110" cy="6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01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7" grpId="0"/>
      <p:bldP spid="1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Selected Articles</a:t>
            </a:r>
            <a:endParaRPr lang="en" sz="2800" dirty="0"/>
          </a:p>
        </p:txBody>
      </p:sp>
      <p:sp>
        <p:nvSpPr>
          <p:cNvPr id="146" name="Shape 146"/>
          <p:cNvSpPr/>
          <p:nvPr/>
        </p:nvSpPr>
        <p:spPr>
          <a:xfrm>
            <a:off x="3630807" y="168191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Understanding Mobility from GPS Data</a:t>
            </a:r>
            <a:endParaRPr lang="en" sz="2000" dirty="0">
              <a:solidFill>
                <a:srgbClr val="0070C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334872" y="1681915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Predictability of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Human Mobility</a:t>
            </a: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926742" y="168191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Quicksand"/>
                <a:ea typeface="Quicksand"/>
                <a:cs typeface="Quicksand"/>
                <a:sym typeface="Quicksand"/>
              </a:rPr>
              <a:t>Mining Mobility Profiles of Users</a:t>
            </a:r>
            <a:endParaRPr lang="en" sz="2000" dirty="0">
              <a:solidFill>
                <a:srgbClr val="00B05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Shape 147"/>
          <p:cNvSpPr/>
          <p:nvPr/>
        </p:nvSpPr>
        <p:spPr>
          <a:xfrm>
            <a:off x="2290101" y="349105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Shape 147"/>
          <p:cNvSpPr/>
          <p:nvPr/>
        </p:nvSpPr>
        <p:spPr>
          <a:xfrm>
            <a:off x="4673642" y="3491056"/>
            <a:ext cx="2506199" cy="2506199"/>
          </a:xfrm>
          <a:prstGeom prst="ellipse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3560" y="4188114"/>
            <a:ext cx="163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Location Privacy through Camouflage</a:t>
            </a:r>
            <a:endParaRPr lang="hy-AM" sz="2000" dirty="0">
              <a:solidFill>
                <a:schemeClr val="accent5">
                  <a:lumMod val="75000"/>
                </a:schemeClr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7103" y="4188114"/>
            <a:ext cx="163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Privacy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Preserving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Deep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Learning</a:t>
            </a:r>
            <a:endParaRPr lang="hy-AM" sz="2000" dirty="0">
              <a:solidFill>
                <a:schemeClr val="accent2">
                  <a:lumMod val="75000"/>
                </a:schemeClr>
              </a:solidFill>
              <a:latin typeface="Quicksand"/>
              <a:ea typeface="Quicksand"/>
              <a:cs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91684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6" grpId="0" animBg="1"/>
      <p:bldP spid="7" grpId="0" animBg="1"/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31" y="2456121"/>
            <a:ext cx="4591971" cy="25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565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2547403"/>
            <a:ext cx="1851000" cy="185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83431" y="2269054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smtClean="0"/>
              <a:t>Privacy-Preserving</a:t>
            </a:r>
            <a:endParaRPr lang="en"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83431" y="3352003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9C0BA"/>
              </a:buClr>
              <a:buNone/>
            </a:pPr>
            <a:r>
              <a:rPr lang="en-US" sz="4800" dirty="0">
                <a:solidFill>
                  <a:schemeClr val="bg1"/>
                </a:solidFill>
              </a:rPr>
              <a:t>Deep Learning</a:t>
            </a:r>
            <a:endParaRPr lang="en" sz="48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09271" y="5072881"/>
            <a:ext cx="997599" cy="9975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6337515" y="5072881"/>
            <a:ext cx="997599" cy="9975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" name="Oval 13"/>
          <p:cNvSpPr/>
          <p:nvPr/>
        </p:nvSpPr>
        <p:spPr>
          <a:xfrm>
            <a:off x="6074757" y="861041"/>
            <a:ext cx="997599" cy="9975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009271" y="861041"/>
            <a:ext cx="997599" cy="9975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8012830" y="2973843"/>
            <a:ext cx="997599" cy="9975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5" name="Straight Arrow Connector 4"/>
          <p:cNvCxnSpPr>
            <a:stCxn id="101" idx="7"/>
            <a:endCxn id="16" idx="2"/>
          </p:cNvCxnSpPr>
          <p:nvPr/>
        </p:nvCxnSpPr>
        <p:spPr>
          <a:xfrm flipV="1">
            <a:off x="1579927" y="1359841"/>
            <a:ext cx="1429344" cy="14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1" idx="5"/>
            <a:endCxn id="10" idx="2"/>
          </p:cNvCxnSpPr>
          <p:nvPr/>
        </p:nvCxnSpPr>
        <p:spPr>
          <a:xfrm>
            <a:off x="1579927" y="4127330"/>
            <a:ext cx="1429344" cy="144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4" idx="2"/>
          </p:cNvCxnSpPr>
          <p:nvPr/>
        </p:nvCxnSpPr>
        <p:spPr>
          <a:xfrm>
            <a:off x="4006870" y="1359841"/>
            <a:ext cx="2067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006870" y="5571681"/>
            <a:ext cx="233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</p:cNvCxnSpPr>
          <p:nvPr/>
        </p:nvCxnSpPr>
        <p:spPr>
          <a:xfrm>
            <a:off x="7072356" y="1359841"/>
            <a:ext cx="1439273" cy="161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17" idx="4"/>
          </p:cNvCxnSpPr>
          <p:nvPr/>
        </p:nvCxnSpPr>
        <p:spPr>
          <a:xfrm flipV="1">
            <a:off x="7335114" y="3971442"/>
            <a:ext cx="1176516" cy="160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Privacy-Preserving Deep Learning – Shokri et al. </a:t>
            </a:r>
            <a:endParaRPr lang="en" sz="2400" dirty="0"/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Problem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Approach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Context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" name="Oval 1"/>
          <p:cNvSpPr/>
          <p:nvPr/>
        </p:nvSpPr>
        <p:spPr>
          <a:xfrm>
            <a:off x="5549462" y="1920075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5549462" y="4593749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7020905" y="3256912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4047937" y="3256912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" name="Right Arrow 2"/>
          <p:cNvSpPr/>
          <p:nvPr/>
        </p:nvSpPr>
        <p:spPr>
          <a:xfrm rot="2893305">
            <a:off x="6651610" y="2953328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Right Arrow 17"/>
          <p:cNvSpPr/>
          <p:nvPr/>
        </p:nvSpPr>
        <p:spPr>
          <a:xfrm rot="7852450">
            <a:off x="6653314" y="4448972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9" name="Right Arrow 18"/>
          <p:cNvSpPr/>
          <p:nvPr/>
        </p:nvSpPr>
        <p:spPr>
          <a:xfrm rot="13149470">
            <a:off x="4923220" y="4482449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0" name="Right Arrow 19"/>
          <p:cNvSpPr/>
          <p:nvPr/>
        </p:nvSpPr>
        <p:spPr>
          <a:xfrm rot="18850874">
            <a:off x="4886386" y="2819223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TextBox 3"/>
          <p:cNvSpPr txBox="1"/>
          <p:nvPr/>
        </p:nvSpPr>
        <p:spPr>
          <a:xfrm>
            <a:off x="5665076" y="2186091"/>
            <a:ext cx="86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Data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3459" y="3489562"/>
            <a:ext cx="9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Better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Learning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2525" y="4847899"/>
            <a:ext cx="97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Better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Insights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1790" y="3394972"/>
            <a:ext cx="124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Customers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15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/>
      <p:bldP spid="207" grpId="0"/>
      <p:bldP spid="2" grpId="0" animBg="1"/>
      <p:bldP spid="10" grpId="0" animBg="1"/>
      <p:bldP spid="15" grpId="0" animBg="1"/>
      <p:bldP spid="16" grpId="0" animBg="1"/>
      <p:bldP spid="3" grpId="0" animBg="1"/>
      <p:bldP spid="18" grpId="0" animBg="1"/>
      <p:bldP spid="19" grpId="0" animBg="1"/>
      <p:bldP spid="20" grpId="0" animBg="1"/>
      <p:bldP spid="4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928215" y="135806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Deep Learning Today</a:t>
            </a:r>
            <a:endParaRPr lang="e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43" y="-804752"/>
            <a:ext cx="5656525" cy="565652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318774" y="154843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Oval 20"/>
          <p:cNvSpPr/>
          <p:nvPr/>
        </p:nvSpPr>
        <p:spPr>
          <a:xfrm>
            <a:off x="4318774" y="20371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4311765" y="253955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4318774" y="304194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4916110" y="154843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>
            <a:off x="4916110" y="20371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6" name="Oval 25"/>
          <p:cNvSpPr/>
          <p:nvPr/>
        </p:nvSpPr>
        <p:spPr>
          <a:xfrm>
            <a:off x="4909101" y="253955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7" name="Oval 26"/>
          <p:cNvSpPr/>
          <p:nvPr/>
        </p:nvSpPr>
        <p:spPr>
          <a:xfrm>
            <a:off x="4916110" y="304194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8" name="Oval 27"/>
          <p:cNvSpPr/>
          <p:nvPr/>
        </p:nvSpPr>
        <p:spPr>
          <a:xfrm>
            <a:off x="5520455" y="183221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5520455" y="232094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0" name="Oval 29"/>
          <p:cNvSpPr/>
          <p:nvPr/>
        </p:nvSpPr>
        <p:spPr>
          <a:xfrm>
            <a:off x="5513446" y="282333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1" name="Oval 30"/>
          <p:cNvSpPr/>
          <p:nvPr/>
        </p:nvSpPr>
        <p:spPr>
          <a:xfrm>
            <a:off x="6093264" y="184374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2" name="Oval 31"/>
          <p:cNvSpPr/>
          <p:nvPr/>
        </p:nvSpPr>
        <p:spPr>
          <a:xfrm>
            <a:off x="6093264" y="23324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3" name="Oval 32"/>
          <p:cNvSpPr/>
          <p:nvPr/>
        </p:nvSpPr>
        <p:spPr>
          <a:xfrm>
            <a:off x="6086255" y="28348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4" name="Oval 33"/>
          <p:cNvSpPr/>
          <p:nvPr/>
        </p:nvSpPr>
        <p:spPr>
          <a:xfrm rot="1560384">
            <a:off x="6669056" y="215701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5" name="Oval 34"/>
          <p:cNvSpPr/>
          <p:nvPr/>
        </p:nvSpPr>
        <p:spPr>
          <a:xfrm rot="1560384">
            <a:off x="6662047" y="265939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6" name="Oval 35"/>
          <p:cNvSpPr/>
          <p:nvPr/>
        </p:nvSpPr>
        <p:spPr>
          <a:xfrm rot="1560384">
            <a:off x="7181090" y="240585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23574" y="167981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23574" y="216854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16565" y="2692975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16564" y="319536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6"/>
            <a:endCxn id="28" idx="1"/>
          </p:cNvCxnSpPr>
          <p:nvPr/>
        </p:nvCxnSpPr>
        <p:spPr>
          <a:xfrm>
            <a:off x="5220910" y="1690324"/>
            <a:ext cx="344182" cy="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8" idx="2"/>
          </p:cNvCxnSpPr>
          <p:nvPr/>
        </p:nvCxnSpPr>
        <p:spPr>
          <a:xfrm flipV="1">
            <a:off x="5220910" y="1974103"/>
            <a:ext cx="299545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9" idx="2"/>
          </p:cNvCxnSpPr>
          <p:nvPr/>
        </p:nvCxnSpPr>
        <p:spPr>
          <a:xfrm flipV="1">
            <a:off x="5213901" y="2462834"/>
            <a:ext cx="306554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6"/>
            <a:endCxn id="30" idx="2"/>
          </p:cNvCxnSpPr>
          <p:nvPr/>
        </p:nvCxnSpPr>
        <p:spPr>
          <a:xfrm flipV="1">
            <a:off x="5220910" y="2965222"/>
            <a:ext cx="292536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6"/>
            <a:endCxn id="32" idx="2"/>
          </p:cNvCxnSpPr>
          <p:nvPr/>
        </p:nvCxnSpPr>
        <p:spPr>
          <a:xfrm>
            <a:off x="5825255" y="2462834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31" idx="2"/>
          </p:cNvCxnSpPr>
          <p:nvPr/>
        </p:nvCxnSpPr>
        <p:spPr>
          <a:xfrm>
            <a:off x="5825255" y="1974103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6"/>
            <a:endCxn id="33" idx="2"/>
          </p:cNvCxnSpPr>
          <p:nvPr/>
        </p:nvCxnSpPr>
        <p:spPr>
          <a:xfrm>
            <a:off x="5818246" y="2965222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4" idx="2"/>
          </p:cNvCxnSpPr>
          <p:nvPr/>
        </p:nvCxnSpPr>
        <p:spPr>
          <a:xfrm>
            <a:off x="6398064" y="1985636"/>
            <a:ext cx="28642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6"/>
            <a:endCxn id="35" idx="3"/>
          </p:cNvCxnSpPr>
          <p:nvPr/>
        </p:nvCxnSpPr>
        <p:spPr>
          <a:xfrm flipV="1">
            <a:off x="6391055" y="2844210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6"/>
            <a:endCxn id="34" idx="3"/>
          </p:cNvCxnSpPr>
          <p:nvPr/>
        </p:nvCxnSpPr>
        <p:spPr>
          <a:xfrm flipV="1">
            <a:off x="6398064" y="2341822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6"/>
            <a:endCxn id="35" idx="2"/>
          </p:cNvCxnSpPr>
          <p:nvPr/>
        </p:nvCxnSpPr>
        <p:spPr>
          <a:xfrm>
            <a:off x="6398064" y="2474367"/>
            <a:ext cx="279414" cy="2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36" idx="2"/>
          </p:cNvCxnSpPr>
          <p:nvPr/>
        </p:nvCxnSpPr>
        <p:spPr>
          <a:xfrm>
            <a:off x="6958425" y="2365724"/>
            <a:ext cx="238096" cy="1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7"/>
            <a:endCxn id="36" idx="3"/>
          </p:cNvCxnSpPr>
          <p:nvPr/>
        </p:nvCxnSpPr>
        <p:spPr>
          <a:xfrm flipV="1">
            <a:off x="6955291" y="2590670"/>
            <a:ext cx="237355" cy="1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n 113"/>
          <p:cNvSpPr/>
          <p:nvPr/>
        </p:nvSpPr>
        <p:spPr>
          <a:xfrm>
            <a:off x="4471174" y="508682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5" name="Can 114"/>
          <p:cNvSpPr/>
          <p:nvPr/>
        </p:nvSpPr>
        <p:spPr>
          <a:xfrm>
            <a:off x="7016822" y="508682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Can 42"/>
          <p:cNvSpPr/>
          <p:nvPr/>
        </p:nvSpPr>
        <p:spPr>
          <a:xfrm>
            <a:off x="2011299" y="5108790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 t="51087" r="4334" b="8050"/>
          <a:stretch/>
        </p:blipFill>
        <p:spPr>
          <a:xfrm>
            <a:off x="4705069" y="5499106"/>
            <a:ext cx="726881" cy="730576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51081" r="35813" b="8222"/>
          <a:stretch/>
        </p:blipFill>
        <p:spPr>
          <a:xfrm>
            <a:off x="7246426" y="5444381"/>
            <a:ext cx="731637" cy="734636"/>
          </a:xfrm>
          <a:prstGeom prst="ellipse">
            <a:avLst/>
          </a:prstGeom>
        </p:spPr>
      </p:pic>
      <p:cxnSp>
        <p:nvCxnSpPr>
          <p:cNvPr id="4" name="Straight Arrow Connector 3"/>
          <p:cNvCxnSpPr>
            <a:stCxn id="43" idx="1"/>
          </p:cNvCxnSpPr>
          <p:nvPr/>
        </p:nvCxnSpPr>
        <p:spPr>
          <a:xfrm flipV="1">
            <a:off x="2606722" y="3795823"/>
            <a:ext cx="1288589" cy="1312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4" idx="1"/>
          </p:cNvCxnSpPr>
          <p:nvPr/>
        </p:nvCxnSpPr>
        <p:spPr>
          <a:xfrm flipV="1">
            <a:off x="5066597" y="3795823"/>
            <a:ext cx="1912" cy="1291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5" idx="1"/>
          </p:cNvCxnSpPr>
          <p:nvPr/>
        </p:nvCxnSpPr>
        <p:spPr>
          <a:xfrm flipH="1" flipV="1">
            <a:off x="6398064" y="3838128"/>
            <a:ext cx="1214181" cy="1248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6514" r="35971" b="53126"/>
          <a:stretch/>
        </p:blipFill>
        <p:spPr>
          <a:xfrm>
            <a:off x="2219492" y="5499106"/>
            <a:ext cx="731637" cy="7305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87743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114" grpId="0" animBg="1"/>
      <p:bldP spid="115" grpId="0" animBg="1"/>
      <p:bldP spid="43" grpId="0" animBg="1"/>
    </p:bld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253</Words>
  <Application>Microsoft Macintosh PowerPoint</Application>
  <PresentationFormat>On-screen Show (4:3)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Cambria Math</vt:lpstr>
      <vt:lpstr>Quicksand</vt:lpstr>
      <vt:lpstr>Times New Roman</vt:lpstr>
      <vt:lpstr>Wingdings</vt:lpstr>
      <vt:lpstr>Arial</vt:lpstr>
      <vt:lpstr>Eleanor template</vt:lpstr>
      <vt:lpstr>PRIVACY - AWARE MOBILITY PREDICTION PLATFORM</vt:lpstr>
      <vt:lpstr>Lets Talk about Bob</vt:lpstr>
      <vt:lpstr>The Other Side</vt:lpstr>
      <vt:lpstr>Some Background</vt:lpstr>
      <vt:lpstr>Selected Articles</vt:lpstr>
      <vt:lpstr>PowerPoint Presentation</vt:lpstr>
      <vt:lpstr>Privacy-Preserving</vt:lpstr>
      <vt:lpstr>Privacy-Preserving Deep Learning – Shokri et al. </vt:lpstr>
      <vt:lpstr>Deep Learning Today</vt:lpstr>
      <vt:lpstr>21 October 2015</vt:lpstr>
      <vt:lpstr>Deep Neural Networks</vt:lpstr>
      <vt:lpstr>Parameter Training</vt:lpstr>
      <vt:lpstr>Distributed Selective  SGD Architecture</vt:lpstr>
      <vt:lpstr>Results !</vt:lpstr>
      <vt:lpstr>Indirect Information Leakage </vt:lpstr>
      <vt:lpstr>Indirect Information Leakage – Differentially private comparison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- AWARE MOBILITY PREDICTION PLATFORM</dc:title>
  <cp:lastModifiedBy>Vaibhav Kulkarni</cp:lastModifiedBy>
  <cp:revision>107</cp:revision>
  <dcterms:modified xsi:type="dcterms:W3CDTF">2016-05-20T17:09:54Z</dcterms:modified>
</cp:coreProperties>
</file>