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3E88E7-A6B2-4328-ACAE-A2EEFE6413B5}" type="datetimeFigureOut">
              <a:rPr lang="zh-TW" altLang="en-US" smtClean="0"/>
              <a:pPr/>
              <a:t>2009/11/18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78B1FB-DEFE-408A-AC78-42CC671843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57356" y="2357430"/>
            <a:ext cx="7572412" cy="2071702"/>
          </a:xfrm>
        </p:spPr>
        <p:txBody>
          <a:bodyPr>
            <a:normAutofit/>
          </a:bodyPr>
          <a:lstStyle/>
          <a:p>
            <a:r>
              <a:rPr lang="en-US" altLang="zh-TW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Hiding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Stars with Fireworks: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Privacy through Camouflage</a:t>
            </a:r>
            <a:b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dirty="0" smtClean="0"/>
              <a:t>Joseph </a:t>
            </a:r>
            <a:r>
              <a:rPr lang="en-US" altLang="zh-TW" sz="2400" dirty="0" err="1" smtClean="0"/>
              <a:t>Meyerowitz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RomitRoy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Choudhury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MobiCom</a:t>
            </a:r>
            <a:r>
              <a:rPr lang="en-US" altLang="zh-TW" sz="2400" dirty="0" smtClean="0"/>
              <a:t> 09’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5984" y="4429132"/>
            <a:ext cx="6172200" cy="1371600"/>
          </a:xfrm>
        </p:spPr>
        <p:txBody>
          <a:bodyPr/>
          <a:lstStyle/>
          <a:p>
            <a:pPr algn="r"/>
            <a:r>
              <a:rPr lang="en-US" altLang="zh-TW" dirty="0" smtClean="0"/>
              <a:t>-</a:t>
            </a:r>
            <a:r>
              <a:rPr lang="en-US" altLang="zh-TW" dirty="0" err="1" smtClean="0"/>
              <a:t>Sowhat</a:t>
            </a:r>
            <a:r>
              <a:rPr lang="en-US" altLang="zh-TW" dirty="0" smtClean="0"/>
              <a:t>   09.11.18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&amp;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Privacy </a:t>
            </a:r>
            <a:r>
              <a:rPr lang="en-US" altLang="zh-TW" smtClean="0"/>
              <a:t>Metrics(entropy)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/>
              <a:t>Ex. 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 0.5, (x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 0.5 </a:t>
            </a:r>
            <a:r>
              <a:rPr lang="en-US" altLang="zh-TW" dirty="0" smtClean="0">
                <a:sym typeface="Wingdings" pitchFamily="2" charset="2"/>
              </a:rPr>
              <a:t> S = -2(0.5 log</a:t>
            </a:r>
            <a:r>
              <a:rPr lang="en-US" altLang="zh-TW" baseline="-25000" dirty="0" smtClean="0">
                <a:sym typeface="Wingdings" pitchFamily="2" charset="2"/>
              </a:rPr>
              <a:t>2</a:t>
            </a:r>
            <a:r>
              <a:rPr lang="en-US" altLang="zh-TW" dirty="0" smtClean="0">
                <a:sym typeface="Wingdings" pitchFamily="2" charset="2"/>
              </a:rPr>
              <a:t>0.5) = 1(bit)</a:t>
            </a:r>
          </a:p>
          <a:p>
            <a:pPr lvl="1">
              <a:buNone/>
            </a:pPr>
            <a:r>
              <a:rPr lang="en-US" altLang="zh-TW" dirty="0" smtClean="0">
                <a:sym typeface="Wingdings" pitchFamily="2" charset="2"/>
              </a:rPr>
              <a:t>          </a:t>
            </a:r>
            <a:r>
              <a:rPr lang="en-US" altLang="zh-TW" dirty="0" smtClean="0"/>
              <a:t>(x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 0.5, (x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 0.25, (x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,y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) 0.25 </a:t>
            </a:r>
            <a:r>
              <a:rPr lang="en-US" altLang="zh-TW" dirty="0" smtClean="0">
                <a:sym typeface="Wingdings" pitchFamily="2" charset="2"/>
              </a:rPr>
              <a:t> S = 1.5(bit)</a:t>
            </a:r>
          </a:p>
          <a:p>
            <a:pPr lvl="1">
              <a:buNone/>
            </a:pPr>
            <a:endParaRPr lang="en-US" altLang="zh-TW" dirty="0" smtClean="0">
              <a:sym typeface="Wingdings" pitchFamily="2" charset="2"/>
            </a:endParaRP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ym typeface="Wingdings" pitchFamily="2" charset="2"/>
              </a:rPr>
              <a:t>2 bits ~ 4 positions with the same prob.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dirty="0" smtClean="0">
                <a:sym typeface="Wingdings" pitchFamily="2" charset="2"/>
              </a:rPr>
              <a:t>n bits ~ 2</a:t>
            </a:r>
            <a:r>
              <a:rPr lang="en-US" altLang="zh-TW" baseline="30000" dirty="0" smtClean="0">
                <a:sym typeface="Wingdings" pitchFamily="2" charset="2"/>
              </a:rPr>
              <a:t>n</a:t>
            </a:r>
            <a:r>
              <a:rPr lang="en-US" altLang="zh-TW" dirty="0" smtClean="0">
                <a:sym typeface="Wingdings" pitchFamily="2" charset="2"/>
              </a:rPr>
              <a:t> positions with the same prob.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14554"/>
            <a:ext cx="436282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786058"/>
            <a:ext cx="34504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&amp; Analysis(Contd.)</a:t>
            </a:r>
            <a:endParaRPr lang="zh-TW" altLang="en-US" dirty="0"/>
          </a:p>
        </p:txBody>
      </p:sp>
      <p:pic>
        <p:nvPicPr>
          <p:cNvPr id="4" name="內容版面配置區 3" descr="fig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1428736"/>
            <a:ext cx="5643602" cy="51305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&amp; Analysis(Contd.)</a:t>
            </a:r>
            <a:endParaRPr lang="zh-TW" altLang="en-US" dirty="0"/>
          </a:p>
        </p:txBody>
      </p:sp>
      <p:pic>
        <p:nvPicPr>
          <p:cNvPr id="5" name="圖片 4" descr="fig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643050"/>
            <a:ext cx="4009127" cy="3357898"/>
          </a:xfrm>
          <a:prstGeom prst="rect">
            <a:avLst/>
          </a:prstGeom>
        </p:spPr>
      </p:pic>
      <p:pic>
        <p:nvPicPr>
          <p:cNvPr id="6" name="圖片 5" descr="fig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1643050"/>
            <a:ext cx="4204306" cy="328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&amp; Analysis(Contd.)</a:t>
            </a:r>
            <a:endParaRPr lang="zh-TW" altLang="en-US" dirty="0"/>
          </a:p>
        </p:txBody>
      </p:sp>
      <p:pic>
        <p:nvPicPr>
          <p:cNvPr id="4" name="內容版面配置區 3" descr="fig10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5969" y="1807851"/>
            <a:ext cx="5630061" cy="44583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&amp; Analysis(Contd.)</a:t>
            </a:r>
            <a:endParaRPr lang="zh-TW" altLang="en-US" dirty="0"/>
          </a:p>
        </p:txBody>
      </p:sp>
      <p:pic>
        <p:nvPicPr>
          <p:cNvPr id="4" name="內容版面配置區 3" descr="fig1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857364"/>
            <a:ext cx="4286280" cy="3291634"/>
          </a:xfrm>
        </p:spPr>
      </p:pic>
      <p:pic>
        <p:nvPicPr>
          <p:cNvPr id="5" name="圖片 4" descr="fig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1857364"/>
            <a:ext cx="425288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&amp; Analysis(Contd.)</a:t>
            </a:r>
            <a:endParaRPr lang="zh-TW" altLang="en-US" dirty="0"/>
          </a:p>
        </p:txBody>
      </p:sp>
      <p:pic>
        <p:nvPicPr>
          <p:cNvPr id="4" name="內容版面配置區 3" descr="fig1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66443" y="1869772"/>
            <a:ext cx="5649114" cy="43344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&amp; Analysis(Contd.)</a:t>
            </a:r>
            <a:endParaRPr lang="zh-TW" altLang="en-US" dirty="0"/>
          </a:p>
        </p:txBody>
      </p:sp>
      <p:pic>
        <p:nvPicPr>
          <p:cNvPr id="4" name="內容版面配置區 3" descr="fig1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571612"/>
            <a:ext cx="4130206" cy="2734382"/>
          </a:xfrm>
        </p:spPr>
      </p:pic>
      <p:pic>
        <p:nvPicPr>
          <p:cNvPr id="5" name="圖片 4" descr="fig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1571612"/>
            <a:ext cx="4143404" cy="2783628"/>
          </a:xfrm>
          <a:prstGeom prst="rect">
            <a:avLst/>
          </a:prstGeom>
        </p:spPr>
      </p:pic>
      <p:pic>
        <p:nvPicPr>
          <p:cNvPr id="6" name="圖片 5" descr="fig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4214818"/>
            <a:ext cx="3873512" cy="2643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 &amp; Analysis(Contd.)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012" y="1600200"/>
            <a:ext cx="537997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If there is a comparison between </a:t>
            </a:r>
            <a:r>
              <a:rPr lang="en-US" altLang="zh-TW" dirty="0" err="1" smtClean="0"/>
              <a:t>CacheCloak</a:t>
            </a:r>
            <a:r>
              <a:rPr lang="en-US" altLang="zh-TW" dirty="0" smtClean="0"/>
              <a:t> and other existing works, it would be easier to see how great </a:t>
            </a:r>
            <a:r>
              <a:rPr lang="en-US" altLang="zh-TW" dirty="0" err="1" smtClean="0"/>
              <a:t>CacheCloak</a:t>
            </a:r>
            <a:r>
              <a:rPr lang="en-US" altLang="zh-TW" dirty="0" smtClean="0"/>
              <a:t> is.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Overall, </a:t>
            </a:r>
            <a:r>
              <a:rPr lang="en-US" altLang="zh-TW" dirty="0" err="1" smtClean="0"/>
              <a:t>CacheCloak</a:t>
            </a:r>
            <a:r>
              <a:rPr lang="en-US" altLang="zh-TW" dirty="0" smtClean="0"/>
              <a:t> may be a good solution to location privacy because it provide </a:t>
            </a:r>
            <a:r>
              <a:rPr lang="en-US" altLang="zh-TW" dirty="0" err="1" smtClean="0"/>
              <a:t>realtime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anonymization</a:t>
            </a:r>
            <a:r>
              <a:rPr lang="en-US" altLang="zh-TW" dirty="0" smtClean="0"/>
              <a:t> of location data without trade functionality off.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The End</a:t>
            </a:r>
            <a:endParaRPr lang="zh-TW" altLang="en-US" sz="6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Thank You~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Motivation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Basic Concepts of LBS(Location-Based Service)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Limitations of Existing Works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CacheCloak</a:t>
            </a:r>
            <a:r>
              <a:rPr lang="en-US" altLang="zh-TW" dirty="0" smtClean="0"/>
              <a:t> – how does it work?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Results &amp; Analysis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Conclusion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Location Based Services(LBS)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sz="2000" dirty="0" smtClean="0"/>
              <a:t>ex. Display shopping list while passing by supermarket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Risk from LBSs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Existing work – </a:t>
            </a:r>
            <a:r>
              <a:rPr lang="en-US" altLang="zh-TW" sz="2000" dirty="0" smtClean="0"/>
              <a:t>Tradeoff between privacy/functionality</a:t>
            </a:r>
          </a:p>
          <a:p>
            <a:endParaRPr lang="en-US" altLang="zh-TW" sz="2000" dirty="0" smtClean="0"/>
          </a:p>
          <a:p>
            <a:r>
              <a:rPr lang="en-US" altLang="zh-TW" dirty="0" err="1" smtClean="0"/>
              <a:t>CacheCloak</a:t>
            </a:r>
            <a:r>
              <a:rPr lang="en-US" altLang="zh-TW" dirty="0" smtClean="0"/>
              <a:t> – </a:t>
            </a:r>
            <a:r>
              <a:rPr lang="en-US" altLang="zh-TW" sz="2000" dirty="0" err="1" smtClean="0"/>
              <a:t>realtime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anonymization</a:t>
            </a:r>
            <a:r>
              <a:rPr lang="en-US" altLang="zh-TW" sz="2000" dirty="0" smtClean="0"/>
              <a:t> of location data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Basic Concepts of LBS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LBS which requiring ID, called trusted LBSs,  cannot be used in anonymous way.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Untrusted</a:t>
            </a:r>
            <a:r>
              <a:rPr lang="en-US" altLang="zh-TW" dirty="0" smtClean="0"/>
              <a:t> LBSs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sz="2000" dirty="0" smtClean="0"/>
              <a:t>Attacker could be </a:t>
            </a:r>
            <a:r>
              <a:rPr lang="en-US" altLang="zh-TW" sz="2000" b="1" dirty="0" smtClean="0"/>
              <a:t>hostile </a:t>
            </a:r>
            <a:r>
              <a:rPr lang="en-US" altLang="zh-TW" sz="2000" b="1" dirty="0" err="1" smtClean="0"/>
              <a:t>untrusted</a:t>
            </a:r>
            <a:r>
              <a:rPr lang="en-US" altLang="zh-TW" sz="2000" b="1" dirty="0" smtClean="0"/>
              <a:t> LBS </a:t>
            </a:r>
            <a:r>
              <a:rPr lang="en-US" altLang="zh-TW" sz="2000" dirty="0" smtClean="0"/>
              <a:t>or </a:t>
            </a:r>
          </a:p>
          <a:p>
            <a:pPr>
              <a:buNone/>
            </a:pPr>
            <a:r>
              <a:rPr lang="en-US" altLang="zh-TW" sz="2000" b="1" dirty="0" smtClean="0"/>
              <a:t>	anyone with access to an </a:t>
            </a:r>
            <a:r>
              <a:rPr lang="en-US" altLang="zh-TW" sz="2000" b="1" dirty="0" err="1" smtClean="0"/>
              <a:t>untrusted</a:t>
            </a:r>
            <a:r>
              <a:rPr lang="en-US" altLang="zh-TW" sz="2000" b="1" dirty="0" smtClean="0"/>
              <a:t> LBS’s data</a:t>
            </a:r>
          </a:p>
          <a:p>
            <a:pPr>
              <a:buNone/>
            </a:pPr>
            <a:endParaRPr lang="en-US" altLang="zh-TW" sz="2000" b="1" dirty="0" smtClean="0"/>
          </a:p>
          <a:p>
            <a:r>
              <a:rPr lang="en-US" altLang="zh-TW" sz="2000" b="1" dirty="0" smtClean="0"/>
              <a:t>Location-only structure</a:t>
            </a:r>
          </a:p>
          <a:p>
            <a:endParaRPr lang="en-US" altLang="zh-TW" sz="2000" b="1" dirty="0" smtClean="0"/>
          </a:p>
          <a:p>
            <a:r>
              <a:rPr lang="en-US" altLang="zh-TW" sz="2000" b="1" dirty="0" smtClean="0"/>
              <a:t>Querying Frequency affects privacy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 of Existing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K-Anonymity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K-anonymous region in space </a:t>
            </a:r>
            <a:r>
              <a:rPr lang="en-US" altLang="zh-TW" sz="2000" dirty="0" smtClean="0">
                <a:sym typeface="Wingdings" pitchFamily="2" charset="2"/>
              </a:rPr>
              <a:t> spatial accuracy ↓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K-anonymous region in time, </a:t>
            </a:r>
            <a:r>
              <a:rPr lang="en-US" altLang="zh-TW" sz="2000" i="1" dirty="0" err="1" smtClean="0"/>
              <a:t>CliqueCloak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Wingdings" pitchFamily="2" charset="2"/>
              </a:rPr>
              <a:t> not </a:t>
            </a:r>
            <a:r>
              <a:rPr lang="en-US" altLang="zh-TW" sz="2000" dirty="0" err="1" smtClean="0">
                <a:sym typeface="Wingdings" pitchFamily="2" charset="2"/>
              </a:rPr>
              <a:t>realtime</a:t>
            </a:r>
            <a:endParaRPr lang="en-US" altLang="zh-TW" sz="2000" dirty="0" smtClean="0">
              <a:sym typeface="Wingdings" pitchFamily="2" charset="2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Pseudonyms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Each new location is sent to the LBS with a new pseudonym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Frequent updating and distinguishable queries still may  causes the trail revealed</a:t>
            </a:r>
          </a:p>
          <a:p>
            <a:pPr lvl="1"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 of Existing Works(Contd.)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Mix Zones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Intersect at different time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Path Confusion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Mix zone + t</a:t>
            </a:r>
            <a:r>
              <a:rPr lang="en-US" altLang="zh-TW" sz="2000" baseline="-25000" dirty="0" smtClean="0"/>
              <a:t>delay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Similar problem as </a:t>
            </a:r>
            <a:r>
              <a:rPr lang="en-US" altLang="zh-TW" sz="2000" i="1" dirty="0" err="1" smtClean="0"/>
              <a:t>CliqueCloak</a:t>
            </a:r>
            <a:r>
              <a:rPr lang="en-US" altLang="zh-TW" sz="2000" dirty="0" smtClean="0"/>
              <a:t>, not </a:t>
            </a:r>
            <a:r>
              <a:rPr lang="en-US" altLang="zh-TW" sz="2000" dirty="0" err="1" smtClean="0"/>
              <a:t>realtime</a:t>
            </a:r>
            <a:endParaRPr lang="en-US" altLang="zh-TW" sz="2000" dirty="0" smtClean="0"/>
          </a:p>
          <a:p>
            <a:endParaRPr lang="zh-TW" altLang="en-US" dirty="0"/>
          </a:p>
        </p:txBody>
      </p:sp>
      <p:pic>
        <p:nvPicPr>
          <p:cNvPr id="4" name="圖片 3" descr="fi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000240"/>
            <a:ext cx="2786082" cy="2255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CacheCloak</a:t>
            </a:r>
            <a:r>
              <a:rPr lang="en-US" altLang="zh-TW" dirty="0" smtClean="0"/>
              <a:t> – how does it work?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7362"/>
          </a:xfrm>
        </p:spPr>
        <p:txBody>
          <a:bodyPr/>
          <a:lstStyle/>
          <a:p>
            <a:r>
              <a:rPr lang="en-US" altLang="zh-TW" dirty="0" smtClean="0"/>
              <a:t>Mediating the flow of data as an intermediary server between users and LBSs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Flow Diagram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14546" y="3357562"/>
            <a:ext cx="364333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User</a:t>
            </a:r>
            <a:endParaRPr lang="zh-TW" altLang="en-US" b="1" dirty="0"/>
          </a:p>
        </p:txBody>
      </p:sp>
      <p:sp>
        <p:nvSpPr>
          <p:cNvPr id="6" name="圓角矩形 5"/>
          <p:cNvSpPr/>
          <p:nvPr/>
        </p:nvSpPr>
        <p:spPr>
          <a:xfrm>
            <a:off x="2214546" y="4429132"/>
            <a:ext cx="364333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CacheCloak</a:t>
            </a:r>
            <a:r>
              <a:rPr lang="en-US" altLang="zh-TW" b="1" dirty="0" smtClean="0"/>
              <a:t> Server</a:t>
            </a:r>
            <a:endParaRPr lang="zh-TW" altLang="en-US" b="1" dirty="0"/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 rot="5400000">
            <a:off x="3750463" y="414338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143372" y="3929066"/>
            <a:ext cx="10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Request</a:t>
            </a:r>
            <a:endParaRPr lang="zh-TW" altLang="en-US" dirty="0"/>
          </a:p>
        </p:txBody>
      </p:sp>
      <p:cxnSp>
        <p:nvCxnSpPr>
          <p:cNvPr id="13" name="肘形接點 12"/>
          <p:cNvCxnSpPr>
            <a:stCxn id="6" idx="2"/>
          </p:cNvCxnSpPr>
          <p:nvPr/>
        </p:nvCxnSpPr>
        <p:spPr>
          <a:xfrm rot="5400000">
            <a:off x="2768191" y="5018496"/>
            <a:ext cx="1357322" cy="1178727"/>
          </a:xfrm>
          <a:prstGeom prst="bentConnector3">
            <a:avLst>
              <a:gd name="adj1" fmla="val 2567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6" idx="2"/>
          </p:cNvCxnSpPr>
          <p:nvPr/>
        </p:nvCxnSpPr>
        <p:spPr>
          <a:xfrm rot="16200000" flipH="1">
            <a:off x="3946917" y="5018495"/>
            <a:ext cx="1357322" cy="1178727"/>
          </a:xfrm>
          <a:prstGeom prst="bentConnector3">
            <a:avLst>
              <a:gd name="adj1" fmla="val 2567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71868" y="5429264"/>
            <a:ext cx="90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Return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1285852" y="5429264"/>
            <a:ext cx="1428760" cy="857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Cached data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429256" y="5357826"/>
            <a:ext cx="2643206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 data requested from the LBS along an entire predicted path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CacheCloak</a:t>
            </a:r>
            <a:r>
              <a:rPr lang="en-US" altLang="zh-TW" dirty="0" smtClean="0"/>
              <a:t> – how does it work?(Contd.)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Prediction path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when cache miss</a:t>
            </a:r>
          </a:p>
          <a:p>
            <a:pPr lvl="1">
              <a:buFont typeface="Wingdings" pitchFamily="2" charset="2"/>
              <a:buChar char="ü"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Extended until it is connected on both ends to existing path is cache</a:t>
            </a:r>
          </a:p>
          <a:p>
            <a:pPr lvl="1">
              <a:buFont typeface="Wingdings" pitchFamily="2" charset="2"/>
              <a:buChar char="ü"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trigger could have come from a user entering either end or first accessing the LBS</a:t>
            </a:r>
            <a:endParaRPr lang="zh-TW" altLang="en-US" sz="2000" dirty="0"/>
          </a:p>
        </p:txBody>
      </p:sp>
      <p:pic>
        <p:nvPicPr>
          <p:cNvPr id="5" name="圖片 4" descr="fi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4572008"/>
            <a:ext cx="2512982" cy="1790989"/>
          </a:xfrm>
          <a:prstGeom prst="rect">
            <a:avLst/>
          </a:prstGeom>
        </p:spPr>
      </p:pic>
      <p:pic>
        <p:nvPicPr>
          <p:cNvPr id="6" name="圖片 5" descr="fig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4572008"/>
            <a:ext cx="2596747" cy="1891110"/>
          </a:xfrm>
          <a:prstGeom prst="rect">
            <a:avLst/>
          </a:prstGeom>
        </p:spPr>
      </p:pic>
      <p:pic>
        <p:nvPicPr>
          <p:cNvPr id="7" name="圖片 6" descr="fig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0694" y="4572008"/>
            <a:ext cx="2596748" cy="1873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CacheCloak</a:t>
            </a:r>
            <a:r>
              <a:rPr lang="en-US" altLang="zh-TW" dirty="0" smtClean="0"/>
              <a:t> – how does it work?(Contd.)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Implementing </a:t>
            </a:r>
            <a:r>
              <a:rPr lang="en-US" altLang="zh-TW" dirty="0" err="1" smtClean="0"/>
              <a:t>CaheCloak</a:t>
            </a:r>
            <a:endParaRPr lang="en-US" altLang="zh-TW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Historical counter matrix C</a:t>
            </a:r>
          </a:p>
          <a:p>
            <a:pPr lvl="1">
              <a:buNone/>
            </a:pPr>
            <a:r>
              <a:rPr lang="en-US" altLang="zh-TW" sz="2000" dirty="0" smtClean="0"/>
              <a:t>	c</a:t>
            </a:r>
            <a:r>
              <a:rPr lang="en-US" altLang="zh-TW" sz="2000" baseline="-25000" dirty="0" smtClean="0"/>
              <a:t>ij </a:t>
            </a:r>
            <a:r>
              <a:rPr lang="en-US" altLang="zh-TW" sz="2000" dirty="0" smtClean="0"/>
              <a:t>= # of times a user enters from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and exits toward j</a:t>
            </a:r>
            <a:endParaRPr lang="en-US" altLang="zh-TW" sz="2000" baseline="-250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1-bit mask that represent if the data in a pixel is cached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000" dirty="0" smtClean="0"/>
              <a:t>Markov model</a:t>
            </a:r>
          </a:p>
        </p:txBody>
      </p:sp>
      <p:pic>
        <p:nvPicPr>
          <p:cNvPr id="8" name="圖片 7" descr="fig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143248"/>
            <a:ext cx="4405242" cy="350046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429000"/>
            <a:ext cx="172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159</TotalTime>
  <Words>373</Words>
  <Application>Microsoft Office PowerPoint</Application>
  <PresentationFormat>如螢幕大小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壁窗</vt:lpstr>
      <vt:lpstr>Hiding Stars with Fireworks: Location Privacy through Camouflage Joseph Meyerowitz, RomitRoy Choudhury MobiCom 09’</vt:lpstr>
      <vt:lpstr>Outlines</vt:lpstr>
      <vt:lpstr>Motivation</vt:lpstr>
      <vt:lpstr>Basic Concepts of LBS</vt:lpstr>
      <vt:lpstr>Limitations of Existing Works</vt:lpstr>
      <vt:lpstr>Limitations of Existing Works(Contd.)</vt:lpstr>
      <vt:lpstr>CacheCloak – how does it work?</vt:lpstr>
      <vt:lpstr>CacheCloak – how does it work?(Contd.)</vt:lpstr>
      <vt:lpstr>CacheCloak – how does it work?(Contd.)</vt:lpstr>
      <vt:lpstr>Results &amp; Analysis</vt:lpstr>
      <vt:lpstr>Results &amp; Analysis(Contd.)</vt:lpstr>
      <vt:lpstr>Results &amp; Analysis(Contd.)</vt:lpstr>
      <vt:lpstr>Results &amp; Analysis(Contd.)</vt:lpstr>
      <vt:lpstr>Results &amp; Analysis(Contd.)</vt:lpstr>
      <vt:lpstr>Results &amp; Analysis(Contd.)</vt:lpstr>
      <vt:lpstr>Results &amp; Analysis(Contd.)</vt:lpstr>
      <vt:lpstr>Results &amp; Analysis(Contd.)</vt:lpstr>
      <vt:lpstr>Conclusion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SOWHAT</dc:creator>
  <cp:lastModifiedBy>SOWHAT</cp:lastModifiedBy>
  <cp:revision>22</cp:revision>
  <dcterms:created xsi:type="dcterms:W3CDTF">2009-11-18T07:35:34Z</dcterms:created>
  <dcterms:modified xsi:type="dcterms:W3CDTF">2009-11-18T10:32:45Z</dcterms:modified>
</cp:coreProperties>
</file>